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header25.xml" ContentType="application/vnd.openxmlformats-officedocument.wordprocessingml.header+xml"/>
  <Override PartName="/word/header26.xml" ContentType="application/vnd.openxmlformats-officedocument.wordprocessingml.head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header30.xml" ContentType="application/vnd.openxmlformats-officedocument.wordprocessingml.header+xml"/>
  <Override PartName="/word/header31.xml" ContentType="application/vnd.openxmlformats-officedocument.wordprocessingml.header+xml"/>
  <Override PartName="/word/header32.xml" ContentType="application/vnd.openxmlformats-officedocument.wordprocessingml.header+xml"/>
  <Override PartName="/word/header33.xml" ContentType="application/vnd.openxmlformats-officedocument.wordprocessingml.header+xml"/>
  <Override PartName="/word/header34.xml" ContentType="application/vnd.openxmlformats-officedocument.wordprocessingml.header+xml"/>
  <Override PartName="/word/header35.xml" ContentType="application/vnd.openxmlformats-officedocument.wordprocessingml.header+xml"/>
  <Override PartName="/word/header36.xml" ContentType="application/vnd.openxmlformats-officedocument.wordprocessingml.header+xml"/>
  <Override PartName="/word/header37.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41971238"/>
    <w:p w14:paraId="7465E4EC" w14:textId="522B22AC" w:rsidR="00FD333E" w:rsidRPr="00465C52" w:rsidRDefault="003A1FB0" w:rsidP="00FD333E">
      <w:pPr>
        <w:contextualSpacing/>
        <w:jc w:val="center"/>
        <w:rPr>
          <w:noProof/>
        </w:rPr>
      </w:pPr>
      <w:r w:rsidRPr="00465C52">
        <w:rPr>
          <w:noProof/>
        </w:rPr>
        <mc:AlternateContent>
          <mc:Choice Requires="wps">
            <w:drawing>
              <wp:anchor distT="0" distB="0" distL="114300" distR="114300" simplePos="0" relativeHeight="251672576" behindDoc="0" locked="0" layoutInCell="1" allowOverlap="1" wp14:anchorId="362E9FEF" wp14:editId="5C5AD6F2">
                <wp:simplePos x="0" y="0"/>
                <wp:positionH relativeFrom="page">
                  <wp:align>right</wp:align>
                </wp:positionH>
                <wp:positionV relativeFrom="paragraph">
                  <wp:posOffset>101876</wp:posOffset>
                </wp:positionV>
                <wp:extent cx="2876633" cy="952031"/>
                <wp:effectExtent l="0" t="0" r="0" b="0"/>
                <wp:wrapNone/>
                <wp:docPr id="8" name="Text Box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a:off x="0" y="0"/>
                          <a:ext cx="2876633" cy="952031"/>
                        </a:xfrm>
                        <a:prstGeom prst="rect">
                          <a:avLst/>
                        </a:prstGeom>
                        <a:extLst>
                          <a:ext uri="{AF507438-7753-43E0-B8FC-AC1667EBCBE1}">
                            <a14:hiddenEffects xmlns:a14="http://schemas.microsoft.com/office/drawing/2010/main">
                              <a:effectLst/>
                            </a14:hiddenEffects>
                          </a:ext>
                        </a:extLst>
                      </wps:spPr>
                      <wps:txbx>
                        <w:txbxContent>
                          <w:p w14:paraId="32ADC2E9" w14:textId="77777777" w:rsidR="00F82BA5" w:rsidRPr="003A1FB0" w:rsidRDefault="00F82BA5" w:rsidP="003A1FB0">
                            <w:pPr>
                              <w:pStyle w:val="NormalWeb"/>
                              <w:bidi/>
                              <w:spacing w:before="0" w:beforeAutospacing="0" w:after="0" w:afterAutospacing="0"/>
                              <w:jc w:val="center"/>
                              <w:rPr>
                                <w:sz w:val="12"/>
                                <w:szCs w:val="16"/>
                              </w:rPr>
                            </w:pPr>
                          </w:p>
                          <w:p w14:paraId="4F1B3664" w14:textId="77777777" w:rsidR="00F82BA5" w:rsidRPr="003A1FB0" w:rsidRDefault="00F82BA5" w:rsidP="003A1FB0">
                            <w:pPr>
                              <w:pStyle w:val="NormalWeb"/>
                              <w:bidi/>
                              <w:spacing w:before="0" w:beforeAutospacing="0" w:after="0" w:afterAutospacing="0"/>
                              <w:jc w:val="center"/>
                              <w:rPr>
                                <w:sz w:val="12"/>
                                <w:szCs w:val="16"/>
                              </w:rPr>
                            </w:pPr>
                          </w:p>
                          <w:p w14:paraId="62027AAF" w14:textId="77777777" w:rsidR="00F82BA5" w:rsidRPr="003A1FB0" w:rsidRDefault="00F82BA5" w:rsidP="003A1FB0">
                            <w:pPr>
                              <w:pStyle w:val="NormalWeb"/>
                              <w:bidi/>
                              <w:spacing w:before="0" w:beforeAutospacing="0" w:after="0" w:afterAutospacing="0"/>
                              <w:jc w:val="center"/>
                              <w:rPr>
                                <w:rFonts w:ascii="Arial Black"/>
                                <w:color w:val="000000"/>
                                <w:sz w:val="14"/>
                                <w:szCs w:val="14"/>
                                <w:lang w:bidi="ar-AE"/>
                              </w:rPr>
                            </w:pPr>
                            <w:r w:rsidRPr="003A1FB0">
                              <w:rPr>
                                <w:sz w:val="14"/>
                                <w:szCs w:val="14"/>
                                <w:rtl/>
                              </w:rPr>
                              <w:t>جمهورية</w:t>
                            </w:r>
                            <w:r w:rsidRPr="003A1FB0">
                              <w:rPr>
                                <w:sz w:val="14"/>
                                <w:szCs w:val="14"/>
                              </w:rPr>
                              <w:t xml:space="preserve"> </w:t>
                            </w:r>
                            <w:r w:rsidRPr="003A1FB0">
                              <w:rPr>
                                <w:sz w:val="14"/>
                                <w:szCs w:val="14"/>
                                <w:rtl/>
                              </w:rPr>
                              <w:t>الصومال</w:t>
                            </w:r>
                            <w:r w:rsidRPr="003A1FB0">
                              <w:rPr>
                                <w:sz w:val="14"/>
                                <w:szCs w:val="14"/>
                              </w:rPr>
                              <w:t xml:space="preserve"> </w:t>
                            </w:r>
                            <w:r w:rsidRPr="003A1FB0">
                              <w:rPr>
                                <w:sz w:val="14"/>
                                <w:szCs w:val="14"/>
                                <w:rtl/>
                              </w:rPr>
                              <w:t>الفيدرالية</w:t>
                            </w:r>
                          </w:p>
                          <w:p w14:paraId="14297C0B" w14:textId="77777777" w:rsidR="00F82BA5" w:rsidRPr="003A1FB0" w:rsidRDefault="00F82BA5" w:rsidP="003A1FB0">
                            <w:pPr>
                              <w:pStyle w:val="NormalWeb"/>
                              <w:bidi/>
                              <w:spacing w:before="0" w:beforeAutospacing="0" w:after="0" w:afterAutospacing="0"/>
                              <w:ind w:left="-210"/>
                              <w:jc w:val="center"/>
                              <w:rPr>
                                <w:rFonts w:ascii="Arial Black"/>
                                <w:color w:val="385623"/>
                                <w:sz w:val="18"/>
                                <w:szCs w:val="18"/>
                                <w:lang w:bidi="ar-AE"/>
                              </w:rPr>
                            </w:pPr>
                            <w:r w:rsidRPr="003A1FB0">
                              <w:rPr>
                                <w:rFonts w:ascii="Arial Black" w:hint="cs"/>
                                <w:color w:val="385623"/>
                                <w:sz w:val="18"/>
                                <w:szCs w:val="18"/>
                                <w:rtl/>
                                <w:lang w:bidi="ar-AE"/>
                              </w:rPr>
                              <w:t>دولة</w:t>
                            </w:r>
                            <w:r w:rsidRPr="003A1FB0">
                              <w:rPr>
                                <w:rFonts w:ascii="Arial Black"/>
                                <w:color w:val="385623"/>
                                <w:sz w:val="18"/>
                                <w:szCs w:val="18"/>
                                <w:lang w:bidi="ar-AE"/>
                              </w:rPr>
                              <w:t xml:space="preserve"> </w:t>
                            </w:r>
                            <w:r w:rsidRPr="003A1FB0">
                              <w:rPr>
                                <w:rFonts w:ascii="Arial Black" w:hint="cs"/>
                                <w:color w:val="385623"/>
                                <w:sz w:val="18"/>
                                <w:szCs w:val="18"/>
                                <w:rtl/>
                                <w:lang w:bidi="ar-AE"/>
                              </w:rPr>
                              <w:t>هير شبيلي</w:t>
                            </w:r>
                            <w:r w:rsidRPr="003A1FB0">
                              <w:rPr>
                                <w:rFonts w:ascii="Arial" w:hAnsi="Arial" w:cs="Arial"/>
                                <w:color w:val="385623"/>
                                <w:sz w:val="18"/>
                                <w:szCs w:val="18"/>
                                <w:lang w:bidi="ar-AE"/>
                              </w:rPr>
                              <w:t xml:space="preserve"> </w:t>
                            </w:r>
                          </w:p>
                          <w:p w14:paraId="16887E20" w14:textId="77777777" w:rsidR="00F82BA5" w:rsidRPr="003A1FB0" w:rsidRDefault="00F82BA5" w:rsidP="003A1FB0">
                            <w:pPr>
                              <w:pStyle w:val="NormalWeb"/>
                              <w:bidi/>
                              <w:spacing w:before="0" w:beforeAutospacing="0" w:after="0" w:afterAutospacing="0"/>
                              <w:jc w:val="center"/>
                              <w:rPr>
                                <w:rFonts w:ascii="Arial Black"/>
                                <w:b/>
                                <w:color w:val="0070C0"/>
                                <w:sz w:val="18"/>
                                <w:szCs w:val="18"/>
                                <w:lang w:bidi="ar-AE"/>
                              </w:rPr>
                            </w:pPr>
                            <w:r w:rsidRPr="003A1FB0">
                              <w:rPr>
                                <w:b/>
                                <w:color w:val="0070C0"/>
                                <w:sz w:val="12"/>
                                <w:szCs w:val="16"/>
                                <w:rtl/>
                              </w:rPr>
                              <w:t>لجنة</w:t>
                            </w:r>
                            <w:r w:rsidRPr="003A1FB0">
                              <w:rPr>
                                <w:b/>
                                <w:color w:val="0070C0"/>
                                <w:sz w:val="12"/>
                                <w:szCs w:val="16"/>
                              </w:rPr>
                              <w:t xml:space="preserve"> </w:t>
                            </w:r>
                            <w:r w:rsidRPr="003A1FB0">
                              <w:rPr>
                                <w:b/>
                                <w:color w:val="0070C0"/>
                                <w:sz w:val="12"/>
                                <w:szCs w:val="16"/>
                                <w:rtl/>
                              </w:rPr>
                              <w:t>الخدمة</w:t>
                            </w:r>
                            <w:r w:rsidRPr="003A1FB0">
                              <w:rPr>
                                <w:b/>
                                <w:color w:val="0070C0"/>
                                <w:sz w:val="12"/>
                                <w:szCs w:val="16"/>
                              </w:rPr>
                              <w:t xml:space="preserve"> </w:t>
                            </w:r>
                            <w:r w:rsidRPr="003A1FB0">
                              <w:rPr>
                                <w:b/>
                                <w:color w:val="0070C0"/>
                                <w:sz w:val="12"/>
                                <w:szCs w:val="16"/>
                                <w:rtl/>
                              </w:rPr>
                              <w:t>المدنية</w:t>
                            </w:r>
                          </w:p>
                          <w:p w14:paraId="0D5B5A16" w14:textId="77777777" w:rsidR="00F82BA5" w:rsidRPr="003A1FB0" w:rsidRDefault="00F82BA5" w:rsidP="003A1FB0">
                            <w:pPr>
                              <w:pStyle w:val="NormalWeb"/>
                              <w:bidi/>
                              <w:spacing w:before="0" w:beforeAutospacing="0" w:after="0" w:afterAutospacing="0"/>
                              <w:jc w:val="center"/>
                              <w:rPr>
                                <w:rFonts w:ascii="Arial Black"/>
                                <w:color w:val="000000"/>
                                <w:sz w:val="18"/>
                                <w:szCs w:val="18"/>
                                <w:lang w:bidi="ar-AE"/>
                              </w:rPr>
                            </w:pPr>
                          </w:p>
                          <w:p w14:paraId="049BA3E9" w14:textId="77777777" w:rsidR="00F82BA5" w:rsidRPr="003A1FB0" w:rsidRDefault="00F82BA5" w:rsidP="003A1FB0">
                            <w:pPr>
                              <w:pStyle w:val="NormalWeb"/>
                              <w:bidi/>
                              <w:spacing w:before="0" w:beforeAutospacing="0" w:after="0" w:afterAutospacing="0"/>
                              <w:jc w:val="center"/>
                              <w:rPr>
                                <w:rFonts w:ascii="Arial Black"/>
                                <w:color w:val="000000"/>
                                <w:sz w:val="18"/>
                                <w:szCs w:val="18"/>
                                <w:lang w:bidi="ar-AE"/>
                              </w:rPr>
                            </w:pPr>
                          </w:p>
                          <w:p w14:paraId="61EBD1AC" w14:textId="77777777" w:rsidR="00F82BA5" w:rsidRPr="003A1FB0" w:rsidRDefault="00F82BA5" w:rsidP="003A1FB0">
                            <w:pPr>
                              <w:pStyle w:val="NormalWeb"/>
                              <w:bidi/>
                              <w:spacing w:before="0" w:beforeAutospacing="0" w:after="0" w:afterAutospacing="0"/>
                              <w:jc w:val="center"/>
                              <w:rPr>
                                <w:rFonts w:ascii="Arial Black"/>
                                <w:color w:val="000000"/>
                                <w:sz w:val="18"/>
                                <w:szCs w:val="18"/>
                                <w:lang w:bidi="ar-AE"/>
                              </w:rPr>
                            </w:pPr>
                          </w:p>
                          <w:p w14:paraId="2ED79DE2" w14:textId="77777777" w:rsidR="00F82BA5" w:rsidRPr="003A1FB0" w:rsidRDefault="00F82BA5" w:rsidP="003A1FB0">
                            <w:pPr>
                              <w:pStyle w:val="NormalWeb"/>
                              <w:bidi/>
                              <w:spacing w:before="0" w:beforeAutospacing="0" w:after="0" w:afterAutospacing="0"/>
                              <w:jc w:val="center"/>
                              <w:rPr>
                                <w:rFonts w:ascii="Arial Black"/>
                                <w:color w:val="000000"/>
                                <w:sz w:val="18"/>
                                <w:szCs w:val="18"/>
                                <w:lang w:bidi="ar-AE"/>
                              </w:rPr>
                            </w:pPr>
                          </w:p>
                          <w:p w14:paraId="20D0BE3F" w14:textId="77777777" w:rsidR="00F82BA5" w:rsidRPr="003A1FB0" w:rsidRDefault="00F82BA5" w:rsidP="003A1FB0">
                            <w:pPr>
                              <w:pStyle w:val="NormalWeb"/>
                              <w:bidi/>
                              <w:spacing w:before="0" w:beforeAutospacing="0" w:after="0" w:afterAutospacing="0"/>
                              <w:jc w:val="center"/>
                              <w:rPr>
                                <w:rFonts w:ascii="Arial Black"/>
                                <w:color w:val="000000"/>
                                <w:sz w:val="18"/>
                                <w:szCs w:val="18"/>
                                <w:lang w:bidi="ar-AE"/>
                              </w:rPr>
                            </w:pPr>
                          </w:p>
                          <w:p w14:paraId="031F33E2" w14:textId="77777777" w:rsidR="00F82BA5" w:rsidRPr="003A1FB0" w:rsidRDefault="00F82BA5" w:rsidP="003A1FB0">
                            <w:pPr>
                              <w:pStyle w:val="NormalWeb"/>
                              <w:bidi/>
                              <w:spacing w:before="0" w:beforeAutospacing="0" w:after="0" w:afterAutospacing="0"/>
                              <w:jc w:val="center"/>
                              <w:rPr>
                                <w:rFonts w:ascii="Arial Black"/>
                                <w:color w:val="000000"/>
                                <w:sz w:val="18"/>
                                <w:szCs w:val="18"/>
                                <w:lang w:bidi="ar-AE"/>
                              </w:rPr>
                            </w:pPr>
                          </w:p>
                          <w:p w14:paraId="5F161308" w14:textId="77777777" w:rsidR="00F82BA5" w:rsidRPr="003A1FB0" w:rsidRDefault="00F82BA5" w:rsidP="003A1FB0">
                            <w:pPr>
                              <w:pStyle w:val="NormalWeb"/>
                              <w:bidi/>
                              <w:spacing w:before="0" w:beforeAutospacing="0" w:after="0" w:afterAutospacing="0"/>
                              <w:jc w:val="center"/>
                              <w:rPr>
                                <w:sz w:val="18"/>
                                <w:szCs w:val="18"/>
                              </w:rPr>
                            </w:pPr>
                          </w:p>
                          <w:p w14:paraId="6CE50102" w14:textId="77777777" w:rsidR="00F82BA5" w:rsidRPr="003A1FB0" w:rsidRDefault="00F82BA5" w:rsidP="003A1FB0">
                            <w:pPr>
                              <w:pStyle w:val="NormalWeb"/>
                              <w:bidi/>
                              <w:spacing w:before="0" w:beforeAutospacing="0" w:after="0" w:afterAutospacing="0"/>
                              <w:jc w:val="center"/>
                              <w:rPr>
                                <w:sz w:val="12"/>
                                <w:szCs w:val="16"/>
                                <w:rtl/>
                              </w:rPr>
                            </w:pPr>
                          </w:p>
                        </w:txbxContent>
                      </wps:txbx>
                      <wps:bodyPr wrap="square" numCol="1" fromWordArt="1">
                        <a:prstTxWarp prst="textPlain">
                          <a:avLst>
                            <a:gd name="adj" fmla="val 49722"/>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62E9FEF" id="_x0000_t202" coordsize="21600,21600" o:spt="202" path="m,l,21600r21600,l21600,xe">
                <v:stroke joinstyle="miter"/>
                <v:path gradientshapeok="t" o:connecttype="rect"/>
              </v:shapetype>
              <v:shape id="Text Box 8" o:spid="_x0000_s1026" type="#_x0000_t202" style="position:absolute;left:0;text-align:left;margin-left:175.3pt;margin-top:8pt;width:226.5pt;height:74.95pt;z-index:251672576;visibility:visible;mso-wrap-style:square;mso-width-percent:0;mso-height-percent:0;mso-wrap-distance-left:9pt;mso-wrap-distance-top:0;mso-wrap-distance-right:9pt;mso-wrap-distance-bottom:0;mso-position-horizontal:right;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PLjP7gEAALUDAAAOAAAAZHJzL2Uyb0RvYy54bWysU02P0zAQvSPxHyzfadoUurtR01XZBS4L&#10;rLRFe576ownEHmO7TfrvGbtpF8ENcbHisf3mvTcvy9vBdOygfGjR1nw2mXKmrEDZ2l3Nv20+vrnm&#10;LESwEjq0quZHFfjt6vWrZe8qVWKDnVSeEYgNVe9q3sToqqIIolEGwgSdsnSo0RuItPW7QnroCd10&#10;RTmdLooevXQehQqBqvenQ77K+ForEb9qHVRkXc2JW8yrz+s2rcVqCdXOg2taMdKAf2BhoLXU9AJ1&#10;DxHY3rd/QZlWeAyo40SgKVDrVqisgdTMpn+oeWrAqayFzAnuYlP4f7Diy+HJPXoWh/c40ACziOAe&#10;UPwIzOJdA3an1t5j3yiQ1HjGL+VMb3N0NNZc3aghfpAteTxLvha9C9WIn+YRqpA6bfvPKOkJ7CPm&#10;boP2JllHZjCiQFM6XiZDiExQsby+Wizmc84End28K6fzUwuozq+dD/GTQsPSR809TT6jw+EhxMQG&#10;qvOVkVpic+IVh+1AVxLFLcojkewpETUPP/fgFQnemzukAJFK7dE8U+TWPstMvBPsZngG78bekVg/&#10;dudEZAI5GpJZMEm5/E5ApqOgHaBjb2+uyjIbBtV4eSR7Qk1vLa7JLt1mJS88RyWUjSxwzHEK3+/7&#10;fOvlb1v9AgAA//8DAFBLAwQUAAYACAAAACEAv6lzudoAAAAHAQAADwAAAGRycy9kb3ducmV2Lnht&#10;bEyPQU/DMAyF70j8h8hI3FgCrBMrTScE4gpiwKTdvMZrKxqnarK1/Hu8EzvZfs96/lysJt+pIw2x&#10;DWzhdmZAEVfBtVxb+Pp8vXkAFROywy4wWfilCKvy8qLA3IWRP+i4TrWSEI45WmhS6nOtY9WQxzgL&#10;PbF4+zB4TDIOtXYDjhLuO31nzEJ7bFkuNNjTc0PVz/rgLXy/7bebuXmvX3zWj2Eymv1SW3t9NT09&#10;gko0pf9lOOELOpTCtAsHdlF1FuSRJOpCqrjz7F6a3UnIlqDLQp/zl38AAAD//wMAUEsBAi0AFAAG&#10;AAgAAAAhALaDOJL+AAAA4QEAABMAAAAAAAAAAAAAAAAAAAAAAFtDb250ZW50X1R5cGVzXS54bWxQ&#10;SwECLQAUAAYACAAAACEAOP0h/9YAAACUAQAACwAAAAAAAAAAAAAAAAAvAQAAX3JlbHMvLnJlbHNQ&#10;SwECLQAUAAYACAAAACEAMzy4z+4BAAC1AwAADgAAAAAAAAAAAAAAAAAuAgAAZHJzL2Uyb0RvYy54&#10;bWxQSwECLQAUAAYACAAAACEAv6lzudoAAAAHAQAADwAAAAAAAAAAAAAAAABIBAAAZHJzL2Rvd25y&#10;ZXYueG1sUEsFBgAAAAAEAAQA8wAAAE8FAAAAAA==&#10;" filled="f" stroked="f">
                <o:lock v:ext="edit" shapetype="t"/>
                <v:textbox>
                  <w:txbxContent>
                    <w:p w14:paraId="32ADC2E9" w14:textId="77777777" w:rsidR="00F82BA5" w:rsidRPr="003A1FB0" w:rsidRDefault="00F82BA5" w:rsidP="003A1FB0">
                      <w:pPr>
                        <w:pStyle w:val="NormalWeb"/>
                        <w:bidi/>
                        <w:spacing w:before="0" w:beforeAutospacing="0" w:after="0" w:afterAutospacing="0"/>
                        <w:jc w:val="center"/>
                        <w:rPr>
                          <w:sz w:val="12"/>
                          <w:szCs w:val="16"/>
                        </w:rPr>
                      </w:pPr>
                    </w:p>
                    <w:p w14:paraId="4F1B3664" w14:textId="77777777" w:rsidR="00F82BA5" w:rsidRPr="003A1FB0" w:rsidRDefault="00F82BA5" w:rsidP="003A1FB0">
                      <w:pPr>
                        <w:pStyle w:val="NormalWeb"/>
                        <w:bidi/>
                        <w:spacing w:before="0" w:beforeAutospacing="0" w:after="0" w:afterAutospacing="0"/>
                        <w:jc w:val="center"/>
                        <w:rPr>
                          <w:sz w:val="12"/>
                          <w:szCs w:val="16"/>
                        </w:rPr>
                      </w:pPr>
                    </w:p>
                    <w:p w14:paraId="62027AAF" w14:textId="77777777" w:rsidR="00F82BA5" w:rsidRPr="003A1FB0" w:rsidRDefault="00F82BA5" w:rsidP="003A1FB0">
                      <w:pPr>
                        <w:pStyle w:val="NormalWeb"/>
                        <w:bidi/>
                        <w:spacing w:before="0" w:beforeAutospacing="0" w:after="0" w:afterAutospacing="0"/>
                        <w:jc w:val="center"/>
                        <w:rPr>
                          <w:rFonts w:ascii="Arial Black"/>
                          <w:color w:val="000000"/>
                          <w:sz w:val="14"/>
                          <w:szCs w:val="14"/>
                          <w:lang w:bidi="ar-AE"/>
                        </w:rPr>
                      </w:pPr>
                      <w:r w:rsidRPr="003A1FB0">
                        <w:rPr>
                          <w:sz w:val="14"/>
                          <w:szCs w:val="14"/>
                          <w:rtl/>
                        </w:rPr>
                        <w:t>جمهورية</w:t>
                      </w:r>
                      <w:r w:rsidRPr="003A1FB0">
                        <w:rPr>
                          <w:sz w:val="14"/>
                          <w:szCs w:val="14"/>
                        </w:rPr>
                        <w:t xml:space="preserve"> </w:t>
                      </w:r>
                      <w:r w:rsidRPr="003A1FB0">
                        <w:rPr>
                          <w:sz w:val="14"/>
                          <w:szCs w:val="14"/>
                          <w:rtl/>
                        </w:rPr>
                        <w:t>الصومال</w:t>
                      </w:r>
                      <w:r w:rsidRPr="003A1FB0">
                        <w:rPr>
                          <w:sz w:val="14"/>
                          <w:szCs w:val="14"/>
                        </w:rPr>
                        <w:t xml:space="preserve"> </w:t>
                      </w:r>
                      <w:r w:rsidRPr="003A1FB0">
                        <w:rPr>
                          <w:sz w:val="14"/>
                          <w:szCs w:val="14"/>
                          <w:rtl/>
                        </w:rPr>
                        <w:t>الفيدرالية</w:t>
                      </w:r>
                    </w:p>
                    <w:p w14:paraId="14297C0B" w14:textId="77777777" w:rsidR="00F82BA5" w:rsidRPr="003A1FB0" w:rsidRDefault="00F82BA5" w:rsidP="003A1FB0">
                      <w:pPr>
                        <w:pStyle w:val="NormalWeb"/>
                        <w:bidi/>
                        <w:spacing w:before="0" w:beforeAutospacing="0" w:after="0" w:afterAutospacing="0"/>
                        <w:ind w:left="-210"/>
                        <w:jc w:val="center"/>
                        <w:rPr>
                          <w:rFonts w:ascii="Arial Black"/>
                          <w:color w:val="385623"/>
                          <w:sz w:val="18"/>
                          <w:szCs w:val="18"/>
                          <w:lang w:bidi="ar-AE"/>
                        </w:rPr>
                      </w:pPr>
                      <w:r w:rsidRPr="003A1FB0">
                        <w:rPr>
                          <w:rFonts w:ascii="Arial Black" w:hint="cs"/>
                          <w:color w:val="385623"/>
                          <w:sz w:val="18"/>
                          <w:szCs w:val="18"/>
                          <w:rtl/>
                          <w:lang w:bidi="ar-AE"/>
                        </w:rPr>
                        <w:t>دولة</w:t>
                      </w:r>
                      <w:r w:rsidRPr="003A1FB0">
                        <w:rPr>
                          <w:rFonts w:ascii="Arial Black"/>
                          <w:color w:val="385623"/>
                          <w:sz w:val="18"/>
                          <w:szCs w:val="18"/>
                          <w:lang w:bidi="ar-AE"/>
                        </w:rPr>
                        <w:t xml:space="preserve"> </w:t>
                      </w:r>
                      <w:r w:rsidRPr="003A1FB0">
                        <w:rPr>
                          <w:rFonts w:ascii="Arial Black" w:hint="cs"/>
                          <w:color w:val="385623"/>
                          <w:sz w:val="18"/>
                          <w:szCs w:val="18"/>
                          <w:rtl/>
                          <w:lang w:bidi="ar-AE"/>
                        </w:rPr>
                        <w:t>هير شبيلي</w:t>
                      </w:r>
                      <w:r w:rsidRPr="003A1FB0">
                        <w:rPr>
                          <w:rFonts w:ascii="Arial" w:hAnsi="Arial" w:cs="Arial"/>
                          <w:color w:val="385623"/>
                          <w:sz w:val="18"/>
                          <w:szCs w:val="18"/>
                          <w:lang w:bidi="ar-AE"/>
                        </w:rPr>
                        <w:t xml:space="preserve"> </w:t>
                      </w:r>
                    </w:p>
                    <w:p w14:paraId="16887E20" w14:textId="77777777" w:rsidR="00F82BA5" w:rsidRPr="003A1FB0" w:rsidRDefault="00F82BA5" w:rsidP="003A1FB0">
                      <w:pPr>
                        <w:pStyle w:val="NormalWeb"/>
                        <w:bidi/>
                        <w:spacing w:before="0" w:beforeAutospacing="0" w:after="0" w:afterAutospacing="0"/>
                        <w:jc w:val="center"/>
                        <w:rPr>
                          <w:rFonts w:ascii="Arial Black"/>
                          <w:b/>
                          <w:color w:val="0070C0"/>
                          <w:sz w:val="18"/>
                          <w:szCs w:val="18"/>
                          <w:lang w:bidi="ar-AE"/>
                        </w:rPr>
                      </w:pPr>
                      <w:r w:rsidRPr="003A1FB0">
                        <w:rPr>
                          <w:b/>
                          <w:color w:val="0070C0"/>
                          <w:sz w:val="12"/>
                          <w:szCs w:val="16"/>
                          <w:rtl/>
                        </w:rPr>
                        <w:t>لجنة</w:t>
                      </w:r>
                      <w:r w:rsidRPr="003A1FB0">
                        <w:rPr>
                          <w:b/>
                          <w:color w:val="0070C0"/>
                          <w:sz w:val="12"/>
                          <w:szCs w:val="16"/>
                        </w:rPr>
                        <w:t xml:space="preserve"> </w:t>
                      </w:r>
                      <w:r w:rsidRPr="003A1FB0">
                        <w:rPr>
                          <w:b/>
                          <w:color w:val="0070C0"/>
                          <w:sz w:val="12"/>
                          <w:szCs w:val="16"/>
                          <w:rtl/>
                        </w:rPr>
                        <w:t>الخدمة</w:t>
                      </w:r>
                      <w:r w:rsidRPr="003A1FB0">
                        <w:rPr>
                          <w:b/>
                          <w:color w:val="0070C0"/>
                          <w:sz w:val="12"/>
                          <w:szCs w:val="16"/>
                        </w:rPr>
                        <w:t xml:space="preserve"> </w:t>
                      </w:r>
                      <w:r w:rsidRPr="003A1FB0">
                        <w:rPr>
                          <w:b/>
                          <w:color w:val="0070C0"/>
                          <w:sz w:val="12"/>
                          <w:szCs w:val="16"/>
                          <w:rtl/>
                        </w:rPr>
                        <w:t>المدنية</w:t>
                      </w:r>
                    </w:p>
                    <w:p w14:paraId="0D5B5A16" w14:textId="77777777" w:rsidR="00F82BA5" w:rsidRPr="003A1FB0" w:rsidRDefault="00F82BA5" w:rsidP="003A1FB0">
                      <w:pPr>
                        <w:pStyle w:val="NormalWeb"/>
                        <w:bidi/>
                        <w:spacing w:before="0" w:beforeAutospacing="0" w:after="0" w:afterAutospacing="0"/>
                        <w:jc w:val="center"/>
                        <w:rPr>
                          <w:rFonts w:ascii="Arial Black"/>
                          <w:color w:val="000000"/>
                          <w:sz w:val="18"/>
                          <w:szCs w:val="18"/>
                          <w:lang w:bidi="ar-AE"/>
                        </w:rPr>
                      </w:pPr>
                    </w:p>
                    <w:p w14:paraId="049BA3E9" w14:textId="77777777" w:rsidR="00F82BA5" w:rsidRPr="003A1FB0" w:rsidRDefault="00F82BA5" w:rsidP="003A1FB0">
                      <w:pPr>
                        <w:pStyle w:val="NormalWeb"/>
                        <w:bidi/>
                        <w:spacing w:before="0" w:beforeAutospacing="0" w:after="0" w:afterAutospacing="0"/>
                        <w:jc w:val="center"/>
                        <w:rPr>
                          <w:rFonts w:ascii="Arial Black"/>
                          <w:color w:val="000000"/>
                          <w:sz w:val="18"/>
                          <w:szCs w:val="18"/>
                          <w:lang w:bidi="ar-AE"/>
                        </w:rPr>
                      </w:pPr>
                    </w:p>
                    <w:p w14:paraId="61EBD1AC" w14:textId="77777777" w:rsidR="00F82BA5" w:rsidRPr="003A1FB0" w:rsidRDefault="00F82BA5" w:rsidP="003A1FB0">
                      <w:pPr>
                        <w:pStyle w:val="NormalWeb"/>
                        <w:bidi/>
                        <w:spacing w:before="0" w:beforeAutospacing="0" w:after="0" w:afterAutospacing="0"/>
                        <w:jc w:val="center"/>
                        <w:rPr>
                          <w:rFonts w:ascii="Arial Black"/>
                          <w:color w:val="000000"/>
                          <w:sz w:val="18"/>
                          <w:szCs w:val="18"/>
                          <w:lang w:bidi="ar-AE"/>
                        </w:rPr>
                      </w:pPr>
                    </w:p>
                    <w:p w14:paraId="2ED79DE2" w14:textId="77777777" w:rsidR="00F82BA5" w:rsidRPr="003A1FB0" w:rsidRDefault="00F82BA5" w:rsidP="003A1FB0">
                      <w:pPr>
                        <w:pStyle w:val="NormalWeb"/>
                        <w:bidi/>
                        <w:spacing w:before="0" w:beforeAutospacing="0" w:after="0" w:afterAutospacing="0"/>
                        <w:jc w:val="center"/>
                        <w:rPr>
                          <w:rFonts w:ascii="Arial Black"/>
                          <w:color w:val="000000"/>
                          <w:sz w:val="18"/>
                          <w:szCs w:val="18"/>
                          <w:lang w:bidi="ar-AE"/>
                        </w:rPr>
                      </w:pPr>
                    </w:p>
                    <w:p w14:paraId="20D0BE3F" w14:textId="77777777" w:rsidR="00F82BA5" w:rsidRPr="003A1FB0" w:rsidRDefault="00F82BA5" w:rsidP="003A1FB0">
                      <w:pPr>
                        <w:pStyle w:val="NormalWeb"/>
                        <w:bidi/>
                        <w:spacing w:before="0" w:beforeAutospacing="0" w:after="0" w:afterAutospacing="0"/>
                        <w:jc w:val="center"/>
                        <w:rPr>
                          <w:rFonts w:ascii="Arial Black"/>
                          <w:color w:val="000000"/>
                          <w:sz w:val="18"/>
                          <w:szCs w:val="18"/>
                          <w:lang w:bidi="ar-AE"/>
                        </w:rPr>
                      </w:pPr>
                    </w:p>
                    <w:p w14:paraId="031F33E2" w14:textId="77777777" w:rsidR="00F82BA5" w:rsidRPr="003A1FB0" w:rsidRDefault="00F82BA5" w:rsidP="003A1FB0">
                      <w:pPr>
                        <w:pStyle w:val="NormalWeb"/>
                        <w:bidi/>
                        <w:spacing w:before="0" w:beforeAutospacing="0" w:after="0" w:afterAutospacing="0"/>
                        <w:jc w:val="center"/>
                        <w:rPr>
                          <w:rFonts w:ascii="Arial Black"/>
                          <w:color w:val="000000"/>
                          <w:sz w:val="18"/>
                          <w:szCs w:val="18"/>
                          <w:lang w:bidi="ar-AE"/>
                        </w:rPr>
                      </w:pPr>
                    </w:p>
                    <w:p w14:paraId="5F161308" w14:textId="77777777" w:rsidR="00F82BA5" w:rsidRPr="003A1FB0" w:rsidRDefault="00F82BA5" w:rsidP="003A1FB0">
                      <w:pPr>
                        <w:pStyle w:val="NormalWeb"/>
                        <w:bidi/>
                        <w:spacing w:before="0" w:beforeAutospacing="0" w:after="0" w:afterAutospacing="0"/>
                        <w:jc w:val="center"/>
                        <w:rPr>
                          <w:sz w:val="18"/>
                          <w:szCs w:val="18"/>
                        </w:rPr>
                      </w:pPr>
                    </w:p>
                    <w:p w14:paraId="6CE50102" w14:textId="77777777" w:rsidR="00F82BA5" w:rsidRPr="003A1FB0" w:rsidRDefault="00F82BA5" w:rsidP="003A1FB0">
                      <w:pPr>
                        <w:pStyle w:val="NormalWeb"/>
                        <w:bidi/>
                        <w:spacing w:before="0" w:beforeAutospacing="0" w:after="0" w:afterAutospacing="0"/>
                        <w:jc w:val="center"/>
                        <w:rPr>
                          <w:sz w:val="12"/>
                          <w:szCs w:val="16"/>
                          <w:rtl/>
                        </w:rPr>
                      </w:pPr>
                    </w:p>
                  </w:txbxContent>
                </v:textbox>
                <w10:wrap anchorx="page"/>
              </v:shape>
            </w:pict>
          </mc:Fallback>
        </mc:AlternateContent>
      </w:r>
      <w:r w:rsidRPr="00465C52">
        <w:rPr>
          <w:noProof/>
        </w:rPr>
        <w:drawing>
          <wp:anchor distT="0" distB="0" distL="114300" distR="114300" simplePos="0" relativeHeight="251670528" behindDoc="0" locked="0" layoutInCell="1" allowOverlap="1" wp14:anchorId="5CD2A5CE" wp14:editId="0681C512">
            <wp:simplePos x="0" y="0"/>
            <wp:positionH relativeFrom="column">
              <wp:posOffset>2433099</wp:posOffset>
            </wp:positionH>
            <wp:positionV relativeFrom="paragraph">
              <wp:posOffset>7951</wp:posOffset>
            </wp:positionV>
            <wp:extent cx="1384935" cy="1000125"/>
            <wp:effectExtent l="0" t="0" r="0" b="0"/>
            <wp:wrapNone/>
            <wp:docPr id="5" name="Picture 5" descr="Hirshabelle Emble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Hirshabelle Emblem"/>
                    <pic:cNvPicPr>
                      <a:picLocks noChangeAspect="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1384935" cy="1000125"/>
                    </a:xfrm>
                    <a:prstGeom prst="rect">
                      <a:avLst/>
                    </a:prstGeom>
                    <a:noFill/>
                    <a:ln>
                      <a:noFill/>
                    </a:ln>
                  </pic:spPr>
                </pic:pic>
              </a:graphicData>
            </a:graphic>
          </wp:anchor>
        </w:drawing>
      </w:r>
      <w:r w:rsidRPr="00465C52">
        <w:rPr>
          <w:noProof/>
        </w:rPr>
        <mc:AlternateContent>
          <mc:Choice Requires="wps">
            <w:drawing>
              <wp:anchor distT="0" distB="0" distL="114300" distR="114300" simplePos="0" relativeHeight="251668480" behindDoc="0" locked="0" layoutInCell="1" allowOverlap="1" wp14:anchorId="5B22C4C0" wp14:editId="2D9961BB">
                <wp:simplePos x="0" y="0"/>
                <wp:positionH relativeFrom="page">
                  <wp:align>left</wp:align>
                </wp:positionH>
                <wp:positionV relativeFrom="paragraph">
                  <wp:posOffset>-57316</wp:posOffset>
                </wp:positionV>
                <wp:extent cx="3276600" cy="1047750"/>
                <wp:effectExtent l="0" t="0" r="0" b="0"/>
                <wp:wrapNone/>
                <wp:docPr id="1"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276600" cy="1047750"/>
                        </a:xfrm>
                        <a:prstGeom prst="rect">
                          <a:avLst/>
                        </a:prstGeom>
                        <a:noFill/>
                        <a:ln>
                          <a:noFill/>
                          <a:prstDash/>
                        </a:ln>
                      </wps:spPr>
                      <wps:txbx>
                        <w:txbxContent>
                          <w:p w14:paraId="3D4BD8B9" w14:textId="77777777" w:rsidR="00F82BA5" w:rsidRDefault="00F82BA5" w:rsidP="003A1FB0">
                            <w:pPr>
                              <w:ind w:left="180"/>
                            </w:pPr>
                          </w:p>
                          <w:p w14:paraId="21C61025" w14:textId="77777777" w:rsidR="00F82BA5" w:rsidRPr="00AD0F15" w:rsidRDefault="00F82BA5" w:rsidP="003A1FB0">
                            <w:pPr>
                              <w:spacing w:line="360" w:lineRule="auto"/>
                              <w:ind w:left="180"/>
                              <w:rPr>
                                <w:rFonts w:asciiTheme="majorBidi" w:hAnsiTheme="majorBidi" w:cstheme="majorBidi"/>
                                <w:b/>
                                <w:bCs/>
                                <w:sz w:val="28"/>
                                <w:szCs w:val="28"/>
                              </w:rPr>
                            </w:pPr>
                            <w:r w:rsidRPr="00AD0F15">
                              <w:rPr>
                                <w:rFonts w:asciiTheme="majorBidi" w:hAnsiTheme="majorBidi" w:cstheme="majorBidi"/>
                                <w:b/>
                                <w:bCs/>
                                <w:sz w:val="28"/>
                                <w:szCs w:val="28"/>
                              </w:rPr>
                              <w:t>Jamhuuriyada Fedraalka Soomaaliya</w:t>
                            </w:r>
                          </w:p>
                          <w:p w14:paraId="4666143D" w14:textId="77777777" w:rsidR="00F82BA5" w:rsidRPr="00AD0F15" w:rsidRDefault="00F82BA5" w:rsidP="003A1FB0">
                            <w:pPr>
                              <w:spacing w:line="360" w:lineRule="auto"/>
                              <w:ind w:left="180"/>
                              <w:jc w:val="center"/>
                              <w:rPr>
                                <w:rFonts w:asciiTheme="majorBidi" w:hAnsiTheme="majorBidi" w:cstheme="majorBidi"/>
                                <w:b/>
                                <w:bCs/>
                                <w:color w:val="385623"/>
                                <w:sz w:val="28"/>
                                <w:szCs w:val="28"/>
                              </w:rPr>
                            </w:pPr>
                            <w:r w:rsidRPr="00AD0F15">
                              <w:rPr>
                                <w:rFonts w:asciiTheme="majorBidi" w:hAnsiTheme="majorBidi" w:cstheme="majorBidi"/>
                                <w:b/>
                                <w:bCs/>
                                <w:color w:val="385623"/>
                                <w:sz w:val="28"/>
                                <w:szCs w:val="28"/>
                              </w:rPr>
                              <w:t>Dowladda Hirshabelle</w:t>
                            </w:r>
                          </w:p>
                          <w:p w14:paraId="552335DC" w14:textId="77777777" w:rsidR="00F82BA5" w:rsidRPr="00AD0F15" w:rsidRDefault="00F82BA5" w:rsidP="003A1FB0">
                            <w:pPr>
                              <w:spacing w:line="360" w:lineRule="auto"/>
                              <w:ind w:left="180"/>
                              <w:rPr>
                                <w:rFonts w:asciiTheme="majorBidi" w:hAnsiTheme="majorBidi" w:cstheme="majorBidi"/>
                                <w:b/>
                                <w:bCs/>
                                <w:color w:val="0070C0"/>
                                <w:sz w:val="28"/>
                                <w:szCs w:val="28"/>
                              </w:rPr>
                            </w:pPr>
                            <w:r w:rsidRPr="00AD0F15">
                              <w:rPr>
                                <w:rFonts w:asciiTheme="majorBidi" w:hAnsiTheme="majorBidi" w:cstheme="majorBidi"/>
                                <w:b/>
                                <w:bCs/>
                                <w:color w:val="000000"/>
                                <w:sz w:val="28"/>
                                <w:szCs w:val="28"/>
                              </w:rPr>
                              <w:t xml:space="preserve">      </w:t>
                            </w:r>
                            <w:r w:rsidRPr="00AD0F15">
                              <w:rPr>
                                <w:rFonts w:asciiTheme="majorBidi" w:hAnsiTheme="majorBidi" w:cstheme="majorBidi"/>
                                <w:b/>
                                <w:bCs/>
                                <w:color w:val="0070C0"/>
                                <w:sz w:val="28"/>
                                <w:szCs w:val="28"/>
                              </w:rPr>
                              <w:t xml:space="preserve">Guddiga Shaqaalaha Rayidka  </w:t>
                            </w:r>
                          </w:p>
                        </w:txbxContent>
                      </wps:txbx>
                      <wps:bodyPr vert="horz" wrap="square" lIns="91440" tIns="45720" rIns="91440" bIns="45720" anchor="t" anchorCtr="0" compatLnSpc="0">
                        <a:noAutofit/>
                      </wps:bodyPr>
                    </wps:wsp>
                  </a:graphicData>
                </a:graphic>
              </wp:anchor>
            </w:drawing>
          </mc:Choice>
          <mc:Fallback>
            <w:pict>
              <v:shape w14:anchorId="5B22C4C0" id="Text Box 1" o:spid="_x0000_s1027" type="#_x0000_t202" style="position:absolute;left:0;text-align:left;margin-left:0;margin-top:-4.5pt;width:258pt;height:82.5pt;z-index:251668480;visibility:visible;mso-wrap-style:square;mso-wrap-distance-left:9pt;mso-wrap-distance-top:0;mso-wrap-distance-right:9pt;mso-wrap-distance-bottom:0;mso-position-horizontal:left;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TK8UzAEAAI0DAAAOAAAAZHJzL2Uyb0RvYy54bWysU8uu0zAQ3SPxD5b3NGnpbSFqegVUFyFV&#10;gFT4ANexGwvHYzxuk/L1jJ3SVpcdYuN4nj7nzGT1OHSWnVRAA67m00nJmXISGuMONf/+7enVG84w&#10;CtcIC07V/KyQP65fvlj1vlIzaME2KjBq4rDqfc3bGH1VFChb1QmcgFeOghpCJyKZ4VA0QfTUvbPF&#10;rCwXRQ+h8QGkQiTvZgzyde6vtZLxi9aoIrM1J2wxnyGf+3QW65WoDkH41sgLDPEPKDphHD16bbUR&#10;UbBjMH+16owMgKDjREJXgNZGqsyB2EzLZ2x2rfAqcyFx0F9lwv/XVn4+7fzXwOLwHgYaYCaBfgvy&#10;B5I2Re+xuuQkTbFCyk5EBx269CUKjApJ2/NVTzVEJsn5erZcLEoKSYpNy/ly+ZAVL27lPmD8qKBj&#10;6VLzQAPLEMRpizEBENWflPSagydjbR6adc8cKW8jsB2rUjijHwEn6HHYD8w0iSXlJM8emjORp/2l&#10;t1sIvzjraRdqjj+PIijO7CdHYr+dzudpebIxf1jOyAj3kf19RDhJrWoeORuvH+K4cDRxL+LW7bxM&#10;Uo3w3x0jaJOp3hBdoNPMswKX/UxLdW/nrNtftP4NAAD//wMAUEsDBBQABgAIAAAAIQCN84sS2gAA&#10;AAcBAAAPAAAAZHJzL2Rvd25yZXYueG1sTI9BT8MwDIXvSPyHyEjctmSITlupO01DXEEMhsQta7y2&#10;onGqJlvLv8ec4ORnvafnz8Vm8p260BDbwAiLuQFFXAXXco3w/vY0W4GKybKzXWBC+KYIm/L6qrC5&#10;CyO/0mWfaiUlHHOL0KTU51rHqiFv4zz0xOKdwuBtknWotRvsKOW+03fGLLW3LcuFxva0a6j62p89&#10;wuH59Plxb17qR5/1Y5iMZr/WiLc30/YBVKIp/YXhF1/QoRSmYzizi6pDkEcSwmwtU9xssRRxlFgm&#10;QpeF/s9f/gAAAP//AwBQSwECLQAUAAYACAAAACEAtoM4kv4AAADhAQAAEwAAAAAAAAAAAAAAAAAA&#10;AAAAW0NvbnRlbnRfVHlwZXNdLnhtbFBLAQItABQABgAIAAAAIQA4/SH/1gAAAJQBAAALAAAAAAAA&#10;AAAAAAAAAC8BAABfcmVscy8ucmVsc1BLAQItABQABgAIAAAAIQCdTK8UzAEAAI0DAAAOAAAAAAAA&#10;AAAAAAAAAC4CAABkcnMvZTJvRG9jLnhtbFBLAQItABQABgAIAAAAIQCN84sS2gAAAAcBAAAPAAAA&#10;AAAAAAAAAAAAACYEAABkcnMvZG93bnJldi54bWxQSwUGAAAAAAQABADzAAAALQUAAAAA&#10;" filled="f" stroked="f">
                <v:textbox>
                  <w:txbxContent>
                    <w:p w14:paraId="3D4BD8B9" w14:textId="77777777" w:rsidR="00F82BA5" w:rsidRDefault="00F82BA5" w:rsidP="003A1FB0">
                      <w:pPr>
                        <w:ind w:left="180"/>
                      </w:pPr>
                    </w:p>
                    <w:p w14:paraId="21C61025" w14:textId="77777777" w:rsidR="00F82BA5" w:rsidRPr="00AD0F15" w:rsidRDefault="00F82BA5" w:rsidP="003A1FB0">
                      <w:pPr>
                        <w:spacing w:line="360" w:lineRule="auto"/>
                        <w:ind w:left="180"/>
                        <w:rPr>
                          <w:rFonts w:asciiTheme="majorBidi" w:hAnsiTheme="majorBidi" w:cstheme="majorBidi"/>
                          <w:b/>
                          <w:bCs/>
                          <w:sz w:val="28"/>
                          <w:szCs w:val="28"/>
                        </w:rPr>
                      </w:pPr>
                      <w:r w:rsidRPr="00AD0F15">
                        <w:rPr>
                          <w:rFonts w:asciiTheme="majorBidi" w:hAnsiTheme="majorBidi" w:cstheme="majorBidi"/>
                          <w:b/>
                          <w:bCs/>
                          <w:sz w:val="28"/>
                          <w:szCs w:val="28"/>
                        </w:rPr>
                        <w:t>Jamhuuriyada Fedraalka Soomaaliya</w:t>
                      </w:r>
                    </w:p>
                    <w:p w14:paraId="4666143D" w14:textId="77777777" w:rsidR="00F82BA5" w:rsidRPr="00AD0F15" w:rsidRDefault="00F82BA5" w:rsidP="003A1FB0">
                      <w:pPr>
                        <w:spacing w:line="360" w:lineRule="auto"/>
                        <w:ind w:left="180"/>
                        <w:jc w:val="center"/>
                        <w:rPr>
                          <w:rFonts w:asciiTheme="majorBidi" w:hAnsiTheme="majorBidi" w:cstheme="majorBidi"/>
                          <w:b/>
                          <w:bCs/>
                          <w:color w:val="385623"/>
                          <w:sz w:val="28"/>
                          <w:szCs w:val="28"/>
                        </w:rPr>
                      </w:pPr>
                      <w:r w:rsidRPr="00AD0F15">
                        <w:rPr>
                          <w:rFonts w:asciiTheme="majorBidi" w:hAnsiTheme="majorBidi" w:cstheme="majorBidi"/>
                          <w:b/>
                          <w:bCs/>
                          <w:color w:val="385623"/>
                          <w:sz w:val="28"/>
                          <w:szCs w:val="28"/>
                        </w:rPr>
                        <w:t>Dowladda Hirshabelle</w:t>
                      </w:r>
                    </w:p>
                    <w:p w14:paraId="552335DC" w14:textId="77777777" w:rsidR="00F82BA5" w:rsidRPr="00AD0F15" w:rsidRDefault="00F82BA5" w:rsidP="003A1FB0">
                      <w:pPr>
                        <w:spacing w:line="360" w:lineRule="auto"/>
                        <w:ind w:left="180"/>
                        <w:rPr>
                          <w:rFonts w:asciiTheme="majorBidi" w:hAnsiTheme="majorBidi" w:cstheme="majorBidi"/>
                          <w:b/>
                          <w:bCs/>
                          <w:color w:val="0070C0"/>
                          <w:sz w:val="28"/>
                          <w:szCs w:val="28"/>
                        </w:rPr>
                      </w:pPr>
                      <w:r w:rsidRPr="00AD0F15">
                        <w:rPr>
                          <w:rFonts w:asciiTheme="majorBidi" w:hAnsiTheme="majorBidi" w:cstheme="majorBidi"/>
                          <w:b/>
                          <w:bCs/>
                          <w:color w:val="000000"/>
                          <w:sz w:val="28"/>
                          <w:szCs w:val="28"/>
                        </w:rPr>
                        <w:t xml:space="preserve">      </w:t>
                      </w:r>
                      <w:r w:rsidRPr="00AD0F15">
                        <w:rPr>
                          <w:rFonts w:asciiTheme="majorBidi" w:hAnsiTheme="majorBidi" w:cstheme="majorBidi"/>
                          <w:b/>
                          <w:bCs/>
                          <w:color w:val="0070C0"/>
                          <w:sz w:val="28"/>
                          <w:szCs w:val="28"/>
                        </w:rPr>
                        <w:t xml:space="preserve">Guddiga Shaqaalaha Rayidka  </w:t>
                      </w:r>
                    </w:p>
                  </w:txbxContent>
                </v:textbox>
                <w10:wrap anchorx="page"/>
              </v:shape>
            </w:pict>
          </mc:Fallback>
        </mc:AlternateContent>
      </w:r>
    </w:p>
    <w:p w14:paraId="28E1CCD7" w14:textId="1A7DF6D4" w:rsidR="00FD333E" w:rsidRPr="00465C52" w:rsidRDefault="00FD333E" w:rsidP="00FD333E">
      <w:pPr>
        <w:contextualSpacing/>
        <w:jc w:val="center"/>
        <w:rPr>
          <w:noProof/>
        </w:rPr>
      </w:pPr>
    </w:p>
    <w:p w14:paraId="07BD395F" w14:textId="42B91A1A" w:rsidR="00FD333E" w:rsidRPr="00465C52" w:rsidRDefault="00FD333E" w:rsidP="00FD333E">
      <w:pPr>
        <w:contextualSpacing/>
        <w:jc w:val="center"/>
        <w:rPr>
          <w:b/>
          <w:color w:val="0D0D0D" w:themeColor="text1" w:themeTint="F2"/>
          <w:sz w:val="36"/>
          <w:szCs w:val="36"/>
        </w:rPr>
      </w:pPr>
    </w:p>
    <w:p w14:paraId="648B776F" w14:textId="7737D090" w:rsidR="00FD333E" w:rsidRPr="00465C52" w:rsidRDefault="00FD333E" w:rsidP="00FD333E">
      <w:pPr>
        <w:contextualSpacing/>
        <w:jc w:val="center"/>
        <w:rPr>
          <w:b/>
          <w:color w:val="0D0D0D" w:themeColor="text1" w:themeTint="F2"/>
          <w:sz w:val="36"/>
          <w:szCs w:val="36"/>
        </w:rPr>
      </w:pPr>
    </w:p>
    <w:p w14:paraId="749B726A" w14:textId="0DDEF8D7" w:rsidR="00FD333E" w:rsidRPr="00465C52" w:rsidRDefault="00FD333E" w:rsidP="00FD333E">
      <w:pPr>
        <w:contextualSpacing/>
        <w:jc w:val="center"/>
        <w:rPr>
          <w:b/>
          <w:color w:val="0D0D0D" w:themeColor="text1" w:themeTint="F2"/>
          <w:sz w:val="36"/>
          <w:szCs w:val="36"/>
        </w:rPr>
      </w:pPr>
    </w:p>
    <w:p w14:paraId="0AC29CBD" w14:textId="28ECC308" w:rsidR="00FD333E" w:rsidRPr="00465C52" w:rsidRDefault="003A1FB0" w:rsidP="00FD333E">
      <w:pPr>
        <w:contextualSpacing/>
        <w:jc w:val="center"/>
        <w:rPr>
          <w:b/>
          <w:color w:val="0D0D0D" w:themeColor="text1" w:themeTint="F2"/>
          <w:sz w:val="36"/>
          <w:szCs w:val="36"/>
        </w:rPr>
      </w:pPr>
      <w:r w:rsidRPr="00465C52">
        <w:rPr>
          <w:noProof/>
        </w:rPr>
        <mc:AlternateContent>
          <mc:Choice Requires="wps">
            <w:drawing>
              <wp:anchor distT="0" distB="0" distL="114300" distR="114300" simplePos="0" relativeHeight="251674624" behindDoc="0" locked="0" layoutInCell="1" allowOverlap="1" wp14:anchorId="2A4D7E1A" wp14:editId="062AAE74">
                <wp:simplePos x="0" y="0"/>
                <wp:positionH relativeFrom="column">
                  <wp:posOffset>1757238</wp:posOffset>
                </wp:positionH>
                <wp:positionV relativeFrom="paragraph">
                  <wp:posOffset>8310</wp:posOffset>
                </wp:positionV>
                <wp:extent cx="2857500" cy="742950"/>
                <wp:effectExtent l="0" t="0" r="0" b="0"/>
                <wp:wrapNone/>
                <wp:docPr id="9" name="Rectangle 9"/>
                <wp:cNvGraphicFramePr/>
                <a:graphic xmlns:a="http://schemas.openxmlformats.org/drawingml/2006/main">
                  <a:graphicData uri="http://schemas.microsoft.com/office/word/2010/wordprocessingShape">
                    <wps:wsp>
                      <wps:cNvSpPr/>
                      <wps:spPr>
                        <a:xfrm>
                          <a:off x="0" y="0"/>
                          <a:ext cx="2857500" cy="742950"/>
                        </a:xfrm>
                        <a:prstGeom prst="rect">
                          <a:avLst/>
                        </a:prstGeom>
                        <a:ln>
                          <a:noFill/>
                        </a:ln>
                      </wps:spPr>
                      <wps:style>
                        <a:lnRef idx="2">
                          <a:schemeClr val="accent6"/>
                        </a:lnRef>
                        <a:fillRef idx="1">
                          <a:schemeClr val="lt1"/>
                        </a:fillRef>
                        <a:effectRef idx="0">
                          <a:schemeClr val="accent6"/>
                        </a:effectRef>
                        <a:fontRef idx="minor">
                          <a:schemeClr val="dk1"/>
                        </a:fontRef>
                      </wps:style>
                      <wps:txbx>
                        <w:txbxContent>
                          <w:p w14:paraId="52B84E9C" w14:textId="77777777" w:rsidR="00F82BA5" w:rsidRPr="00AD0F15" w:rsidRDefault="00F82BA5" w:rsidP="003A1FB0">
                            <w:pPr>
                              <w:tabs>
                                <w:tab w:val="center" w:pos="4680"/>
                                <w:tab w:val="left" w:pos="7185"/>
                                <w:tab w:val="left" w:pos="8055"/>
                              </w:tabs>
                              <w:jc w:val="center"/>
                              <w:rPr>
                                <w:b/>
                                <w:color w:val="000000" w:themeColor="text1"/>
                                <w:sz w:val="28"/>
                                <w:szCs w:val="28"/>
                              </w:rPr>
                            </w:pPr>
                            <w:r w:rsidRPr="00AD0F15">
                              <w:rPr>
                                <w:b/>
                                <w:color w:val="000000" w:themeColor="text1"/>
                                <w:sz w:val="28"/>
                                <w:szCs w:val="28"/>
                              </w:rPr>
                              <w:t>Federal Republic of Somalia</w:t>
                            </w:r>
                          </w:p>
                          <w:p w14:paraId="03AC8D85" w14:textId="77777777" w:rsidR="00F82BA5" w:rsidRPr="00AD0F15" w:rsidRDefault="00F82BA5" w:rsidP="003A1FB0">
                            <w:pPr>
                              <w:tabs>
                                <w:tab w:val="center" w:pos="4680"/>
                                <w:tab w:val="left" w:pos="7185"/>
                                <w:tab w:val="left" w:pos="8055"/>
                              </w:tabs>
                              <w:jc w:val="center"/>
                              <w:rPr>
                                <w:color w:val="385623"/>
                                <w:sz w:val="32"/>
                                <w:szCs w:val="28"/>
                              </w:rPr>
                            </w:pPr>
                            <w:r w:rsidRPr="00AD0F15">
                              <w:rPr>
                                <w:b/>
                                <w:color w:val="385623"/>
                                <w:sz w:val="28"/>
                                <w:szCs w:val="28"/>
                              </w:rPr>
                              <w:t>Hirshabelle State of Somalia</w:t>
                            </w:r>
                          </w:p>
                          <w:p w14:paraId="0DBDC870" w14:textId="77777777" w:rsidR="00F82BA5" w:rsidRPr="00AD0F15" w:rsidRDefault="00F82BA5" w:rsidP="003A1FB0">
                            <w:pPr>
                              <w:tabs>
                                <w:tab w:val="center" w:pos="4680"/>
                                <w:tab w:val="left" w:pos="7185"/>
                                <w:tab w:val="left" w:pos="8055"/>
                              </w:tabs>
                              <w:jc w:val="center"/>
                              <w:rPr>
                                <w:sz w:val="28"/>
                                <w:szCs w:val="28"/>
                              </w:rPr>
                            </w:pPr>
                            <w:r w:rsidRPr="00AD0F15">
                              <w:rPr>
                                <w:b/>
                                <w:color w:val="0070C0"/>
                                <w:sz w:val="28"/>
                                <w:szCs w:val="28"/>
                              </w:rPr>
                              <w:t>Civil Service Commission</w:t>
                            </w:r>
                          </w:p>
                          <w:p w14:paraId="44BF2F1A" w14:textId="77777777" w:rsidR="00F82BA5" w:rsidRDefault="00F82BA5" w:rsidP="003A1FB0">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2A4D7E1A" id="Rectangle 9" o:spid="_x0000_s1028" style="position:absolute;left:0;text-align:left;margin-left:138.35pt;margin-top:.65pt;width:225pt;height:58.5pt;z-index:251674624;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gkKCYwIAABYFAAAOAAAAZHJzL2Uyb0RvYy54bWysVN9v2jAQfp+0/8Hy+xpAUFpEqFCrTpNQ&#10;W5VOfTaOXaI5Pu9sSNhfv7MTUtbxNO3FOed+f/ed5zdNZdheoS/B5nx4MeBMWQlFad9y/v3l/ssV&#10;Zz4IWwgDVuX8oDy/WXz+NK/dTI1gC6ZQyCiI9bPa5XwbgptlmZdbVQl/AU5ZUmrASgS64ltWoKgp&#10;emWy0WBwmdWAhUOQynv6e9cq+SLF11rJ8Ki1V4GZnFNtIZ2Yzk08s8VczN5QuG0puzLEP1RRidJS&#10;0j7UnQiC7bD8K1RVSgQPOlxIqDLQupQq9UDdDAcfullvhVOpFwLHux4m///Cyof92j0hwVA7P/Mk&#10;xi4ajVX8Un2sSWAderBUE5ikn6OryXQyIEwl6abj0fUkoZm9ezv04auCikUh50jDSBiJ/coHykim&#10;R5OYzNh4WrgvjWm18U/2XleSwsGo1vpZaVYWsZIUNVFG3Rpke0HDFlIqGy7jgCmPsWQd3TQF7x2H&#10;5xxNGHZOnW10U4lKvePgnOOfGXuPlBVs6J2r0gKeC1D86DO39sfu255j+6HZNNR07Lkb2QaKwxMy&#10;hJba3sn7kuBeCR+eBBKXaUK0n+GRDm2gzjl0EmdbwF/n/kd7ohhpOatpN3Luf+4EKs7MN0vkux6O&#10;x3GZ0mU8mY7ogqeazanG7qpboIkM6SVwMonRPpijqBGqV1rjZcxKKmEl5c65DHi83IZ2Z+khkGq5&#10;TGa0QE6ElV07GYNHnCOdXppXga7jXCC2PsBxj8TsA/Va2+hpYbkLoMvEy4h0i2s3AVq+RKPuoYjb&#10;fXpPVu/P2eI3AAAA//8DAFBLAwQUAAYACAAAACEAWPQcSt4AAAAJAQAADwAAAGRycy9kb3ducmV2&#10;LnhtbEyPwU7DMBBE70j8g7VI3KjTpKqrEKdCFRUHDogAEkc33iaBeJ3Gbhv+nu0Jjk8zmn1brCfX&#10;ixOOofOkYT5LQCDV3nbUaHh/296tQIRoyJreE2r4wQDr8vqqMLn1Z3rFUxUbwSMUcqOhjXHIpQx1&#10;i86EmR+QONv70ZnIODbSjubM466XaZIspTMd8YXWDLhpsf6ujk7D85c9LJrPx5esUxv1cVg8Vdt9&#10;pvXtzfRwDyLiFP/KcNFndSjZaeePZIPoNaRqqbjKQQaCc5VeeMc8X2Ugy0L+/6D8BQAA//8DAFBL&#10;AQItABQABgAIAAAAIQC2gziS/gAAAOEBAAATAAAAAAAAAAAAAAAAAAAAAABbQ29udGVudF9UeXBl&#10;c10ueG1sUEsBAi0AFAAGAAgAAAAhADj9If/WAAAAlAEAAAsAAAAAAAAAAAAAAAAALwEAAF9yZWxz&#10;Ly5yZWxzUEsBAi0AFAAGAAgAAAAhAJqCQoJjAgAAFgUAAA4AAAAAAAAAAAAAAAAALgIAAGRycy9l&#10;Mm9Eb2MueG1sUEsBAi0AFAAGAAgAAAAhAFj0HEreAAAACQEAAA8AAAAAAAAAAAAAAAAAvQQAAGRy&#10;cy9kb3ducmV2LnhtbFBLBQYAAAAABAAEAPMAAADIBQAAAAA=&#10;" fillcolor="white [3201]" stroked="f" strokeweight="1pt">
                <v:textbox>
                  <w:txbxContent>
                    <w:p w14:paraId="52B84E9C" w14:textId="77777777" w:rsidR="00F82BA5" w:rsidRPr="00AD0F15" w:rsidRDefault="00F82BA5" w:rsidP="003A1FB0">
                      <w:pPr>
                        <w:tabs>
                          <w:tab w:val="center" w:pos="4680"/>
                          <w:tab w:val="left" w:pos="7185"/>
                          <w:tab w:val="left" w:pos="8055"/>
                        </w:tabs>
                        <w:jc w:val="center"/>
                        <w:rPr>
                          <w:b/>
                          <w:color w:val="000000" w:themeColor="text1"/>
                          <w:sz w:val="28"/>
                          <w:szCs w:val="28"/>
                        </w:rPr>
                      </w:pPr>
                      <w:r w:rsidRPr="00AD0F15">
                        <w:rPr>
                          <w:b/>
                          <w:color w:val="000000" w:themeColor="text1"/>
                          <w:sz w:val="28"/>
                          <w:szCs w:val="28"/>
                        </w:rPr>
                        <w:t>Federal Republic of Somalia</w:t>
                      </w:r>
                    </w:p>
                    <w:p w14:paraId="03AC8D85" w14:textId="77777777" w:rsidR="00F82BA5" w:rsidRPr="00AD0F15" w:rsidRDefault="00F82BA5" w:rsidP="003A1FB0">
                      <w:pPr>
                        <w:tabs>
                          <w:tab w:val="center" w:pos="4680"/>
                          <w:tab w:val="left" w:pos="7185"/>
                          <w:tab w:val="left" w:pos="8055"/>
                        </w:tabs>
                        <w:jc w:val="center"/>
                        <w:rPr>
                          <w:color w:val="385623"/>
                          <w:sz w:val="32"/>
                          <w:szCs w:val="28"/>
                        </w:rPr>
                      </w:pPr>
                      <w:r w:rsidRPr="00AD0F15">
                        <w:rPr>
                          <w:b/>
                          <w:color w:val="385623"/>
                          <w:sz w:val="28"/>
                          <w:szCs w:val="28"/>
                        </w:rPr>
                        <w:t>Hirshabelle State of Somalia</w:t>
                      </w:r>
                    </w:p>
                    <w:p w14:paraId="0DBDC870" w14:textId="77777777" w:rsidR="00F82BA5" w:rsidRPr="00AD0F15" w:rsidRDefault="00F82BA5" w:rsidP="003A1FB0">
                      <w:pPr>
                        <w:tabs>
                          <w:tab w:val="center" w:pos="4680"/>
                          <w:tab w:val="left" w:pos="7185"/>
                          <w:tab w:val="left" w:pos="8055"/>
                        </w:tabs>
                        <w:jc w:val="center"/>
                        <w:rPr>
                          <w:sz w:val="28"/>
                          <w:szCs w:val="28"/>
                        </w:rPr>
                      </w:pPr>
                      <w:r w:rsidRPr="00AD0F15">
                        <w:rPr>
                          <w:b/>
                          <w:color w:val="0070C0"/>
                          <w:sz w:val="28"/>
                          <w:szCs w:val="28"/>
                        </w:rPr>
                        <w:t>Civil Service Commission</w:t>
                      </w:r>
                    </w:p>
                    <w:p w14:paraId="44BF2F1A" w14:textId="77777777" w:rsidR="00F82BA5" w:rsidRDefault="00F82BA5" w:rsidP="003A1FB0">
                      <w:pPr>
                        <w:jc w:val="center"/>
                      </w:pPr>
                    </w:p>
                  </w:txbxContent>
                </v:textbox>
              </v:rect>
            </w:pict>
          </mc:Fallback>
        </mc:AlternateContent>
      </w:r>
    </w:p>
    <w:p w14:paraId="6FB6E425" w14:textId="77777777" w:rsidR="003A1FB0" w:rsidRPr="00465C52" w:rsidRDefault="003A1FB0" w:rsidP="00FD333E">
      <w:pPr>
        <w:contextualSpacing/>
        <w:jc w:val="center"/>
        <w:rPr>
          <w:b/>
          <w:color w:val="0D0D0D" w:themeColor="text1" w:themeTint="F2"/>
          <w:sz w:val="36"/>
          <w:szCs w:val="36"/>
        </w:rPr>
      </w:pPr>
    </w:p>
    <w:p w14:paraId="3AFE0A84" w14:textId="72F30294" w:rsidR="00FD333E" w:rsidRPr="00465C52" w:rsidRDefault="003A1FB0" w:rsidP="00FD333E">
      <w:pPr>
        <w:contextualSpacing/>
        <w:jc w:val="center"/>
        <w:rPr>
          <w:b/>
          <w:color w:val="0D0D0D" w:themeColor="text1" w:themeTint="F2"/>
          <w:sz w:val="36"/>
          <w:szCs w:val="36"/>
        </w:rPr>
      </w:pPr>
      <w:r w:rsidRPr="00465C52">
        <w:rPr>
          <w:b/>
          <w:noProof/>
          <w:color w:val="0D0D0D" w:themeColor="text1" w:themeTint="F2"/>
          <w:sz w:val="36"/>
          <w:szCs w:val="36"/>
        </w:rPr>
        <mc:AlternateContent>
          <mc:Choice Requires="wps">
            <w:drawing>
              <wp:anchor distT="0" distB="0" distL="114300" distR="114300" simplePos="0" relativeHeight="251666432" behindDoc="0" locked="0" layoutInCell="1" allowOverlap="1" wp14:anchorId="793EF185" wp14:editId="75C44B18">
                <wp:simplePos x="0" y="0"/>
                <wp:positionH relativeFrom="column">
                  <wp:posOffset>-876300</wp:posOffset>
                </wp:positionH>
                <wp:positionV relativeFrom="paragraph">
                  <wp:posOffset>287774</wp:posOffset>
                </wp:positionV>
                <wp:extent cx="7448550" cy="42021"/>
                <wp:effectExtent l="0" t="19050" r="38100" b="53340"/>
                <wp:wrapNone/>
                <wp:docPr id="6" name="Straight Connector 6"/>
                <wp:cNvGraphicFramePr/>
                <a:graphic xmlns:a="http://schemas.openxmlformats.org/drawingml/2006/main">
                  <a:graphicData uri="http://schemas.microsoft.com/office/word/2010/wordprocessingShape">
                    <wps:wsp>
                      <wps:cNvCnPr/>
                      <wps:spPr>
                        <a:xfrm>
                          <a:off x="0" y="0"/>
                          <a:ext cx="7448550" cy="42021"/>
                        </a:xfrm>
                        <a:prstGeom prst="line">
                          <a:avLst/>
                        </a:prstGeom>
                        <a:ln w="57150" cmpd="thickThi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5CF843CC" id="Straight Connector 6" o:spid="_x0000_s1026" style="position:absolute;z-index:251666432;visibility:visible;mso-wrap-style:square;mso-wrap-distance-left:9pt;mso-wrap-distance-top:0;mso-wrap-distance-right:9pt;mso-wrap-distance-bottom:0;mso-position-horizontal:absolute;mso-position-horizontal-relative:text;mso-position-vertical:absolute;mso-position-vertical-relative:text" from="-69pt,22.65pt" to="517.5pt,25.9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jk+a0AEAAOkDAAAOAAAAZHJzL2Uyb0RvYy54bWysU8tu2zAQvBfoPxC815IN2wkEyzk4aC9F&#10;azTJBzDU0iLKF5asZf99l5StBG2BokEvtEjuDGdm15u7kzXsCBi1dy2fz2rOwEnfaXdo+dPjxw+3&#10;nMUkXCeMd9DyM0R+t33/bjOEBha+96YDZETiYjOElvcphaaqouzBijjzARxdKo9WJNrioepQDMRu&#10;TbWo63U1eOwCegkx0un9eMm3hV8pkOmrUhESMy0nbamsWNbnvFbbjWgOKEKv5UWGeIMKK7SjRyeq&#10;e5EE+4H6NyqrJfroVZpJbyuvlJZQPJCbef2Lm4deBCheKJwYppji/6OVX457ZLpr+ZozJyy16CGh&#10;0Ic+sZ13jgL0yNY5pyHEhsp3bo+XXQx7zKZPCm3+JTvsVLI9T9nCKTFJhzfL5e1qRS2QdLdc1It5&#10;5qxewAFj+gTesvzRcqNdti4acfwc01h6LcnHxrGh5aubeeG0gRwk6uH3x546kcuz3FFg+UpnAyPu&#10;GygyTJLmhb+MGuwMsqOgIRFSgktXccZRdYYpbcwErP8OvNRnKJQx/BfwhCgve5cmsNXO459eT6er&#10;ZDXWXxMYfecInn13Lq0r0dA8lfgvs58H9vW+wF/+odufAAAA//8DAFBLAwQUAAYACAAAACEAhQwg&#10;Yt8AAAALAQAADwAAAGRycy9kb3ducmV2LnhtbEyPwU7DMBBE70j8g7VI3FonNUFtmk2FEBVHROHC&#10;zY3dJMJeR7HjBr4e90SPszOafVPtZmtY1KPvHSHkywyYpsapnlqEz4/9Yg3MB0lKGkca4Ud72NW3&#10;N5UslTvTu46H0LJUQr6UCF0IQ8m5bzptpV+6QVPyTm60MiQ5tlyN8pzKreGrLHvkVvaUPnRy0M+d&#10;br4Pk0X4iuJtRfvfOJn51cqXDRdcRcT7u/lpCyzoOfyH4YKf0KFOTEc3kfLMICxysU5jAsJDIYBd&#10;Epko0uWIUOQb4HXFrzfUfwAAAP//AwBQSwECLQAUAAYACAAAACEAtoM4kv4AAADhAQAAEwAAAAAA&#10;AAAAAAAAAAAAAAAAW0NvbnRlbnRfVHlwZXNdLnhtbFBLAQItABQABgAIAAAAIQA4/SH/1gAAAJQB&#10;AAALAAAAAAAAAAAAAAAAAC8BAABfcmVscy8ucmVsc1BLAQItABQABgAIAAAAIQBNjk+a0AEAAOkD&#10;AAAOAAAAAAAAAAAAAAAAAC4CAABkcnMvZTJvRG9jLnhtbFBLAQItABQABgAIAAAAIQCFDCBi3wAA&#10;AAsBAAAPAAAAAAAAAAAAAAAAACoEAABkcnMvZG93bnJldi54bWxQSwUGAAAAAAQABADzAAAANgUA&#10;AAAA&#10;" strokecolor="#5b9bd5 [3204]" strokeweight="4.5pt">
                <v:stroke linestyle="thickThin" joinstyle="miter"/>
              </v:line>
            </w:pict>
          </mc:Fallback>
        </mc:AlternateContent>
      </w:r>
    </w:p>
    <w:p w14:paraId="4032CF26" w14:textId="77777777" w:rsidR="00FD333E" w:rsidRPr="00465C52" w:rsidRDefault="00FD333E" w:rsidP="00FD333E">
      <w:pPr>
        <w:contextualSpacing/>
        <w:jc w:val="center"/>
        <w:rPr>
          <w:b/>
          <w:color w:val="0D0D0D" w:themeColor="text1" w:themeTint="F2"/>
          <w:sz w:val="36"/>
          <w:szCs w:val="36"/>
        </w:rPr>
      </w:pPr>
    </w:p>
    <w:p w14:paraId="37DC8942" w14:textId="41D91621" w:rsidR="00C238D6" w:rsidRPr="00465C52" w:rsidRDefault="00390347" w:rsidP="00FD333E">
      <w:pPr>
        <w:contextualSpacing/>
        <w:jc w:val="center"/>
        <w:rPr>
          <w:b/>
          <w:color w:val="0D0D0D" w:themeColor="text1" w:themeTint="F2"/>
          <w:sz w:val="52"/>
        </w:rPr>
      </w:pPr>
      <w:proofErr w:type="spellStart"/>
      <w:r w:rsidRPr="00465C52">
        <w:rPr>
          <w:b/>
          <w:color w:val="0D0D0D" w:themeColor="text1" w:themeTint="F2"/>
          <w:sz w:val="36"/>
          <w:szCs w:val="36"/>
        </w:rPr>
        <w:t>Hirshabelle</w:t>
      </w:r>
      <w:proofErr w:type="spellEnd"/>
      <w:r w:rsidR="00BF226E" w:rsidRPr="00465C52">
        <w:rPr>
          <w:b/>
          <w:color w:val="0D0D0D" w:themeColor="text1" w:themeTint="F2"/>
          <w:sz w:val="36"/>
          <w:szCs w:val="36"/>
        </w:rPr>
        <w:t xml:space="preserve"> State </w:t>
      </w:r>
      <w:r w:rsidR="00C238D6" w:rsidRPr="00465C52">
        <w:rPr>
          <w:b/>
          <w:color w:val="0D0D0D" w:themeColor="text1" w:themeTint="F2"/>
          <w:sz w:val="36"/>
          <w:szCs w:val="36"/>
        </w:rPr>
        <w:t>of Somalia</w:t>
      </w:r>
    </w:p>
    <w:p w14:paraId="2E1FBD4C" w14:textId="3895BAAC" w:rsidR="00C238D6" w:rsidRPr="00465C52" w:rsidRDefault="00605F63" w:rsidP="00605F63">
      <w:pPr>
        <w:contextualSpacing/>
        <w:jc w:val="center"/>
        <w:rPr>
          <w:b/>
          <w:color w:val="0D0D0D" w:themeColor="text1" w:themeTint="F2"/>
          <w:sz w:val="72"/>
        </w:rPr>
      </w:pPr>
      <w:r w:rsidRPr="00465C52">
        <w:rPr>
          <w:b/>
          <w:color w:val="0D0D0D" w:themeColor="text1" w:themeTint="F2"/>
          <w:sz w:val="36"/>
          <w:szCs w:val="36"/>
        </w:rPr>
        <w:t>Ministry of Finance</w:t>
      </w:r>
    </w:p>
    <w:p w14:paraId="3976E699" w14:textId="77777777" w:rsidR="00605F63" w:rsidRPr="00465C52" w:rsidRDefault="00605F63" w:rsidP="00605F63">
      <w:pPr>
        <w:shd w:val="clear" w:color="auto" w:fill="FFFFFF"/>
        <w:contextualSpacing/>
        <w:jc w:val="center"/>
        <w:rPr>
          <w:rFonts w:asciiTheme="majorBidi" w:hAnsiTheme="majorBidi" w:cstheme="majorBidi"/>
          <w:b/>
          <w:sz w:val="32"/>
          <w:szCs w:val="32"/>
        </w:rPr>
      </w:pPr>
      <w:bookmarkStart w:id="1" w:name="_Hlk185002787"/>
      <w:r w:rsidRPr="00465C52">
        <w:rPr>
          <w:rFonts w:asciiTheme="majorBidi" w:hAnsiTheme="majorBidi" w:cstheme="majorBidi"/>
          <w:b/>
          <w:sz w:val="32"/>
          <w:szCs w:val="32"/>
        </w:rPr>
        <w:t>Somalia Enhancing Public Resource Management Project</w:t>
      </w:r>
    </w:p>
    <w:bookmarkEnd w:id="1"/>
    <w:p w14:paraId="21793B93" w14:textId="77777777" w:rsidR="00605F63" w:rsidRPr="00465C52" w:rsidRDefault="00605F63" w:rsidP="00605F63">
      <w:pPr>
        <w:contextualSpacing/>
        <w:jc w:val="center"/>
        <w:outlineLvl w:val="0"/>
        <w:rPr>
          <w:rFonts w:asciiTheme="majorBidi" w:hAnsiTheme="majorBidi" w:cstheme="majorBidi"/>
          <w:b/>
          <w:sz w:val="32"/>
          <w:szCs w:val="32"/>
        </w:rPr>
      </w:pPr>
      <w:r w:rsidRPr="00465C52">
        <w:rPr>
          <w:rFonts w:asciiTheme="majorBidi" w:hAnsiTheme="majorBidi" w:cstheme="majorBidi"/>
          <w:b/>
          <w:sz w:val="32"/>
          <w:szCs w:val="32"/>
        </w:rPr>
        <w:t>(</w:t>
      </w:r>
      <w:bookmarkStart w:id="2" w:name="_Hlk172375120"/>
      <w:r w:rsidRPr="00465C52">
        <w:rPr>
          <w:rFonts w:asciiTheme="majorBidi" w:hAnsiTheme="majorBidi" w:cstheme="majorBidi"/>
          <w:b/>
          <w:sz w:val="32"/>
          <w:szCs w:val="32"/>
        </w:rPr>
        <w:t>P177298</w:t>
      </w:r>
      <w:bookmarkEnd w:id="2"/>
      <w:r w:rsidRPr="00465C52">
        <w:rPr>
          <w:rFonts w:asciiTheme="majorBidi" w:hAnsiTheme="majorBidi" w:cstheme="majorBidi"/>
          <w:b/>
          <w:sz w:val="32"/>
          <w:szCs w:val="32"/>
        </w:rPr>
        <w:t>)</w:t>
      </w:r>
    </w:p>
    <w:p w14:paraId="794C580A" w14:textId="77777777" w:rsidR="00605F63" w:rsidRPr="00465C52" w:rsidRDefault="00605F63" w:rsidP="00DC7DC0">
      <w:pPr>
        <w:contextualSpacing/>
        <w:rPr>
          <w:b/>
          <w:color w:val="0D0D0D" w:themeColor="text1" w:themeTint="F2"/>
          <w:sz w:val="36"/>
          <w:szCs w:val="36"/>
        </w:rPr>
      </w:pPr>
    </w:p>
    <w:p w14:paraId="56489487" w14:textId="77777777" w:rsidR="00605F63" w:rsidRPr="00465C52" w:rsidRDefault="00605F63" w:rsidP="00347DB2">
      <w:pPr>
        <w:contextualSpacing/>
        <w:jc w:val="center"/>
        <w:rPr>
          <w:b/>
          <w:color w:val="0D0D0D" w:themeColor="text1" w:themeTint="F2"/>
          <w:sz w:val="36"/>
          <w:szCs w:val="36"/>
        </w:rPr>
      </w:pPr>
    </w:p>
    <w:p w14:paraId="47046290" w14:textId="00DA6B07" w:rsidR="001A08B6" w:rsidRPr="00465C52" w:rsidRDefault="001A08B6" w:rsidP="00347DB2">
      <w:pPr>
        <w:contextualSpacing/>
        <w:jc w:val="center"/>
        <w:rPr>
          <w:b/>
          <w:color w:val="0D0D0D" w:themeColor="text1" w:themeTint="F2"/>
          <w:sz w:val="36"/>
          <w:szCs w:val="36"/>
        </w:rPr>
      </w:pPr>
      <w:r w:rsidRPr="00465C52">
        <w:rPr>
          <w:b/>
          <w:color w:val="0D0D0D" w:themeColor="text1" w:themeTint="F2"/>
          <w:sz w:val="36"/>
          <w:szCs w:val="36"/>
        </w:rPr>
        <w:t>Request for Bids</w:t>
      </w:r>
    </w:p>
    <w:p w14:paraId="0E4611F8" w14:textId="77777777" w:rsidR="007B586E" w:rsidRPr="00465C52" w:rsidRDefault="007B586E" w:rsidP="00347DB2">
      <w:pPr>
        <w:contextualSpacing/>
        <w:jc w:val="center"/>
        <w:rPr>
          <w:b/>
          <w:color w:val="0D0D0D" w:themeColor="text1" w:themeTint="F2"/>
          <w:sz w:val="36"/>
          <w:szCs w:val="36"/>
        </w:rPr>
      </w:pPr>
      <w:r w:rsidRPr="00465C52">
        <w:rPr>
          <w:b/>
          <w:color w:val="0D0D0D" w:themeColor="text1" w:themeTint="F2"/>
          <w:sz w:val="36"/>
          <w:szCs w:val="36"/>
        </w:rPr>
        <w:t>Small Works</w:t>
      </w:r>
    </w:p>
    <w:p w14:paraId="312C20E6" w14:textId="77777777" w:rsidR="00C95565" w:rsidRPr="00465C52" w:rsidRDefault="001A08B6" w:rsidP="00347DB2">
      <w:pPr>
        <w:contextualSpacing/>
        <w:jc w:val="center"/>
        <w:rPr>
          <w:b/>
          <w:color w:val="0D0D0D" w:themeColor="text1" w:themeTint="F2"/>
          <w:sz w:val="36"/>
          <w:szCs w:val="36"/>
        </w:rPr>
      </w:pPr>
      <w:r w:rsidRPr="00465C52">
        <w:rPr>
          <w:b/>
          <w:color w:val="0D0D0D" w:themeColor="text1" w:themeTint="F2"/>
          <w:sz w:val="36"/>
          <w:szCs w:val="36"/>
        </w:rPr>
        <w:t>(One</w:t>
      </w:r>
      <w:r w:rsidR="00534703" w:rsidRPr="00465C52">
        <w:rPr>
          <w:b/>
          <w:color w:val="0D0D0D" w:themeColor="text1" w:themeTint="F2"/>
          <w:sz w:val="36"/>
          <w:szCs w:val="36"/>
        </w:rPr>
        <w:t>-</w:t>
      </w:r>
      <w:r w:rsidR="00F8231F" w:rsidRPr="00465C52">
        <w:rPr>
          <w:b/>
          <w:color w:val="0D0D0D" w:themeColor="text1" w:themeTint="F2"/>
          <w:sz w:val="36"/>
          <w:szCs w:val="36"/>
        </w:rPr>
        <w:t>E</w:t>
      </w:r>
      <w:r w:rsidRPr="00465C52">
        <w:rPr>
          <w:b/>
          <w:color w:val="0D0D0D" w:themeColor="text1" w:themeTint="F2"/>
          <w:sz w:val="36"/>
          <w:szCs w:val="36"/>
        </w:rPr>
        <w:t xml:space="preserve">nvelope Bidding </w:t>
      </w:r>
      <w:r w:rsidR="00F8231F" w:rsidRPr="00465C52">
        <w:rPr>
          <w:b/>
          <w:color w:val="0D0D0D" w:themeColor="text1" w:themeTint="F2"/>
          <w:sz w:val="36"/>
          <w:szCs w:val="36"/>
        </w:rPr>
        <w:t>P</w:t>
      </w:r>
      <w:r w:rsidRPr="00465C52">
        <w:rPr>
          <w:b/>
          <w:color w:val="0D0D0D" w:themeColor="text1" w:themeTint="F2"/>
          <w:sz w:val="36"/>
          <w:szCs w:val="36"/>
        </w:rPr>
        <w:t>rocess</w:t>
      </w:r>
      <w:r w:rsidR="00C95565" w:rsidRPr="00465C52">
        <w:rPr>
          <w:b/>
          <w:color w:val="0D0D0D" w:themeColor="text1" w:themeTint="F2"/>
          <w:sz w:val="36"/>
          <w:szCs w:val="36"/>
        </w:rPr>
        <w:t>)</w:t>
      </w:r>
      <w:r w:rsidR="00EE5C8B" w:rsidRPr="00465C52">
        <w:rPr>
          <w:b/>
          <w:color w:val="0D0D0D" w:themeColor="text1" w:themeTint="F2"/>
          <w:sz w:val="36"/>
          <w:szCs w:val="36"/>
        </w:rPr>
        <w:t xml:space="preserve"> </w:t>
      </w:r>
    </w:p>
    <w:p w14:paraId="04F6EE2D" w14:textId="77777777" w:rsidR="0048639F" w:rsidRPr="00465C52" w:rsidRDefault="0048639F" w:rsidP="00347DB2">
      <w:pPr>
        <w:contextualSpacing/>
        <w:jc w:val="center"/>
        <w:rPr>
          <w:color w:val="0D0D0D" w:themeColor="text1" w:themeTint="F2"/>
        </w:rPr>
      </w:pPr>
    </w:p>
    <w:p w14:paraId="0AB7A433" w14:textId="77777777" w:rsidR="00605F63" w:rsidRPr="00465C52" w:rsidRDefault="00605F63" w:rsidP="00605F63">
      <w:pPr>
        <w:contextualSpacing/>
        <w:rPr>
          <w:bCs/>
          <w:sz w:val="28"/>
          <w:szCs w:val="28"/>
        </w:rPr>
      </w:pPr>
    </w:p>
    <w:p w14:paraId="3238C55D" w14:textId="77777777" w:rsidR="00605F63" w:rsidRPr="00465C52" w:rsidRDefault="00605F63" w:rsidP="00605F63">
      <w:pPr>
        <w:contextualSpacing/>
        <w:jc w:val="center"/>
        <w:rPr>
          <w:rFonts w:asciiTheme="majorBidi" w:hAnsiTheme="majorBidi" w:cstheme="majorBidi"/>
          <w:bCs/>
          <w:sz w:val="36"/>
          <w:szCs w:val="36"/>
        </w:rPr>
      </w:pPr>
    </w:p>
    <w:p w14:paraId="269C75AE" w14:textId="055A7AC6" w:rsidR="00605F63" w:rsidRPr="00465C52" w:rsidRDefault="00605F63" w:rsidP="00605F63">
      <w:pPr>
        <w:contextualSpacing/>
        <w:rPr>
          <w:rFonts w:asciiTheme="majorBidi" w:hAnsiTheme="majorBidi" w:cstheme="majorBidi"/>
          <w:bCs/>
          <w:color w:val="0D0D0D" w:themeColor="text1" w:themeTint="F2"/>
          <w:sz w:val="32"/>
          <w:szCs w:val="32"/>
        </w:rPr>
      </w:pPr>
      <w:r w:rsidRPr="00465C52">
        <w:rPr>
          <w:rFonts w:asciiTheme="majorBidi" w:hAnsiTheme="majorBidi" w:cstheme="majorBidi"/>
          <w:b/>
          <w:sz w:val="32"/>
          <w:szCs w:val="32"/>
        </w:rPr>
        <w:t>Assignment title</w:t>
      </w:r>
      <w:r w:rsidRPr="00465C52">
        <w:rPr>
          <w:rFonts w:asciiTheme="majorBidi" w:hAnsiTheme="majorBidi" w:cstheme="majorBidi"/>
          <w:bCs/>
          <w:sz w:val="32"/>
          <w:szCs w:val="32"/>
        </w:rPr>
        <w:t xml:space="preserve">: </w:t>
      </w:r>
      <w:r w:rsidRPr="00465C52">
        <w:rPr>
          <w:rFonts w:asciiTheme="majorBidi" w:hAnsiTheme="majorBidi" w:cstheme="majorBidi"/>
          <w:bCs/>
          <w:color w:val="0D0D0D" w:themeColor="text1" w:themeTint="F2"/>
          <w:sz w:val="32"/>
          <w:szCs w:val="32"/>
        </w:rPr>
        <w:t xml:space="preserve">Construction of the Civil Service Commission    Headquarters </w:t>
      </w:r>
      <w:proofErr w:type="spellStart"/>
      <w:r w:rsidR="00390347" w:rsidRPr="00465C52">
        <w:rPr>
          <w:rFonts w:asciiTheme="majorBidi" w:hAnsiTheme="majorBidi" w:cstheme="majorBidi"/>
          <w:bCs/>
          <w:color w:val="0D0D0D" w:themeColor="text1" w:themeTint="F2"/>
          <w:sz w:val="32"/>
          <w:szCs w:val="32"/>
        </w:rPr>
        <w:t>Hirshabelle</w:t>
      </w:r>
      <w:proofErr w:type="spellEnd"/>
      <w:r w:rsidRPr="00465C52">
        <w:rPr>
          <w:rFonts w:asciiTheme="majorBidi" w:hAnsiTheme="majorBidi" w:cstheme="majorBidi"/>
          <w:bCs/>
          <w:color w:val="0D0D0D" w:themeColor="text1" w:themeTint="F2"/>
          <w:sz w:val="32"/>
          <w:szCs w:val="32"/>
        </w:rPr>
        <w:t xml:space="preserve"> (</w:t>
      </w:r>
      <w:r w:rsidR="00390347" w:rsidRPr="00465C52">
        <w:rPr>
          <w:rFonts w:asciiTheme="majorBidi" w:hAnsiTheme="majorBidi" w:cstheme="majorBidi"/>
          <w:bCs/>
          <w:color w:val="0D0D0D" w:themeColor="text1" w:themeTint="F2"/>
          <w:sz w:val="32"/>
          <w:szCs w:val="32"/>
        </w:rPr>
        <w:t>Jowhar</w:t>
      </w:r>
      <w:r w:rsidRPr="00465C52">
        <w:rPr>
          <w:rFonts w:asciiTheme="majorBidi" w:hAnsiTheme="majorBidi" w:cstheme="majorBidi"/>
          <w:bCs/>
          <w:color w:val="0D0D0D" w:themeColor="text1" w:themeTint="F2"/>
          <w:sz w:val="32"/>
          <w:szCs w:val="32"/>
        </w:rPr>
        <w:t>)</w:t>
      </w:r>
    </w:p>
    <w:p w14:paraId="101BE6ED" w14:textId="5A1602DF" w:rsidR="001358C9" w:rsidRPr="00465C52" w:rsidRDefault="001358C9" w:rsidP="00605F63">
      <w:pPr>
        <w:tabs>
          <w:tab w:val="left" w:pos="2320"/>
        </w:tabs>
        <w:contextualSpacing/>
        <w:jc w:val="right"/>
        <w:rPr>
          <w:rFonts w:asciiTheme="majorBidi" w:hAnsiTheme="majorBidi" w:cstheme="majorBidi"/>
          <w:bCs/>
          <w:sz w:val="32"/>
          <w:szCs w:val="32"/>
        </w:rPr>
      </w:pPr>
    </w:p>
    <w:p w14:paraId="02051303" w14:textId="1DE3F127" w:rsidR="00605F63" w:rsidRPr="00465C52" w:rsidRDefault="00605F63" w:rsidP="00605F63">
      <w:pPr>
        <w:contextualSpacing/>
        <w:rPr>
          <w:rFonts w:asciiTheme="majorBidi" w:hAnsiTheme="majorBidi" w:cstheme="majorBidi"/>
          <w:bCs/>
          <w:color w:val="0D0D0D" w:themeColor="text1" w:themeTint="F2"/>
          <w:spacing w:val="-2"/>
          <w:sz w:val="32"/>
          <w:szCs w:val="32"/>
        </w:rPr>
      </w:pPr>
      <w:r w:rsidRPr="00465C52">
        <w:rPr>
          <w:rFonts w:asciiTheme="majorBidi" w:hAnsiTheme="majorBidi" w:cstheme="majorBidi"/>
          <w:b/>
          <w:color w:val="0D0D0D" w:themeColor="text1" w:themeTint="F2"/>
          <w:spacing w:val="-2"/>
          <w:sz w:val="32"/>
          <w:szCs w:val="32"/>
        </w:rPr>
        <w:t xml:space="preserve">RFB Reference: </w:t>
      </w:r>
      <w:r w:rsidRPr="00465C52">
        <w:rPr>
          <w:rFonts w:asciiTheme="majorBidi" w:hAnsiTheme="majorBidi" w:cstheme="majorBidi"/>
          <w:bCs/>
          <w:color w:val="0D0D0D" w:themeColor="text1" w:themeTint="F2"/>
          <w:spacing w:val="-2"/>
          <w:sz w:val="32"/>
          <w:szCs w:val="32"/>
        </w:rPr>
        <w:t>SO-MOF-5446</w:t>
      </w:r>
      <w:r w:rsidR="00390347" w:rsidRPr="00465C52">
        <w:rPr>
          <w:rFonts w:asciiTheme="majorBidi" w:hAnsiTheme="majorBidi" w:cstheme="majorBidi"/>
          <w:bCs/>
          <w:color w:val="0D0D0D" w:themeColor="text1" w:themeTint="F2"/>
          <w:spacing w:val="-2"/>
          <w:sz w:val="32"/>
          <w:szCs w:val="32"/>
        </w:rPr>
        <w:t>72</w:t>
      </w:r>
      <w:r w:rsidRPr="00465C52">
        <w:rPr>
          <w:rFonts w:asciiTheme="majorBidi" w:hAnsiTheme="majorBidi" w:cstheme="majorBidi"/>
          <w:bCs/>
          <w:color w:val="0D0D0D" w:themeColor="text1" w:themeTint="F2"/>
          <w:spacing w:val="-2"/>
          <w:sz w:val="32"/>
          <w:szCs w:val="32"/>
        </w:rPr>
        <w:t>-CW-RFB</w:t>
      </w:r>
    </w:p>
    <w:p w14:paraId="7FF4A6D9" w14:textId="1D165671" w:rsidR="00605F63" w:rsidRPr="00465C52" w:rsidRDefault="00605F63" w:rsidP="00605F63">
      <w:pPr>
        <w:contextualSpacing/>
        <w:rPr>
          <w:rFonts w:asciiTheme="majorBidi" w:hAnsiTheme="majorBidi" w:cstheme="majorBidi"/>
          <w:color w:val="0D0D0D" w:themeColor="text1" w:themeTint="F2"/>
          <w:sz w:val="32"/>
          <w:szCs w:val="32"/>
        </w:rPr>
      </w:pPr>
      <w:r w:rsidRPr="00465C52">
        <w:rPr>
          <w:rFonts w:asciiTheme="majorBidi" w:hAnsiTheme="majorBidi" w:cstheme="majorBidi"/>
          <w:b/>
          <w:sz w:val="32"/>
          <w:szCs w:val="32"/>
        </w:rPr>
        <w:t>Issue Date:</w:t>
      </w:r>
      <w:r w:rsidRPr="00465C52">
        <w:rPr>
          <w:rFonts w:asciiTheme="majorBidi" w:hAnsiTheme="majorBidi" w:cstheme="majorBidi"/>
          <w:bCs/>
          <w:sz w:val="32"/>
          <w:szCs w:val="32"/>
        </w:rPr>
        <w:t xml:space="preserve"> </w:t>
      </w:r>
      <w:r w:rsidR="00390347" w:rsidRPr="00465C52">
        <w:rPr>
          <w:rFonts w:asciiTheme="majorBidi" w:hAnsiTheme="majorBidi" w:cstheme="majorBidi"/>
          <w:bCs/>
          <w:sz w:val="32"/>
          <w:szCs w:val="32"/>
        </w:rPr>
        <w:t>J</w:t>
      </w:r>
      <w:r w:rsidR="004B36BF" w:rsidRPr="00465C52">
        <w:rPr>
          <w:rFonts w:asciiTheme="majorBidi" w:hAnsiTheme="majorBidi" w:cstheme="majorBidi"/>
          <w:bCs/>
          <w:sz w:val="32"/>
          <w:szCs w:val="32"/>
        </w:rPr>
        <w:t xml:space="preserve">uly </w:t>
      </w:r>
      <w:r w:rsidR="0033588D" w:rsidRPr="00465C52">
        <w:rPr>
          <w:rFonts w:asciiTheme="majorBidi" w:hAnsiTheme="majorBidi" w:cstheme="majorBidi"/>
          <w:bCs/>
          <w:sz w:val="32"/>
          <w:szCs w:val="32"/>
        </w:rPr>
        <w:t>20</w:t>
      </w:r>
      <w:r w:rsidR="00215CE7" w:rsidRPr="00465C52">
        <w:rPr>
          <w:rFonts w:asciiTheme="majorBidi" w:hAnsiTheme="majorBidi" w:cstheme="majorBidi"/>
          <w:bCs/>
          <w:sz w:val="32"/>
          <w:szCs w:val="32"/>
        </w:rPr>
        <w:t>,</w:t>
      </w:r>
      <w:r w:rsidRPr="00465C52">
        <w:rPr>
          <w:rFonts w:asciiTheme="majorBidi" w:hAnsiTheme="majorBidi" w:cstheme="majorBidi"/>
          <w:bCs/>
          <w:sz w:val="32"/>
          <w:szCs w:val="32"/>
        </w:rPr>
        <w:t xml:space="preserve"> 2026</w:t>
      </w:r>
    </w:p>
    <w:p w14:paraId="73B50170" w14:textId="77777777" w:rsidR="00605F63" w:rsidRPr="00465C52" w:rsidRDefault="00605F63" w:rsidP="00605F63">
      <w:pPr>
        <w:tabs>
          <w:tab w:val="left" w:pos="2320"/>
        </w:tabs>
        <w:contextualSpacing/>
        <w:jc w:val="center"/>
        <w:rPr>
          <w:rFonts w:asciiTheme="majorBidi" w:hAnsiTheme="majorBidi" w:cstheme="majorBidi"/>
          <w:color w:val="0D0D0D" w:themeColor="text1" w:themeTint="F2"/>
          <w:sz w:val="36"/>
          <w:szCs w:val="36"/>
        </w:rPr>
      </w:pPr>
    </w:p>
    <w:p w14:paraId="5DB85E88" w14:textId="77777777" w:rsidR="00855DCA" w:rsidRPr="00465C52" w:rsidRDefault="00855DCA" w:rsidP="00347DB2">
      <w:pPr>
        <w:contextualSpacing/>
        <w:jc w:val="center"/>
        <w:rPr>
          <w:color w:val="0D0D0D" w:themeColor="text1" w:themeTint="F2"/>
        </w:rPr>
      </w:pPr>
    </w:p>
    <w:p w14:paraId="78E91BAE" w14:textId="77777777" w:rsidR="00605F63" w:rsidRPr="00465C52" w:rsidRDefault="00605F63" w:rsidP="00605F63">
      <w:pPr>
        <w:tabs>
          <w:tab w:val="left" w:pos="720"/>
          <w:tab w:val="right" w:leader="dot" w:pos="8640"/>
        </w:tabs>
        <w:contextualSpacing/>
        <w:jc w:val="center"/>
        <w:rPr>
          <w:b/>
          <w:sz w:val="32"/>
          <w:szCs w:val="32"/>
        </w:rPr>
      </w:pPr>
    </w:p>
    <w:p w14:paraId="21D7EC88" w14:textId="77777777" w:rsidR="00605F63" w:rsidRPr="00465C52" w:rsidRDefault="00605F63" w:rsidP="00605F63">
      <w:pPr>
        <w:spacing w:before="60" w:after="60"/>
        <w:contextualSpacing/>
        <w:rPr>
          <w:b/>
          <w:sz w:val="28"/>
          <w:szCs w:val="28"/>
        </w:rPr>
      </w:pPr>
      <w:r w:rsidRPr="00465C52">
        <w:rPr>
          <w:b/>
          <w:sz w:val="28"/>
          <w:szCs w:val="28"/>
        </w:rPr>
        <w:tab/>
      </w:r>
    </w:p>
    <w:p w14:paraId="050F7255" w14:textId="77777777" w:rsidR="00855DCA" w:rsidRPr="00465C52" w:rsidRDefault="00855DCA" w:rsidP="00347DB2">
      <w:pPr>
        <w:contextualSpacing/>
        <w:rPr>
          <w:color w:val="0D0D0D" w:themeColor="text1" w:themeTint="F2"/>
        </w:rPr>
      </w:pPr>
    </w:p>
    <w:p w14:paraId="29AA6D8E" w14:textId="77777777" w:rsidR="00855DCA" w:rsidRPr="00465C52" w:rsidRDefault="00855DCA" w:rsidP="00347DB2">
      <w:pPr>
        <w:contextualSpacing/>
        <w:jc w:val="center"/>
        <w:rPr>
          <w:color w:val="0D0D0D" w:themeColor="text1" w:themeTint="F2"/>
        </w:rPr>
      </w:pPr>
    </w:p>
    <w:p w14:paraId="0A39B422" w14:textId="77777777" w:rsidR="00855DCA" w:rsidRPr="00465C52" w:rsidRDefault="00855DCA" w:rsidP="00347DB2">
      <w:pPr>
        <w:contextualSpacing/>
        <w:jc w:val="center"/>
        <w:rPr>
          <w:color w:val="0D0D0D" w:themeColor="text1" w:themeTint="F2"/>
        </w:rPr>
      </w:pPr>
    </w:p>
    <w:p w14:paraId="62C04422" w14:textId="77777777" w:rsidR="00855DCA" w:rsidRPr="00465C52" w:rsidRDefault="00855DCA" w:rsidP="00347DB2">
      <w:pPr>
        <w:contextualSpacing/>
        <w:jc w:val="center"/>
        <w:rPr>
          <w:color w:val="0D0D0D" w:themeColor="text1" w:themeTint="F2"/>
        </w:rPr>
      </w:pPr>
    </w:p>
    <w:p w14:paraId="1430C904" w14:textId="77777777" w:rsidR="00C238D6" w:rsidRPr="00465C52" w:rsidRDefault="00C238D6" w:rsidP="00347DB2">
      <w:pPr>
        <w:contextualSpacing/>
        <w:rPr>
          <w:b/>
          <w:bCs/>
          <w:color w:val="0D0D0D" w:themeColor="text1" w:themeTint="F2"/>
          <w:sz w:val="32"/>
          <w:szCs w:val="32"/>
        </w:rPr>
      </w:pPr>
      <w:r w:rsidRPr="00465C52">
        <w:rPr>
          <w:bCs/>
          <w:smallCaps/>
          <w:color w:val="0D0D0D" w:themeColor="text1" w:themeTint="F2"/>
          <w:szCs w:val="32"/>
        </w:rPr>
        <w:br w:type="page"/>
      </w:r>
    </w:p>
    <w:p w14:paraId="6421BC42" w14:textId="77777777" w:rsidR="003D65F9" w:rsidRPr="00465C52" w:rsidRDefault="003D65F9" w:rsidP="00347DB2">
      <w:pPr>
        <w:pStyle w:val="Heading1a"/>
        <w:keepNext w:val="0"/>
        <w:keepLines w:val="0"/>
        <w:tabs>
          <w:tab w:val="clear" w:pos="-720"/>
        </w:tabs>
        <w:suppressAutoHyphens w:val="0"/>
        <w:contextualSpacing/>
        <w:rPr>
          <w:smallCaps w:val="0"/>
          <w:color w:val="0D0D0D" w:themeColor="text1" w:themeTint="F2"/>
          <w:szCs w:val="14"/>
        </w:rPr>
      </w:pPr>
      <w:r w:rsidRPr="00465C52">
        <w:rPr>
          <w:smallCaps w:val="0"/>
          <w:color w:val="0D0D0D" w:themeColor="text1" w:themeTint="F2"/>
          <w:szCs w:val="14"/>
        </w:rPr>
        <w:lastRenderedPageBreak/>
        <w:t xml:space="preserve">Request </w:t>
      </w:r>
      <w:r w:rsidR="00AC6CF2" w:rsidRPr="00465C52">
        <w:rPr>
          <w:smallCaps w:val="0"/>
          <w:color w:val="0D0D0D" w:themeColor="text1" w:themeTint="F2"/>
          <w:szCs w:val="14"/>
        </w:rPr>
        <w:t>for Bids</w:t>
      </w:r>
    </w:p>
    <w:p w14:paraId="7D401A99" w14:textId="77777777" w:rsidR="00AC6CF2" w:rsidRPr="00465C52" w:rsidRDefault="003D65F9" w:rsidP="00347DB2">
      <w:pPr>
        <w:pStyle w:val="Heading1a"/>
        <w:keepNext w:val="0"/>
        <w:keepLines w:val="0"/>
        <w:tabs>
          <w:tab w:val="clear" w:pos="-720"/>
        </w:tabs>
        <w:suppressAutoHyphens w:val="0"/>
        <w:contextualSpacing/>
        <w:rPr>
          <w:smallCaps w:val="0"/>
          <w:color w:val="0D0D0D" w:themeColor="text1" w:themeTint="F2"/>
          <w:szCs w:val="14"/>
        </w:rPr>
      </w:pPr>
      <w:r w:rsidRPr="00465C52">
        <w:rPr>
          <w:smallCaps w:val="0"/>
          <w:color w:val="0D0D0D" w:themeColor="text1" w:themeTint="F2"/>
          <w:szCs w:val="14"/>
        </w:rPr>
        <w:t>Small Works</w:t>
      </w:r>
      <w:r w:rsidR="00AC6CF2" w:rsidRPr="00465C52">
        <w:rPr>
          <w:smallCaps w:val="0"/>
          <w:color w:val="0D0D0D" w:themeColor="text1" w:themeTint="F2"/>
          <w:szCs w:val="14"/>
        </w:rPr>
        <w:t xml:space="preserve"> </w:t>
      </w:r>
    </w:p>
    <w:p w14:paraId="1F494BA2" w14:textId="77777777" w:rsidR="002A4985" w:rsidRPr="00465C52" w:rsidRDefault="002B2442" w:rsidP="00347DB2">
      <w:pPr>
        <w:pStyle w:val="Heading1a"/>
        <w:keepNext w:val="0"/>
        <w:keepLines w:val="0"/>
        <w:tabs>
          <w:tab w:val="clear" w:pos="-720"/>
        </w:tabs>
        <w:suppressAutoHyphens w:val="0"/>
        <w:spacing w:before="120"/>
        <w:contextualSpacing/>
        <w:rPr>
          <w:bCs/>
          <w:smallCaps w:val="0"/>
          <w:color w:val="0D0D0D" w:themeColor="text1" w:themeTint="F2"/>
          <w:sz w:val="20"/>
        </w:rPr>
      </w:pPr>
      <w:r w:rsidRPr="00465C52">
        <w:rPr>
          <w:bCs/>
          <w:smallCaps w:val="0"/>
          <w:color w:val="0D0D0D" w:themeColor="text1" w:themeTint="F2"/>
          <w:sz w:val="20"/>
        </w:rPr>
        <w:t>(One-E</w:t>
      </w:r>
      <w:r w:rsidR="00A94082" w:rsidRPr="00465C52">
        <w:rPr>
          <w:bCs/>
          <w:smallCaps w:val="0"/>
          <w:color w:val="0D0D0D" w:themeColor="text1" w:themeTint="F2"/>
          <w:sz w:val="20"/>
        </w:rPr>
        <w:t>nvelope Bidding</w:t>
      </w:r>
      <w:r w:rsidRPr="00465C52">
        <w:rPr>
          <w:bCs/>
          <w:smallCaps w:val="0"/>
          <w:color w:val="0D0D0D" w:themeColor="text1" w:themeTint="F2"/>
          <w:sz w:val="20"/>
        </w:rPr>
        <w:t xml:space="preserve"> P</w:t>
      </w:r>
      <w:r w:rsidR="003D65F9" w:rsidRPr="00465C52">
        <w:rPr>
          <w:bCs/>
          <w:smallCaps w:val="0"/>
          <w:color w:val="0D0D0D" w:themeColor="text1" w:themeTint="F2"/>
          <w:sz w:val="20"/>
        </w:rPr>
        <w:t>rocess</w:t>
      </w:r>
      <w:r w:rsidR="002A4985" w:rsidRPr="00465C52">
        <w:rPr>
          <w:bCs/>
          <w:smallCaps w:val="0"/>
          <w:color w:val="0D0D0D" w:themeColor="text1" w:themeTint="F2"/>
          <w:sz w:val="20"/>
        </w:rPr>
        <w:t>)</w:t>
      </w:r>
    </w:p>
    <w:p w14:paraId="59E736A1" w14:textId="77777777" w:rsidR="0026735A" w:rsidRPr="00465C52" w:rsidRDefault="0026735A" w:rsidP="00347DB2">
      <w:pPr>
        <w:pStyle w:val="ChapterNumber"/>
        <w:tabs>
          <w:tab w:val="clear" w:pos="-720"/>
        </w:tabs>
        <w:contextualSpacing/>
        <w:rPr>
          <w:rFonts w:ascii="Times New Roman" w:hAnsi="Times New Roman"/>
          <w:color w:val="0D0D0D" w:themeColor="text1" w:themeTint="F2"/>
          <w:spacing w:val="-2"/>
        </w:rPr>
      </w:pPr>
    </w:p>
    <w:p w14:paraId="139F2481" w14:textId="77777777" w:rsidR="00EC6F60" w:rsidRPr="00465C52" w:rsidRDefault="00EC6F60" w:rsidP="00347DB2">
      <w:pPr>
        <w:pStyle w:val="ChapterNumber"/>
        <w:tabs>
          <w:tab w:val="clear" w:pos="-720"/>
        </w:tabs>
        <w:contextualSpacing/>
        <w:rPr>
          <w:rFonts w:ascii="Times New Roman" w:hAnsi="Times New Roman"/>
          <w:color w:val="0D0D0D" w:themeColor="text1" w:themeTint="F2"/>
          <w:spacing w:val="-2"/>
        </w:rPr>
      </w:pPr>
    </w:p>
    <w:tbl>
      <w:tblPr>
        <w:tblStyle w:val="TableGrid"/>
        <w:tblW w:w="0" w:type="auto"/>
        <w:tblLook w:val="04A0" w:firstRow="1" w:lastRow="0" w:firstColumn="1" w:lastColumn="0" w:noHBand="0" w:noVBand="1"/>
      </w:tblPr>
      <w:tblGrid>
        <w:gridCol w:w="2425"/>
        <w:gridCol w:w="7314"/>
      </w:tblGrid>
      <w:tr w:rsidR="0016255D" w:rsidRPr="00465C52" w14:paraId="3BF6DF54" w14:textId="77777777" w:rsidTr="00EC6F60">
        <w:trPr>
          <w:trHeight w:val="288"/>
        </w:trPr>
        <w:tc>
          <w:tcPr>
            <w:tcW w:w="2425" w:type="dxa"/>
          </w:tcPr>
          <w:p w14:paraId="10BBEC14" w14:textId="2BC8D4B5" w:rsidR="00EC6F60" w:rsidRPr="00465C52" w:rsidRDefault="00EC6F60" w:rsidP="00347DB2">
            <w:pPr>
              <w:suppressAutoHyphens/>
              <w:spacing w:after="60"/>
              <w:contextualSpacing/>
              <w:rPr>
                <w:b/>
                <w:color w:val="0D0D0D" w:themeColor="text1" w:themeTint="F2"/>
                <w:spacing w:val="-2"/>
              </w:rPr>
            </w:pPr>
            <w:r w:rsidRPr="00465C52">
              <w:rPr>
                <w:b/>
                <w:color w:val="0D0D0D" w:themeColor="text1" w:themeTint="F2"/>
                <w:spacing w:val="-2"/>
              </w:rPr>
              <w:t>Country</w:t>
            </w:r>
          </w:p>
        </w:tc>
        <w:tc>
          <w:tcPr>
            <w:tcW w:w="7314" w:type="dxa"/>
          </w:tcPr>
          <w:p w14:paraId="6DD895E3" w14:textId="77777777" w:rsidR="00EC6F60" w:rsidRPr="00465C52" w:rsidRDefault="00EC6F60" w:rsidP="00347DB2">
            <w:pPr>
              <w:suppressAutoHyphens/>
              <w:spacing w:after="60"/>
              <w:contextualSpacing/>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Federal Republic of Somalia</w:t>
            </w:r>
          </w:p>
          <w:p w14:paraId="145C8213" w14:textId="26432BCC" w:rsidR="00EC6F60" w:rsidRPr="00465C52" w:rsidRDefault="00EC6F60" w:rsidP="00347DB2">
            <w:pPr>
              <w:suppressAutoHyphens/>
              <w:spacing w:after="60"/>
              <w:contextualSpacing/>
              <w:rPr>
                <w:b/>
                <w:color w:val="0D0D0D" w:themeColor="text1" w:themeTint="F2"/>
                <w:spacing w:val="-2"/>
              </w:rPr>
            </w:pPr>
          </w:p>
        </w:tc>
      </w:tr>
      <w:tr w:rsidR="0016255D" w:rsidRPr="00465C52" w14:paraId="25323705" w14:textId="77777777" w:rsidTr="00EC6F60">
        <w:trPr>
          <w:trHeight w:val="288"/>
        </w:trPr>
        <w:tc>
          <w:tcPr>
            <w:tcW w:w="2425" w:type="dxa"/>
          </w:tcPr>
          <w:p w14:paraId="08E27DD9" w14:textId="30C0EDB3" w:rsidR="00EC6F60" w:rsidRPr="00465C52" w:rsidRDefault="00EC6F60" w:rsidP="00347DB2">
            <w:pPr>
              <w:suppressAutoHyphens/>
              <w:spacing w:after="60"/>
              <w:contextualSpacing/>
              <w:rPr>
                <w:b/>
                <w:color w:val="0D0D0D" w:themeColor="text1" w:themeTint="F2"/>
                <w:spacing w:val="-2"/>
              </w:rPr>
            </w:pPr>
            <w:r w:rsidRPr="00465C52">
              <w:rPr>
                <w:b/>
                <w:color w:val="0D0D0D" w:themeColor="text1" w:themeTint="F2"/>
                <w:spacing w:val="-2"/>
              </w:rPr>
              <w:t>Name of Project</w:t>
            </w:r>
          </w:p>
        </w:tc>
        <w:tc>
          <w:tcPr>
            <w:tcW w:w="7314" w:type="dxa"/>
          </w:tcPr>
          <w:p w14:paraId="42182E87" w14:textId="77777777" w:rsidR="00EC6F60" w:rsidRPr="00465C52" w:rsidRDefault="00EC6F60" w:rsidP="00347DB2">
            <w:pPr>
              <w:suppressAutoHyphens/>
              <w:spacing w:after="60"/>
              <w:contextualSpacing/>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Somali Enhancing Public Resource Management Project (SERP)</w:t>
            </w:r>
          </w:p>
          <w:p w14:paraId="7402A99F" w14:textId="1FD9C672" w:rsidR="00EC6F60" w:rsidRPr="00465C52" w:rsidRDefault="00EC6F60" w:rsidP="00347DB2">
            <w:pPr>
              <w:suppressAutoHyphens/>
              <w:spacing w:after="60"/>
              <w:contextualSpacing/>
              <w:rPr>
                <w:b/>
                <w:color w:val="0D0D0D" w:themeColor="text1" w:themeTint="F2"/>
                <w:spacing w:val="-2"/>
              </w:rPr>
            </w:pPr>
          </w:p>
        </w:tc>
      </w:tr>
      <w:tr w:rsidR="0016255D" w:rsidRPr="00465C52" w14:paraId="6CC4950A" w14:textId="77777777" w:rsidTr="00EC6F60">
        <w:trPr>
          <w:trHeight w:val="288"/>
        </w:trPr>
        <w:tc>
          <w:tcPr>
            <w:tcW w:w="2425" w:type="dxa"/>
          </w:tcPr>
          <w:p w14:paraId="127570D8" w14:textId="746BB707" w:rsidR="00EC6F60" w:rsidRPr="00465C52" w:rsidRDefault="00EC6F60" w:rsidP="00347DB2">
            <w:pPr>
              <w:suppressAutoHyphens/>
              <w:spacing w:after="60"/>
              <w:contextualSpacing/>
              <w:rPr>
                <w:b/>
                <w:color w:val="0D0D0D" w:themeColor="text1" w:themeTint="F2"/>
                <w:spacing w:val="-2"/>
              </w:rPr>
            </w:pPr>
            <w:r w:rsidRPr="00465C52">
              <w:rPr>
                <w:b/>
                <w:color w:val="0D0D0D" w:themeColor="text1" w:themeTint="F2"/>
                <w:spacing w:val="-2"/>
              </w:rPr>
              <w:t>Contract Title</w:t>
            </w:r>
          </w:p>
        </w:tc>
        <w:tc>
          <w:tcPr>
            <w:tcW w:w="7314" w:type="dxa"/>
          </w:tcPr>
          <w:p w14:paraId="6D8ACF63" w14:textId="77777777" w:rsidR="00EC6F60" w:rsidRPr="00465C52" w:rsidRDefault="00EC6F60" w:rsidP="00347DB2">
            <w:pPr>
              <w:suppressAutoHyphens/>
              <w:spacing w:after="60"/>
              <w:contextualSpacing/>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Construction of the Civil Service Commission Headquarters</w:t>
            </w:r>
          </w:p>
          <w:p w14:paraId="3E76C085" w14:textId="111C1300" w:rsidR="00EC6F60" w:rsidRPr="00465C52" w:rsidRDefault="00390347" w:rsidP="0016255D">
            <w:pPr>
              <w:suppressAutoHyphens/>
              <w:spacing w:after="60"/>
              <w:contextualSpacing/>
              <w:rPr>
                <w:rFonts w:asciiTheme="majorBidi" w:hAnsiTheme="majorBidi" w:cstheme="majorBidi"/>
                <w:color w:val="0D0D0D" w:themeColor="text1" w:themeTint="F2"/>
              </w:rPr>
            </w:pPr>
            <w:proofErr w:type="spellStart"/>
            <w:r w:rsidRPr="00465C52">
              <w:rPr>
                <w:rFonts w:asciiTheme="majorBidi" w:hAnsiTheme="majorBidi" w:cstheme="majorBidi"/>
                <w:color w:val="0D0D0D" w:themeColor="text1" w:themeTint="F2"/>
              </w:rPr>
              <w:t>Hirshabelle</w:t>
            </w:r>
            <w:proofErr w:type="spellEnd"/>
            <w:r w:rsidR="00EC6F60" w:rsidRPr="00465C52">
              <w:rPr>
                <w:rFonts w:asciiTheme="majorBidi" w:hAnsiTheme="majorBidi" w:cstheme="majorBidi"/>
                <w:color w:val="0D0D0D" w:themeColor="text1" w:themeTint="F2"/>
              </w:rPr>
              <w:t xml:space="preserve"> (</w:t>
            </w:r>
            <w:r w:rsidRPr="00465C52">
              <w:rPr>
                <w:rFonts w:asciiTheme="majorBidi" w:hAnsiTheme="majorBidi" w:cstheme="majorBidi"/>
                <w:color w:val="0D0D0D" w:themeColor="text1" w:themeTint="F2"/>
              </w:rPr>
              <w:t>Jowhar</w:t>
            </w:r>
            <w:r w:rsidR="00EC6F60" w:rsidRPr="00465C52">
              <w:rPr>
                <w:rFonts w:asciiTheme="majorBidi" w:hAnsiTheme="majorBidi" w:cstheme="majorBidi"/>
                <w:color w:val="0D0D0D" w:themeColor="text1" w:themeTint="F2"/>
              </w:rPr>
              <w:t>)</w:t>
            </w:r>
          </w:p>
        </w:tc>
      </w:tr>
      <w:tr w:rsidR="0016255D" w:rsidRPr="00465C52" w14:paraId="1F0AF760" w14:textId="77777777" w:rsidTr="00EC6F60">
        <w:trPr>
          <w:trHeight w:val="288"/>
        </w:trPr>
        <w:tc>
          <w:tcPr>
            <w:tcW w:w="2425" w:type="dxa"/>
          </w:tcPr>
          <w:p w14:paraId="391187C0" w14:textId="7BB3E7D3" w:rsidR="00EC6F60" w:rsidRPr="00465C52" w:rsidRDefault="00EC6F60" w:rsidP="00347DB2">
            <w:pPr>
              <w:suppressAutoHyphens/>
              <w:spacing w:after="60"/>
              <w:contextualSpacing/>
              <w:rPr>
                <w:b/>
                <w:color w:val="0D0D0D" w:themeColor="text1" w:themeTint="F2"/>
                <w:spacing w:val="-2"/>
              </w:rPr>
            </w:pPr>
            <w:r w:rsidRPr="00465C52">
              <w:rPr>
                <w:b/>
                <w:color w:val="0D0D0D" w:themeColor="text1" w:themeTint="F2"/>
                <w:spacing w:val="-2"/>
              </w:rPr>
              <w:t>RFB Reference</w:t>
            </w:r>
          </w:p>
        </w:tc>
        <w:tc>
          <w:tcPr>
            <w:tcW w:w="7314" w:type="dxa"/>
          </w:tcPr>
          <w:p w14:paraId="7091A8F0" w14:textId="555BEBD1" w:rsidR="00EC6F60" w:rsidRPr="00465C52" w:rsidRDefault="0016255D" w:rsidP="0016255D">
            <w:pPr>
              <w:suppressAutoHyphens/>
              <w:spacing w:after="60"/>
              <w:contextualSpacing/>
              <w:rPr>
                <w:bCs/>
                <w:color w:val="0D0D0D" w:themeColor="text1" w:themeTint="F2"/>
                <w:spacing w:val="-2"/>
              </w:rPr>
            </w:pPr>
            <w:r w:rsidRPr="00465C52">
              <w:rPr>
                <w:bCs/>
                <w:color w:val="0D0D0D" w:themeColor="text1" w:themeTint="F2"/>
                <w:spacing w:val="-2"/>
              </w:rPr>
              <w:t>SO-MOF-5446</w:t>
            </w:r>
            <w:r w:rsidR="00390347" w:rsidRPr="00465C52">
              <w:rPr>
                <w:bCs/>
                <w:color w:val="0D0D0D" w:themeColor="text1" w:themeTint="F2"/>
                <w:spacing w:val="-2"/>
              </w:rPr>
              <w:t>72</w:t>
            </w:r>
            <w:r w:rsidRPr="00465C52">
              <w:rPr>
                <w:bCs/>
                <w:color w:val="0D0D0D" w:themeColor="text1" w:themeTint="F2"/>
                <w:spacing w:val="-2"/>
              </w:rPr>
              <w:t>-CW-RFB</w:t>
            </w:r>
          </w:p>
        </w:tc>
      </w:tr>
      <w:tr w:rsidR="00EC6F60" w:rsidRPr="00465C52" w14:paraId="212D653D" w14:textId="77777777" w:rsidTr="00EC6F60">
        <w:trPr>
          <w:trHeight w:val="288"/>
        </w:trPr>
        <w:tc>
          <w:tcPr>
            <w:tcW w:w="2425" w:type="dxa"/>
          </w:tcPr>
          <w:p w14:paraId="6D1211B7" w14:textId="3FD180CA" w:rsidR="00EC6F60" w:rsidRPr="00465C52" w:rsidRDefault="00EC6F60" w:rsidP="00347DB2">
            <w:pPr>
              <w:suppressAutoHyphens/>
              <w:spacing w:after="60"/>
              <w:contextualSpacing/>
              <w:rPr>
                <w:b/>
                <w:color w:val="0D0D0D" w:themeColor="text1" w:themeTint="F2"/>
                <w:spacing w:val="-2"/>
              </w:rPr>
            </w:pPr>
            <w:r w:rsidRPr="00465C52">
              <w:rPr>
                <w:b/>
                <w:color w:val="0D0D0D" w:themeColor="text1" w:themeTint="F2"/>
                <w:spacing w:val="-2"/>
              </w:rPr>
              <w:t>Bid Closing Date</w:t>
            </w:r>
          </w:p>
        </w:tc>
        <w:tc>
          <w:tcPr>
            <w:tcW w:w="7314" w:type="dxa"/>
          </w:tcPr>
          <w:p w14:paraId="693E96D5" w14:textId="31374C1D" w:rsidR="00EC6F60" w:rsidRPr="00465C52" w:rsidRDefault="00465C52" w:rsidP="00605F63">
            <w:pPr>
              <w:suppressAutoHyphens/>
              <w:spacing w:after="60"/>
              <w:contextualSpacing/>
              <w:rPr>
                <w:bCs/>
                <w:color w:val="0D0D0D" w:themeColor="text1" w:themeTint="F2"/>
                <w:spacing w:val="-2"/>
              </w:rPr>
            </w:pPr>
            <w:r w:rsidRPr="00465C52">
              <w:rPr>
                <w:bCs/>
                <w:color w:val="0D0D0D" w:themeColor="text1" w:themeTint="F2"/>
                <w:spacing w:val="-2"/>
              </w:rPr>
              <w:t>1</w:t>
            </w:r>
            <w:r w:rsidR="004B36BF" w:rsidRPr="00465C52">
              <w:rPr>
                <w:bCs/>
                <w:color w:val="0D0D0D" w:themeColor="text1" w:themeTint="F2"/>
                <w:spacing w:val="-2"/>
              </w:rPr>
              <w:t>0</w:t>
            </w:r>
            <w:r w:rsidR="004B36BF" w:rsidRPr="00465C52">
              <w:rPr>
                <w:bCs/>
                <w:color w:val="0D0D0D" w:themeColor="text1" w:themeTint="F2"/>
                <w:spacing w:val="-2"/>
                <w:vertAlign w:val="superscript"/>
              </w:rPr>
              <w:t>th</w:t>
            </w:r>
            <w:r w:rsidR="004B36BF" w:rsidRPr="00465C52">
              <w:rPr>
                <w:bCs/>
                <w:color w:val="0D0D0D" w:themeColor="text1" w:themeTint="F2"/>
                <w:spacing w:val="-2"/>
              </w:rPr>
              <w:t xml:space="preserve"> </w:t>
            </w:r>
            <w:r w:rsidRPr="00465C52">
              <w:rPr>
                <w:bCs/>
                <w:color w:val="0D0D0D" w:themeColor="text1" w:themeTint="F2"/>
                <w:spacing w:val="-2"/>
              </w:rPr>
              <w:t>August</w:t>
            </w:r>
            <w:r w:rsidR="00390347" w:rsidRPr="00465C52">
              <w:rPr>
                <w:bCs/>
                <w:color w:val="0D0D0D" w:themeColor="text1" w:themeTint="F2"/>
                <w:spacing w:val="-2"/>
              </w:rPr>
              <w:t>,</w:t>
            </w:r>
            <w:r w:rsidR="0016255D" w:rsidRPr="00465C52">
              <w:rPr>
                <w:bCs/>
                <w:color w:val="0D0D0D" w:themeColor="text1" w:themeTint="F2"/>
                <w:spacing w:val="-2"/>
              </w:rPr>
              <w:t xml:space="preserve"> 2026</w:t>
            </w:r>
          </w:p>
        </w:tc>
      </w:tr>
    </w:tbl>
    <w:p w14:paraId="6F3416E1" w14:textId="77777777" w:rsidR="00E0389A" w:rsidRPr="00465C52" w:rsidRDefault="00E0389A" w:rsidP="00347DB2">
      <w:pPr>
        <w:suppressAutoHyphens/>
        <w:spacing w:after="60"/>
        <w:contextualSpacing/>
        <w:rPr>
          <w:b/>
          <w:color w:val="0D0D0D" w:themeColor="text1" w:themeTint="F2"/>
          <w:spacing w:val="-2"/>
        </w:rPr>
      </w:pPr>
    </w:p>
    <w:p w14:paraId="397CFBD4" w14:textId="3FE34BA2" w:rsidR="00EC6F60" w:rsidRPr="00465C52" w:rsidRDefault="00A94082" w:rsidP="00151EF3">
      <w:pPr>
        <w:pStyle w:val="ListParagraph"/>
        <w:numPr>
          <w:ilvl w:val="0"/>
          <w:numId w:val="34"/>
        </w:numPr>
        <w:suppressAutoHyphens/>
        <w:jc w:val="both"/>
        <w:rPr>
          <w:b/>
          <w:bCs/>
          <w:color w:val="0D0D0D" w:themeColor="text1" w:themeTint="F2"/>
          <w:spacing w:val="-2"/>
        </w:rPr>
      </w:pPr>
      <w:r w:rsidRPr="00465C52">
        <w:rPr>
          <w:color w:val="0D0D0D" w:themeColor="text1" w:themeTint="F2"/>
          <w:spacing w:val="-2"/>
        </w:rPr>
        <w:t xml:space="preserve">The </w:t>
      </w:r>
      <w:r w:rsidR="00EC6F60" w:rsidRPr="00465C52">
        <w:rPr>
          <w:color w:val="0D0D0D" w:themeColor="text1" w:themeTint="F2"/>
          <w:spacing w:val="-2"/>
        </w:rPr>
        <w:t>Federal Government of Somalia has received f</w:t>
      </w:r>
      <w:r w:rsidRPr="00465C52">
        <w:rPr>
          <w:color w:val="0D0D0D" w:themeColor="text1" w:themeTint="F2"/>
          <w:spacing w:val="-2"/>
        </w:rPr>
        <w:t xml:space="preserve">inancing from the World Bank toward the cost of the </w:t>
      </w:r>
      <w:r w:rsidR="00EC6F60" w:rsidRPr="00465C52">
        <w:rPr>
          <w:rFonts w:asciiTheme="majorBidi" w:hAnsiTheme="majorBidi" w:cstheme="majorBidi"/>
          <w:color w:val="0D0D0D" w:themeColor="text1" w:themeTint="F2"/>
        </w:rPr>
        <w:t>Somali Enhancing Public Resource Management Project (SERP</w:t>
      </w:r>
      <w:proofErr w:type="gramStart"/>
      <w:r w:rsidR="00EC6F60" w:rsidRPr="00465C52">
        <w:rPr>
          <w:rFonts w:asciiTheme="majorBidi" w:hAnsiTheme="majorBidi" w:cstheme="majorBidi"/>
          <w:color w:val="0D0D0D" w:themeColor="text1" w:themeTint="F2"/>
        </w:rPr>
        <w:t xml:space="preserve">), </w:t>
      </w:r>
      <w:r w:rsidRPr="00465C52">
        <w:rPr>
          <w:color w:val="0D0D0D" w:themeColor="text1" w:themeTint="F2"/>
          <w:spacing w:val="-2"/>
        </w:rPr>
        <w:t>and</w:t>
      </w:r>
      <w:proofErr w:type="gramEnd"/>
      <w:r w:rsidRPr="00465C52">
        <w:rPr>
          <w:color w:val="0D0D0D" w:themeColor="text1" w:themeTint="F2"/>
          <w:spacing w:val="-2"/>
        </w:rPr>
        <w:t xml:space="preserve"> intends to apply part of the proceeds to</w:t>
      </w:r>
      <w:r w:rsidR="00153FA7" w:rsidRPr="00465C52">
        <w:rPr>
          <w:color w:val="0D0D0D" w:themeColor="text1" w:themeTint="F2"/>
          <w:spacing w:val="-2"/>
        </w:rPr>
        <w:t xml:space="preserve">ward payments under the contract for </w:t>
      </w:r>
      <w:r w:rsidR="00EC6F60" w:rsidRPr="00465C52">
        <w:rPr>
          <w:rFonts w:asciiTheme="majorBidi" w:hAnsiTheme="majorBidi" w:cstheme="majorBidi"/>
          <w:b/>
          <w:bCs/>
          <w:color w:val="0D0D0D" w:themeColor="text1" w:themeTint="F2"/>
        </w:rPr>
        <w:t>the</w:t>
      </w:r>
      <w:r w:rsidR="0016255D" w:rsidRPr="00465C52">
        <w:rPr>
          <w:rFonts w:asciiTheme="majorBidi" w:hAnsiTheme="majorBidi" w:cstheme="majorBidi"/>
          <w:b/>
          <w:bCs/>
          <w:color w:val="0D0D0D" w:themeColor="text1" w:themeTint="F2"/>
        </w:rPr>
        <w:t xml:space="preserve"> </w:t>
      </w:r>
      <w:r w:rsidR="00EC6F60" w:rsidRPr="00465C52">
        <w:rPr>
          <w:rFonts w:asciiTheme="majorBidi" w:hAnsiTheme="majorBidi" w:cstheme="majorBidi"/>
          <w:b/>
          <w:bCs/>
          <w:color w:val="0D0D0D" w:themeColor="text1" w:themeTint="F2"/>
        </w:rPr>
        <w:t>construction of the Civil Service Commission Headquarter-</w:t>
      </w:r>
      <w:r w:rsidR="00390347" w:rsidRPr="00465C52">
        <w:rPr>
          <w:rFonts w:asciiTheme="majorBidi" w:hAnsiTheme="majorBidi" w:cstheme="majorBidi"/>
          <w:b/>
          <w:bCs/>
          <w:color w:val="0D0D0D" w:themeColor="text1" w:themeTint="F2"/>
        </w:rPr>
        <w:t>Hirshabelle</w:t>
      </w:r>
      <w:r w:rsidR="00EC6F60" w:rsidRPr="00465C52">
        <w:rPr>
          <w:rFonts w:asciiTheme="majorBidi" w:hAnsiTheme="majorBidi" w:cstheme="majorBidi"/>
          <w:b/>
          <w:bCs/>
          <w:color w:val="0D0D0D" w:themeColor="text1" w:themeTint="F2"/>
        </w:rPr>
        <w:t xml:space="preserve"> </w:t>
      </w:r>
      <w:r w:rsidR="00390347" w:rsidRPr="00465C52">
        <w:rPr>
          <w:rFonts w:asciiTheme="majorBidi" w:hAnsiTheme="majorBidi" w:cstheme="majorBidi"/>
          <w:b/>
          <w:bCs/>
          <w:color w:val="0D0D0D" w:themeColor="text1" w:themeTint="F2"/>
        </w:rPr>
        <w:t>Jowhar</w:t>
      </w:r>
      <w:r w:rsidR="00EC6F60" w:rsidRPr="00465C52">
        <w:rPr>
          <w:rFonts w:asciiTheme="majorBidi" w:hAnsiTheme="majorBidi" w:cstheme="majorBidi"/>
          <w:b/>
          <w:bCs/>
          <w:color w:val="0D0D0D" w:themeColor="text1" w:themeTint="F2"/>
        </w:rPr>
        <w:t>.</w:t>
      </w:r>
    </w:p>
    <w:p w14:paraId="4E9A2E0E" w14:textId="77777777" w:rsidR="00EC6F60" w:rsidRPr="00465C52" w:rsidRDefault="00EC6F60" w:rsidP="00347DB2">
      <w:pPr>
        <w:pStyle w:val="ListParagraph"/>
        <w:suppressAutoHyphens/>
        <w:ind w:left="360"/>
        <w:jc w:val="both"/>
        <w:rPr>
          <w:color w:val="0D0D0D" w:themeColor="text1" w:themeTint="F2"/>
          <w:spacing w:val="-2"/>
        </w:rPr>
      </w:pPr>
    </w:p>
    <w:p w14:paraId="0677CD6E" w14:textId="67109CC8" w:rsidR="00915E59" w:rsidRPr="00465C52" w:rsidRDefault="00390347" w:rsidP="00151EF3">
      <w:pPr>
        <w:pStyle w:val="ListParagraph"/>
        <w:numPr>
          <w:ilvl w:val="0"/>
          <w:numId w:val="34"/>
        </w:numPr>
        <w:suppressAutoHyphens/>
        <w:jc w:val="both"/>
        <w:rPr>
          <w:color w:val="0D0D0D" w:themeColor="text1" w:themeTint="F2"/>
          <w:spacing w:val="-2"/>
        </w:rPr>
      </w:pPr>
      <w:proofErr w:type="spellStart"/>
      <w:r w:rsidRPr="00465C52">
        <w:rPr>
          <w:color w:val="0D0D0D" w:themeColor="text1" w:themeTint="F2"/>
          <w:spacing w:val="-2"/>
        </w:rPr>
        <w:t>Hirshabelle</w:t>
      </w:r>
      <w:proofErr w:type="spellEnd"/>
      <w:r w:rsidR="00BF226E" w:rsidRPr="00465C52">
        <w:rPr>
          <w:color w:val="0D0D0D" w:themeColor="text1" w:themeTint="F2"/>
          <w:spacing w:val="-2"/>
        </w:rPr>
        <w:t xml:space="preserve"> </w:t>
      </w:r>
      <w:r w:rsidR="00CA4970" w:rsidRPr="00465C52">
        <w:rPr>
          <w:color w:val="0D0D0D" w:themeColor="text1" w:themeTint="F2"/>
          <w:spacing w:val="-2"/>
        </w:rPr>
        <w:t xml:space="preserve">Civil Service Commission through the Project Implementation unit of </w:t>
      </w:r>
      <w:proofErr w:type="spellStart"/>
      <w:r w:rsidRPr="00465C52">
        <w:rPr>
          <w:color w:val="0D0D0D" w:themeColor="text1" w:themeTint="F2"/>
          <w:spacing w:val="-2"/>
        </w:rPr>
        <w:t>Hirshabelle</w:t>
      </w:r>
      <w:proofErr w:type="spellEnd"/>
      <w:r w:rsidR="00CA4970" w:rsidRPr="00465C52">
        <w:rPr>
          <w:color w:val="0D0D0D" w:themeColor="text1" w:themeTint="F2"/>
          <w:spacing w:val="-2"/>
        </w:rPr>
        <w:t xml:space="preserve"> </w:t>
      </w:r>
      <w:r w:rsidR="00915E59" w:rsidRPr="00465C52">
        <w:rPr>
          <w:color w:val="0D0D0D" w:themeColor="text1" w:themeTint="F2"/>
          <w:spacing w:val="-2"/>
        </w:rPr>
        <w:t>Ministry</w:t>
      </w:r>
      <w:r w:rsidR="00CA4970" w:rsidRPr="00465C52">
        <w:rPr>
          <w:color w:val="0D0D0D" w:themeColor="text1" w:themeTint="F2"/>
          <w:spacing w:val="-2"/>
        </w:rPr>
        <w:t xml:space="preserve"> of Finance </w:t>
      </w:r>
      <w:r w:rsidR="00A94082" w:rsidRPr="00465C52">
        <w:rPr>
          <w:color w:val="0D0D0D" w:themeColor="text1" w:themeTint="F2"/>
          <w:spacing w:val="-2"/>
        </w:rPr>
        <w:t xml:space="preserve">now invites sealed Bids from eligible Bidders for </w:t>
      </w:r>
      <w:r w:rsidR="00CA4970" w:rsidRPr="00465C52">
        <w:rPr>
          <w:rFonts w:asciiTheme="majorBidi" w:hAnsiTheme="majorBidi" w:cstheme="majorBidi"/>
          <w:color w:val="0D0D0D" w:themeColor="text1" w:themeTint="F2"/>
        </w:rPr>
        <w:t>the construction of the Civil Service Commission Headquarter-</w:t>
      </w:r>
      <w:r w:rsidRPr="00465C52">
        <w:rPr>
          <w:rFonts w:asciiTheme="majorBidi" w:hAnsiTheme="majorBidi" w:cstheme="majorBidi"/>
          <w:color w:val="0D0D0D" w:themeColor="text1" w:themeTint="F2"/>
        </w:rPr>
        <w:t>Hirshabelle</w:t>
      </w:r>
      <w:r w:rsidR="00CA4970" w:rsidRPr="00465C52">
        <w:rPr>
          <w:rFonts w:asciiTheme="majorBidi" w:hAnsiTheme="majorBidi" w:cstheme="majorBidi"/>
          <w:color w:val="0D0D0D" w:themeColor="text1" w:themeTint="F2"/>
        </w:rPr>
        <w:t xml:space="preserve"> </w:t>
      </w:r>
      <w:r w:rsidRPr="00465C52">
        <w:rPr>
          <w:rFonts w:asciiTheme="majorBidi" w:hAnsiTheme="majorBidi" w:cstheme="majorBidi"/>
          <w:color w:val="0D0D0D" w:themeColor="text1" w:themeTint="F2"/>
        </w:rPr>
        <w:t>Jowhar</w:t>
      </w:r>
      <w:r w:rsidR="00CA4970" w:rsidRPr="00465C52">
        <w:rPr>
          <w:rFonts w:asciiTheme="majorBidi" w:hAnsiTheme="majorBidi" w:cstheme="majorBidi"/>
          <w:color w:val="0D0D0D" w:themeColor="text1" w:themeTint="F2"/>
        </w:rPr>
        <w:t>.</w:t>
      </w:r>
    </w:p>
    <w:p w14:paraId="41011A8B" w14:textId="77777777" w:rsidR="00915E59" w:rsidRPr="00465C52" w:rsidRDefault="00915E59" w:rsidP="00347DB2">
      <w:pPr>
        <w:pStyle w:val="ListParagraph"/>
        <w:suppressAutoHyphens/>
        <w:ind w:left="360"/>
        <w:jc w:val="both"/>
        <w:rPr>
          <w:color w:val="0D0D0D" w:themeColor="text1" w:themeTint="F2"/>
          <w:spacing w:val="-2"/>
        </w:rPr>
      </w:pPr>
    </w:p>
    <w:p w14:paraId="5C41DDFD" w14:textId="4A38570D" w:rsidR="0026735A" w:rsidRPr="00465C52" w:rsidRDefault="00A94082" w:rsidP="00151EF3">
      <w:pPr>
        <w:pStyle w:val="ListParagraph"/>
        <w:numPr>
          <w:ilvl w:val="0"/>
          <w:numId w:val="34"/>
        </w:numPr>
        <w:suppressAutoHyphens/>
        <w:jc w:val="both"/>
        <w:rPr>
          <w:color w:val="0D0D0D" w:themeColor="text1" w:themeTint="F2"/>
          <w:spacing w:val="-2"/>
        </w:rPr>
      </w:pPr>
      <w:r w:rsidRPr="00465C52">
        <w:rPr>
          <w:color w:val="0D0D0D" w:themeColor="text1" w:themeTint="F2"/>
          <w:spacing w:val="-2"/>
        </w:rPr>
        <w:t xml:space="preserve">Bidding will be conducted through </w:t>
      </w:r>
      <w:r w:rsidR="00CA4970" w:rsidRPr="00465C52">
        <w:rPr>
          <w:color w:val="0D0D0D" w:themeColor="text1" w:themeTint="F2"/>
          <w:spacing w:val="-2"/>
        </w:rPr>
        <w:t>National Competitive</w:t>
      </w:r>
      <w:r w:rsidRPr="00465C52">
        <w:rPr>
          <w:color w:val="0D0D0D" w:themeColor="text1" w:themeTint="F2"/>
        </w:rPr>
        <w:t xml:space="preserve"> procurement using a Request for Bids (RFB) </w:t>
      </w:r>
      <w:r w:rsidRPr="00465C52">
        <w:rPr>
          <w:color w:val="0D0D0D" w:themeColor="text1" w:themeTint="F2"/>
          <w:spacing w:val="-2"/>
        </w:rPr>
        <w:t>as specified in the World Bank’s “</w:t>
      </w:r>
      <w:hyperlink r:id="rId15" w:history="1">
        <w:r w:rsidR="00915E59" w:rsidRPr="00465C52">
          <w:rPr>
            <w:color w:val="0D0D0D" w:themeColor="text1" w:themeTint="F2"/>
            <w:spacing w:val="-2"/>
          </w:rPr>
          <w:t>Procurement</w:t>
        </w:r>
      </w:hyperlink>
      <w:r w:rsidR="00915E59" w:rsidRPr="00465C52">
        <w:rPr>
          <w:color w:val="0D0D0D" w:themeColor="text1" w:themeTint="F2"/>
        </w:rPr>
        <w:t xml:space="preserve"> Regulations for IPF Borrowers “July</w:t>
      </w:r>
      <w:r w:rsidR="00915E59" w:rsidRPr="00465C52">
        <w:rPr>
          <w:rFonts w:asciiTheme="majorBidi" w:hAnsiTheme="majorBidi" w:cstheme="majorBidi"/>
          <w:color w:val="0D0D0D" w:themeColor="text1" w:themeTint="F2"/>
        </w:rPr>
        <w:t xml:space="preserve"> 2016, revised November 2017, August 2018, November 2020 and September 2023 </w:t>
      </w:r>
      <w:r w:rsidR="00915E59" w:rsidRPr="00465C52">
        <w:rPr>
          <w:color w:val="0D0D0D" w:themeColor="text1" w:themeTint="F2"/>
          <w:spacing w:val="-2"/>
        </w:rPr>
        <w:t xml:space="preserve">(“Procurement Regulations”), </w:t>
      </w:r>
      <w:r w:rsidRPr="00465C52">
        <w:rPr>
          <w:color w:val="0D0D0D" w:themeColor="text1" w:themeTint="F2"/>
          <w:spacing w:val="-2"/>
        </w:rPr>
        <w:t>and is open to all Bidders as defined in the Procurement Regulations</w:t>
      </w:r>
      <w:r w:rsidR="0026735A" w:rsidRPr="00465C52">
        <w:rPr>
          <w:color w:val="0D0D0D" w:themeColor="text1" w:themeTint="F2"/>
          <w:spacing w:val="-2"/>
        </w:rPr>
        <w:t xml:space="preserve">. </w:t>
      </w:r>
    </w:p>
    <w:p w14:paraId="370D5A21" w14:textId="77777777" w:rsidR="00915E59" w:rsidRPr="00465C52" w:rsidRDefault="00915E59" w:rsidP="00347DB2">
      <w:pPr>
        <w:contextualSpacing/>
        <w:rPr>
          <w:color w:val="0D0D0D" w:themeColor="text1" w:themeTint="F2"/>
          <w:spacing w:val="-2"/>
        </w:rPr>
      </w:pPr>
    </w:p>
    <w:p w14:paraId="3C500A76" w14:textId="1124DCC5" w:rsidR="00915E59" w:rsidRPr="00465C52" w:rsidRDefault="00915E59" w:rsidP="00347DB2">
      <w:pPr>
        <w:ind w:left="360"/>
        <w:contextualSpacing/>
        <w:rPr>
          <w:b/>
          <w:bCs/>
          <w:color w:val="0D0D0D" w:themeColor="text1" w:themeTint="F2"/>
          <w:spacing w:val="-2"/>
          <w:u w:val="single"/>
        </w:rPr>
      </w:pPr>
      <w:r w:rsidRPr="00465C52">
        <w:rPr>
          <w:b/>
          <w:bCs/>
          <w:color w:val="0D0D0D" w:themeColor="text1" w:themeTint="F2"/>
          <w:spacing w:val="-2"/>
          <w:u w:val="single"/>
        </w:rPr>
        <w:t>Qualification Requirement</w:t>
      </w:r>
    </w:p>
    <w:p w14:paraId="262556EE" w14:textId="77777777" w:rsidR="00915E59" w:rsidRPr="00465C52" w:rsidRDefault="00915E59" w:rsidP="00347DB2">
      <w:pPr>
        <w:ind w:left="360"/>
        <w:contextualSpacing/>
        <w:rPr>
          <w:color w:val="0D0D0D" w:themeColor="text1" w:themeTint="F2"/>
          <w:spacing w:val="-2"/>
        </w:rPr>
      </w:pPr>
    </w:p>
    <w:p w14:paraId="3A611E6A" w14:textId="77777777" w:rsidR="00915E59" w:rsidRPr="00465C52" w:rsidRDefault="00915E59" w:rsidP="00151EF3">
      <w:pPr>
        <w:numPr>
          <w:ilvl w:val="0"/>
          <w:numId w:val="122"/>
        </w:numPr>
        <w:spacing w:after="120"/>
        <w:contextualSpacing/>
        <w:rPr>
          <w:b/>
          <w:color w:val="0D0D0D" w:themeColor="text1" w:themeTint="F2"/>
        </w:rPr>
      </w:pPr>
      <w:r w:rsidRPr="00465C52">
        <w:rPr>
          <w:b/>
          <w:color w:val="0D0D0D" w:themeColor="text1" w:themeTint="F2"/>
        </w:rPr>
        <w:t xml:space="preserve">Bidder’s Financial Capability </w:t>
      </w:r>
    </w:p>
    <w:p w14:paraId="3AD8A81E" w14:textId="7D13C4BB" w:rsidR="00915E59" w:rsidRPr="00465C52" w:rsidRDefault="00915E59" w:rsidP="00151EF3">
      <w:pPr>
        <w:numPr>
          <w:ilvl w:val="0"/>
          <w:numId w:val="123"/>
        </w:numPr>
        <w:spacing w:after="120"/>
        <w:ind w:left="1620" w:hanging="540"/>
        <w:contextualSpacing/>
        <w:jc w:val="both"/>
        <w:rPr>
          <w:color w:val="0D0D0D" w:themeColor="text1" w:themeTint="F2"/>
        </w:rPr>
      </w:pPr>
      <w:r w:rsidRPr="00465C52">
        <w:rPr>
          <w:color w:val="0D0D0D" w:themeColor="text1" w:themeTint="F2"/>
        </w:rPr>
        <w:t>Historical Financial Performance: Submission of audited balance sheets or other financial statements acceptable to the Purchaser, for the last t</w:t>
      </w:r>
      <w:r w:rsidR="00BF7EEE" w:rsidRPr="00465C52">
        <w:rPr>
          <w:color w:val="0D0D0D" w:themeColor="text1" w:themeTint="F2"/>
        </w:rPr>
        <w:t xml:space="preserve">wo </w:t>
      </w:r>
      <w:r w:rsidRPr="00465C52">
        <w:rPr>
          <w:color w:val="0D0D0D" w:themeColor="text1" w:themeTint="F2"/>
        </w:rPr>
        <w:t>(</w:t>
      </w:r>
      <w:r w:rsidR="00BF7EEE" w:rsidRPr="00465C52">
        <w:rPr>
          <w:color w:val="0D0D0D" w:themeColor="text1" w:themeTint="F2"/>
        </w:rPr>
        <w:t>2</w:t>
      </w:r>
      <w:r w:rsidRPr="00465C52">
        <w:rPr>
          <w:color w:val="0D0D0D" w:themeColor="text1" w:themeTint="F2"/>
        </w:rPr>
        <w:t>) years to demonstrate the current soundness of the Bidders’ financial position and its prospective long-term profitability.</w:t>
      </w:r>
    </w:p>
    <w:p w14:paraId="24B6580C" w14:textId="46F2EFEE" w:rsidR="00915E59" w:rsidRPr="00465C52" w:rsidRDefault="00915E59" w:rsidP="00151EF3">
      <w:pPr>
        <w:numPr>
          <w:ilvl w:val="0"/>
          <w:numId w:val="123"/>
        </w:numPr>
        <w:spacing w:after="120"/>
        <w:ind w:left="1620" w:hanging="540"/>
        <w:contextualSpacing/>
        <w:jc w:val="both"/>
        <w:rPr>
          <w:color w:val="0D0D0D" w:themeColor="text1" w:themeTint="F2"/>
        </w:rPr>
      </w:pPr>
      <w:r w:rsidRPr="00465C52">
        <w:rPr>
          <w:color w:val="0D0D0D" w:themeColor="text1" w:themeTint="F2"/>
        </w:rPr>
        <w:t xml:space="preserve">Average Annual Turnover: Minimum average annual turnover of USD 500,000 within the last three (3) years. </w:t>
      </w:r>
    </w:p>
    <w:p w14:paraId="025C9356" w14:textId="76774D98" w:rsidR="00915E59" w:rsidRPr="00465C52" w:rsidRDefault="00915E59" w:rsidP="00151EF3">
      <w:pPr>
        <w:numPr>
          <w:ilvl w:val="0"/>
          <w:numId w:val="123"/>
        </w:numPr>
        <w:spacing w:after="120"/>
        <w:ind w:left="1620" w:hanging="540"/>
        <w:contextualSpacing/>
        <w:jc w:val="both"/>
        <w:rPr>
          <w:color w:val="0D0D0D" w:themeColor="text1" w:themeTint="F2"/>
        </w:rPr>
      </w:pPr>
      <w:r w:rsidRPr="00465C52">
        <w:rPr>
          <w:color w:val="0D0D0D" w:themeColor="text1" w:themeTint="F2"/>
        </w:rPr>
        <w:t>Financial Resources: The Bidder must demonstrate access to, or availability of, financial resources to meet the following cash-flow requirement: USD 200,000</w:t>
      </w:r>
      <w:r w:rsidR="00750386" w:rsidRPr="00465C52">
        <w:rPr>
          <w:color w:val="0D0D0D" w:themeColor="text1" w:themeTint="F2"/>
        </w:rPr>
        <w:t xml:space="preserve">. </w:t>
      </w:r>
    </w:p>
    <w:p w14:paraId="30C51A32" w14:textId="77777777" w:rsidR="00915E59" w:rsidRPr="00465C52" w:rsidRDefault="00915E59" w:rsidP="00347DB2">
      <w:pPr>
        <w:spacing w:after="120"/>
        <w:ind w:left="1080"/>
        <w:contextualSpacing/>
        <w:rPr>
          <w:b/>
          <w:color w:val="0D0D0D" w:themeColor="text1" w:themeTint="F2"/>
        </w:rPr>
      </w:pPr>
    </w:p>
    <w:p w14:paraId="348D0EF4" w14:textId="148AC955" w:rsidR="00915E59" w:rsidRPr="00465C52" w:rsidRDefault="00915E59" w:rsidP="00151EF3">
      <w:pPr>
        <w:numPr>
          <w:ilvl w:val="0"/>
          <w:numId w:val="122"/>
        </w:numPr>
        <w:spacing w:after="120"/>
        <w:contextualSpacing/>
        <w:rPr>
          <w:b/>
          <w:color w:val="0D0D0D" w:themeColor="text1" w:themeTint="F2"/>
        </w:rPr>
      </w:pPr>
      <w:r w:rsidRPr="00465C52">
        <w:rPr>
          <w:b/>
          <w:color w:val="0D0D0D" w:themeColor="text1" w:themeTint="F2"/>
        </w:rPr>
        <w:t xml:space="preserve">Bidder’s Experience and Technical Capacity </w:t>
      </w:r>
    </w:p>
    <w:p w14:paraId="6FF375A1" w14:textId="77777777" w:rsidR="00546A96" w:rsidRPr="00465C52" w:rsidRDefault="00915E59" w:rsidP="00151EF3">
      <w:pPr>
        <w:numPr>
          <w:ilvl w:val="0"/>
          <w:numId w:val="124"/>
        </w:numPr>
        <w:spacing w:after="120"/>
        <w:ind w:left="1620" w:hanging="540"/>
        <w:contextualSpacing/>
        <w:jc w:val="both"/>
        <w:rPr>
          <w:color w:val="0D0D0D" w:themeColor="text1" w:themeTint="F2"/>
        </w:rPr>
      </w:pPr>
      <w:bookmarkStart w:id="3" w:name="_Hlk95733821"/>
      <w:bookmarkStart w:id="4" w:name="_Hlk95219576"/>
      <w:r w:rsidRPr="00465C52">
        <w:rPr>
          <w:color w:val="0D0D0D" w:themeColor="text1" w:themeTint="F2"/>
        </w:rPr>
        <w:t xml:space="preserve">The Bidder must have specific experience </w:t>
      </w:r>
      <w:bookmarkStart w:id="5" w:name="_Hlk95217921"/>
      <w:r w:rsidRPr="00465C52">
        <w:rPr>
          <w:color w:val="0D0D0D" w:themeColor="text1" w:themeTint="F2"/>
        </w:rPr>
        <w:t>for the</w:t>
      </w:r>
      <w:r w:rsidR="00546A96" w:rsidRPr="00465C52">
        <w:rPr>
          <w:color w:val="0D0D0D" w:themeColor="text1" w:themeTint="F2"/>
        </w:rPr>
        <w:t xml:space="preserve"> construction of similar buildings in Somalia.</w:t>
      </w:r>
    </w:p>
    <w:bookmarkEnd w:id="3"/>
    <w:bookmarkEnd w:id="5"/>
    <w:p w14:paraId="0DFB1DEA" w14:textId="43AF1866" w:rsidR="00546A96" w:rsidRPr="00465C52" w:rsidRDefault="00915E59" w:rsidP="00151EF3">
      <w:pPr>
        <w:numPr>
          <w:ilvl w:val="0"/>
          <w:numId w:val="124"/>
        </w:numPr>
        <w:spacing w:after="120"/>
        <w:ind w:left="1620" w:hanging="540"/>
        <w:contextualSpacing/>
        <w:jc w:val="both"/>
        <w:rPr>
          <w:color w:val="0D0D0D" w:themeColor="text1" w:themeTint="F2"/>
        </w:rPr>
      </w:pPr>
      <w:r w:rsidRPr="00465C52">
        <w:rPr>
          <w:color w:val="0D0D0D" w:themeColor="text1" w:themeTint="F2"/>
        </w:rPr>
        <w:t xml:space="preserve">Participation as a prime </w:t>
      </w:r>
      <w:r w:rsidR="00546A96" w:rsidRPr="00465C52">
        <w:rPr>
          <w:color w:val="0D0D0D" w:themeColor="text1" w:themeTint="F2"/>
        </w:rPr>
        <w:t xml:space="preserve">contractor </w:t>
      </w:r>
      <w:r w:rsidRPr="00465C52">
        <w:rPr>
          <w:color w:val="0D0D0D" w:themeColor="text1" w:themeTint="F2"/>
        </w:rPr>
        <w:t xml:space="preserve">in at least 2 </w:t>
      </w:r>
      <w:r w:rsidR="00546A96" w:rsidRPr="00465C52">
        <w:rPr>
          <w:color w:val="0D0D0D" w:themeColor="text1" w:themeTint="F2"/>
        </w:rPr>
        <w:t xml:space="preserve">similar </w:t>
      </w:r>
      <w:r w:rsidRPr="00465C52">
        <w:rPr>
          <w:color w:val="0D0D0D" w:themeColor="text1" w:themeTint="F2"/>
        </w:rPr>
        <w:t xml:space="preserve">contracts </w:t>
      </w:r>
      <w:r w:rsidR="00546A96" w:rsidRPr="00465C52">
        <w:rPr>
          <w:color w:val="0D0D0D" w:themeColor="text1" w:themeTint="F2"/>
        </w:rPr>
        <w:t xml:space="preserve">in scope and magnitude </w:t>
      </w:r>
      <w:r w:rsidRPr="00465C52">
        <w:rPr>
          <w:color w:val="0D0D0D" w:themeColor="text1" w:themeTint="F2"/>
        </w:rPr>
        <w:t xml:space="preserve">within the last </w:t>
      </w:r>
      <w:r w:rsidR="00546A96" w:rsidRPr="00465C52">
        <w:rPr>
          <w:color w:val="0D0D0D" w:themeColor="text1" w:themeTint="F2"/>
        </w:rPr>
        <w:t xml:space="preserve">5 </w:t>
      </w:r>
      <w:r w:rsidRPr="00465C52">
        <w:rPr>
          <w:color w:val="0D0D0D" w:themeColor="text1" w:themeTint="F2"/>
        </w:rPr>
        <w:t xml:space="preserve">years, each with a value of at least USD </w:t>
      </w:r>
      <w:r w:rsidR="008D63DF" w:rsidRPr="00465C52">
        <w:rPr>
          <w:color w:val="0D0D0D" w:themeColor="text1" w:themeTint="F2"/>
        </w:rPr>
        <w:t>4</w:t>
      </w:r>
      <w:r w:rsidRPr="00465C52">
        <w:rPr>
          <w:color w:val="0D0D0D" w:themeColor="text1" w:themeTint="F2"/>
        </w:rPr>
        <w:t>00,000 that have been successfully</w:t>
      </w:r>
      <w:r w:rsidR="00546A96" w:rsidRPr="00465C52">
        <w:rPr>
          <w:color w:val="0D0D0D" w:themeColor="text1" w:themeTint="F2"/>
        </w:rPr>
        <w:t xml:space="preserve"> or </w:t>
      </w:r>
      <w:r w:rsidRPr="00465C52">
        <w:rPr>
          <w:color w:val="0D0D0D" w:themeColor="text1" w:themeTint="F2"/>
        </w:rPr>
        <w:t>substantially completed</w:t>
      </w:r>
      <w:r w:rsidR="00546A96" w:rsidRPr="00465C52">
        <w:rPr>
          <w:color w:val="0D0D0D" w:themeColor="text1" w:themeTint="F2"/>
        </w:rPr>
        <w:t>.</w:t>
      </w:r>
    </w:p>
    <w:bookmarkEnd w:id="4"/>
    <w:p w14:paraId="14EB1539" w14:textId="77777777" w:rsidR="00546A96" w:rsidRPr="00465C52" w:rsidRDefault="00546A96" w:rsidP="00465C52">
      <w:pPr>
        <w:numPr>
          <w:ilvl w:val="0"/>
          <w:numId w:val="124"/>
        </w:numPr>
        <w:shd w:val="clear" w:color="auto" w:fill="FFFFFF" w:themeFill="background1"/>
        <w:spacing w:after="120"/>
        <w:ind w:left="1620" w:hanging="540"/>
        <w:contextualSpacing/>
        <w:jc w:val="both"/>
        <w:rPr>
          <w:color w:val="0D0D0D" w:themeColor="text1" w:themeTint="F2"/>
        </w:rPr>
      </w:pPr>
      <w:r w:rsidRPr="00465C52">
        <w:rPr>
          <w:color w:val="0D0D0D" w:themeColor="text1" w:themeTint="F2"/>
        </w:rPr>
        <w:t>Available or access to list of construction equipment listed in the bidding document.</w:t>
      </w:r>
    </w:p>
    <w:p w14:paraId="3BD07721" w14:textId="3DB1A451" w:rsidR="00915E59" w:rsidRPr="00465C52" w:rsidRDefault="00915E59" w:rsidP="00465C52">
      <w:pPr>
        <w:numPr>
          <w:ilvl w:val="0"/>
          <w:numId w:val="124"/>
        </w:numPr>
        <w:shd w:val="clear" w:color="auto" w:fill="FFFFFF" w:themeFill="background1"/>
        <w:spacing w:after="120"/>
        <w:ind w:left="1620" w:hanging="540"/>
        <w:contextualSpacing/>
        <w:jc w:val="both"/>
        <w:rPr>
          <w:color w:val="0D0D0D" w:themeColor="text1" w:themeTint="F2"/>
        </w:rPr>
      </w:pPr>
      <w:r w:rsidRPr="00465C52">
        <w:rPr>
          <w:color w:val="0D0D0D" w:themeColor="text1" w:themeTint="F2"/>
        </w:rPr>
        <w:t>In case of Joint Venture (JV), experience and technical capability of each JV member must by itself have completed at least 1 (one) successful contract during the past five (5) years involving the exercise of the skills for which it has been included in the Joint Venture, preferably similar experience</w:t>
      </w:r>
      <w:r w:rsidR="00546A96" w:rsidRPr="00465C52">
        <w:rPr>
          <w:color w:val="0D0D0D" w:themeColor="text1" w:themeTint="F2"/>
        </w:rPr>
        <w:t xml:space="preserve"> in construction </w:t>
      </w:r>
      <w:r w:rsidRPr="00465C52">
        <w:rPr>
          <w:color w:val="0D0D0D" w:themeColor="text1" w:themeTint="F2"/>
        </w:rPr>
        <w:t xml:space="preserve">of a comparable scale. </w:t>
      </w:r>
    </w:p>
    <w:p w14:paraId="5ACA275C" w14:textId="77777777" w:rsidR="00347DB2" w:rsidRPr="00465C52" w:rsidRDefault="00347DB2" w:rsidP="00347DB2">
      <w:pPr>
        <w:spacing w:after="120"/>
        <w:ind w:left="1080"/>
        <w:contextualSpacing/>
        <w:rPr>
          <w:b/>
          <w:color w:val="0D0D0D" w:themeColor="text1" w:themeTint="F2"/>
        </w:rPr>
      </w:pPr>
    </w:p>
    <w:p w14:paraId="4776F538" w14:textId="1FDF764D" w:rsidR="00915E59" w:rsidRPr="00465C52" w:rsidRDefault="00915E59" w:rsidP="00151EF3">
      <w:pPr>
        <w:numPr>
          <w:ilvl w:val="0"/>
          <w:numId w:val="122"/>
        </w:numPr>
        <w:spacing w:after="120"/>
        <w:contextualSpacing/>
        <w:rPr>
          <w:b/>
          <w:color w:val="0D0D0D" w:themeColor="text1" w:themeTint="F2"/>
        </w:rPr>
      </w:pPr>
      <w:r w:rsidRPr="00465C52">
        <w:rPr>
          <w:b/>
          <w:color w:val="0D0D0D" w:themeColor="text1" w:themeTint="F2"/>
        </w:rPr>
        <w:t>Bidder’s Legal Requirements</w:t>
      </w:r>
    </w:p>
    <w:p w14:paraId="39AA4314" w14:textId="13CB5C71" w:rsidR="00915E59" w:rsidRPr="00465C52" w:rsidRDefault="00915E59" w:rsidP="00347DB2">
      <w:pPr>
        <w:tabs>
          <w:tab w:val="left" w:pos="1080"/>
          <w:tab w:val="left" w:pos="4680"/>
          <w:tab w:val="left" w:pos="5400"/>
          <w:tab w:val="left" w:pos="6120"/>
          <w:tab w:val="left" w:pos="6840"/>
          <w:tab w:val="left" w:pos="7560"/>
          <w:tab w:val="left" w:pos="8280"/>
          <w:tab w:val="left" w:pos="9000"/>
        </w:tabs>
        <w:ind w:left="720"/>
        <w:contextualSpacing/>
        <w:rPr>
          <w:b/>
          <w:bCs/>
          <w:iCs/>
          <w:color w:val="0D0D0D" w:themeColor="text1" w:themeTint="F2"/>
        </w:rPr>
      </w:pPr>
      <w:r w:rsidRPr="00465C52">
        <w:rPr>
          <w:iCs/>
          <w:color w:val="0D0D0D" w:themeColor="text1" w:themeTint="F2"/>
        </w:rPr>
        <w:tab/>
        <w:t xml:space="preserve">The Bidder shall be legally registered in </w:t>
      </w:r>
      <w:r w:rsidR="0042538D" w:rsidRPr="00465C52">
        <w:rPr>
          <w:iCs/>
          <w:color w:val="0D0D0D" w:themeColor="text1" w:themeTint="F2"/>
        </w:rPr>
        <w:t>Somalia or East African region.</w:t>
      </w:r>
    </w:p>
    <w:p w14:paraId="52AFC65C" w14:textId="77777777" w:rsidR="00CA4970" w:rsidRPr="00465C52" w:rsidRDefault="00CA4970" w:rsidP="00347DB2">
      <w:pPr>
        <w:suppressAutoHyphens/>
        <w:contextualSpacing/>
        <w:rPr>
          <w:color w:val="0D0D0D" w:themeColor="text1" w:themeTint="F2"/>
          <w:spacing w:val="-2"/>
        </w:rPr>
      </w:pPr>
    </w:p>
    <w:p w14:paraId="6397408C" w14:textId="612DDB48" w:rsidR="0042538D" w:rsidRPr="00465C52" w:rsidRDefault="00915E59" w:rsidP="00FD333E">
      <w:pPr>
        <w:pStyle w:val="ListParagraph"/>
        <w:numPr>
          <w:ilvl w:val="0"/>
          <w:numId w:val="34"/>
        </w:numPr>
        <w:suppressAutoHyphens/>
        <w:jc w:val="both"/>
        <w:rPr>
          <w:i/>
          <w:color w:val="0D0D0D" w:themeColor="text1" w:themeTint="F2"/>
          <w:spacing w:val="-2"/>
        </w:rPr>
      </w:pPr>
      <w:r w:rsidRPr="00465C52">
        <w:rPr>
          <w:color w:val="0D0D0D" w:themeColor="text1" w:themeTint="F2"/>
          <w:spacing w:val="-2"/>
        </w:rPr>
        <w:t xml:space="preserve">Interested eligible Bidders may obtain further information from </w:t>
      </w:r>
      <w:proofErr w:type="spellStart"/>
      <w:r w:rsidR="00390347" w:rsidRPr="00465C52">
        <w:rPr>
          <w:b/>
          <w:bCs/>
          <w:color w:val="0D0D0D" w:themeColor="text1" w:themeTint="F2"/>
          <w:spacing w:val="-2"/>
        </w:rPr>
        <w:t>Hirshabelle</w:t>
      </w:r>
      <w:proofErr w:type="spellEnd"/>
      <w:r w:rsidR="0016255D" w:rsidRPr="00465C52">
        <w:rPr>
          <w:b/>
          <w:bCs/>
          <w:color w:val="0D0D0D" w:themeColor="text1" w:themeTint="F2"/>
          <w:spacing w:val="-2"/>
        </w:rPr>
        <w:t xml:space="preserve"> </w:t>
      </w:r>
      <w:r w:rsidRPr="00465C52">
        <w:rPr>
          <w:b/>
          <w:bCs/>
          <w:color w:val="0D0D0D" w:themeColor="text1" w:themeTint="F2"/>
          <w:spacing w:val="-2"/>
        </w:rPr>
        <w:t xml:space="preserve">Civil Service </w:t>
      </w:r>
      <w:proofErr w:type="gramStart"/>
      <w:r w:rsidRPr="00465C52">
        <w:rPr>
          <w:b/>
          <w:bCs/>
          <w:color w:val="0D0D0D" w:themeColor="text1" w:themeTint="F2"/>
          <w:spacing w:val="-2"/>
        </w:rPr>
        <w:t>Commission,</w:t>
      </w:r>
      <w:r w:rsidR="0016255D" w:rsidRPr="00465C52">
        <w:rPr>
          <w:b/>
          <w:bCs/>
          <w:i/>
          <w:iCs/>
          <w:color w:val="0D0D0D" w:themeColor="text1" w:themeTint="F2"/>
          <w:spacing w:val="-2"/>
        </w:rPr>
        <w:t xml:space="preserve"> </w:t>
      </w:r>
      <w:r w:rsidRPr="00465C52">
        <w:rPr>
          <w:iCs/>
          <w:color w:val="0D0D0D" w:themeColor="text1" w:themeTint="F2"/>
          <w:spacing w:val="-2"/>
        </w:rPr>
        <w:t>and</w:t>
      </w:r>
      <w:proofErr w:type="gramEnd"/>
      <w:r w:rsidRPr="00465C52">
        <w:rPr>
          <w:iCs/>
          <w:color w:val="0D0D0D" w:themeColor="text1" w:themeTint="F2"/>
          <w:spacing w:val="-2"/>
        </w:rPr>
        <w:t xml:space="preserve"> </w:t>
      </w:r>
      <w:r w:rsidRPr="00465C52">
        <w:rPr>
          <w:color w:val="0D0D0D" w:themeColor="text1" w:themeTint="F2"/>
          <w:spacing w:val="-2"/>
        </w:rPr>
        <w:t xml:space="preserve">inspect the bidding document during office hours </w:t>
      </w:r>
      <w:r w:rsidRPr="00465C52">
        <w:rPr>
          <w:b/>
          <w:i/>
          <w:color w:val="0D0D0D" w:themeColor="text1" w:themeTint="F2"/>
          <w:spacing w:val="-2"/>
        </w:rPr>
        <w:t xml:space="preserve">09:00 to 16:00 Somalia local time </w:t>
      </w:r>
      <w:r w:rsidRPr="00465C52">
        <w:rPr>
          <w:color w:val="0D0D0D" w:themeColor="text1" w:themeTint="F2"/>
          <w:spacing w:val="-2"/>
        </w:rPr>
        <w:t>at the address given below</w:t>
      </w:r>
      <w:r w:rsidR="00E50529" w:rsidRPr="00465C52">
        <w:rPr>
          <w:color w:val="0D0D0D" w:themeColor="text1" w:themeTint="F2"/>
          <w:spacing w:val="-2"/>
        </w:rPr>
        <w:t>.</w:t>
      </w:r>
    </w:p>
    <w:p w14:paraId="19D392B7" w14:textId="77777777" w:rsidR="0042538D" w:rsidRPr="00465C52" w:rsidRDefault="0042538D" w:rsidP="00347DB2">
      <w:pPr>
        <w:pStyle w:val="ListParagraph"/>
        <w:suppressAutoHyphens/>
        <w:ind w:left="360"/>
        <w:jc w:val="both"/>
        <w:rPr>
          <w:i/>
          <w:color w:val="0D0D0D" w:themeColor="text1" w:themeTint="F2"/>
          <w:spacing w:val="-2"/>
        </w:rPr>
      </w:pPr>
    </w:p>
    <w:p w14:paraId="04C014B8" w14:textId="39143F5E" w:rsidR="0042538D" w:rsidRPr="008E2FEC" w:rsidRDefault="0042538D" w:rsidP="00FD333E">
      <w:pPr>
        <w:pStyle w:val="ListParagraph"/>
        <w:numPr>
          <w:ilvl w:val="0"/>
          <w:numId w:val="34"/>
        </w:numPr>
        <w:suppressAutoHyphens/>
        <w:jc w:val="both"/>
        <w:rPr>
          <w:i/>
          <w:color w:val="0D0D0D" w:themeColor="text1" w:themeTint="F2"/>
          <w:spacing w:val="-2"/>
        </w:rPr>
      </w:pPr>
      <w:r w:rsidRPr="00465C52">
        <w:rPr>
          <w:color w:val="0D0D0D" w:themeColor="text1" w:themeTint="F2"/>
          <w:spacing w:val="-2"/>
        </w:rPr>
        <w:t xml:space="preserve">A complete set of bidding documents in </w:t>
      </w:r>
      <w:r w:rsidRPr="00465C52">
        <w:rPr>
          <w:b/>
          <w:bCs/>
          <w:i/>
          <w:iCs/>
          <w:color w:val="0D0D0D" w:themeColor="text1" w:themeTint="F2"/>
          <w:spacing w:val="-2"/>
        </w:rPr>
        <w:t>English language</w:t>
      </w:r>
      <w:r w:rsidRPr="00465C52">
        <w:rPr>
          <w:color w:val="0D0D0D" w:themeColor="text1" w:themeTint="F2"/>
          <w:spacing w:val="-2"/>
        </w:rPr>
        <w:t xml:space="preserve"> will be provided upon request.  The document including any subsequent amendment or addition will be sent to the bidder by e-mail. Prior registration is required for submitting clarification questions on the bidding documents and receiving automatic notice of answers and addenda to the bidding documents. The document can also </w:t>
      </w:r>
      <w:r w:rsidR="00BF226E" w:rsidRPr="00465C52">
        <w:rPr>
          <w:color w:val="0D0D0D" w:themeColor="text1" w:themeTint="F2"/>
          <w:spacing w:val="-2"/>
        </w:rPr>
        <w:t xml:space="preserve">be accessed at the </w:t>
      </w:r>
      <w:r w:rsidR="00BF7EEE" w:rsidRPr="00465C52">
        <w:rPr>
          <w:color w:val="0D0D0D" w:themeColor="text1" w:themeTint="F2"/>
          <w:spacing w:val="-2"/>
        </w:rPr>
        <w:t xml:space="preserve">following website: </w:t>
      </w:r>
      <w:hyperlink r:id="rId16" w:history="1">
        <w:r w:rsidR="008E2FEC" w:rsidRPr="00CF0B1C">
          <w:rPr>
            <w:rStyle w:val="Hyperlink"/>
          </w:rPr>
          <w:t>https://hirshabellemof.so/</w:t>
        </w:r>
      </w:hyperlink>
    </w:p>
    <w:p w14:paraId="5C0F229B" w14:textId="77777777" w:rsidR="0042538D" w:rsidRPr="008E2FEC" w:rsidRDefault="0042538D" w:rsidP="008E2FEC">
      <w:pPr>
        <w:suppressAutoHyphens/>
        <w:jc w:val="both"/>
        <w:rPr>
          <w:color w:val="0D0D0D" w:themeColor="text1" w:themeTint="F2"/>
          <w:spacing w:val="-2"/>
        </w:rPr>
      </w:pPr>
    </w:p>
    <w:p w14:paraId="748098C1" w14:textId="5E9B8448" w:rsidR="002030F8" w:rsidRPr="00465C52" w:rsidRDefault="0042538D" w:rsidP="00151EF3">
      <w:pPr>
        <w:pStyle w:val="ListParagraph"/>
        <w:numPr>
          <w:ilvl w:val="0"/>
          <w:numId w:val="34"/>
        </w:numPr>
        <w:suppressAutoHyphens/>
        <w:jc w:val="both"/>
        <w:rPr>
          <w:color w:val="0D0D0D" w:themeColor="text1" w:themeTint="F2"/>
          <w:spacing w:val="-2"/>
        </w:rPr>
      </w:pPr>
      <w:r w:rsidRPr="00465C52">
        <w:rPr>
          <w:color w:val="0D0D0D" w:themeColor="text1" w:themeTint="F2"/>
          <w:spacing w:val="-2"/>
        </w:rPr>
        <w:t>Bids must be delivered to the address below on or before</w:t>
      </w:r>
      <w:bookmarkStart w:id="6" w:name="_Hlk90243880"/>
      <w:r w:rsidRPr="00465C52">
        <w:rPr>
          <w:b/>
          <w:bCs/>
          <w:i/>
          <w:iCs/>
          <w:color w:val="0D0D0D" w:themeColor="text1" w:themeTint="F2"/>
          <w:spacing w:val="-2"/>
        </w:rPr>
        <w:t xml:space="preserve"> </w:t>
      </w:r>
      <w:r w:rsidR="00465C52" w:rsidRPr="00694B97">
        <w:rPr>
          <w:b/>
          <w:bCs/>
          <w:i/>
          <w:iCs/>
          <w:color w:val="0D0D0D" w:themeColor="text1" w:themeTint="F2"/>
          <w:spacing w:val="-2"/>
        </w:rPr>
        <w:t xml:space="preserve">10th </w:t>
      </w:r>
      <w:proofErr w:type="gramStart"/>
      <w:r w:rsidR="00465C52" w:rsidRPr="00694B97">
        <w:rPr>
          <w:b/>
          <w:bCs/>
          <w:i/>
          <w:iCs/>
          <w:color w:val="0D0D0D" w:themeColor="text1" w:themeTint="F2"/>
          <w:spacing w:val="-2"/>
        </w:rPr>
        <w:t>August,</w:t>
      </w:r>
      <w:proofErr w:type="gramEnd"/>
      <w:r w:rsidR="00465C52" w:rsidRPr="00694B97">
        <w:rPr>
          <w:b/>
          <w:bCs/>
          <w:i/>
          <w:iCs/>
          <w:color w:val="0D0D0D" w:themeColor="text1" w:themeTint="F2"/>
          <w:spacing w:val="-2"/>
        </w:rPr>
        <w:t xml:space="preserve"> 2026</w:t>
      </w:r>
      <w:r w:rsidR="00694B97">
        <w:rPr>
          <w:bCs/>
          <w:color w:val="0D0D0D" w:themeColor="text1" w:themeTint="F2"/>
          <w:spacing w:val="-2"/>
        </w:rPr>
        <w:t xml:space="preserve"> </w:t>
      </w:r>
      <w:r w:rsidRPr="00465C52">
        <w:rPr>
          <w:b/>
          <w:bCs/>
          <w:i/>
          <w:iCs/>
          <w:color w:val="0D0D0D" w:themeColor="text1" w:themeTint="F2"/>
          <w:spacing w:val="-2"/>
        </w:rPr>
        <w:t>at 10.</w:t>
      </w:r>
      <w:r w:rsidR="003537A1" w:rsidRPr="00465C52">
        <w:rPr>
          <w:b/>
          <w:bCs/>
          <w:i/>
          <w:iCs/>
          <w:color w:val="0D0D0D" w:themeColor="text1" w:themeTint="F2"/>
          <w:spacing w:val="-2"/>
        </w:rPr>
        <w:t>0</w:t>
      </w:r>
      <w:r w:rsidRPr="00465C52">
        <w:rPr>
          <w:b/>
          <w:bCs/>
          <w:i/>
          <w:iCs/>
          <w:color w:val="0D0D0D" w:themeColor="text1" w:themeTint="F2"/>
          <w:spacing w:val="-2"/>
        </w:rPr>
        <w:t xml:space="preserve">0am </w:t>
      </w:r>
      <w:bookmarkEnd w:id="6"/>
      <w:r w:rsidRPr="00465C52">
        <w:rPr>
          <w:b/>
          <w:bCs/>
          <w:i/>
          <w:iCs/>
          <w:color w:val="0D0D0D" w:themeColor="text1" w:themeTint="F2"/>
          <w:spacing w:val="-2"/>
        </w:rPr>
        <w:t>(Mogadishu, Somalia Local Time)</w:t>
      </w:r>
      <w:r w:rsidRPr="00465C52">
        <w:rPr>
          <w:color w:val="0D0D0D" w:themeColor="text1" w:themeTint="F2"/>
          <w:spacing w:val="-2"/>
        </w:rPr>
        <w:t xml:space="preserve">. </w:t>
      </w:r>
      <w:r w:rsidRPr="00465C52">
        <w:rPr>
          <w:color w:val="0D0D0D" w:themeColor="text1" w:themeTint="F2"/>
        </w:rPr>
        <w:t xml:space="preserve">Electronic procurement </w:t>
      </w:r>
      <w:r w:rsidRPr="00465C52">
        <w:rPr>
          <w:b/>
          <w:bCs/>
          <w:i/>
          <w:color w:val="0D0D0D" w:themeColor="text1" w:themeTint="F2"/>
        </w:rPr>
        <w:t>will not</w:t>
      </w:r>
      <w:r w:rsidRPr="00465C52">
        <w:rPr>
          <w:b/>
          <w:i/>
          <w:color w:val="0D0D0D" w:themeColor="text1" w:themeTint="F2"/>
        </w:rPr>
        <w:t xml:space="preserve"> </w:t>
      </w:r>
      <w:r w:rsidRPr="00465C52">
        <w:rPr>
          <w:color w:val="0D0D0D" w:themeColor="text1" w:themeTint="F2"/>
        </w:rPr>
        <w:t>be permitted.</w:t>
      </w:r>
      <w:r w:rsidRPr="00465C52">
        <w:rPr>
          <w:color w:val="0D0D0D" w:themeColor="text1" w:themeTint="F2"/>
          <w:spacing w:val="-2"/>
        </w:rPr>
        <w:t xml:space="preserve"> Late Bids will be rejected. Bids will be publicly opened in the presence of the </w:t>
      </w:r>
      <w:r w:rsidR="00BF7EEE" w:rsidRPr="00465C52">
        <w:rPr>
          <w:color w:val="0D0D0D" w:themeColor="text1" w:themeTint="F2"/>
          <w:spacing w:val="-2"/>
        </w:rPr>
        <w:t>Bidders</w:t>
      </w:r>
      <w:r w:rsidRPr="00465C52">
        <w:rPr>
          <w:color w:val="0D0D0D" w:themeColor="text1" w:themeTint="F2"/>
          <w:spacing w:val="-2"/>
        </w:rPr>
        <w:t xml:space="preserve"> designated representatives and anyone who chooses to attend at the address below on </w:t>
      </w:r>
      <w:r w:rsidR="00694B97" w:rsidRPr="00694B97">
        <w:rPr>
          <w:b/>
          <w:i/>
          <w:iCs/>
          <w:color w:val="0D0D0D" w:themeColor="text1" w:themeTint="F2"/>
          <w:spacing w:val="-2"/>
        </w:rPr>
        <w:t>10</w:t>
      </w:r>
      <w:r w:rsidR="00694B97" w:rsidRPr="00694B97">
        <w:rPr>
          <w:b/>
          <w:i/>
          <w:iCs/>
          <w:color w:val="0D0D0D" w:themeColor="text1" w:themeTint="F2"/>
          <w:spacing w:val="-2"/>
          <w:vertAlign w:val="superscript"/>
        </w:rPr>
        <w:t>th</w:t>
      </w:r>
      <w:r w:rsidR="00694B97" w:rsidRPr="00694B97">
        <w:rPr>
          <w:b/>
          <w:i/>
          <w:iCs/>
          <w:color w:val="0D0D0D" w:themeColor="text1" w:themeTint="F2"/>
          <w:spacing w:val="-2"/>
        </w:rPr>
        <w:t xml:space="preserve"> </w:t>
      </w:r>
      <w:proofErr w:type="gramStart"/>
      <w:r w:rsidR="00694B97" w:rsidRPr="00694B97">
        <w:rPr>
          <w:b/>
          <w:i/>
          <w:iCs/>
          <w:color w:val="0D0D0D" w:themeColor="text1" w:themeTint="F2"/>
          <w:spacing w:val="-2"/>
        </w:rPr>
        <w:t>August,</w:t>
      </w:r>
      <w:proofErr w:type="gramEnd"/>
      <w:r w:rsidR="00694B97">
        <w:rPr>
          <w:b/>
          <w:i/>
          <w:iCs/>
          <w:color w:val="0D0D0D" w:themeColor="text1" w:themeTint="F2"/>
          <w:spacing w:val="-2"/>
        </w:rPr>
        <w:t xml:space="preserve"> </w:t>
      </w:r>
      <w:r w:rsidRPr="00465C52">
        <w:rPr>
          <w:b/>
          <w:bCs/>
          <w:i/>
          <w:iCs/>
          <w:color w:val="0D0D0D" w:themeColor="text1" w:themeTint="F2"/>
          <w:spacing w:val="-2"/>
        </w:rPr>
        <w:t>2026 at 1</w:t>
      </w:r>
      <w:r w:rsidR="001A438F">
        <w:rPr>
          <w:b/>
          <w:bCs/>
          <w:i/>
          <w:iCs/>
          <w:color w:val="0D0D0D" w:themeColor="text1" w:themeTint="F2"/>
          <w:spacing w:val="-2"/>
        </w:rPr>
        <w:t>0</w:t>
      </w:r>
      <w:r w:rsidR="00BF7EEE" w:rsidRPr="00465C52">
        <w:rPr>
          <w:b/>
          <w:bCs/>
          <w:i/>
          <w:iCs/>
          <w:color w:val="0D0D0D" w:themeColor="text1" w:themeTint="F2"/>
          <w:spacing w:val="-2"/>
        </w:rPr>
        <w:t>:</w:t>
      </w:r>
      <w:r w:rsidR="001A438F">
        <w:rPr>
          <w:b/>
          <w:bCs/>
          <w:i/>
          <w:iCs/>
          <w:color w:val="0D0D0D" w:themeColor="text1" w:themeTint="F2"/>
          <w:spacing w:val="-2"/>
        </w:rPr>
        <w:t>3</w:t>
      </w:r>
      <w:r w:rsidRPr="00465C52">
        <w:rPr>
          <w:b/>
          <w:bCs/>
          <w:i/>
          <w:iCs/>
          <w:color w:val="0D0D0D" w:themeColor="text1" w:themeTint="F2"/>
          <w:spacing w:val="-2"/>
        </w:rPr>
        <w:t>0am (Mogadishu, Somalia Local Time)</w:t>
      </w:r>
      <w:r w:rsidRPr="00465C52">
        <w:rPr>
          <w:color w:val="0D0D0D" w:themeColor="text1" w:themeTint="F2"/>
          <w:spacing w:val="-2"/>
        </w:rPr>
        <w:t>.</w:t>
      </w:r>
    </w:p>
    <w:p w14:paraId="5ED199FF" w14:textId="77777777" w:rsidR="0042538D" w:rsidRPr="00465C52" w:rsidRDefault="0042538D" w:rsidP="00347DB2">
      <w:pPr>
        <w:pStyle w:val="ListParagraph"/>
        <w:rPr>
          <w:color w:val="0D0D0D" w:themeColor="text1" w:themeTint="F2"/>
          <w:spacing w:val="-2"/>
        </w:rPr>
      </w:pPr>
    </w:p>
    <w:p w14:paraId="04712751" w14:textId="467785F1" w:rsidR="00A94082" w:rsidRPr="00465C52" w:rsidRDefault="00A94082" w:rsidP="00151EF3">
      <w:pPr>
        <w:pStyle w:val="ListParagraph"/>
        <w:numPr>
          <w:ilvl w:val="0"/>
          <w:numId w:val="34"/>
        </w:numPr>
        <w:suppressAutoHyphens/>
        <w:jc w:val="both"/>
        <w:rPr>
          <w:iCs/>
          <w:color w:val="0D0D0D" w:themeColor="text1" w:themeTint="F2"/>
          <w:spacing w:val="-2"/>
        </w:rPr>
      </w:pPr>
      <w:r w:rsidRPr="00465C52">
        <w:rPr>
          <w:color w:val="0D0D0D" w:themeColor="text1" w:themeTint="F2"/>
          <w:spacing w:val="-2"/>
        </w:rPr>
        <w:t xml:space="preserve">All Bids must be accompanied by a </w:t>
      </w:r>
      <w:r w:rsidRPr="00465C52">
        <w:rPr>
          <w:b/>
          <w:bCs/>
          <w:i/>
          <w:color w:val="0D0D0D" w:themeColor="text1" w:themeTint="F2"/>
          <w:spacing w:val="-2"/>
        </w:rPr>
        <w:t>Bid-Securing Declaration</w:t>
      </w:r>
      <w:r w:rsidR="00347DB2" w:rsidRPr="00465C52">
        <w:rPr>
          <w:b/>
          <w:bCs/>
          <w:i/>
          <w:color w:val="0D0D0D" w:themeColor="text1" w:themeTint="F2"/>
          <w:spacing w:val="-2"/>
        </w:rPr>
        <w:t xml:space="preserve"> </w:t>
      </w:r>
      <w:r w:rsidR="00347DB2" w:rsidRPr="00465C52">
        <w:rPr>
          <w:iCs/>
          <w:color w:val="0D0D0D" w:themeColor="text1" w:themeTint="F2"/>
          <w:spacing w:val="-2"/>
        </w:rPr>
        <w:t>in the format prescribed in this bidding document.</w:t>
      </w:r>
    </w:p>
    <w:p w14:paraId="1FF43E2B" w14:textId="77777777" w:rsidR="00347DB2" w:rsidRPr="00465C52" w:rsidRDefault="00347DB2" w:rsidP="00347DB2">
      <w:pPr>
        <w:pStyle w:val="ListParagraph"/>
        <w:rPr>
          <w:iCs/>
          <w:color w:val="0D0D0D" w:themeColor="text1" w:themeTint="F2"/>
          <w:spacing w:val="-2"/>
        </w:rPr>
      </w:pPr>
    </w:p>
    <w:p w14:paraId="42EC48F8" w14:textId="264400CE" w:rsidR="00EE2946" w:rsidRPr="00465C52" w:rsidRDefault="00C83414" w:rsidP="00151EF3">
      <w:pPr>
        <w:pStyle w:val="ListParagraph"/>
        <w:numPr>
          <w:ilvl w:val="0"/>
          <w:numId w:val="34"/>
        </w:numPr>
        <w:suppressAutoHyphens/>
        <w:spacing w:before="360" w:after="240"/>
        <w:jc w:val="both"/>
        <w:rPr>
          <w:iCs/>
          <w:color w:val="0D0D0D" w:themeColor="text1" w:themeTint="F2"/>
          <w:spacing w:val="-2"/>
        </w:rPr>
      </w:pPr>
      <w:r w:rsidRPr="00465C52">
        <w:rPr>
          <w:color w:val="0D0D0D" w:themeColor="text1" w:themeTint="F2"/>
          <w:spacing w:val="-2"/>
        </w:rPr>
        <w:t>Attention is drawn to the Procurement Regulations requiring the Borrower to disclose information on the successful bidder’s beneficial ownership, as part of the Contract Award Notice, using the Beneficial Ownership Disclosure Form as included in the bidding document</w:t>
      </w:r>
      <w:r w:rsidR="00347DB2" w:rsidRPr="00465C52">
        <w:rPr>
          <w:color w:val="0D0D0D" w:themeColor="text1" w:themeTint="F2"/>
          <w:spacing w:val="-2"/>
        </w:rPr>
        <w:t>.</w:t>
      </w:r>
    </w:p>
    <w:p w14:paraId="7DB82B2E" w14:textId="77777777" w:rsidR="00A94082" w:rsidRPr="00465C52" w:rsidRDefault="00A94082" w:rsidP="00347DB2">
      <w:pPr>
        <w:pStyle w:val="ListParagraph"/>
        <w:suppressAutoHyphens/>
        <w:ind w:left="360"/>
        <w:jc w:val="both"/>
        <w:rPr>
          <w:i/>
          <w:color w:val="0D0D0D" w:themeColor="text1" w:themeTint="F2"/>
          <w:spacing w:val="-2"/>
        </w:rPr>
      </w:pPr>
    </w:p>
    <w:p w14:paraId="1D5D82CB" w14:textId="2EF856AF" w:rsidR="00A94082" w:rsidRDefault="0026735A" w:rsidP="00151EF3">
      <w:pPr>
        <w:pStyle w:val="ListParagraph"/>
        <w:numPr>
          <w:ilvl w:val="0"/>
          <w:numId w:val="34"/>
        </w:numPr>
        <w:suppressAutoHyphens/>
        <w:jc w:val="both"/>
        <w:rPr>
          <w:i/>
          <w:color w:val="0D0D0D" w:themeColor="text1" w:themeTint="F2"/>
          <w:spacing w:val="-2"/>
        </w:rPr>
      </w:pPr>
      <w:r w:rsidRPr="00465C52">
        <w:rPr>
          <w:color w:val="0D0D0D" w:themeColor="text1" w:themeTint="F2"/>
          <w:spacing w:val="-2"/>
        </w:rPr>
        <w:t>The address(es) referred to above is</w:t>
      </w:r>
      <w:r w:rsidR="00A94082" w:rsidRPr="00465C52">
        <w:rPr>
          <w:color w:val="0D0D0D" w:themeColor="text1" w:themeTint="F2"/>
          <w:spacing w:val="-2"/>
        </w:rPr>
        <w:t xml:space="preserve"> (are):</w:t>
      </w:r>
      <w:r w:rsidR="00A94082" w:rsidRPr="00465C52">
        <w:rPr>
          <w:i/>
          <w:color w:val="0D0D0D" w:themeColor="text1" w:themeTint="F2"/>
          <w:spacing w:val="-2"/>
        </w:rPr>
        <w:t xml:space="preserve"> </w:t>
      </w:r>
    </w:p>
    <w:p w14:paraId="234048C6" w14:textId="77777777" w:rsidR="00E83485" w:rsidRPr="00E83485" w:rsidRDefault="00E83485" w:rsidP="00E83485">
      <w:pPr>
        <w:pStyle w:val="ListParagraph"/>
        <w:rPr>
          <w:i/>
          <w:color w:val="0D0D0D" w:themeColor="text1" w:themeTint="F2"/>
          <w:spacing w:val="-2"/>
        </w:rPr>
      </w:pPr>
    </w:p>
    <w:p w14:paraId="154F6030" w14:textId="77777777" w:rsidR="00C20DB3" w:rsidRPr="00C20DB3" w:rsidRDefault="00C20DB3" w:rsidP="00C20DB3">
      <w:pPr>
        <w:suppressAutoHyphens/>
        <w:jc w:val="both"/>
        <w:rPr>
          <w:b/>
          <w:bCs/>
          <w:i/>
          <w:color w:val="0D0D0D" w:themeColor="text1" w:themeTint="F2"/>
          <w:spacing w:val="-2"/>
        </w:rPr>
      </w:pPr>
      <w:r w:rsidRPr="00C20DB3">
        <w:rPr>
          <w:b/>
          <w:bCs/>
          <w:i/>
          <w:iCs/>
          <w:color w:val="0D0D0D" w:themeColor="text1" w:themeTint="F2"/>
          <w:spacing w:val="-2"/>
        </w:rPr>
        <w:t xml:space="preserve">Ministry of Finance and Economic Development </w:t>
      </w:r>
      <w:proofErr w:type="spellStart"/>
      <w:r w:rsidRPr="00C20DB3">
        <w:rPr>
          <w:b/>
          <w:bCs/>
          <w:i/>
          <w:iCs/>
          <w:color w:val="0D0D0D" w:themeColor="text1" w:themeTint="F2"/>
          <w:spacing w:val="-2"/>
        </w:rPr>
        <w:t>Hirshabelle</w:t>
      </w:r>
      <w:proofErr w:type="spellEnd"/>
      <w:r w:rsidRPr="00C20DB3">
        <w:rPr>
          <w:b/>
          <w:bCs/>
          <w:i/>
          <w:iCs/>
          <w:color w:val="0D0D0D" w:themeColor="text1" w:themeTint="F2"/>
          <w:spacing w:val="-2"/>
        </w:rPr>
        <w:t xml:space="preserve"> State </w:t>
      </w:r>
    </w:p>
    <w:p w14:paraId="08225085" w14:textId="7E1549E7" w:rsidR="00CA6A7F" w:rsidRPr="00C20DB3" w:rsidRDefault="00C20DB3" w:rsidP="00C20DB3">
      <w:pPr>
        <w:suppressAutoHyphens/>
        <w:jc w:val="both"/>
        <w:rPr>
          <w:b/>
          <w:bCs/>
          <w:i/>
          <w:color w:val="0D0D0D" w:themeColor="text1" w:themeTint="F2"/>
          <w:spacing w:val="-2"/>
        </w:rPr>
      </w:pPr>
      <w:r w:rsidRPr="00C20DB3">
        <w:rPr>
          <w:b/>
          <w:bCs/>
          <w:i/>
          <w:iCs/>
          <w:color w:val="0D0D0D" w:themeColor="text1" w:themeTint="F2"/>
          <w:spacing w:val="-2"/>
        </w:rPr>
        <w:t xml:space="preserve">HQ </w:t>
      </w:r>
      <w:proofErr w:type="spellStart"/>
      <w:r w:rsidRPr="00C20DB3">
        <w:rPr>
          <w:b/>
          <w:bCs/>
          <w:i/>
          <w:iCs/>
          <w:color w:val="0D0D0D" w:themeColor="text1" w:themeTint="F2"/>
          <w:spacing w:val="-2"/>
        </w:rPr>
        <w:t>Kalagooye</w:t>
      </w:r>
      <w:proofErr w:type="spellEnd"/>
      <w:r w:rsidRPr="00C20DB3">
        <w:rPr>
          <w:b/>
          <w:bCs/>
          <w:i/>
          <w:iCs/>
          <w:color w:val="0D0D0D" w:themeColor="text1" w:themeTint="F2"/>
          <w:spacing w:val="-2"/>
        </w:rPr>
        <w:t xml:space="preserve"> </w:t>
      </w:r>
      <w:proofErr w:type="spellStart"/>
      <w:r w:rsidRPr="00C20DB3">
        <w:rPr>
          <w:b/>
          <w:bCs/>
          <w:i/>
          <w:iCs/>
          <w:color w:val="0D0D0D" w:themeColor="text1" w:themeTint="F2"/>
          <w:spacing w:val="-2"/>
        </w:rPr>
        <w:t>Compus</w:t>
      </w:r>
      <w:proofErr w:type="spellEnd"/>
      <w:r w:rsidRPr="00C20DB3">
        <w:rPr>
          <w:b/>
          <w:bCs/>
          <w:i/>
          <w:iCs/>
          <w:color w:val="0D0D0D" w:themeColor="text1" w:themeTint="F2"/>
          <w:spacing w:val="-2"/>
        </w:rPr>
        <w:t xml:space="preserve">, Jowhar- </w:t>
      </w:r>
      <w:proofErr w:type="spellStart"/>
      <w:r w:rsidRPr="00C20DB3">
        <w:rPr>
          <w:b/>
          <w:bCs/>
          <w:i/>
          <w:iCs/>
          <w:color w:val="0D0D0D" w:themeColor="text1" w:themeTint="F2"/>
          <w:spacing w:val="-2"/>
        </w:rPr>
        <w:t>Hirshabelle</w:t>
      </w:r>
      <w:proofErr w:type="spellEnd"/>
    </w:p>
    <w:p w14:paraId="148A7A93" w14:textId="70A43D16" w:rsidR="00E50529" w:rsidRPr="00E83485" w:rsidRDefault="00347DB2" w:rsidP="00E83485">
      <w:pPr>
        <w:shd w:val="clear" w:color="auto" w:fill="FFFFFF" w:themeFill="background1"/>
        <w:spacing w:after="60"/>
        <w:ind w:right="962"/>
        <w:contextualSpacing/>
        <w:rPr>
          <w:rStyle w:val="Hyperlink"/>
          <w:b/>
          <w:bCs/>
          <w:shd w:val="clear" w:color="auto" w:fill="FFFFFF"/>
          <w:lang w:val="pt-BR"/>
          <w14:textFill>
            <w14:solidFill>
              <w14:srgbClr w14:val="0000FF">
                <w14:lumMod w14:val="95000"/>
                <w14:lumOff w14:val="5000"/>
              </w14:srgbClr>
            </w14:solidFill>
          </w14:textFill>
        </w:rPr>
      </w:pPr>
      <w:r w:rsidRPr="00E83485">
        <w:rPr>
          <w:b/>
          <w:bCs/>
          <w:color w:val="0D0D0D" w:themeColor="text1" w:themeTint="F2"/>
          <w:lang w:val="pt-BR"/>
        </w:rPr>
        <w:t>E-mail:</w:t>
      </w:r>
      <w:r w:rsidR="00E50529" w:rsidRPr="00E83485">
        <w:rPr>
          <w:b/>
          <w:bCs/>
          <w:color w:val="0D0D0D" w:themeColor="text1" w:themeTint="F2"/>
          <w:lang w:val="pt-BR"/>
        </w:rPr>
        <w:t xml:space="preserve"> </w:t>
      </w:r>
      <w:r w:rsidR="00C56378" w:rsidRPr="00E83485">
        <w:rPr>
          <w:b/>
          <w:bCs/>
          <w:color w:val="0D0D0D" w:themeColor="text1" w:themeTint="F2"/>
        </w:rPr>
        <w:t> </w:t>
      </w:r>
      <w:hyperlink r:id="rId17" w:tgtFrame="_blank" w:history="1">
        <w:r w:rsidR="00C56378" w:rsidRPr="00E83485">
          <w:rPr>
            <w:rStyle w:val="Hyperlink"/>
            <w:b/>
            <w:bCs/>
          </w:rPr>
          <w:t>Procurement@hirshabellemof.so</w:t>
        </w:r>
      </w:hyperlink>
      <w:r w:rsidR="00C9277E">
        <w:t>/</w:t>
      </w:r>
      <w:r w:rsidR="00C9277E" w:rsidRPr="00C9277E">
        <w:rPr>
          <w:rFonts w:ascii="Calibri" w:hAnsi="Calibri" w:cs="Calibri"/>
          <w:b/>
          <w:bCs/>
          <w:color w:val="0563C1"/>
          <w:sz w:val="22"/>
          <w:szCs w:val="22"/>
          <w:shd w:val="clear" w:color="auto" w:fill="FFFFFF"/>
        </w:rPr>
        <w:t xml:space="preserve"> </w:t>
      </w:r>
      <w:hyperlink r:id="rId18" w:tgtFrame="_blank" w:history="1">
        <w:r w:rsidR="00C9277E" w:rsidRPr="00C9277E">
          <w:rPr>
            <w:rStyle w:val="Hyperlink"/>
            <w:b/>
            <w:bCs/>
          </w:rPr>
          <w:t>hcscofficeconstruction@gmail.com</w:t>
        </w:r>
      </w:hyperlink>
    </w:p>
    <w:p w14:paraId="149C0052" w14:textId="4418AC33" w:rsidR="00347DB2" w:rsidRPr="00465C52" w:rsidRDefault="004B36BF" w:rsidP="00E83485">
      <w:pPr>
        <w:shd w:val="clear" w:color="auto" w:fill="FFFFFF" w:themeFill="background1"/>
        <w:spacing w:after="60"/>
        <w:ind w:right="962"/>
        <w:contextualSpacing/>
        <w:rPr>
          <w:color w:val="0D0D0D" w:themeColor="text1" w:themeTint="F2"/>
          <w:shd w:val="clear" w:color="auto" w:fill="FFFFFF"/>
          <w:lang w:val="pt-BR"/>
        </w:rPr>
      </w:pPr>
      <w:r w:rsidRPr="00E83485">
        <w:rPr>
          <w:b/>
          <w:bCs/>
          <w:color w:val="0D0D0D" w:themeColor="text1" w:themeTint="F2"/>
          <w:lang w:val="pt-BR"/>
        </w:rPr>
        <w:t xml:space="preserve">And copy </w:t>
      </w:r>
      <w:hyperlink r:id="rId19" w:history="1">
        <w:r w:rsidRPr="00E83485">
          <w:rPr>
            <w:rStyle w:val="Hyperlink"/>
            <w:b/>
            <w:bCs/>
            <w:shd w:val="clear" w:color="auto" w:fill="FFFFFF"/>
            <w:lang w:val="pt-BR"/>
            <w14:textFill>
              <w14:solidFill>
                <w14:srgbClr w14:val="0000FF">
                  <w14:lumMod w14:val="95000"/>
                  <w14:lumOff w14:val="5000"/>
                </w14:srgbClr>
              </w14:solidFill>
            </w14:textFill>
          </w:rPr>
          <w:t>serprecruitment@mof.gov.so</w:t>
        </w:r>
      </w:hyperlink>
    </w:p>
    <w:p w14:paraId="74CECD13" w14:textId="77777777" w:rsidR="007B586E" w:rsidRPr="00465C52" w:rsidRDefault="007B586E" w:rsidP="00347DB2">
      <w:pPr>
        <w:contextualSpacing/>
        <w:rPr>
          <w:color w:val="0D0D0D" w:themeColor="text1" w:themeTint="F2"/>
        </w:rPr>
        <w:sectPr w:rsidR="007B586E" w:rsidRPr="00465C52" w:rsidSect="00FD333E">
          <w:headerReference w:type="even" r:id="rId20"/>
          <w:headerReference w:type="default" r:id="rId21"/>
          <w:footerReference w:type="even" r:id="rId22"/>
          <w:footerReference w:type="default" r:id="rId23"/>
          <w:footerReference w:type="first" r:id="rId24"/>
          <w:footnotePr>
            <w:numRestart w:val="eachSect"/>
          </w:footnotePr>
          <w:type w:val="oddPage"/>
          <w:pgSz w:w="11909" w:h="16834" w:code="9"/>
          <w:pgMar w:top="90" w:right="720" w:bottom="720" w:left="1440" w:header="720" w:footer="720" w:gutter="0"/>
          <w:pgNumType w:start="1"/>
          <w:cols w:space="720"/>
          <w:titlePg/>
          <w:docGrid w:linePitch="326"/>
        </w:sectPr>
      </w:pPr>
    </w:p>
    <w:p w14:paraId="6033AC83" w14:textId="77777777" w:rsidR="00AE54F6" w:rsidRPr="00465C52" w:rsidRDefault="00AE54F6" w:rsidP="00347DB2">
      <w:pPr>
        <w:contextualSpacing/>
        <w:jc w:val="center"/>
        <w:rPr>
          <w:b/>
          <w:color w:val="0D0D0D" w:themeColor="text1" w:themeTint="F2"/>
          <w:sz w:val="40"/>
          <w:szCs w:val="40"/>
        </w:rPr>
      </w:pPr>
      <w:r w:rsidRPr="00465C52">
        <w:rPr>
          <w:b/>
          <w:color w:val="0D0D0D" w:themeColor="text1" w:themeTint="F2"/>
          <w:sz w:val="40"/>
          <w:szCs w:val="40"/>
        </w:rPr>
        <w:lastRenderedPageBreak/>
        <w:t>Standard Procurement Document</w:t>
      </w:r>
    </w:p>
    <w:p w14:paraId="396E1926" w14:textId="77777777" w:rsidR="00CA5928" w:rsidRPr="00465C52" w:rsidRDefault="00CA5928" w:rsidP="00347DB2">
      <w:pPr>
        <w:contextualSpacing/>
        <w:rPr>
          <w:color w:val="0D0D0D" w:themeColor="text1" w:themeTint="F2"/>
        </w:rPr>
      </w:pPr>
    </w:p>
    <w:p w14:paraId="4FC78E6F" w14:textId="77777777" w:rsidR="00CA5928" w:rsidRPr="00465C52" w:rsidRDefault="00CA5928" w:rsidP="00347DB2">
      <w:pPr>
        <w:contextualSpacing/>
        <w:rPr>
          <w:color w:val="0D0D0D" w:themeColor="text1" w:themeTint="F2"/>
        </w:rPr>
      </w:pPr>
    </w:p>
    <w:p w14:paraId="35B02B0A" w14:textId="77777777" w:rsidR="00CA5928" w:rsidRPr="00465C52" w:rsidRDefault="00CA5928" w:rsidP="00347DB2">
      <w:pPr>
        <w:contextualSpacing/>
        <w:jc w:val="center"/>
        <w:rPr>
          <w:b/>
          <w:color w:val="0D0D0D" w:themeColor="text1" w:themeTint="F2"/>
          <w:sz w:val="32"/>
          <w:szCs w:val="32"/>
        </w:rPr>
      </w:pPr>
      <w:r w:rsidRPr="00465C52">
        <w:rPr>
          <w:b/>
          <w:color w:val="0D0D0D" w:themeColor="text1" w:themeTint="F2"/>
          <w:sz w:val="32"/>
          <w:szCs w:val="32"/>
        </w:rPr>
        <w:t>Table of Contents</w:t>
      </w:r>
    </w:p>
    <w:p w14:paraId="5755F286" w14:textId="52B0C2A5" w:rsidR="0022669B" w:rsidRPr="00465C52" w:rsidRDefault="00CA5928" w:rsidP="00347DB2">
      <w:pPr>
        <w:pStyle w:val="TOC1"/>
        <w:tabs>
          <w:tab w:val="right" w:leader="dot" w:pos="8990"/>
        </w:tabs>
        <w:contextualSpacing/>
        <w:rPr>
          <w:rFonts w:asciiTheme="minorHAnsi" w:eastAsiaTheme="minorEastAsia" w:hAnsiTheme="minorHAnsi" w:cstheme="minorBidi"/>
          <w:b w:val="0"/>
          <w:noProof/>
          <w:color w:val="0D0D0D" w:themeColor="text1" w:themeTint="F2"/>
          <w:sz w:val="22"/>
          <w:szCs w:val="22"/>
        </w:rPr>
      </w:pPr>
      <w:r w:rsidRPr="00465C52">
        <w:rPr>
          <w:color w:val="0D0D0D" w:themeColor="text1" w:themeTint="F2"/>
        </w:rPr>
        <w:fldChar w:fldCharType="begin"/>
      </w:r>
      <w:r w:rsidRPr="00465C52">
        <w:rPr>
          <w:color w:val="0D0D0D" w:themeColor="text1" w:themeTint="F2"/>
        </w:rPr>
        <w:instrText xml:space="preserve"> TOC \h \z \t "Subtitle,2,Part,1" </w:instrText>
      </w:r>
      <w:r w:rsidRPr="00465C52">
        <w:rPr>
          <w:color w:val="0D0D0D" w:themeColor="text1" w:themeTint="F2"/>
        </w:rPr>
        <w:fldChar w:fldCharType="separate"/>
      </w:r>
      <w:hyperlink w:anchor="_Toc25317542" w:history="1">
        <w:r w:rsidR="0022669B" w:rsidRPr="00465C52">
          <w:rPr>
            <w:rStyle w:val="Hyperlink"/>
            <w:noProof/>
            <w:color w:val="0D0D0D" w:themeColor="text1" w:themeTint="F2"/>
          </w:rPr>
          <w:t>PART 1 – Bidding Procedures</w:t>
        </w:r>
        <w:r w:rsidR="0022669B" w:rsidRPr="00465C52">
          <w:rPr>
            <w:noProof/>
            <w:webHidden/>
            <w:color w:val="0D0D0D" w:themeColor="text1" w:themeTint="F2"/>
          </w:rPr>
          <w:tab/>
        </w:r>
        <w:r w:rsidR="0022669B" w:rsidRPr="00465C52">
          <w:rPr>
            <w:noProof/>
            <w:webHidden/>
            <w:color w:val="0D0D0D" w:themeColor="text1" w:themeTint="F2"/>
          </w:rPr>
          <w:fldChar w:fldCharType="begin"/>
        </w:r>
        <w:r w:rsidR="0022669B" w:rsidRPr="00465C52">
          <w:rPr>
            <w:noProof/>
            <w:webHidden/>
            <w:color w:val="0D0D0D" w:themeColor="text1" w:themeTint="F2"/>
          </w:rPr>
          <w:instrText xml:space="preserve"> PAGEREF _Toc25317542 \h </w:instrText>
        </w:r>
        <w:r w:rsidR="0022669B" w:rsidRPr="00465C52">
          <w:rPr>
            <w:noProof/>
            <w:webHidden/>
            <w:color w:val="0D0D0D" w:themeColor="text1" w:themeTint="F2"/>
          </w:rPr>
        </w:r>
        <w:r w:rsidR="0022669B" w:rsidRPr="00465C52">
          <w:rPr>
            <w:noProof/>
            <w:webHidden/>
            <w:color w:val="0D0D0D" w:themeColor="text1" w:themeTint="F2"/>
          </w:rPr>
          <w:fldChar w:fldCharType="separate"/>
        </w:r>
        <w:r w:rsidR="00905F01" w:rsidRPr="00465C52">
          <w:rPr>
            <w:noProof/>
            <w:webHidden/>
            <w:color w:val="0D0D0D" w:themeColor="text1" w:themeTint="F2"/>
          </w:rPr>
          <w:t>3</w:t>
        </w:r>
        <w:r w:rsidR="0022669B" w:rsidRPr="00465C52">
          <w:rPr>
            <w:noProof/>
            <w:webHidden/>
            <w:color w:val="0D0D0D" w:themeColor="text1" w:themeTint="F2"/>
          </w:rPr>
          <w:fldChar w:fldCharType="end"/>
        </w:r>
      </w:hyperlink>
    </w:p>
    <w:p w14:paraId="1745E4CF" w14:textId="3732317B"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543" w:history="1">
        <w:r w:rsidRPr="00465C52">
          <w:rPr>
            <w:rStyle w:val="Hyperlink"/>
            <w:color w:val="0D0D0D" w:themeColor="text1" w:themeTint="F2"/>
          </w:rPr>
          <w:t>Section I - Instructions to Bidders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_Toc25317543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5</w:t>
        </w:r>
        <w:r w:rsidRPr="00465C52">
          <w:rPr>
            <w:webHidden/>
            <w:color w:val="0D0D0D" w:themeColor="text1" w:themeTint="F2"/>
          </w:rPr>
          <w:fldChar w:fldCharType="end"/>
        </w:r>
      </w:hyperlink>
    </w:p>
    <w:p w14:paraId="6F67A2C7" w14:textId="0EB4FC7E"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544" w:history="1">
        <w:r w:rsidRPr="00465C52">
          <w:rPr>
            <w:rStyle w:val="Hyperlink"/>
            <w:color w:val="0D0D0D" w:themeColor="text1" w:themeTint="F2"/>
          </w:rPr>
          <w:t>Section II - Bid Data Sheet (BDS)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_Toc25317544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33</w:t>
        </w:r>
        <w:r w:rsidRPr="00465C52">
          <w:rPr>
            <w:webHidden/>
            <w:color w:val="0D0D0D" w:themeColor="text1" w:themeTint="F2"/>
          </w:rPr>
          <w:fldChar w:fldCharType="end"/>
        </w:r>
      </w:hyperlink>
    </w:p>
    <w:p w14:paraId="75DC945E" w14:textId="539FA840"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545" w:history="1">
        <w:r w:rsidRPr="00465C52">
          <w:rPr>
            <w:rStyle w:val="Hyperlink"/>
            <w:color w:val="0D0D0D" w:themeColor="text1" w:themeTint="F2"/>
          </w:rPr>
          <w:t>Section III - Evaluation and Qualification Criteria</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_Toc25317545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41</w:t>
        </w:r>
        <w:r w:rsidRPr="00465C52">
          <w:rPr>
            <w:webHidden/>
            <w:color w:val="0D0D0D" w:themeColor="text1" w:themeTint="F2"/>
          </w:rPr>
          <w:fldChar w:fldCharType="end"/>
        </w:r>
      </w:hyperlink>
    </w:p>
    <w:p w14:paraId="2A34BF87" w14:textId="25ED3E34"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546" w:history="1">
        <w:r w:rsidRPr="00465C52">
          <w:rPr>
            <w:rStyle w:val="Hyperlink"/>
            <w:color w:val="0D0D0D" w:themeColor="text1" w:themeTint="F2"/>
          </w:rPr>
          <w:t>Section IV - Bidding Forms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_Toc25317546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61</w:t>
        </w:r>
        <w:r w:rsidRPr="00465C52">
          <w:rPr>
            <w:webHidden/>
            <w:color w:val="0D0D0D" w:themeColor="text1" w:themeTint="F2"/>
          </w:rPr>
          <w:fldChar w:fldCharType="end"/>
        </w:r>
      </w:hyperlink>
    </w:p>
    <w:p w14:paraId="44A46EBE" w14:textId="2DF008F1"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547" w:history="1">
        <w:r w:rsidRPr="00465C52">
          <w:rPr>
            <w:rStyle w:val="Hyperlink"/>
            <w:color w:val="0D0D0D" w:themeColor="text1" w:themeTint="F2"/>
          </w:rPr>
          <w:t>Section V - Eligible Countries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_Toc25317547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115</w:t>
        </w:r>
        <w:r w:rsidRPr="00465C52">
          <w:rPr>
            <w:webHidden/>
            <w:color w:val="0D0D0D" w:themeColor="text1" w:themeTint="F2"/>
          </w:rPr>
          <w:fldChar w:fldCharType="end"/>
        </w:r>
      </w:hyperlink>
    </w:p>
    <w:p w14:paraId="73393A8C" w14:textId="7BEE7F09"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548" w:history="1">
        <w:r w:rsidRPr="00465C52">
          <w:rPr>
            <w:rStyle w:val="Hyperlink"/>
            <w:color w:val="0D0D0D" w:themeColor="text1" w:themeTint="F2"/>
          </w:rPr>
          <w:t>Section VI - Fraud and Corruption</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_Toc25317548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117</w:t>
        </w:r>
        <w:r w:rsidRPr="00465C52">
          <w:rPr>
            <w:webHidden/>
            <w:color w:val="0D0D0D" w:themeColor="text1" w:themeTint="F2"/>
          </w:rPr>
          <w:fldChar w:fldCharType="end"/>
        </w:r>
      </w:hyperlink>
    </w:p>
    <w:p w14:paraId="758810A8" w14:textId="34E8F030" w:rsidR="0022669B" w:rsidRPr="00465C52" w:rsidRDefault="0022669B" w:rsidP="00347DB2">
      <w:pPr>
        <w:pStyle w:val="TOC1"/>
        <w:tabs>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25317549" w:history="1">
        <w:r w:rsidRPr="00465C52">
          <w:rPr>
            <w:rStyle w:val="Hyperlink"/>
            <w:noProof/>
            <w:color w:val="0D0D0D" w:themeColor="text1" w:themeTint="F2"/>
          </w:rPr>
          <w:t xml:space="preserve">PART 2 – </w:t>
        </w:r>
        <w:r w:rsidRPr="00465C52">
          <w:rPr>
            <w:rStyle w:val="Hyperlink"/>
            <w:iCs/>
            <w:noProof/>
            <w:color w:val="0D0D0D" w:themeColor="text1" w:themeTint="F2"/>
          </w:rPr>
          <w:t>Works’</w:t>
        </w:r>
        <w:r w:rsidRPr="00465C52">
          <w:rPr>
            <w:rStyle w:val="Hyperlink"/>
            <w:noProof/>
            <w:color w:val="0D0D0D" w:themeColor="text1" w:themeTint="F2"/>
          </w:rPr>
          <w:t xml:space="preserve"> Requirements</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_Toc25317549 \h </w:instrText>
        </w:r>
        <w:r w:rsidRPr="00465C52">
          <w:rPr>
            <w:noProof/>
            <w:webHidden/>
            <w:color w:val="0D0D0D" w:themeColor="text1" w:themeTint="F2"/>
          </w:rPr>
        </w:r>
        <w:r w:rsidRPr="00465C52">
          <w:rPr>
            <w:noProof/>
            <w:webHidden/>
            <w:color w:val="0D0D0D" w:themeColor="text1" w:themeTint="F2"/>
          </w:rPr>
          <w:fldChar w:fldCharType="separate"/>
        </w:r>
        <w:r w:rsidR="00905F01" w:rsidRPr="00465C52">
          <w:rPr>
            <w:noProof/>
            <w:webHidden/>
            <w:color w:val="0D0D0D" w:themeColor="text1" w:themeTint="F2"/>
          </w:rPr>
          <w:t>119</w:t>
        </w:r>
        <w:r w:rsidRPr="00465C52">
          <w:rPr>
            <w:noProof/>
            <w:webHidden/>
            <w:color w:val="0D0D0D" w:themeColor="text1" w:themeTint="F2"/>
          </w:rPr>
          <w:fldChar w:fldCharType="end"/>
        </w:r>
      </w:hyperlink>
    </w:p>
    <w:p w14:paraId="7FF3EA59" w14:textId="7AF1342F"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550" w:history="1">
        <w:r w:rsidRPr="00465C52">
          <w:rPr>
            <w:rStyle w:val="Hyperlink"/>
            <w:color w:val="0D0D0D" w:themeColor="text1" w:themeTint="F2"/>
          </w:rPr>
          <w:t>Section VII - Works’ Requirements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_Toc25317550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121</w:t>
        </w:r>
        <w:r w:rsidRPr="00465C52">
          <w:rPr>
            <w:webHidden/>
            <w:color w:val="0D0D0D" w:themeColor="text1" w:themeTint="F2"/>
          </w:rPr>
          <w:fldChar w:fldCharType="end"/>
        </w:r>
      </w:hyperlink>
    </w:p>
    <w:p w14:paraId="4B725922" w14:textId="4FA2412A" w:rsidR="0022669B" w:rsidRPr="00465C52" w:rsidRDefault="0022669B" w:rsidP="00347DB2">
      <w:pPr>
        <w:pStyle w:val="TOC1"/>
        <w:tabs>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25317551" w:history="1">
        <w:r w:rsidRPr="00465C52">
          <w:rPr>
            <w:rStyle w:val="Hyperlink"/>
            <w:noProof/>
            <w:color w:val="0D0D0D" w:themeColor="text1" w:themeTint="F2"/>
          </w:rPr>
          <w:t>PART 3 – Conditions of Contract and Contract Forms</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_Toc25317551 \h </w:instrText>
        </w:r>
        <w:r w:rsidRPr="00465C52">
          <w:rPr>
            <w:noProof/>
            <w:webHidden/>
            <w:color w:val="0D0D0D" w:themeColor="text1" w:themeTint="F2"/>
          </w:rPr>
        </w:r>
        <w:r w:rsidRPr="00465C52">
          <w:rPr>
            <w:noProof/>
            <w:webHidden/>
            <w:color w:val="0D0D0D" w:themeColor="text1" w:themeTint="F2"/>
          </w:rPr>
          <w:fldChar w:fldCharType="separate"/>
        </w:r>
        <w:r w:rsidR="00905F01" w:rsidRPr="00465C52">
          <w:rPr>
            <w:noProof/>
            <w:webHidden/>
            <w:color w:val="0D0D0D" w:themeColor="text1" w:themeTint="F2"/>
          </w:rPr>
          <w:t>131</w:t>
        </w:r>
        <w:r w:rsidRPr="00465C52">
          <w:rPr>
            <w:noProof/>
            <w:webHidden/>
            <w:color w:val="0D0D0D" w:themeColor="text1" w:themeTint="F2"/>
          </w:rPr>
          <w:fldChar w:fldCharType="end"/>
        </w:r>
      </w:hyperlink>
    </w:p>
    <w:p w14:paraId="7CD2507A" w14:textId="1ACD8943"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552" w:history="1">
        <w:r w:rsidRPr="00465C52">
          <w:rPr>
            <w:rStyle w:val="Hyperlink"/>
            <w:color w:val="0D0D0D" w:themeColor="text1" w:themeTint="F2"/>
          </w:rPr>
          <w:t>Section VIII - General Conditions of Contract</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_Toc25317552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132</w:t>
        </w:r>
        <w:r w:rsidRPr="00465C52">
          <w:rPr>
            <w:webHidden/>
            <w:color w:val="0D0D0D" w:themeColor="text1" w:themeTint="F2"/>
          </w:rPr>
          <w:fldChar w:fldCharType="end"/>
        </w:r>
      </w:hyperlink>
    </w:p>
    <w:p w14:paraId="2B666470" w14:textId="53F6B29B"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553" w:history="1">
        <w:r w:rsidRPr="00465C52">
          <w:rPr>
            <w:rStyle w:val="Hyperlink"/>
            <w:color w:val="0D0D0D" w:themeColor="text1" w:themeTint="F2"/>
          </w:rPr>
          <w:t xml:space="preserve">Section IX - </w:t>
        </w:r>
        <w:r w:rsidRPr="00465C52">
          <w:rPr>
            <w:rStyle w:val="Hyperlink"/>
            <w:iCs/>
            <w:color w:val="0D0D0D" w:themeColor="text1" w:themeTint="F2"/>
          </w:rPr>
          <w:t xml:space="preserve">Particular </w:t>
        </w:r>
        <w:r w:rsidRPr="00465C52">
          <w:rPr>
            <w:rStyle w:val="Hyperlink"/>
            <w:color w:val="0D0D0D" w:themeColor="text1" w:themeTint="F2"/>
          </w:rPr>
          <w:t>Conditions of Contract</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_Toc25317553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181</w:t>
        </w:r>
        <w:r w:rsidRPr="00465C52">
          <w:rPr>
            <w:webHidden/>
            <w:color w:val="0D0D0D" w:themeColor="text1" w:themeTint="F2"/>
          </w:rPr>
          <w:fldChar w:fldCharType="end"/>
        </w:r>
      </w:hyperlink>
    </w:p>
    <w:p w14:paraId="1227E9F1" w14:textId="2D6FB2EB"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554" w:history="1">
        <w:r w:rsidRPr="00465C52">
          <w:rPr>
            <w:rStyle w:val="Hyperlink"/>
            <w:color w:val="0D0D0D" w:themeColor="text1" w:themeTint="F2"/>
          </w:rPr>
          <w:t>Section X - Contract Forms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_Toc25317554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187</w:t>
        </w:r>
        <w:r w:rsidRPr="00465C52">
          <w:rPr>
            <w:webHidden/>
            <w:color w:val="0D0D0D" w:themeColor="text1" w:themeTint="F2"/>
          </w:rPr>
          <w:fldChar w:fldCharType="end"/>
        </w:r>
      </w:hyperlink>
    </w:p>
    <w:p w14:paraId="3920E6E3" w14:textId="77777777" w:rsidR="00733204" w:rsidRPr="00465C52" w:rsidRDefault="00733204" w:rsidP="00733204">
      <w:pPr>
        <w:pStyle w:val="Part"/>
        <w:tabs>
          <w:tab w:val="left" w:pos="2820"/>
          <w:tab w:val="center" w:pos="4874"/>
        </w:tabs>
        <w:contextualSpacing/>
        <w:jc w:val="left"/>
        <w:rPr>
          <w:color w:val="0D0D0D" w:themeColor="text1" w:themeTint="F2"/>
        </w:rPr>
        <w:sectPr w:rsidR="00733204" w:rsidRPr="00465C52" w:rsidSect="00733204">
          <w:headerReference w:type="first" r:id="rId25"/>
          <w:footnotePr>
            <w:numRestart w:val="eachSect"/>
          </w:footnotePr>
          <w:type w:val="oddPage"/>
          <w:pgSz w:w="11909" w:h="16834" w:code="9"/>
          <w:pgMar w:top="1440" w:right="720" w:bottom="720" w:left="1440" w:header="720" w:footer="720" w:gutter="0"/>
          <w:cols w:space="720"/>
          <w:titlePg/>
          <w:docGrid w:linePitch="326"/>
        </w:sectPr>
      </w:pPr>
      <w:r w:rsidRPr="00465C52">
        <w:rPr>
          <w:color w:val="0D0D0D" w:themeColor="text1" w:themeTint="F2"/>
        </w:rPr>
        <w:tab/>
      </w:r>
      <w:r w:rsidR="00CA5928" w:rsidRPr="00465C52">
        <w:rPr>
          <w:color w:val="0D0D0D" w:themeColor="text1" w:themeTint="F2"/>
        </w:rPr>
        <w:fldChar w:fldCharType="end"/>
      </w:r>
      <w:bookmarkStart w:id="7" w:name="_Toc431041733"/>
      <w:bookmarkStart w:id="8" w:name="_Toc434240180"/>
      <w:bookmarkStart w:id="9" w:name="_Toc435519172"/>
      <w:bookmarkStart w:id="10" w:name="_Toc435624806"/>
      <w:bookmarkStart w:id="11" w:name="_Toc440526008"/>
      <w:bookmarkStart w:id="12" w:name="_Toc448224221"/>
      <w:bookmarkStart w:id="13" w:name="_Toc25317542"/>
    </w:p>
    <w:p w14:paraId="7E2E86C5" w14:textId="77777777" w:rsidR="00C03169" w:rsidRPr="00465C52" w:rsidRDefault="00C03169" w:rsidP="00733204">
      <w:pPr>
        <w:pStyle w:val="Part"/>
        <w:tabs>
          <w:tab w:val="left" w:pos="2820"/>
          <w:tab w:val="center" w:pos="4874"/>
        </w:tabs>
        <w:contextualSpacing/>
        <w:jc w:val="left"/>
        <w:rPr>
          <w:color w:val="0D0D0D" w:themeColor="text1" w:themeTint="F2"/>
        </w:rPr>
        <w:sectPr w:rsidR="00C03169" w:rsidRPr="00465C52" w:rsidSect="00C03169">
          <w:headerReference w:type="even" r:id="rId26"/>
          <w:headerReference w:type="default" r:id="rId27"/>
          <w:footnotePr>
            <w:numRestart w:val="eachSect"/>
          </w:footnotePr>
          <w:type w:val="continuous"/>
          <w:pgSz w:w="11909" w:h="16834" w:code="9"/>
          <w:pgMar w:top="1440" w:right="720" w:bottom="720" w:left="1440" w:header="720" w:footer="720" w:gutter="0"/>
          <w:cols w:space="720"/>
          <w:vAlign w:val="center"/>
        </w:sectPr>
      </w:pPr>
    </w:p>
    <w:p w14:paraId="1F65594E" w14:textId="77777777" w:rsidR="00725BA8" w:rsidRPr="00465C52" w:rsidRDefault="00733204" w:rsidP="00C03169">
      <w:pPr>
        <w:pStyle w:val="Part"/>
        <w:tabs>
          <w:tab w:val="left" w:pos="2820"/>
          <w:tab w:val="center" w:pos="4874"/>
        </w:tabs>
        <w:contextualSpacing/>
        <w:rPr>
          <w:color w:val="0D0D0D" w:themeColor="text1" w:themeTint="F2"/>
        </w:rPr>
      </w:pPr>
      <w:r w:rsidRPr="00465C52">
        <w:rPr>
          <w:color w:val="0D0D0D" w:themeColor="text1" w:themeTint="F2"/>
        </w:rPr>
        <w:lastRenderedPageBreak/>
        <w:t>P</w:t>
      </w:r>
      <w:r w:rsidR="007B586E" w:rsidRPr="00465C52">
        <w:rPr>
          <w:color w:val="0D0D0D" w:themeColor="text1" w:themeTint="F2"/>
        </w:rPr>
        <w:t>ART 1 – Bidding Procedu</w:t>
      </w:r>
      <w:bookmarkEnd w:id="7"/>
      <w:bookmarkEnd w:id="8"/>
      <w:bookmarkEnd w:id="9"/>
      <w:bookmarkEnd w:id="10"/>
      <w:bookmarkEnd w:id="11"/>
      <w:bookmarkEnd w:id="12"/>
      <w:bookmarkEnd w:id="13"/>
      <w:r w:rsidRPr="00465C52">
        <w:rPr>
          <w:color w:val="0D0D0D" w:themeColor="text1" w:themeTint="F2"/>
        </w:rPr>
        <w:t>res</w:t>
      </w:r>
    </w:p>
    <w:p w14:paraId="76F57C33" w14:textId="77777777" w:rsidR="00733204" w:rsidRPr="00465C52" w:rsidRDefault="00733204" w:rsidP="00733204">
      <w:pPr>
        <w:pStyle w:val="Part"/>
        <w:tabs>
          <w:tab w:val="left" w:pos="2820"/>
          <w:tab w:val="center" w:pos="4874"/>
        </w:tabs>
        <w:contextualSpacing/>
        <w:jc w:val="left"/>
        <w:rPr>
          <w:color w:val="0D0D0D" w:themeColor="text1" w:themeTint="F2"/>
        </w:rPr>
      </w:pPr>
    </w:p>
    <w:p w14:paraId="1429F2FF" w14:textId="283B7C43" w:rsidR="00C03169" w:rsidRPr="00465C52" w:rsidRDefault="00C03169" w:rsidP="00733204">
      <w:pPr>
        <w:pStyle w:val="Subtitle"/>
        <w:contextualSpacing/>
        <w:jc w:val="left"/>
        <w:rPr>
          <w:color w:val="0D0D0D" w:themeColor="text1" w:themeTint="F2"/>
        </w:rPr>
      </w:pPr>
      <w:bookmarkStart w:id="14" w:name="_Toc25317543"/>
    </w:p>
    <w:p w14:paraId="0D1AE0BF" w14:textId="33F04D91" w:rsidR="001855A8" w:rsidRPr="00465C52" w:rsidRDefault="001855A8" w:rsidP="00733204">
      <w:pPr>
        <w:pStyle w:val="Subtitle"/>
        <w:contextualSpacing/>
        <w:jc w:val="left"/>
        <w:rPr>
          <w:color w:val="0D0D0D" w:themeColor="text1" w:themeTint="F2"/>
        </w:rPr>
      </w:pPr>
    </w:p>
    <w:p w14:paraId="7A648A2E" w14:textId="77777777" w:rsidR="007B586E" w:rsidRPr="00465C52" w:rsidRDefault="007B586E" w:rsidP="00C03169">
      <w:pPr>
        <w:pStyle w:val="Subtitle"/>
        <w:contextualSpacing/>
        <w:rPr>
          <w:color w:val="0D0D0D" w:themeColor="text1" w:themeTint="F2"/>
        </w:rPr>
      </w:pPr>
      <w:r w:rsidRPr="00465C52">
        <w:rPr>
          <w:color w:val="0D0D0D" w:themeColor="text1" w:themeTint="F2"/>
        </w:rPr>
        <w:t xml:space="preserve">Section </w:t>
      </w:r>
      <w:r w:rsidR="00EE4B3F" w:rsidRPr="00465C52">
        <w:rPr>
          <w:color w:val="0D0D0D" w:themeColor="text1" w:themeTint="F2"/>
        </w:rPr>
        <w:t xml:space="preserve">I </w:t>
      </w:r>
      <w:r w:rsidR="004509D8" w:rsidRPr="00465C52">
        <w:rPr>
          <w:color w:val="0D0D0D" w:themeColor="text1" w:themeTint="F2"/>
        </w:rPr>
        <w:t>-</w:t>
      </w:r>
      <w:r w:rsidRPr="00465C52">
        <w:rPr>
          <w:color w:val="0D0D0D" w:themeColor="text1" w:themeTint="F2"/>
        </w:rPr>
        <w:t xml:space="preserve"> Instructions to Bidders</w:t>
      </w:r>
      <w:bookmarkEnd w:id="14"/>
    </w:p>
    <w:bookmarkEnd w:id="0"/>
    <w:p w14:paraId="7E15F2FB" w14:textId="77777777" w:rsidR="007B586E" w:rsidRPr="00465C52" w:rsidRDefault="007B586E" w:rsidP="00347DB2">
      <w:pPr>
        <w:pStyle w:val="BodyText"/>
        <w:ind w:left="180" w:right="1170"/>
        <w:contextualSpacing/>
        <w:jc w:val="center"/>
        <w:rPr>
          <w:rFonts w:ascii="Times New Roman" w:hAnsi="Times New Roman" w:cs="Times New Roman"/>
          <w:b/>
          <w:color w:val="0D0D0D" w:themeColor="text1" w:themeTint="F2"/>
          <w:sz w:val="24"/>
        </w:rPr>
      </w:pPr>
    </w:p>
    <w:p w14:paraId="2B177328" w14:textId="77777777" w:rsidR="00C65741" w:rsidRPr="00465C52" w:rsidRDefault="00C65741" w:rsidP="00347DB2">
      <w:pPr>
        <w:pStyle w:val="Subtitle2"/>
        <w:contextualSpacing/>
        <w:rPr>
          <w:color w:val="0D0D0D" w:themeColor="text1" w:themeTint="F2"/>
        </w:rPr>
      </w:pPr>
      <w:bookmarkStart w:id="15" w:name="_Toc448224222"/>
      <w:bookmarkStart w:id="16" w:name="_Toc432663653"/>
      <w:r w:rsidRPr="00465C52">
        <w:rPr>
          <w:color w:val="0D0D0D" w:themeColor="text1" w:themeTint="F2"/>
        </w:rPr>
        <w:t>Contents</w:t>
      </w:r>
      <w:bookmarkEnd w:id="15"/>
    </w:p>
    <w:bookmarkEnd w:id="16"/>
    <w:p w14:paraId="3DA995A1" w14:textId="77777777" w:rsidR="006D2879" w:rsidRPr="00465C52" w:rsidRDefault="006D2879" w:rsidP="00347DB2">
      <w:pPr>
        <w:pStyle w:val="BodyText"/>
        <w:tabs>
          <w:tab w:val="left" w:pos="900"/>
          <w:tab w:val="right" w:leader="dot" w:pos="10070"/>
        </w:tabs>
        <w:ind w:left="360" w:right="540"/>
        <w:contextualSpacing/>
        <w:jc w:val="center"/>
        <w:rPr>
          <w:rFonts w:ascii="Times New Roman" w:hAnsi="Times New Roman" w:cs="Times New Roman"/>
          <w:b/>
          <w:bCs/>
          <w:color w:val="0D0D0D" w:themeColor="text1" w:themeTint="F2"/>
          <w:szCs w:val="20"/>
        </w:rPr>
      </w:pPr>
    </w:p>
    <w:p w14:paraId="3A4E46EC" w14:textId="1B2C46FD" w:rsidR="003C6A8B" w:rsidRPr="00465C52" w:rsidRDefault="00A21971" w:rsidP="00347DB2">
      <w:pPr>
        <w:pStyle w:val="TOC1"/>
        <w:tabs>
          <w:tab w:val="left" w:pos="480"/>
          <w:tab w:val="right" w:leader="dot" w:pos="8990"/>
        </w:tabs>
        <w:contextualSpacing/>
        <w:rPr>
          <w:rFonts w:asciiTheme="minorHAnsi" w:eastAsiaTheme="minorEastAsia" w:hAnsiTheme="minorHAnsi" w:cstheme="minorBidi"/>
          <w:b w:val="0"/>
          <w:noProof/>
          <w:color w:val="0D0D0D" w:themeColor="text1" w:themeTint="F2"/>
          <w:sz w:val="22"/>
          <w:szCs w:val="22"/>
        </w:rPr>
      </w:pPr>
      <w:r w:rsidRPr="00465C52">
        <w:rPr>
          <w:color w:val="0D0D0D" w:themeColor="text1" w:themeTint="F2"/>
          <w:sz w:val="28"/>
        </w:rPr>
        <w:fldChar w:fldCharType="begin"/>
      </w:r>
      <w:r w:rsidRPr="00465C52">
        <w:rPr>
          <w:color w:val="0D0D0D" w:themeColor="text1" w:themeTint="F2"/>
          <w:sz w:val="28"/>
        </w:rPr>
        <w:instrText xml:space="preserve"> TOC \h \z \t "Section 1-Clauses,2,Section 1 Heading 1,1" </w:instrText>
      </w:r>
      <w:r w:rsidRPr="00465C52">
        <w:rPr>
          <w:color w:val="0D0D0D" w:themeColor="text1" w:themeTint="F2"/>
          <w:sz w:val="28"/>
        </w:rPr>
        <w:fldChar w:fldCharType="separate"/>
      </w:r>
      <w:hyperlink w:anchor="_Toc63331041" w:history="1">
        <w:r w:rsidR="003C6A8B" w:rsidRPr="00465C52">
          <w:rPr>
            <w:rStyle w:val="Hyperlink"/>
            <w:noProof/>
            <w:color w:val="0D0D0D" w:themeColor="text1" w:themeTint="F2"/>
          </w:rPr>
          <w:t>A.</w:t>
        </w:r>
        <w:r w:rsidR="003C6A8B" w:rsidRPr="00465C52">
          <w:rPr>
            <w:rFonts w:asciiTheme="minorHAnsi" w:eastAsiaTheme="minorEastAsia" w:hAnsiTheme="minorHAnsi" w:cstheme="minorBidi"/>
            <w:b w:val="0"/>
            <w:noProof/>
            <w:color w:val="0D0D0D" w:themeColor="text1" w:themeTint="F2"/>
            <w:sz w:val="22"/>
            <w:szCs w:val="22"/>
          </w:rPr>
          <w:tab/>
        </w:r>
        <w:r w:rsidR="003C6A8B" w:rsidRPr="00465C52">
          <w:rPr>
            <w:rStyle w:val="Hyperlink"/>
            <w:noProof/>
            <w:color w:val="0D0D0D" w:themeColor="text1" w:themeTint="F2"/>
          </w:rPr>
          <w:t>General</w:t>
        </w:r>
        <w:r w:rsidR="003C6A8B" w:rsidRPr="00465C52">
          <w:rPr>
            <w:noProof/>
            <w:webHidden/>
            <w:color w:val="0D0D0D" w:themeColor="text1" w:themeTint="F2"/>
          </w:rPr>
          <w:tab/>
        </w:r>
        <w:r w:rsidR="003C6A8B" w:rsidRPr="00465C52">
          <w:rPr>
            <w:noProof/>
            <w:webHidden/>
            <w:color w:val="0D0D0D" w:themeColor="text1" w:themeTint="F2"/>
          </w:rPr>
          <w:fldChar w:fldCharType="begin"/>
        </w:r>
        <w:r w:rsidR="003C6A8B" w:rsidRPr="00465C52">
          <w:rPr>
            <w:noProof/>
            <w:webHidden/>
            <w:color w:val="0D0D0D" w:themeColor="text1" w:themeTint="F2"/>
          </w:rPr>
          <w:instrText xml:space="preserve"> PAGEREF _Toc63331041 \h </w:instrText>
        </w:r>
        <w:r w:rsidR="003C6A8B" w:rsidRPr="00465C52">
          <w:rPr>
            <w:noProof/>
            <w:webHidden/>
            <w:color w:val="0D0D0D" w:themeColor="text1" w:themeTint="F2"/>
          </w:rPr>
        </w:r>
        <w:r w:rsidR="003C6A8B" w:rsidRPr="00465C52">
          <w:rPr>
            <w:noProof/>
            <w:webHidden/>
            <w:color w:val="0D0D0D" w:themeColor="text1" w:themeTint="F2"/>
          </w:rPr>
          <w:fldChar w:fldCharType="separate"/>
        </w:r>
        <w:r w:rsidR="00B84208" w:rsidRPr="00465C52">
          <w:rPr>
            <w:noProof/>
            <w:webHidden/>
            <w:color w:val="0D0D0D" w:themeColor="text1" w:themeTint="F2"/>
          </w:rPr>
          <w:t>7</w:t>
        </w:r>
        <w:r w:rsidR="003C6A8B" w:rsidRPr="00465C52">
          <w:rPr>
            <w:noProof/>
            <w:webHidden/>
            <w:color w:val="0D0D0D" w:themeColor="text1" w:themeTint="F2"/>
          </w:rPr>
          <w:fldChar w:fldCharType="end"/>
        </w:r>
      </w:hyperlink>
    </w:p>
    <w:p w14:paraId="68038C05" w14:textId="40181CCF"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42" w:history="1">
        <w:r w:rsidRPr="00465C52">
          <w:rPr>
            <w:rStyle w:val="Hyperlink"/>
            <w:color w:val="0D0D0D" w:themeColor="text1" w:themeTint="F2"/>
          </w:rPr>
          <w:t>1.</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Scope of Bid</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_Toc63331042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7</w:t>
        </w:r>
        <w:r w:rsidRPr="00465C52">
          <w:rPr>
            <w:webHidden/>
            <w:color w:val="0D0D0D" w:themeColor="text1" w:themeTint="F2"/>
          </w:rPr>
          <w:fldChar w:fldCharType="end"/>
        </w:r>
      </w:hyperlink>
    </w:p>
    <w:p w14:paraId="6B1F962C" w14:textId="7FAF9BF1"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43" w:history="1">
        <w:r w:rsidRPr="00465C52">
          <w:rPr>
            <w:rStyle w:val="Hyperlink"/>
            <w:color w:val="0D0D0D" w:themeColor="text1" w:themeTint="F2"/>
          </w:rPr>
          <w:t>2.</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Source of Funds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_Toc63331043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8</w:t>
        </w:r>
        <w:r w:rsidRPr="00465C52">
          <w:rPr>
            <w:webHidden/>
            <w:color w:val="0D0D0D" w:themeColor="text1" w:themeTint="F2"/>
          </w:rPr>
          <w:fldChar w:fldCharType="end"/>
        </w:r>
      </w:hyperlink>
    </w:p>
    <w:p w14:paraId="35D10794" w14:textId="4FA5109F"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44" w:history="1">
        <w:r w:rsidRPr="00465C52">
          <w:rPr>
            <w:rStyle w:val="Hyperlink"/>
            <w:color w:val="0D0D0D" w:themeColor="text1" w:themeTint="F2"/>
          </w:rPr>
          <w:t>3.</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Fraud and Corruption</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_Toc63331044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8</w:t>
        </w:r>
        <w:r w:rsidRPr="00465C52">
          <w:rPr>
            <w:webHidden/>
            <w:color w:val="0D0D0D" w:themeColor="text1" w:themeTint="F2"/>
          </w:rPr>
          <w:fldChar w:fldCharType="end"/>
        </w:r>
      </w:hyperlink>
    </w:p>
    <w:p w14:paraId="2F1C7A54" w14:textId="3EFE6993"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45" w:history="1">
        <w:r w:rsidRPr="00465C52">
          <w:rPr>
            <w:rStyle w:val="Hyperlink"/>
            <w:color w:val="0D0D0D" w:themeColor="text1" w:themeTint="F2"/>
          </w:rPr>
          <w:t>4.</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Eligible Bidders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_Toc63331045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8</w:t>
        </w:r>
        <w:r w:rsidRPr="00465C52">
          <w:rPr>
            <w:webHidden/>
            <w:color w:val="0D0D0D" w:themeColor="text1" w:themeTint="F2"/>
          </w:rPr>
          <w:fldChar w:fldCharType="end"/>
        </w:r>
      </w:hyperlink>
    </w:p>
    <w:p w14:paraId="728DBFE1" w14:textId="43453784"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46" w:history="1">
        <w:r w:rsidRPr="00465C52">
          <w:rPr>
            <w:rStyle w:val="Hyperlink"/>
            <w:iCs/>
            <w:color w:val="0D0D0D" w:themeColor="text1" w:themeTint="F2"/>
          </w:rPr>
          <w:t>5.</w:t>
        </w:r>
        <w:r w:rsidRPr="00465C52">
          <w:rPr>
            <w:rFonts w:asciiTheme="minorHAnsi" w:eastAsiaTheme="minorEastAsia" w:hAnsiTheme="minorHAnsi" w:cstheme="minorBidi"/>
            <w:color w:val="0D0D0D" w:themeColor="text1" w:themeTint="F2"/>
            <w:sz w:val="22"/>
            <w:szCs w:val="22"/>
          </w:rPr>
          <w:tab/>
        </w:r>
        <w:r w:rsidRPr="00465C52">
          <w:rPr>
            <w:rStyle w:val="Hyperlink"/>
            <w:iCs/>
            <w:color w:val="0D0D0D" w:themeColor="text1" w:themeTint="F2"/>
          </w:rPr>
          <w:t xml:space="preserve">Eligible Materials, </w:t>
        </w:r>
        <w:r w:rsidRPr="00465C52">
          <w:rPr>
            <w:rStyle w:val="Hyperlink"/>
            <w:color w:val="0D0D0D" w:themeColor="text1" w:themeTint="F2"/>
          </w:rPr>
          <w:t>Equipment</w:t>
        </w:r>
        <w:r w:rsidRPr="00465C52">
          <w:rPr>
            <w:rStyle w:val="Hyperlink"/>
            <w:iCs/>
            <w:color w:val="0D0D0D" w:themeColor="text1" w:themeTint="F2"/>
          </w:rPr>
          <w:t xml:space="preserve"> and Services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_Toc63331046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11</w:t>
        </w:r>
        <w:r w:rsidRPr="00465C52">
          <w:rPr>
            <w:webHidden/>
            <w:color w:val="0D0D0D" w:themeColor="text1" w:themeTint="F2"/>
          </w:rPr>
          <w:fldChar w:fldCharType="end"/>
        </w:r>
      </w:hyperlink>
    </w:p>
    <w:p w14:paraId="43071300" w14:textId="422C85ED" w:rsidR="003C6A8B" w:rsidRPr="00465C52" w:rsidRDefault="003C6A8B" w:rsidP="00347DB2">
      <w:pPr>
        <w:pStyle w:val="TOC1"/>
        <w:tabs>
          <w:tab w:val="left" w:pos="480"/>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63331047" w:history="1">
        <w:r w:rsidRPr="00465C52">
          <w:rPr>
            <w:rStyle w:val="Hyperlink"/>
            <w:noProof/>
            <w:color w:val="0D0D0D" w:themeColor="text1" w:themeTint="F2"/>
          </w:rPr>
          <w:t>B.</w:t>
        </w:r>
        <w:r w:rsidRPr="00465C52">
          <w:rPr>
            <w:rFonts w:asciiTheme="minorHAnsi" w:eastAsiaTheme="minorEastAsia" w:hAnsiTheme="minorHAnsi" w:cstheme="minorBidi"/>
            <w:b w:val="0"/>
            <w:noProof/>
            <w:color w:val="0D0D0D" w:themeColor="text1" w:themeTint="F2"/>
            <w:sz w:val="22"/>
            <w:szCs w:val="22"/>
          </w:rPr>
          <w:tab/>
        </w:r>
        <w:r w:rsidRPr="00465C52">
          <w:rPr>
            <w:rStyle w:val="Hyperlink"/>
            <w:noProof/>
            <w:color w:val="0D0D0D" w:themeColor="text1" w:themeTint="F2"/>
          </w:rPr>
          <w:t>Contents of Bidding Document</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_Toc63331047 \h </w:instrText>
        </w:r>
        <w:r w:rsidRPr="00465C52">
          <w:rPr>
            <w:noProof/>
            <w:webHidden/>
            <w:color w:val="0D0D0D" w:themeColor="text1" w:themeTint="F2"/>
          </w:rPr>
        </w:r>
        <w:r w:rsidRPr="00465C52">
          <w:rPr>
            <w:noProof/>
            <w:webHidden/>
            <w:color w:val="0D0D0D" w:themeColor="text1" w:themeTint="F2"/>
          </w:rPr>
          <w:fldChar w:fldCharType="separate"/>
        </w:r>
        <w:r w:rsidR="00B84208" w:rsidRPr="00465C52">
          <w:rPr>
            <w:noProof/>
            <w:webHidden/>
            <w:color w:val="0D0D0D" w:themeColor="text1" w:themeTint="F2"/>
          </w:rPr>
          <w:t>11</w:t>
        </w:r>
        <w:r w:rsidRPr="00465C52">
          <w:rPr>
            <w:noProof/>
            <w:webHidden/>
            <w:color w:val="0D0D0D" w:themeColor="text1" w:themeTint="F2"/>
          </w:rPr>
          <w:fldChar w:fldCharType="end"/>
        </w:r>
      </w:hyperlink>
    </w:p>
    <w:p w14:paraId="0170AF03" w14:textId="3837590A"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48" w:history="1">
        <w:r w:rsidRPr="00465C52">
          <w:rPr>
            <w:rStyle w:val="Hyperlink"/>
            <w:color w:val="0D0D0D" w:themeColor="text1" w:themeTint="F2"/>
          </w:rPr>
          <w:t>6.</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Sections of Bidding Document</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_Toc63331048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11</w:t>
        </w:r>
        <w:r w:rsidRPr="00465C52">
          <w:rPr>
            <w:webHidden/>
            <w:color w:val="0D0D0D" w:themeColor="text1" w:themeTint="F2"/>
          </w:rPr>
          <w:fldChar w:fldCharType="end"/>
        </w:r>
      </w:hyperlink>
    </w:p>
    <w:p w14:paraId="5AF6A88E" w14:textId="78983F69"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49" w:history="1">
        <w:r w:rsidRPr="00465C52">
          <w:rPr>
            <w:rStyle w:val="Hyperlink"/>
            <w:color w:val="0D0D0D" w:themeColor="text1" w:themeTint="F2"/>
          </w:rPr>
          <w:t>7.</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Clarification of Bidding Document, Site Visit, Pre-Bid Meeting</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_Toc63331049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12</w:t>
        </w:r>
        <w:r w:rsidRPr="00465C52">
          <w:rPr>
            <w:webHidden/>
            <w:color w:val="0D0D0D" w:themeColor="text1" w:themeTint="F2"/>
          </w:rPr>
          <w:fldChar w:fldCharType="end"/>
        </w:r>
      </w:hyperlink>
    </w:p>
    <w:p w14:paraId="43AD3EB5" w14:textId="4CA1EBFB"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50" w:history="1">
        <w:r w:rsidRPr="00465C52">
          <w:rPr>
            <w:rStyle w:val="Hyperlink"/>
            <w:color w:val="0D0D0D" w:themeColor="text1" w:themeTint="F2"/>
          </w:rPr>
          <w:t>8.</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Amendment of Bidding Document</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_Toc63331050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13</w:t>
        </w:r>
        <w:r w:rsidRPr="00465C52">
          <w:rPr>
            <w:webHidden/>
            <w:color w:val="0D0D0D" w:themeColor="text1" w:themeTint="F2"/>
          </w:rPr>
          <w:fldChar w:fldCharType="end"/>
        </w:r>
      </w:hyperlink>
    </w:p>
    <w:p w14:paraId="684B7301" w14:textId="06DDFCA3" w:rsidR="003C6A8B" w:rsidRPr="00465C52" w:rsidRDefault="003C6A8B" w:rsidP="00347DB2">
      <w:pPr>
        <w:pStyle w:val="TOC1"/>
        <w:tabs>
          <w:tab w:val="left" w:pos="480"/>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63331051" w:history="1">
        <w:r w:rsidRPr="00465C52">
          <w:rPr>
            <w:rStyle w:val="Hyperlink"/>
            <w:noProof/>
            <w:color w:val="0D0D0D" w:themeColor="text1" w:themeTint="F2"/>
          </w:rPr>
          <w:t>C.</w:t>
        </w:r>
        <w:r w:rsidRPr="00465C52">
          <w:rPr>
            <w:rFonts w:asciiTheme="minorHAnsi" w:eastAsiaTheme="minorEastAsia" w:hAnsiTheme="minorHAnsi" w:cstheme="minorBidi"/>
            <w:b w:val="0"/>
            <w:noProof/>
            <w:color w:val="0D0D0D" w:themeColor="text1" w:themeTint="F2"/>
            <w:sz w:val="22"/>
            <w:szCs w:val="22"/>
          </w:rPr>
          <w:tab/>
        </w:r>
        <w:r w:rsidRPr="00465C52">
          <w:rPr>
            <w:rStyle w:val="Hyperlink"/>
            <w:noProof/>
            <w:color w:val="0D0D0D" w:themeColor="text1" w:themeTint="F2"/>
          </w:rPr>
          <w:t>Preparation of Bids</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_Toc63331051 \h </w:instrText>
        </w:r>
        <w:r w:rsidRPr="00465C52">
          <w:rPr>
            <w:noProof/>
            <w:webHidden/>
            <w:color w:val="0D0D0D" w:themeColor="text1" w:themeTint="F2"/>
          </w:rPr>
        </w:r>
        <w:r w:rsidRPr="00465C52">
          <w:rPr>
            <w:noProof/>
            <w:webHidden/>
            <w:color w:val="0D0D0D" w:themeColor="text1" w:themeTint="F2"/>
          </w:rPr>
          <w:fldChar w:fldCharType="separate"/>
        </w:r>
        <w:r w:rsidR="00B84208" w:rsidRPr="00465C52">
          <w:rPr>
            <w:noProof/>
            <w:webHidden/>
            <w:color w:val="0D0D0D" w:themeColor="text1" w:themeTint="F2"/>
          </w:rPr>
          <w:t>14</w:t>
        </w:r>
        <w:r w:rsidRPr="00465C52">
          <w:rPr>
            <w:noProof/>
            <w:webHidden/>
            <w:color w:val="0D0D0D" w:themeColor="text1" w:themeTint="F2"/>
          </w:rPr>
          <w:fldChar w:fldCharType="end"/>
        </w:r>
      </w:hyperlink>
    </w:p>
    <w:p w14:paraId="3187D19E" w14:textId="45FA1121"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52" w:history="1">
        <w:r w:rsidRPr="00465C52">
          <w:rPr>
            <w:rStyle w:val="Hyperlink"/>
            <w:color w:val="0D0D0D" w:themeColor="text1" w:themeTint="F2"/>
          </w:rPr>
          <w:t>9.</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Cost of Bidding</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_Toc63331052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14</w:t>
        </w:r>
        <w:r w:rsidRPr="00465C52">
          <w:rPr>
            <w:webHidden/>
            <w:color w:val="0D0D0D" w:themeColor="text1" w:themeTint="F2"/>
          </w:rPr>
          <w:fldChar w:fldCharType="end"/>
        </w:r>
      </w:hyperlink>
    </w:p>
    <w:p w14:paraId="42817596" w14:textId="5181C784"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53" w:history="1">
        <w:r w:rsidRPr="00465C52">
          <w:rPr>
            <w:rStyle w:val="Hyperlink"/>
            <w:color w:val="0D0D0D" w:themeColor="text1" w:themeTint="F2"/>
          </w:rPr>
          <w:t>10.</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Language of Bid</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_Toc63331053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14</w:t>
        </w:r>
        <w:r w:rsidRPr="00465C52">
          <w:rPr>
            <w:webHidden/>
            <w:color w:val="0D0D0D" w:themeColor="text1" w:themeTint="F2"/>
          </w:rPr>
          <w:fldChar w:fldCharType="end"/>
        </w:r>
      </w:hyperlink>
    </w:p>
    <w:p w14:paraId="7B88D780" w14:textId="194290D0"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54" w:history="1">
        <w:r w:rsidRPr="00465C52">
          <w:rPr>
            <w:rStyle w:val="Hyperlink"/>
            <w:color w:val="0D0D0D" w:themeColor="text1" w:themeTint="F2"/>
          </w:rPr>
          <w:t>11.</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Documents Comprising the Bid</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_Toc63331054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14</w:t>
        </w:r>
        <w:r w:rsidRPr="00465C52">
          <w:rPr>
            <w:webHidden/>
            <w:color w:val="0D0D0D" w:themeColor="text1" w:themeTint="F2"/>
          </w:rPr>
          <w:fldChar w:fldCharType="end"/>
        </w:r>
      </w:hyperlink>
    </w:p>
    <w:p w14:paraId="4BC04BCD" w14:textId="6826D33B"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55" w:history="1">
        <w:r w:rsidRPr="00465C52">
          <w:rPr>
            <w:rStyle w:val="Hyperlink"/>
            <w:color w:val="0D0D0D" w:themeColor="text1" w:themeTint="F2"/>
          </w:rPr>
          <w:t>12.</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Letter of Bid and Schedules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_Toc63331055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15</w:t>
        </w:r>
        <w:r w:rsidRPr="00465C52">
          <w:rPr>
            <w:webHidden/>
            <w:color w:val="0D0D0D" w:themeColor="text1" w:themeTint="F2"/>
          </w:rPr>
          <w:fldChar w:fldCharType="end"/>
        </w:r>
      </w:hyperlink>
    </w:p>
    <w:p w14:paraId="2B28CC85" w14:textId="0C275190"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56" w:history="1">
        <w:r w:rsidRPr="00465C52">
          <w:rPr>
            <w:rStyle w:val="Hyperlink"/>
            <w:color w:val="0D0D0D" w:themeColor="text1" w:themeTint="F2"/>
          </w:rPr>
          <w:t>13.</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Alternative Bids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_Toc63331056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15</w:t>
        </w:r>
        <w:r w:rsidRPr="00465C52">
          <w:rPr>
            <w:webHidden/>
            <w:color w:val="0D0D0D" w:themeColor="text1" w:themeTint="F2"/>
          </w:rPr>
          <w:fldChar w:fldCharType="end"/>
        </w:r>
      </w:hyperlink>
    </w:p>
    <w:p w14:paraId="573AC403" w14:textId="10CB58EA"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57" w:history="1">
        <w:r w:rsidRPr="00465C52">
          <w:rPr>
            <w:rStyle w:val="Hyperlink"/>
            <w:color w:val="0D0D0D" w:themeColor="text1" w:themeTint="F2"/>
          </w:rPr>
          <w:t>14.</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Bid Prices and Discounts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_Toc63331057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15</w:t>
        </w:r>
        <w:r w:rsidRPr="00465C52">
          <w:rPr>
            <w:webHidden/>
            <w:color w:val="0D0D0D" w:themeColor="text1" w:themeTint="F2"/>
          </w:rPr>
          <w:fldChar w:fldCharType="end"/>
        </w:r>
      </w:hyperlink>
    </w:p>
    <w:p w14:paraId="047E7BB0" w14:textId="0DCF4914"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58" w:history="1">
        <w:r w:rsidRPr="00465C52">
          <w:rPr>
            <w:rStyle w:val="Hyperlink"/>
            <w:color w:val="0D0D0D" w:themeColor="text1" w:themeTint="F2"/>
          </w:rPr>
          <w:t>15.</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Currencies of Bid and Payment</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_Toc63331058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16</w:t>
        </w:r>
        <w:r w:rsidRPr="00465C52">
          <w:rPr>
            <w:webHidden/>
            <w:color w:val="0D0D0D" w:themeColor="text1" w:themeTint="F2"/>
          </w:rPr>
          <w:fldChar w:fldCharType="end"/>
        </w:r>
      </w:hyperlink>
    </w:p>
    <w:p w14:paraId="035BC531" w14:textId="1E38AB51"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59" w:history="1">
        <w:r w:rsidRPr="00465C52">
          <w:rPr>
            <w:rStyle w:val="Hyperlink"/>
            <w:color w:val="0D0D0D" w:themeColor="text1" w:themeTint="F2"/>
          </w:rPr>
          <w:t>16.</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Documents Comprising the Technical Proposal</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_Toc63331059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17</w:t>
        </w:r>
        <w:r w:rsidRPr="00465C52">
          <w:rPr>
            <w:webHidden/>
            <w:color w:val="0D0D0D" w:themeColor="text1" w:themeTint="F2"/>
          </w:rPr>
          <w:fldChar w:fldCharType="end"/>
        </w:r>
      </w:hyperlink>
    </w:p>
    <w:p w14:paraId="72A88964" w14:textId="4923ABAD"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60" w:history="1">
        <w:r w:rsidRPr="00465C52">
          <w:rPr>
            <w:rStyle w:val="Hyperlink"/>
            <w:color w:val="0D0D0D" w:themeColor="text1" w:themeTint="F2"/>
          </w:rPr>
          <w:t>17.</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Documents Establishing the Eligibility and Qualifications of the Bidder</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_Toc63331060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17</w:t>
        </w:r>
        <w:r w:rsidRPr="00465C52">
          <w:rPr>
            <w:webHidden/>
            <w:color w:val="0D0D0D" w:themeColor="text1" w:themeTint="F2"/>
          </w:rPr>
          <w:fldChar w:fldCharType="end"/>
        </w:r>
      </w:hyperlink>
    </w:p>
    <w:p w14:paraId="46ABC20E" w14:textId="105768D2"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61" w:history="1">
        <w:r w:rsidRPr="00465C52">
          <w:rPr>
            <w:rStyle w:val="Hyperlink"/>
            <w:color w:val="0D0D0D" w:themeColor="text1" w:themeTint="F2"/>
          </w:rPr>
          <w:t>18.</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Period of Validity of Bids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_Toc63331061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17</w:t>
        </w:r>
        <w:r w:rsidRPr="00465C52">
          <w:rPr>
            <w:webHidden/>
            <w:color w:val="0D0D0D" w:themeColor="text1" w:themeTint="F2"/>
          </w:rPr>
          <w:fldChar w:fldCharType="end"/>
        </w:r>
      </w:hyperlink>
    </w:p>
    <w:p w14:paraId="46406F53" w14:textId="7DDAEE0B"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62" w:history="1">
        <w:r w:rsidRPr="00465C52">
          <w:rPr>
            <w:rStyle w:val="Hyperlink"/>
            <w:color w:val="0D0D0D" w:themeColor="text1" w:themeTint="F2"/>
          </w:rPr>
          <w:t>19.</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Bid Security</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_Toc63331062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18</w:t>
        </w:r>
        <w:r w:rsidRPr="00465C52">
          <w:rPr>
            <w:webHidden/>
            <w:color w:val="0D0D0D" w:themeColor="text1" w:themeTint="F2"/>
          </w:rPr>
          <w:fldChar w:fldCharType="end"/>
        </w:r>
      </w:hyperlink>
    </w:p>
    <w:p w14:paraId="30FB8DA2" w14:textId="1FA2EDEA"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63" w:history="1">
        <w:r w:rsidRPr="00465C52">
          <w:rPr>
            <w:rStyle w:val="Hyperlink"/>
            <w:color w:val="0D0D0D" w:themeColor="text1" w:themeTint="F2"/>
          </w:rPr>
          <w:t>20.</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Format and Signing of Bid</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_Toc63331063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20</w:t>
        </w:r>
        <w:r w:rsidRPr="00465C52">
          <w:rPr>
            <w:webHidden/>
            <w:color w:val="0D0D0D" w:themeColor="text1" w:themeTint="F2"/>
          </w:rPr>
          <w:fldChar w:fldCharType="end"/>
        </w:r>
      </w:hyperlink>
    </w:p>
    <w:p w14:paraId="3D754875" w14:textId="0A47D83E" w:rsidR="003C6A8B" w:rsidRPr="00465C52" w:rsidRDefault="003C6A8B" w:rsidP="00347DB2">
      <w:pPr>
        <w:pStyle w:val="TOC1"/>
        <w:tabs>
          <w:tab w:val="left" w:pos="480"/>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63331064" w:history="1">
        <w:r w:rsidRPr="00465C52">
          <w:rPr>
            <w:rStyle w:val="Hyperlink"/>
            <w:noProof/>
            <w:color w:val="0D0D0D" w:themeColor="text1" w:themeTint="F2"/>
          </w:rPr>
          <w:t>D.</w:t>
        </w:r>
        <w:r w:rsidRPr="00465C52">
          <w:rPr>
            <w:rFonts w:asciiTheme="minorHAnsi" w:eastAsiaTheme="minorEastAsia" w:hAnsiTheme="minorHAnsi" w:cstheme="minorBidi"/>
            <w:b w:val="0"/>
            <w:noProof/>
            <w:color w:val="0D0D0D" w:themeColor="text1" w:themeTint="F2"/>
            <w:sz w:val="22"/>
            <w:szCs w:val="22"/>
          </w:rPr>
          <w:tab/>
        </w:r>
        <w:r w:rsidRPr="00465C52">
          <w:rPr>
            <w:rStyle w:val="Hyperlink"/>
            <w:noProof/>
            <w:color w:val="0D0D0D" w:themeColor="text1" w:themeTint="F2"/>
          </w:rPr>
          <w:t>Submission and Opening of Bids</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_Toc63331064 \h </w:instrText>
        </w:r>
        <w:r w:rsidRPr="00465C52">
          <w:rPr>
            <w:noProof/>
            <w:webHidden/>
            <w:color w:val="0D0D0D" w:themeColor="text1" w:themeTint="F2"/>
          </w:rPr>
        </w:r>
        <w:r w:rsidRPr="00465C52">
          <w:rPr>
            <w:noProof/>
            <w:webHidden/>
            <w:color w:val="0D0D0D" w:themeColor="text1" w:themeTint="F2"/>
          </w:rPr>
          <w:fldChar w:fldCharType="separate"/>
        </w:r>
        <w:r w:rsidR="00B84208" w:rsidRPr="00465C52">
          <w:rPr>
            <w:noProof/>
            <w:webHidden/>
            <w:color w:val="0D0D0D" w:themeColor="text1" w:themeTint="F2"/>
          </w:rPr>
          <w:t>20</w:t>
        </w:r>
        <w:r w:rsidRPr="00465C52">
          <w:rPr>
            <w:noProof/>
            <w:webHidden/>
            <w:color w:val="0D0D0D" w:themeColor="text1" w:themeTint="F2"/>
          </w:rPr>
          <w:fldChar w:fldCharType="end"/>
        </w:r>
      </w:hyperlink>
    </w:p>
    <w:p w14:paraId="57698AB7" w14:textId="7A11D601"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65" w:history="1">
        <w:r w:rsidRPr="00465C52">
          <w:rPr>
            <w:rStyle w:val="Hyperlink"/>
            <w:color w:val="0D0D0D" w:themeColor="text1" w:themeTint="F2"/>
          </w:rPr>
          <w:t>21.</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Sealing and Marking of Bids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_Toc63331065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20</w:t>
        </w:r>
        <w:r w:rsidRPr="00465C52">
          <w:rPr>
            <w:webHidden/>
            <w:color w:val="0D0D0D" w:themeColor="text1" w:themeTint="F2"/>
          </w:rPr>
          <w:fldChar w:fldCharType="end"/>
        </w:r>
      </w:hyperlink>
    </w:p>
    <w:p w14:paraId="06FB82FF" w14:textId="10FF3B35"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66" w:history="1">
        <w:r w:rsidRPr="00465C52">
          <w:rPr>
            <w:rStyle w:val="Hyperlink"/>
            <w:color w:val="0D0D0D" w:themeColor="text1" w:themeTint="F2"/>
          </w:rPr>
          <w:t>22.</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Deadline for Submission of Bids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_Toc63331066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21</w:t>
        </w:r>
        <w:r w:rsidRPr="00465C52">
          <w:rPr>
            <w:webHidden/>
            <w:color w:val="0D0D0D" w:themeColor="text1" w:themeTint="F2"/>
          </w:rPr>
          <w:fldChar w:fldCharType="end"/>
        </w:r>
      </w:hyperlink>
    </w:p>
    <w:p w14:paraId="79DD356B" w14:textId="4E8D17C0"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67" w:history="1">
        <w:r w:rsidRPr="00465C52">
          <w:rPr>
            <w:rStyle w:val="Hyperlink"/>
            <w:color w:val="0D0D0D" w:themeColor="text1" w:themeTint="F2"/>
          </w:rPr>
          <w:t>23.</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Late Bids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_Toc63331067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21</w:t>
        </w:r>
        <w:r w:rsidRPr="00465C52">
          <w:rPr>
            <w:webHidden/>
            <w:color w:val="0D0D0D" w:themeColor="text1" w:themeTint="F2"/>
          </w:rPr>
          <w:fldChar w:fldCharType="end"/>
        </w:r>
      </w:hyperlink>
    </w:p>
    <w:p w14:paraId="36574055" w14:textId="28505100"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68" w:history="1">
        <w:r w:rsidRPr="00465C52">
          <w:rPr>
            <w:rStyle w:val="Hyperlink"/>
            <w:color w:val="0D0D0D" w:themeColor="text1" w:themeTint="F2"/>
          </w:rPr>
          <w:t>24.</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Withdrawal, Substitution, and Modification of Bids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_Toc63331068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21</w:t>
        </w:r>
        <w:r w:rsidRPr="00465C52">
          <w:rPr>
            <w:webHidden/>
            <w:color w:val="0D0D0D" w:themeColor="text1" w:themeTint="F2"/>
          </w:rPr>
          <w:fldChar w:fldCharType="end"/>
        </w:r>
      </w:hyperlink>
    </w:p>
    <w:p w14:paraId="4C4BDD76" w14:textId="3794672B"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69" w:history="1">
        <w:r w:rsidRPr="00465C52">
          <w:rPr>
            <w:rStyle w:val="Hyperlink"/>
            <w:color w:val="0D0D0D" w:themeColor="text1" w:themeTint="F2"/>
          </w:rPr>
          <w:t>25.</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Bid Opening</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_Toc63331069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22</w:t>
        </w:r>
        <w:r w:rsidRPr="00465C52">
          <w:rPr>
            <w:webHidden/>
            <w:color w:val="0D0D0D" w:themeColor="text1" w:themeTint="F2"/>
          </w:rPr>
          <w:fldChar w:fldCharType="end"/>
        </w:r>
      </w:hyperlink>
    </w:p>
    <w:p w14:paraId="157BD6E1" w14:textId="59824DAB" w:rsidR="003C6A8B" w:rsidRPr="00465C52" w:rsidRDefault="003C6A8B" w:rsidP="00347DB2">
      <w:pPr>
        <w:pStyle w:val="TOC1"/>
        <w:tabs>
          <w:tab w:val="left" w:pos="480"/>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63331070" w:history="1">
        <w:r w:rsidRPr="00465C52">
          <w:rPr>
            <w:rStyle w:val="Hyperlink"/>
            <w:noProof/>
            <w:color w:val="0D0D0D" w:themeColor="text1" w:themeTint="F2"/>
          </w:rPr>
          <w:t>E.</w:t>
        </w:r>
        <w:r w:rsidRPr="00465C52">
          <w:rPr>
            <w:rFonts w:asciiTheme="minorHAnsi" w:eastAsiaTheme="minorEastAsia" w:hAnsiTheme="minorHAnsi" w:cstheme="minorBidi"/>
            <w:b w:val="0"/>
            <w:noProof/>
            <w:color w:val="0D0D0D" w:themeColor="text1" w:themeTint="F2"/>
            <w:sz w:val="22"/>
            <w:szCs w:val="22"/>
          </w:rPr>
          <w:tab/>
        </w:r>
        <w:r w:rsidRPr="00465C52">
          <w:rPr>
            <w:rStyle w:val="Hyperlink"/>
            <w:noProof/>
            <w:color w:val="0D0D0D" w:themeColor="text1" w:themeTint="F2"/>
          </w:rPr>
          <w:t>Evaluation and Comparison of Bids</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_Toc63331070 \h </w:instrText>
        </w:r>
        <w:r w:rsidRPr="00465C52">
          <w:rPr>
            <w:noProof/>
            <w:webHidden/>
            <w:color w:val="0D0D0D" w:themeColor="text1" w:themeTint="F2"/>
          </w:rPr>
        </w:r>
        <w:r w:rsidRPr="00465C52">
          <w:rPr>
            <w:noProof/>
            <w:webHidden/>
            <w:color w:val="0D0D0D" w:themeColor="text1" w:themeTint="F2"/>
          </w:rPr>
          <w:fldChar w:fldCharType="separate"/>
        </w:r>
        <w:r w:rsidR="00B84208" w:rsidRPr="00465C52">
          <w:rPr>
            <w:noProof/>
            <w:webHidden/>
            <w:color w:val="0D0D0D" w:themeColor="text1" w:themeTint="F2"/>
          </w:rPr>
          <w:t>23</w:t>
        </w:r>
        <w:r w:rsidRPr="00465C52">
          <w:rPr>
            <w:noProof/>
            <w:webHidden/>
            <w:color w:val="0D0D0D" w:themeColor="text1" w:themeTint="F2"/>
          </w:rPr>
          <w:fldChar w:fldCharType="end"/>
        </w:r>
      </w:hyperlink>
    </w:p>
    <w:p w14:paraId="4AEF3580" w14:textId="1E7C542F"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71" w:history="1">
        <w:r w:rsidRPr="00465C52">
          <w:rPr>
            <w:rStyle w:val="Hyperlink"/>
            <w:color w:val="0D0D0D" w:themeColor="text1" w:themeTint="F2"/>
          </w:rPr>
          <w:t>26.</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Confidentiality</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_Toc63331071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23</w:t>
        </w:r>
        <w:r w:rsidRPr="00465C52">
          <w:rPr>
            <w:webHidden/>
            <w:color w:val="0D0D0D" w:themeColor="text1" w:themeTint="F2"/>
          </w:rPr>
          <w:fldChar w:fldCharType="end"/>
        </w:r>
      </w:hyperlink>
    </w:p>
    <w:p w14:paraId="55E45F71" w14:textId="474BD410"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72" w:history="1">
        <w:r w:rsidRPr="00465C52">
          <w:rPr>
            <w:rStyle w:val="Hyperlink"/>
            <w:color w:val="0D0D0D" w:themeColor="text1" w:themeTint="F2"/>
          </w:rPr>
          <w:t>27.</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Clarification of Bids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_Toc63331072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23</w:t>
        </w:r>
        <w:r w:rsidRPr="00465C52">
          <w:rPr>
            <w:webHidden/>
            <w:color w:val="0D0D0D" w:themeColor="text1" w:themeTint="F2"/>
          </w:rPr>
          <w:fldChar w:fldCharType="end"/>
        </w:r>
      </w:hyperlink>
    </w:p>
    <w:p w14:paraId="352E5A21" w14:textId="572DD749"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73" w:history="1">
        <w:r w:rsidRPr="00465C52">
          <w:rPr>
            <w:rStyle w:val="Hyperlink"/>
            <w:color w:val="0D0D0D" w:themeColor="text1" w:themeTint="F2"/>
          </w:rPr>
          <w:t>28.</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Deviations, Reservations, and Omissions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_Toc63331073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24</w:t>
        </w:r>
        <w:r w:rsidRPr="00465C52">
          <w:rPr>
            <w:webHidden/>
            <w:color w:val="0D0D0D" w:themeColor="text1" w:themeTint="F2"/>
          </w:rPr>
          <w:fldChar w:fldCharType="end"/>
        </w:r>
      </w:hyperlink>
    </w:p>
    <w:p w14:paraId="4E4462ED" w14:textId="2E7F4B94"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74" w:history="1">
        <w:r w:rsidRPr="00465C52">
          <w:rPr>
            <w:rStyle w:val="Hyperlink"/>
            <w:color w:val="0D0D0D" w:themeColor="text1" w:themeTint="F2"/>
          </w:rPr>
          <w:t>29.</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Determination of Responsiveness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_Toc63331074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24</w:t>
        </w:r>
        <w:r w:rsidRPr="00465C52">
          <w:rPr>
            <w:webHidden/>
            <w:color w:val="0D0D0D" w:themeColor="text1" w:themeTint="F2"/>
          </w:rPr>
          <w:fldChar w:fldCharType="end"/>
        </w:r>
      </w:hyperlink>
    </w:p>
    <w:p w14:paraId="30940E1E" w14:textId="18AED736"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75" w:history="1">
        <w:r w:rsidRPr="00465C52">
          <w:rPr>
            <w:rStyle w:val="Hyperlink"/>
            <w:color w:val="0D0D0D" w:themeColor="text1" w:themeTint="F2"/>
          </w:rPr>
          <w:t>30.</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Nonmaterial Nonconformities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_Toc63331075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25</w:t>
        </w:r>
        <w:r w:rsidRPr="00465C52">
          <w:rPr>
            <w:webHidden/>
            <w:color w:val="0D0D0D" w:themeColor="text1" w:themeTint="F2"/>
          </w:rPr>
          <w:fldChar w:fldCharType="end"/>
        </w:r>
      </w:hyperlink>
    </w:p>
    <w:p w14:paraId="3AEE5D94" w14:textId="6848E6CD"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76" w:history="1">
        <w:r w:rsidRPr="00465C52">
          <w:rPr>
            <w:rStyle w:val="Hyperlink"/>
            <w:color w:val="0D0D0D" w:themeColor="text1" w:themeTint="F2"/>
          </w:rPr>
          <w:t>31.</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Correction of Arithmetical Errors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_Toc63331076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25</w:t>
        </w:r>
        <w:r w:rsidRPr="00465C52">
          <w:rPr>
            <w:webHidden/>
            <w:color w:val="0D0D0D" w:themeColor="text1" w:themeTint="F2"/>
          </w:rPr>
          <w:fldChar w:fldCharType="end"/>
        </w:r>
      </w:hyperlink>
    </w:p>
    <w:p w14:paraId="6588D7F2" w14:textId="40D115A5"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77" w:history="1">
        <w:r w:rsidRPr="00465C52">
          <w:rPr>
            <w:rStyle w:val="Hyperlink"/>
            <w:color w:val="0D0D0D" w:themeColor="text1" w:themeTint="F2"/>
          </w:rPr>
          <w:t>32.</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Conversion to Single Currency</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_Toc63331077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26</w:t>
        </w:r>
        <w:r w:rsidRPr="00465C52">
          <w:rPr>
            <w:webHidden/>
            <w:color w:val="0D0D0D" w:themeColor="text1" w:themeTint="F2"/>
          </w:rPr>
          <w:fldChar w:fldCharType="end"/>
        </w:r>
      </w:hyperlink>
    </w:p>
    <w:p w14:paraId="4DD14F4E" w14:textId="7828247F"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78" w:history="1">
        <w:r w:rsidRPr="00465C52">
          <w:rPr>
            <w:rStyle w:val="Hyperlink"/>
            <w:color w:val="0D0D0D" w:themeColor="text1" w:themeTint="F2"/>
          </w:rPr>
          <w:t>33.</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Margin of Preference</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_Toc63331078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26</w:t>
        </w:r>
        <w:r w:rsidRPr="00465C52">
          <w:rPr>
            <w:webHidden/>
            <w:color w:val="0D0D0D" w:themeColor="text1" w:themeTint="F2"/>
          </w:rPr>
          <w:fldChar w:fldCharType="end"/>
        </w:r>
      </w:hyperlink>
    </w:p>
    <w:p w14:paraId="71DC4EDB" w14:textId="0C0252FF"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79" w:history="1">
        <w:r w:rsidRPr="00465C52">
          <w:rPr>
            <w:rStyle w:val="Hyperlink"/>
            <w:color w:val="0D0D0D" w:themeColor="text1" w:themeTint="F2"/>
          </w:rPr>
          <w:t>34.</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Subcontractors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_Toc63331079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26</w:t>
        </w:r>
        <w:r w:rsidRPr="00465C52">
          <w:rPr>
            <w:webHidden/>
            <w:color w:val="0D0D0D" w:themeColor="text1" w:themeTint="F2"/>
          </w:rPr>
          <w:fldChar w:fldCharType="end"/>
        </w:r>
      </w:hyperlink>
    </w:p>
    <w:p w14:paraId="2BCA1A80" w14:textId="5CB9F8F1"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80" w:history="1">
        <w:r w:rsidRPr="00465C52">
          <w:rPr>
            <w:rStyle w:val="Hyperlink"/>
            <w:color w:val="0D0D0D" w:themeColor="text1" w:themeTint="F2"/>
          </w:rPr>
          <w:t>35.</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Evaluation of Bids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_Toc63331080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26</w:t>
        </w:r>
        <w:r w:rsidRPr="00465C52">
          <w:rPr>
            <w:webHidden/>
            <w:color w:val="0D0D0D" w:themeColor="text1" w:themeTint="F2"/>
          </w:rPr>
          <w:fldChar w:fldCharType="end"/>
        </w:r>
      </w:hyperlink>
    </w:p>
    <w:p w14:paraId="03676C8E" w14:textId="621E6756"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81" w:history="1">
        <w:r w:rsidRPr="00465C52">
          <w:rPr>
            <w:rStyle w:val="Hyperlink"/>
            <w:color w:val="0D0D0D" w:themeColor="text1" w:themeTint="F2"/>
          </w:rPr>
          <w:t>36.</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Comparison of Bids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_Toc63331081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27</w:t>
        </w:r>
        <w:r w:rsidRPr="00465C52">
          <w:rPr>
            <w:webHidden/>
            <w:color w:val="0D0D0D" w:themeColor="text1" w:themeTint="F2"/>
          </w:rPr>
          <w:fldChar w:fldCharType="end"/>
        </w:r>
      </w:hyperlink>
    </w:p>
    <w:p w14:paraId="31BC4513" w14:textId="1BD44E9F"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82" w:history="1">
        <w:r w:rsidRPr="00465C52">
          <w:rPr>
            <w:rStyle w:val="Hyperlink"/>
            <w:color w:val="0D0D0D" w:themeColor="text1" w:themeTint="F2"/>
          </w:rPr>
          <w:t>37.</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Abnormally Low Bids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_Toc63331082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27</w:t>
        </w:r>
        <w:r w:rsidRPr="00465C52">
          <w:rPr>
            <w:webHidden/>
            <w:color w:val="0D0D0D" w:themeColor="text1" w:themeTint="F2"/>
          </w:rPr>
          <w:fldChar w:fldCharType="end"/>
        </w:r>
      </w:hyperlink>
    </w:p>
    <w:p w14:paraId="1EB2BA4E" w14:textId="2D6CD62B"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83" w:history="1">
        <w:r w:rsidRPr="00465C52">
          <w:rPr>
            <w:rStyle w:val="Hyperlink"/>
            <w:color w:val="0D0D0D" w:themeColor="text1" w:themeTint="F2"/>
          </w:rPr>
          <w:t>38.</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Unbalanced or Front Loaded Bids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_Toc63331083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28</w:t>
        </w:r>
        <w:r w:rsidRPr="00465C52">
          <w:rPr>
            <w:webHidden/>
            <w:color w:val="0D0D0D" w:themeColor="text1" w:themeTint="F2"/>
          </w:rPr>
          <w:fldChar w:fldCharType="end"/>
        </w:r>
      </w:hyperlink>
    </w:p>
    <w:p w14:paraId="49A1F1FD" w14:textId="7B813360"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84" w:history="1">
        <w:r w:rsidRPr="00465C52">
          <w:rPr>
            <w:rStyle w:val="Hyperlink"/>
            <w:color w:val="0D0D0D" w:themeColor="text1" w:themeTint="F2"/>
          </w:rPr>
          <w:t>39.</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Qualification of the Bidder</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_Toc63331084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28</w:t>
        </w:r>
        <w:r w:rsidRPr="00465C52">
          <w:rPr>
            <w:webHidden/>
            <w:color w:val="0D0D0D" w:themeColor="text1" w:themeTint="F2"/>
          </w:rPr>
          <w:fldChar w:fldCharType="end"/>
        </w:r>
      </w:hyperlink>
    </w:p>
    <w:p w14:paraId="64CD64D4" w14:textId="69D3155B"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85" w:history="1">
        <w:r w:rsidRPr="00465C52">
          <w:rPr>
            <w:rStyle w:val="Hyperlink"/>
            <w:iCs/>
            <w:color w:val="0D0D0D" w:themeColor="text1" w:themeTint="F2"/>
          </w:rPr>
          <w:t>40.</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Most Advantageous Bid</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_Toc63331085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29</w:t>
        </w:r>
        <w:r w:rsidRPr="00465C52">
          <w:rPr>
            <w:webHidden/>
            <w:color w:val="0D0D0D" w:themeColor="text1" w:themeTint="F2"/>
          </w:rPr>
          <w:fldChar w:fldCharType="end"/>
        </w:r>
      </w:hyperlink>
    </w:p>
    <w:p w14:paraId="36A204C3" w14:textId="7F273C09"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86" w:history="1">
        <w:r w:rsidRPr="00465C52">
          <w:rPr>
            <w:rStyle w:val="Hyperlink"/>
            <w:color w:val="0D0D0D" w:themeColor="text1" w:themeTint="F2"/>
          </w:rPr>
          <w:t>41.</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Employer’s</w:t>
        </w:r>
        <w:r w:rsidRPr="00465C52">
          <w:rPr>
            <w:rStyle w:val="Hyperlink"/>
            <w:iCs/>
            <w:color w:val="0D0D0D" w:themeColor="text1" w:themeTint="F2"/>
          </w:rPr>
          <w:t xml:space="preserve"> </w:t>
        </w:r>
        <w:r w:rsidRPr="00465C52">
          <w:rPr>
            <w:rStyle w:val="Hyperlink"/>
            <w:color w:val="0D0D0D" w:themeColor="text1" w:themeTint="F2"/>
          </w:rPr>
          <w:t>Right to Accept Any Bid, and to Reject Any or All Bids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_Toc63331086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29</w:t>
        </w:r>
        <w:r w:rsidRPr="00465C52">
          <w:rPr>
            <w:webHidden/>
            <w:color w:val="0D0D0D" w:themeColor="text1" w:themeTint="F2"/>
          </w:rPr>
          <w:fldChar w:fldCharType="end"/>
        </w:r>
      </w:hyperlink>
    </w:p>
    <w:p w14:paraId="009D8E53" w14:textId="2185C60E"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87" w:history="1">
        <w:r w:rsidRPr="00465C52">
          <w:rPr>
            <w:rStyle w:val="Hyperlink"/>
            <w:color w:val="0D0D0D" w:themeColor="text1" w:themeTint="F2"/>
          </w:rPr>
          <w:t>42.</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Standstill Period</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_Toc63331087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29</w:t>
        </w:r>
        <w:r w:rsidRPr="00465C52">
          <w:rPr>
            <w:webHidden/>
            <w:color w:val="0D0D0D" w:themeColor="text1" w:themeTint="F2"/>
          </w:rPr>
          <w:fldChar w:fldCharType="end"/>
        </w:r>
      </w:hyperlink>
    </w:p>
    <w:p w14:paraId="3769C5B1" w14:textId="71FB0CBB"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88" w:history="1">
        <w:r w:rsidRPr="00465C52">
          <w:rPr>
            <w:rStyle w:val="Hyperlink"/>
            <w:color w:val="0D0D0D" w:themeColor="text1" w:themeTint="F2"/>
          </w:rPr>
          <w:t>43.</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Notification of Intention to Award</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_Toc63331088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29</w:t>
        </w:r>
        <w:r w:rsidRPr="00465C52">
          <w:rPr>
            <w:webHidden/>
            <w:color w:val="0D0D0D" w:themeColor="text1" w:themeTint="F2"/>
          </w:rPr>
          <w:fldChar w:fldCharType="end"/>
        </w:r>
      </w:hyperlink>
    </w:p>
    <w:p w14:paraId="6FD1F256" w14:textId="57C7A20D" w:rsidR="003C6A8B" w:rsidRPr="00465C52" w:rsidRDefault="003C6A8B" w:rsidP="00347DB2">
      <w:pPr>
        <w:pStyle w:val="TOC1"/>
        <w:tabs>
          <w:tab w:val="left" w:pos="480"/>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63331089" w:history="1">
        <w:r w:rsidRPr="00465C52">
          <w:rPr>
            <w:rStyle w:val="Hyperlink"/>
            <w:noProof/>
            <w:color w:val="0D0D0D" w:themeColor="text1" w:themeTint="F2"/>
          </w:rPr>
          <w:t>F.</w:t>
        </w:r>
        <w:r w:rsidRPr="00465C52">
          <w:rPr>
            <w:rFonts w:asciiTheme="minorHAnsi" w:eastAsiaTheme="minorEastAsia" w:hAnsiTheme="minorHAnsi" w:cstheme="minorBidi"/>
            <w:b w:val="0"/>
            <w:noProof/>
            <w:color w:val="0D0D0D" w:themeColor="text1" w:themeTint="F2"/>
            <w:sz w:val="22"/>
            <w:szCs w:val="22"/>
          </w:rPr>
          <w:tab/>
        </w:r>
        <w:r w:rsidRPr="00465C52">
          <w:rPr>
            <w:rStyle w:val="Hyperlink"/>
            <w:noProof/>
            <w:color w:val="0D0D0D" w:themeColor="text1" w:themeTint="F2"/>
          </w:rPr>
          <w:t>Award of Contract</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_Toc63331089 \h </w:instrText>
        </w:r>
        <w:r w:rsidRPr="00465C52">
          <w:rPr>
            <w:noProof/>
            <w:webHidden/>
            <w:color w:val="0D0D0D" w:themeColor="text1" w:themeTint="F2"/>
          </w:rPr>
        </w:r>
        <w:r w:rsidRPr="00465C52">
          <w:rPr>
            <w:noProof/>
            <w:webHidden/>
            <w:color w:val="0D0D0D" w:themeColor="text1" w:themeTint="F2"/>
          </w:rPr>
          <w:fldChar w:fldCharType="separate"/>
        </w:r>
        <w:r w:rsidR="00B84208" w:rsidRPr="00465C52">
          <w:rPr>
            <w:noProof/>
            <w:webHidden/>
            <w:color w:val="0D0D0D" w:themeColor="text1" w:themeTint="F2"/>
          </w:rPr>
          <w:t>30</w:t>
        </w:r>
        <w:r w:rsidRPr="00465C52">
          <w:rPr>
            <w:noProof/>
            <w:webHidden/>
            <w:color w:val="0D0D0D" w:themeColor="text1" w:themeTint="F2"/>
          </w:rPr>
          <w:fldChar w:fldCharType="end"/>
        </w:r>
      </w:hyperlink>
    </w:p>
    <w:p w14:paraId="644ACD25" w14:textId="51DA292D"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90" w:history="1">
        <w:r w:rsidRPr="00465C52">
          <w:rPr>
            <w:rStyle w:val="Hyperlink"/>
            <w:color w:val="0D0D0D" w:themeColor="text1" w:themeTint="F2"/>
          </w:rPr>
          <w:t>44.</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Award Criteria</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_Toc63331090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30</w:t>
        </w:r>
        <w:r w:rsidRPr="00465C52">
          <w:rPr>
            <w:webHidden/>
            <w:color w:val="0D0D0D" w:themeColor="text1" w:themeTint="F2"/>
          </w:rPr>
          <w:fldChar w:fldCharType="end"/>
        </w:r>
      </w:hyperlink>
    </w:p>
    <w:p w14:paraId="24ACE0AE" w14:textId="47CCAF87"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91" w:history="1">
        <w:r w:rsidRPr="00465C52">
          <w:rPr>
            <w:rStyle w:val="Hyperlink"/>
            <w:color w:val="0D0D0D" w:themeColor="text1" w:themeTint="F2"/>
          </w:rPr>
          <w:t>45.</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Notification of Award</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_Toc63331091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30</w:t>
        </w:r>
        <w:r w:rsidRPr="00465C52">
          <w:rPr>
            <w:webHidden/>
            <w:color w:val="0D0D0D" w:themeColor="text1" w:themeTint="F2"/>
          </w:rPr>
          <w:fldChar w:fldCharType="end"/>
        </w:r>
      </w:hyperlink>
    </w:p>
    <w:p w14:paraId="17343DB1" w14:textId="6E806A59"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92" w:history="1">
        <w:r w:rsidRPr="00465C52">
          <w:rPr>
            <w:rStyle w:val="Hyperlink"/>
            <w:color w:val="0D0D0D" w:themeColor="text1" w:themeTint="F2"/>
          </w:rPr>
          <w:t>46.</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Debriefing by the Employer</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_Toc63331092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31</w:t>
        </w:r>
        <w:r w:rsidRPr="00465C52">
          <w:rPr>
            <w:webHidden/>
            <w:color w:val="0D0D0D" w:themeColor="text1" w:themeTint="F2"/>
          </w:rPr>
          <w:fldChar w:fldCharType="end"/>
        </w:r>
      </w:hyperlink>
    </w:p>
    <w:p w14:paraId="4A2F77E8" w14:textId="7FC8DCC3"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93" w:history="1">
        <w:r w:rsidRPr="00465C52">
          <w:rPr>
            <w:rStyle w:val="Hyperlink"/>
            <w:color w:val="0D0D0D" w:themeColor="text1" w:themeTint="F2"/>
          </w:rPr>
          <w:t>47.</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Signing of Contract</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_Toc63331093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31</w:t>
        </w:r>
        <w:r w:rsidRPr="00465C52">
          <w:rPr>
            <w:webHidden/>
            <w:color w:val="0D0D0D" w:themeColor="text1" w:themeTint="F2"/>
          </w:rPr>
          <w:fldChar w:fldCharType="end"/>
        </w:r>
      </w:hyperlink>
    </w:p>
    <w:p w14:paraId="1A17D97F" w14:textId="00D68A81"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94" w:history="1">
        <w:r w:rsidRPr="00465C52">
          <w:rPr>
            <w:rStyle w:val="Hyperlink"/>
            <w:color w:val="0D0D0D" w:themeColor="text1" w:themeTint="F2"/>
          </w:rPr>
          <w:t>48.</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Performance Security</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_Toc63331094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32</w:t>
        </w:r>
        <w:r w:rsidRPr="00465C52">
          <w:rPr>
            <w:webHidden/>
            <w:color w:val="0D0D0D" w:themeColor="text1" w:themeTint="F2"/>
          </w:rPr>
          <w:fldChar w:fldCharType="end"/>
        </w:r>
      </w:hyperlink>
    </w:p>
    <w:p w14:paraId="1FFFAB4A" w14:textId="37CE4DF6"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95" w:history="1">
        <w:r w:rsidRPr="00465C52">
          <w:rPr>
            <w:rStyle w:val="Hyperlink"/>
            <w:color w:val="0D0D0D" w:themeColor="text1" w:themeTint="F2"/>
          </w:rPr>
          <w:t>49.</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Adjudicator</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_Toc63331095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32</w:t>
        </w:r>
        <w:r w:rsidRPr="00465C52">
          <w:rPr>
            <w:webHidden/>
            <w:color w:val="0D0D0D" w:themeColor="text1" w:themeTint="F2"/>
          </w:rPr>
          <w:fldChar w:fldCharType="end"/>
        </w:r>
      </w:hyperlink>
    </w:p>
    <w:p w14:paraId="2E5AFAAB" w14:textId="70F6695A" w:rsidR="003C6A8B" w:rsidRPr="00465C52" w:rsidRDefault="003C6A8B" w:rsidP="00347DB2">
      <w:pPr>
        <w:pStyle w:val="TOC2"/>
        <w:contextualSpacing/>
        <w:rPr>
          <w:rFonts w:asciiTheme="minorHAnsi" w:eastAsiaTheme="minorEastAsia" w:hAnsiTheme="minorHAnsi" w:cstheme="minorBidi"/>
          <w:color w:val="0D0D0D" w:themeColor="text1" w:themeTint="F2"/>
          <w:sz w:val="22"/>
          <w:szCs w:val="22"/>
        </w:rPr>
      </w:pPr>
      <w:hyperlink w:anchor="_Toc63331096" w:history="1">
        <w:r w:rsidRPr="00465C52">
          <w:rPr>
            <w:rStyle w:val="Hyperlink"/>
            <w:color w:val="0D0D0D" w:themeColor="text1" w:themeTint="F2"/>
          </w:rPr>
          <w:t>50.</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Procurement Related Complaint</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_Toc63331096 \h </w:instrText>
        </w:r>
        <w:r w:rsidRPr="00465C52">
          <w:rPr>
            <w:webHidden/>
            <w:color w:val="0D0D0D" w:themeColor="text1" w:themeTint="F2"/>
          </w:rPr>
        </w:r>
        <w:r w:rsidRPr="00465C52">
          <w:rPr>
            <w:webHidden/>
            <w:color w:val="0D0D0D" w:themeColor="text1" w:themeTint="F2"/>
          </w:rPr>
          <w:fldChar w:fldCharType="separate"/>
        </w:r>
        <w:r w:rsidR="00B84208" w:rsidRPr="00465C52">
          <w:rPr>
            <w:webHidden/>
            <w:color w:val="0D0D0D" w:themeColor="text1" w:themeTint="F2"/>
          </w:rPr>
          <w:t>32</w:t>
        </w:r>
        <w:r w:rsidRPr="00465C52">
          <w:rPr>
            <w:webHidden/>
            <w:color w:val="0D0D0D" w:themeColor="text1" w:themeTint="F2"/>
          </w:rPr>
          <w:fldChar w:fldCharType="end"/>
        </w:r>
      </w:hyperlink>
    </w:p>
    <w:p w14:paraId="298B9329" w14:textId="734F4237" w:rsidR="006D2879" w:rsidRPr="00465C52" w:rsidRDefault="00A21971" w:rsidP="00347DB2">
      <w:pPr>
        <w:pStyle w:val="BodyText"/>
        <w:tabs>
          <w:tab w:val="left" w:pos="900"/>
          <w:tab w:val="right" w:leader="dot" w:pos="10070"/>
        </w:tabs>
        <w:ind w:left="360" w:right="540"/>
        <w:contextualSpacing/>
        <w:rPr>
          <w:rFonts w:ascii="Times New Roman" w:hAnsi="Times New Roman" w:cs="Times New Roman"/>
          <w:color w:val="0D0D0D" w:themeColor="text1" w:themeTint="F2"/>
          <w:sz w:val="28"/>
        </w:rPr>
      </w:pPr>
      <w:r w:rsidRPr="00465C52">
        <w:rPr>
          <w:rFonts w:ascii="Times New Roman" w:hAnsi="Times New Roman" w:cs="Times New Roman"/>
          <w:color w:val="0D0D0D" w:themeColor="text1" w:themeTint="F2"/>
          <w:sz w:val="28"/>
        </w:rPr>
        <w:fldChar w:fldCharType="end"/>
      </w:r>
    </w:p>
    <w:p w14:paraId="6A9956E6" w14:textId="77777777" w:rsidR="007B586E" w:rsidRPr="00465C52" w:rsidRDefault="007B586E" w:rsidP="00347DB2">
      <w:pPr>
        <w:spacing w:before="240" w:after="360"/>
        <w:contextualSpacing/>
        <w:jc w:val="center"/>
        <w:rPr>
          <w:b/>
          <w:color w:val="0D0D0D" w:themeColor="text1" w:themeTint="F2"/>
          <w:sz w:val="40"/>
        </w:rPr>
      </w:pPr>
      <w:bookmarkStart w:id="17" w:name="_Hlt438532663"/>
      <w:bookmarkStart w:id="18" w:name="_Toc438266923"/>
      <w:bookmarkStart w:id="19" w:name="_Toc438267877"/>
      <w:bookmarkStart w:id="20" w:name="_Toc438366664"/>
      <w:bookmarkEnd w:id="17"/>
      <w:r w:rsidRPr="00465C52">
        <w:rPr>
          <w:color w:val="0D0D0D" w:themeColor="text1" w:themeTint="F2"/>
        </w:rPr>
        <w:br w:type="page"/>
      </w:r>
      <w:r w:rsidRPr="00465C52">
        <w:rPr>
          <w:b/>
          <w:color w:val="0D0D0D" w:themeColor="text1" w:themeTint="F2"/>
          <w:sz w:val="40"/>
        </w:rPr>
        <w:lastRenderedPageBreak/>
        <w:t xml:space="preserve">Section I </w:t>
      </w:r>
      <w:r w:rsidR="004509D8" w:rsidRPr="00465C52">
        <w:rPr>
          <w:b/>
          <w:color w:val="0D0D0D" w:themeColor="text1" w:themeTint="F2"/>
          <w:sz w:val="40"/>
        </w:rPr>
        <w:t>-</w:t>
      </w:r>
      <w:r w:rsidRPr="00465C52">
        <w:rPr>
          <w:b/>
          <w:color w:val="0D0D0D" w:themeColor="text1" w:themeTint="F2"/>
          <w:sz w:val="40"/>
        </w:rPr>
        <w:t xml:space="preserve"> Instructions to Bidders</w:t>
      </w:r>
      <w:bookmarkEnd w:id="18"/>
      <w:bookmarkEnd w:id="19"/>
      <w:bookmarkEnd w:id="20"/>
    </w:p>
    <w:tbl>
      <w:tblPr>
        <w:tblW w:w="9607" w:type="dxa"/>
        <w:jc w:val="center"/>
        <w:tblLayout w:type="fixed"/>
        <w:tblLook w:val="0000" w:firstRow="0" w:lastRow="0" w:firstColumn="0" w:lastColumn="0" w:noHBand="0" w:noVBand="0"/>
      </w:tblPr>
      <w:tblGrid>
        <w:gridCol w:w="2406"/>
        <w:gridCol w:w="7201"/>
      </w:tblGrid>
      <w:tr w:rsidR="0016255D" w:rsidRPr="00465C52" w14:paraId="14A1CB6F" w14:textId="77777777" w:rsidTr="006D2879">
        <w:trPr>
          <w:jc w:val="center"/>
        </w:trPr>
        <w:tc>
          <w:tcPr>
            <w:tcW w:w="9607" w:type="dxa"/>
            <w:gridSpan w:val="2"/>
            <w:vAlign w:val="center"/>
          </w:tcPr>
          <w:p w14:paraId="17A79F95" w14:textId="77777777" w:rsidR="007B586E" w:rsidRPr="00465C52" w:rsidRDefault="007B586E" w:rsidP="00347DB2">
            <w:pPr>
              <w:pStyle w:val="Section1Heading1"/>
              <w:spacing w:before="120" w:after="120"/>
              <w:contextualSpacing/>
              <w:rPr>
                <w:color w:val="0D0D0D" w:themeColor="text1" w:themeTint="F2"/>
              </w:rPr>
            </w:pPr>
            <w:bookmarkStart w:id="21" w:name="_Toc438438819"/>
            <w:bookmarkStart w:id="22" w:name="_Toc438532553"/>
            <w:bookmarkStart w:id="23" w:name="_Toc438733963"/>
            <w:bookmarkStart w:id="24" w:name="_Toc438962045"/>
            <w:bookmarkStart w:id="25" w:name="_Toc461939616"/>
            <w:bookmarkStart w:id="26" w:name="_Toc97371001"/>
            <w:bookmarkStart w:id="27" w:name="_Toc325723916"/>
            <w:bookmarkStart w:id="28" w:name="_Toc435624807"/>
            <w:bookmarkStart w:id="29" w:name="_Toc448224223"/>
            <w:bookmarkStart w:id="30" w:name="_Toc63331041"/>
            <w:r w:rsidRPr="00465C52">
              <w:rPr>
                <w:color w:val="0D0D0D" w:themeColor="text1" w:themeTint="F2"/>
              </w:rPr>
              <w:t>General</w:t>
            </w:r>
            <w:bookmarkEnd w:id="21"/>
            <w:bookmarkEnd w:id="22"/>
            <w:bookmarkEnd w:id="23"/>
            <w:bookmarkEnd w:id="24"/>
            <w:bookmarkEnd w:id="25"/>
            <w:bookmarkEnd w:id="26"/>
            <w:bookmarkEnd w:id="27"/>
            <w:bookmarkEnd w:id="28"/>
            <w:bookmarkEnd w:id="29"/>
            <w:bookmarkEnd w:id="30"/>
          </w:p>
        </w:tc>
      </w:tr>
      <w:tr w:rsidR="0016255D" w:rsidRPr="00465C52" w14:paraId="09A7BADD" w14:textId="77777777" w:rsidTr="006D2879">
        <w:trPr>
          <w:jc w:val="center"/>
        </w:trPr>
        <w:tc>
          <w:tcPr>
            <w:tcW w:w="2406" w:type="dxa"/>
          </w:tcPr>
          <w:p w14:paraId="0989B4DC"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31" w:name="_Toc97371002"/>
            <w:bookmarkStart w:id="32" w:name="_Toc139863103"/>
            <w:bookmarkStart w:id="33" w:name="_Toc325723917"/>
            <w:bookmarkStart w:id="34" w:name="_Toc435624808"/>
            <w:bookmarkStart w:id="35" w:name="_Toc448224224"/>
            <w:bookmarkStart w:id="36" w:name="_Toc63331042"/>
            <w:r w:rsidRPr="00465C52">
              <w:rPr>
                <w:color w:val="0D0D0D" w:themeColor="text1" w:themeTint="F2"/>
              </w:rPr>
              <w:t>Scope of Bid</w:t>
            </w:r>
            <w:bookmarkEnd w:id="31"/>
            <w:bookmarkEnd w:id="32"/>
            <w:bookmarkEnd w:id="33"/>
            <w:bookmarkEnd w:id="34"/>
            <w:bookmarkEnd w:id="35"/>
            <w:bookmarkEnd w:id="36"/>
          </w:p>
          <w:p w14:paraId="1E060C8F" w14:textId="49136EAD" w:rsidR="00B373D0" w:rsidRPr="00465C52" w:rsidRDefault="00B373D0" w:rsidP="00347DB2">
            <w:pPr>
              <w:pStyle w:val="Section1-Clauses"/>
              <w:tabs>
                <w:tab w:val="clear" w:pos="360"/>
              </w:tabs>
              <w:spacing w:before="120" w:after="120"/>
              <w:ind w:left="1404" w:firstLine="0"/>
              <w:contextualSpacing/>
              <w:rPr>
                <w:color w:val="0D0D0D" w:themeColor="text1" w:themeTint="F2"/>
              </w:rPr>
            </w:pPr>
          </w:p>
        </w:tc>
        <w:tc>
          <w:tcPr>
            <w:tcW w:w="7201" w:type="dxa"/>
          </w:tcPr>
          <w:p w14:paraId="691C9C5E" w14:textId="77777777" w:rsidR="007B586E" w:rsidRPr="00465C52" w:rsidRDefault="00B77FDF"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In connection with the </w:t>
            </w:r>
            <w:r w:rsidR="009B55EB" w:rsidRPr="00465C52">
              <w:rPr>
                <w:rFonts w:cs="Times New Roman"/>
                <w:color w:val="0D0D0D" w:themeColor="text1" w:themeTint="F2"/>
              </w:rPr>
              <w:t>Specific Procurement Notice - Request</w:t>
            </w:r>
            <w:r w:rsidRPr="00465C52">
              <w:rPr>
                <w:rFonts w:cs="Times New Roman"/>
                <w:color w:val="0D0D0D" w:themeColor="text1" w:themeTint="F2"/>
              </w:rPr>
              <w:t xml:space="preserve"> for Bids </w:t>
            </w:r>
            <w:r w:rsidR="009B55EB" w:rsidRPr="00465C52">
              <w:rPr>
                <w:rFonts w:cs="Times New Roman"/>
                <w:color w:val="0D0D0D" w:themeColor="text1" w:themeTint="F2"/>
              </w:rPr>
              <w:t xml:space="preserve">(RFB), </w:t>
            </w:r>
            <w:r w:rsidRPr="00465C52">
              <w:rPr>
                <w:rFonts w:cs="Times New Roman"/>
                <w:color w:val="0D0D0D" w:themeColor="text1" w:themeTint="F2"/>
              </w:rPr>
              <w:t>specified in the Bid Data Sheet (BDS), t</w:t>
            </w:r>
            <w:r w:rsidR="007B586E" w:rsidRPr="00465C52">
              <w:rPr>
                <w:rFonts w:cs="Times New Roman"/>
                <w:color w:val="0D0D0D" w:themeColor="text1" w:themeTint="F2"/>
              </w:rPr>
              <w:t xml:space="preserve">he Employer, as </w:t>
            </w:r>
            <w:r w:rsidR="005F0029" w:rsidRPr="00465C52">
              <w:rPr>
                <w:rFonts w:cs="Times New Roman"/>
                <w:color w:val="0D0D0D" w:themeColor="text1" w:themeTint="F2"/>
              </w:rPr>
              <w:t>specified</w:t>
            </w:r>
            <w:r w:rsidR="007B586E" w:rsidRPr="00465C52">
              <w:rPr>
                <w:rFonts w:cs="Times New Roman"/>
                <w:color w:val="0D0D0D" w:themeColor="text1" w:themeTint="F2"/>
              </w:rPr>
              <w:t xml:space="preserve"> in the BDS, issues</w:t>
            </w:r>
            <w:r w:rsidRPr="00465C52">
              <w:rPr>
                <w:rFonts w:cs="Times New Roman"/>
                <w:color w:val="0D0D0D" w:themeColor="text1" w:themeTint="F2"/>
              </w:rPr>
              <w:t xml:space="preserve"> th</w:t>
            </w:r>
            <w:r w:rsidR="009B55EB" w:rsidRPr="00465C52">
              <w:rPr>
                <w:rFonts w:cs="Times New Roman"/>
                <w:color w:val="0D0D0D" w:themeColor="text1" w:themeTint="F2"/>
              </w:rPr>
              <w:t>i</w:t>
            </w:r>
            <w:r w:rsidRPr="00465C52">
              <w:rPr>
                <w:rFonts w:cs="Times New Roman"/>
                <w:color w:val="0D0D0D" w:themeColor="text1" w:themeTint="F2"/>
              </w:rPr>
              <w:t xml:space="preserve">s </w:t>
            </w:r>
            <w:r w:rsidR="004509D8" w:rsidRPr="00465C52">
              <w:rPr>
                <w:rFonts w:cs="Times New Roman"/>
                <w:color w:val="0D0D0D" w:themeColor="text1" w:themeTint="F2"/>
              </w:rPr>
              <w:t>bidding document</w:t>
            </w:r>
            <w:r w:rsidR="007B586E" w:rsidRPr="00465C52">
              <w:rPr>
                <w:rFonts w:cs="Times New Roman"/>
                <w:color w:val="0D0D0D" w:themeColor="text1" w:themeTint="F2"/>
              </w:rPr>
              <w:t xml:space="preserve"> for the </w:t>
            </w:r>
            <w:r w:rsidR="005A47D5" w:rsidRPr="00465C52">
              <w:rPr>
                <w:rFonts w:cs="Times New Roman"/>
                <w:color w:val="0D0D0D" w:themeColor="text1" w:themeTint="F2"/>
              </w:rPr>
              <w:t>provision</w:t>
            </w:r>
            <w:r w:rsidR="007B586E" w:rsidRPr="00465C52">
              <w:rPr>
                <w:rFonts w:cs="Times New Roman"/>
                <w:color w:val="0D0D0D" w:themeColor="text1" w:themeTint="F2"/>
              </w:rPr>
              <w:t xml:space="preserve"> of Works as specified in</w:t>
            </w:r>
            <w:r w:rsidR="00221AED" w:rsidRPr="00465C52">
              <w:rPr>
                <w:rFonts w:cs="Times New Roman"/>
                <w:color w:val="0D0D0D" w:themeColor="text1" w:themeTint="F2"/>
              </w:rPr>
              <w:t xml:space="preserve"> Section VII, Works</w:t>
            </w:r>
            <w:r w:rsidR="002B3FF5" w:rsidRPr="00465C52">
              <w:rPr>
                <w:rFonts w:cs="Times New Roman"/>
                <w:color w:val="0D0D0D" w:themeColor="text1" w:themeTint="F2"/>
              </w:rPr>
              <w:t>’</w:t>
            </w:r>
            <w:r w:rsidR="00221AED" w:rsidRPr="00465C52">
              <w:rPr>
                <w:rFonts w:cs="Times New Roman"/>
                <w:color w:val="0D0D0D" w:themeColor="text1" w:themeTint="F2"/>
              </w:rPr>
              <w:t xml:space="preserve"> Requirements. </w:t>
            </w:r>
            <w:r w:rsidR="007B586E" w:rsidRPr="00465C52">
              <w:rPr>
                <w:rFonts w:cs="Times New Roman"/>
                <w:color w:val="0D0D0D" w:themeColor="text1" w:themeTint="F2"/>
              </w:rPr>
              <w:t xml:space="preserve">The name, identification and number of </w:t>
            </w:r>
            <w:r w:rsidR="005F0029" w:rsidRPr="00465C52">
              <w:rPr>
                <w:rFonts w:cs="Times New Roman"/>
                <w:color w:val="0D0D0D" w:themeColor="text1" w:themeTint="F2"/>
              </w:rPr>
              <w:t>lots (</w:t>
            </w:r>
            <w:r w:rsidR="007B586E" w:rsidRPr="00465C52">
              <w:rPr>
                <w:rFonts w:cs="Times New Roman"/>
                <w:color w:val="0D0D0D" w:themeColor="text1" w:themeTint="F2"/>
              </w:rPr>
              <w:t>contracts</w:t>
            </w:r>
            <w:r w:rsidR="005F0029" w:rsidRPr="00465C52">
              <w:rPr>
                <w:rFonts w:cs="Times New Roman"/>
                <w:color w:val="0D0D0D" w:themeColor="text1" w:themeTint="F2"/>
              </w:rPr>
              <w:t>)</w:t>
            </w:r>
            <w:r w:rsidR="007B586E" w:rsidRPr="00465C52">
              <w:rPr>
                <w:rFonts w:cs="Times New Roman"/>
                <w:color w:val="0D0D0D" w:themeColor="text1" w:themeTint="F2"/>
              </w:rPr>
              <w:t xml:space="preserve"> of this</w:t>
            </w:r>
            <w:r w:rsidR="007B586E" w:rsidRPr="00465C52">
              <w:rPr>
                <w:rFonts w:cs="Times New Roman"/>
                <w:i/>
                <w:color w:val="0D0D0D" w:themeColor="text1" w:themeTint="F2"/>
              </w:rPr>
              <w:t xml:space="preserve"> </w:t>
            </w:r>
            <w:r w:rsidR="00272786" w:rsidRPr="00465C52">
              <w:rPr>
                <w:rFonts w:cs="Times New Roman"/>
                <w:color w:val="0D0D0D" w:themeColor="text1" w:themeTint="F2"/>
              </w:rPr>
              <w:t xml:space="preserve">RFB </w:t>
            </w:r>
            <w:r w:rsidR="007B586E" w:rsidRPr="00465C52">
              <w:rPr>
                <w:rFonts w:cs="Times New Roman"/>
                <w:color w:val="0D0D0D" w:themeColor="text1" w:themeTint="F2"/>
              </w:rPr>
              <w:t xml:space="preserve">are </w:t>
            </w:r>
            <w:r w:rsidR="00411456" w:rsidRPr="00465C52">
              <w:rPr>
                <w:rFonts w:cs="Times New Roman"/>
                <w:color w:val="0D0D0D" w:themeColor="text1" w:themeTint="F2"/>
              </w:rPr>
              <w:t xml:space="preserve">specified </w:t>
            </w:r>
            <w:r w:rsidR="007B586E" w:rsidRPr="00465C52">
              <w:rPr>
                <w:rFonts w:cs="Times New Roman"/>
                <w:color w:val="0D0D0D" w:themeColor="text1" w:themeTint="F2"/>
              </w:rPr>
              <w:t>in the BDS.</w:t>
            </w:r>
          </w:p>
        </w:tc>
      </w:tr>
      <w:tr w:rsidR="0016255D" w:rsidRPr="00465C52" w14:paraId="388E8276" w14:textId="77777777" w:rsidTr="006D2879">
        <w:trPr>
          <w:jc w:val="center"/>
        </w:trPr>
        <w:tc>
          <w:tcPr>
            <w:tcW w:w="2406" w:type="dxa"/>
          </w:tcPr>
          <w:p w14:paraId="02B8554E" w14:textId="77777777" w:rsidR="007B586E" w:rsidRPr="00465C52" w:rsidRDefault="007B586E" w:rsidP="00347DB2">
            <w:pPr>
              <w:spacing w:before="120" w:after="120"/>
              <w:contextualSpacing/>
              <w:rPr>
                <w:color w:val="0D0D0D" w:themeColor="text1" w:themeTint="F2"/>
              </w:rPr>
            </w:pPr>
          </w:p>
        </w:tc>
        <w:tc>
          <w:tcPr>
            <w:tcW w:w="7201" w:type="dxa"/>
          </w:tcPr>
          <w:p w14:paraId="74AD3A78"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Throughout this </w:t>
            </w:r>
            <w:r w:rsidR="004509D8" w:rsidRPr="00465C52">
              <w:rPr>
                <w:rFonts w:cs="Times New Roman"/>
                <w:color w:val="0D0D0D" w:themeColor="text1" w:themeTint="F2"/>
              </w:rPr>
              <w:t>bidding document</w:t>
            </w:r>
            <w:r w:rsidRPr="00465C52">
              <w:rPr>
                <w:rFonts w:cs="Times New Roman"/>
                <w:color w:val="0D0D0D" w:themeColor="text1" w:themeTint="F2"/>
              </w:rPr>
              <w:t>:</w:t>
            </w:r>
          </w:p>
          <w:p w14:paraId="34A90316" w14:textId="77777777" w:rsidR="007B586E" w:rsidRPr="00465C52" w:rsidRDefault="00221AED" w:rsidP="00151EF3">
            <w:pPr>
              <w:pStyle w:val="P3Header1-Clauses"/>
              <w:numPr>
                <w:ilvl w:val="0"/>
                <w:numId w:val="72"/>
              </w:numPr>
              <w:spacing w:before="120" w:after="120"/>
              <w:ind w:left="996" w:hanging="450"/>
              <w:contextualSpacing/>
              <w:rPr>
                <w:color w:val="0D0D0D" w:themeColor="text1" w:themeTint="F2"/>
                <w:szCs w:val="24"/>
              </w:rPr>
            </w:pPr>
            <w:r w:rsidRPr="00465C52">
              <w:rPr>
                <w:color w:val="0D0D0D" w:themeColor="text1" w:themeTint="F2"/>
                <w:szCs w:val="24"/>
              </w:rPr>
              <w:t xml:space="preserve">the term </w:t>
            </w:r>
            <w:r w:rsidRPr="00465C52">
              <w:rPr>
                <w:b/>
                <w:color w:val="0D0D0D" w:themeColor="text1" w:themeTint="F2"/>
                <w:szCs w:val="24"/>
              </w:rPr>
              <w:t>“in writing”</w:t>
            </w:r>
            <w:r w:rsidRPr="00465C52">
              <w:rPr>
                <w:color w:val="0D0D0D" w:themeColor="text1" w:themeTint="F2"/>
                <w:szCs w:val="24"/>
              </w:rPr>
              <w:t xml:space="preserve"> means communicated in written form </w:t>
            </w:r>
            <w:r w:rsidR="009B55EB" w:rsidRPr="00465C52">
              <w:rPr>
                <w:color w:val="0D0D0D" w:themeColor="text1" w:themeTint="F2"/>
                <w:szCs w:val="24"/>
              </w:rPr>
              <w:t xml:space="preserve">(e.g. by mail, e-mail, </w:t>
            </w:r>
            <w:r w:rsidR="00F37F65" w:rsidRPr="00465C52">
              <w:rPr>
                <w:color w:val="0D0D0D" w:themeColor="text1" w:themeTint="F2"/>
                <w:szCs w:val="24"/>
              </w:rPr>
              <w:t xml:space="preserve">and </w:t>
            </w:r>
            <w:r w:rsidR="009B55EB" w:rsidRPr="00465C52">
              <w:rPr>
                <w:color w:val="0D0D0D" w:themeColor="text1" w:themeTint="F2"/>
                <w:szCs w:val="24"/>
              </w:rPr>
              <w:t xml:space="preserve">fax, </w:t>
            </w:r>
            <w:r w:rsidR="00DC265B" w:rsidRPr="00465C52">
              <w:rPr>
                <w:color w:val="0D0D0D" w:themeColor="text1" w:themeTint="F2"/>
                <w:szCs w:val="24"/>
              </w:rPr>
              <w:t>including if</w:t>
            </w:r>
            <w:r w:rsidR="009B55EB" w:rsidRPr="00465C52">
              <w:rPr>
                <w:color w:val="0D0D0D" w:themeColor="text1" w:themeTint="F2"/>
                <w:szCs w:val="24"/>
              </w:rPr>
              <w:t xml:space="preserve"> specified </w:t>
            </w:r>
            <w:r w:rsidR="009B55EB" w:rsidRPr="00465C52">
              <w:rPr>
                <w:b/>
                <w:color w:val="0D0D0D" w:themeColor="text1" w:themeTint="F2"/>
                <w:szCs w:val="24"/>
              </w:rPr>
              <w:t>in the BDS</w:t>
            </w:r>
            <w:r w:rsidR="009B55EB" w:rsidRPr="00465C52">
              <w:rPr>
                <w:color w:val="0D0D0D" w:themeColor="text1" w:themeTint="F2"/>
                <w:szCs w:val="24"/>
              </w:rPr>
              <w:t xml:space="preserve">, </w:t>
            </w:r>
            <w:r w:rsidR="009B55EB" w:rsidRPr="00465C52">
              <w:rPr>
                <w:bCs/>
                <w:color w:val="0D0D0D" w:themeColor="text1" w:themeTint="F2"/>
                <w:szCs w:val="24"/>
              </w:rPr>
              <w:t>distributed</w:t>
            </w:r>
            <w:r w:rsidR="009B55EB" w:rsidRPr="00465C52">
              <w:rPr>
                <w:color w:val="0D0D0D" w:themeColor="text1" w:themeTint="F2"/>
                <w:szCs w:val="24"/>
              </w:rPr>
              <w:t xml:space="preserve"> or received through the electronic-procurement system used by the </w:t>
            </w:r>
            <w:r w:rsidR="003B37C5" w:rsidRPr="00465C52">
              <w:rPr>
                <w:color w:val="0D0D0D" w:themeColor="text1" w:themeTint="F2"/>
                <w:szCs w:val="24"/>
              </w:rPr>
              <w:t>Employer</w:t>
            </w:r>
            <w:r w:rsidR="009B55EB" w:rsidRPr="00465C52">
              <w:rPr>
                <w:color w:val="0D0D0D" w:themeColor="text1" w:themeTint="F2"/>
                <w:szCs w:val="24"/>
              </w:rPr>
              <w:t xml:space="preserve">) with proof </w:t>
            </w:r>
            <w:r w:rsidR="009B55EB" w:rsidRPr="00465C52">
              <w:rPr>
                <w:color w:val="0D0D0D" w:themeColor="text1" w:themeTint="F2"/>
              </w:rPr>
              <w:t>of</w:t>
            </w:r>
            <w:r w:rsidRPr="00465C52">
              <w:rPr>
                <w:color w:val="0D0D0D" w:themeColor="text1" w:themeTint="F2"/>
                <w:szCs w:val="24"/>
              </w:rPr>
              <w:t xml:space="preserve"> receipt;</w:t>
            </w:r>
            <w:r w:rsidR="009B55EB" w:rsidRPr="00465C52" w:rsidDel="009B55EB">
              <w:rPr>
                <w:color w:val="0D0D0D" w:themeColor="text1" w:themeTint="F2"/>
                <w:szCs w:val="24"/>
              </w:rPr>
              <w:t xml:space="preserve"> </w:t>
            </w:r>
          </w:p>
          <w:p w14:paraId="52E8265A" w14:textId="77777777" w:rsidR="00641137" w:rsidRPr="00465C52" w:rsidRDefault="009B55EB" w:rsidP="00151EF3">
            <w:pPr>
              <w:pStyle w:val="P3Header1-Clauses"/>
              <w:numPr>
                <w:ilvl w:val="0"/>
                <w:numId w:val="72"/>
              </w:numPr>
              <w:spacing w:before="120" w:after="120"/>
              <w:ind w:left="996" w:hanging="450"/>
              <w:contextualSpacing/>
              <w:rPr>
                <w:color w:val="0D0D0D" w:themeColor="text1" w:themeTint="F2"/>
                <w:szCs w:val="24"/>
              </w:rPr>
            </w:pPr>
            <w:r w:rsidRPr="00465C52">
              <w:rPr>
                <w:color w:val="0D0D0D" w:themeColor="text1" w:themeTint="F2"/>
                <w:szCs w:val="24"/>
              </w:rPr>
              <w:t>if</w:t>
            </w:r>
            <w:r w:rsidR="007B586E" w:rsidRPr="00465C52">
              <w:rPr>
                <w:color w:val="0D0D0D" w:themeColor="text1" w:themeTint="F2"/>
                <w:szCs w:val="24"/>
              </w:rPr>
              <w:t xml:space="preserve"> the context </w:t>
            </w:r>
            <w:r w:rsidRPr="00465C52">
              <w:rPr>
                <w:bCs/>
                <w:color w:val="0D0D0D" w:themeColor="text1" w:themeTint="F2"/>
                <w:szCs w:val="24"/>
              </w:rPr>
              <w:t xml:space="preserve">so </w:t>
            </w:r>
            <w:r w:rsidR="007B586E" w:rsidRPr="00465C52">
              <w:rPr>
                <w:color w:val="0D0D0D" w:themeColor="text1" w:themeTint="F2"/>
                <w:szCs w:val="24"/>
              </w:rPr>
              <w:t>requires</w:t>
            </w:r>
            <w:r w:rsidRPr="00465C52">
              <w:rPr>
                <w:bCs/>
                <w:color w:val="0D0D0D" w:themeColor="text1" w:themeTint="F2"/>
                <w:szCs w:val="24"/>
              </w:rPr>
              <w:t xml:space="preserve">, </w:t>
            </w:r>
            <w:r w:rsidRPr="00465C52">
              <w:rPr>
                <w:b/>
                <w:color w:val="0D0D0D" w:themeColor="text1" w:themeTint="F2"/>
                <w:szCs w:val="24"/>
              </w:rPr>
              <w:t>“</w:t>
            </w:r>
            <w:r w:rsidR="007B586E" w:rsidRPr="00465C52">
              <w:rPr>
                <w:b/>
                <w:color w:val="0D0D0D" w:themeColor="text1" w:themeTint="F2"/>
                <w:szCs w:val="24"/>
              </w:rPr>
              <w:t>singular</w:t>
            </w:r>
            <w:r w:rsidRPr="00465C52">
              <w:rPr>
                <w:b/>
                <w:color w:val="0D0D0D" w:themeColor="text1" w:themeTint="F2"/>
                <w:szCs w:val="24"/>
              </w:rPr>
              <w:t>”</w:t>
            </w:r>
            <w:r w:rsidRPr="00465C52">
              <w:rPr>
                <w:bCs/>
                <w:color w:val="0D0D0D" w:themeColor="text1" w:themeTint="F2"/>
                <w:szCs w:val="24"/>
              </w:rPr>
              <w:t xml:space="preserve"> means </w:t>
            </w:r>
            <w:r w:rsidRPr="00465C52">
              <w:rPr>
                <w:b/>
                <w:color w:val="0D0D0D" w:themeColor="text1" w:themeTint="F2"/>
                <w:szCs w:val="24"/>
              </w:rPr>
              <w:t>“</w:t>
            </w:r>
            <w:r w:rsidR="007B586E" w:rsidRPr="00465C52">
              <w:rPr>
                <w:b/>
                <w:color w:val="0D0D0D" w:themeColor="text1" w:themeTint="F2"/>
                <w:szCs w:val="24"/>
              </w:rPr>
              <w:t>plural</w:t>
            </w:r>
            <w:r w:rsidRPr="00465C52">
              <w:rPr>
                <w:b/>
                <w:color w:val="0D0D0D" w:themeColor="text1" w:themeTint="F2"/>
                <w:szCs w:val="24"/>
              </w:rPr>
              <w:t>”</w:t>
            </w:r>
            <w:r w:rsidRPr="00465C52">
              <w:rPr>
                <w:bCs/>
                <w:color w:val="0D0D0D" w:themeColor="text1" w:themeTint="F2"/>
                <w:szCs w:val="24"/>
              </w:rPr>
              <w:t xml:space="preserve"> and vice versa;</w:t>
            </w:r>
            <w:r w:rsidR="007B586E" w:rsidRPr="00465C52">
              <w:rPr>
                <w:color w:val="0D0D0D" w:themeColor="text1" w:themeTint="F2"/>
                <w:szCs w:val="24"/>
              </w:rPr>
              <w:t xml:space="preserve"> </w:t>
            </w:r>
          </w:p>
          <w:p w14:paraId="2F142FDA" w14:textId="77777777" w:rsidR="00641137" w:rsidRPr="00465C52" w:rsidRDefault="007B586E" w:rsidP="00151EF3">
            <w:pPr>
              <w:pStyle w:val="P3Header1-Clauses"/>
              <w:numPr>
                <w:ilvl w:val="0"/>
                <w:numId w:val="72"/>
              </w:numPr>
              <w:spacing w:before="120" w:after="120"/>
              <w:ind w:left="996" w:hanging="450"/>
              <w:contextualSpacing/>
              <w:rPr>
                <w:color w:val="0D0D0D" w:themeColor="text1" w:themeTint="F2"/>
              </w:rPr>
            </w:pPr>
            <w:r w:rsidRPr="00465C52">
              <w:rPr>
                <w:b/>
                <w:color w:val="0D0D0D" w:themeColor="text1" w:themeTint="F2"/>
                <w:szCs w:val="24"/>
              </w:rPr>
              <w:t>“</w:t>
            </w:r>
            <w:r w:rsidR="003B6A92" w:rsidRPr="00465C52">
              <w:rPr>
                <w:b/>
                <w:color w:val="0D0D0D" w:themeColor="text1" w:themeTint="F2"/>
                <w:szCs w:val="24"/>
              </w:rPr>
              <w:t>D</w:t>
            </w:r>
            <w:r w:rsidRPr="00465C52">
              <w:rPr>
                <w:b/>
                <w:color w:val="0D0D0D" w:themeColor="text1" w:themeTint="F2"/>
                <w:szCs w:val="24"/>
              </w:rPr>
              <w:t>ay”</w:t>
            </w:r>
            <w:r w:rsidRPr="00465C52">
              <w:rPr>
                <w:color w:val="0D0D0D" w:themeColor="text1" w:themeTint="F2"/>
                <w:szCs w:val="24"/>
              </w:rPr>
              <w:t xml:space="preserve"> means calendar day</w:t>
            </w:r>
            <w:r w:rsidR="009B55EB" w:rsidRPr="00465C52">
              <w:rPr>
                <w:color w:val="0D0D0D" w:themeColor="text1" w:themeTint="F2"/>
                <w:szCs w:val="24"/>
              </w:rPr>
              <w:t xml:space="preserve">, </w:t>
            </w:r>
            <w:r w:rsidR="009B55EB" w:rsidRPr="00465C52">
              <w:rPr>
                <w:color w:val="0D0D0D" w:themeColor="text1" w:themeTint="F2"/>
              </w:rPr>
              <w:t xml:space="preserve">unless otherwise specified as </w:t>
            </w:r>
            <w:r w:rsidR="009B55EB" w:rsidRPr="00465C52">
              <w:rPr>
                <w:b/>
                <w:color w:val="0D0D0D" w:themeColor="text1" w:themeTint="F2"/>
                <w:szCs w:val="24"/>
              </w:rPr>
              <w:t>“Business Day”.</w:t>
            </w:r>
            <w:r w:rsidR="009B55EB" w:rsidRPr="00465C52">
              <w:rPr>
                <w:color w:val="0D0D0D" w:themeColor="text1" w:themeTint="F2"/>
              </w:rPr>
              <w:t xml:space="preserve"> A Business Day is any day that is an official working day of the Borrower. It excludes the Borrower’s official public holidays</w:t>
            </w:r>
            <w:r w:rsidR="00641137" w:rsidRPr="00465C52">
              <w:rPr>
                <w:color w:val="0D0D0D" w:themeColor="text1" w:themeTint="F2"/>
              </w:rPr>
              <w:t xml:space="preserve">; </w:t>
            </w:r>
          </w:p>
          <w:p w14:paraId="347C79EA" w14:textId="0BB941FB" w:rsidR="009547A3" w:rsidRPr="00465C52" w:rsidRDefault="009547A3" w:rsidP="00151EF3">
            <w:pPr>
              <w:pStyle w:val="P3Header1-Clauses"/>
              <w:numPr>
                <w:ilvl w:val="0"/>
                <w:numId w:val="72"/>
              </w:numPr>
              <w:spacing w:before="120" w:after="120"/>
              <w:ind w:left="996" w:hanging="450"/>
              <w:contextualSpacing/>
              <w:rPr>
                <w:color w:val="0D0D0D" w:themeColor="text1" w:themeTint="F2"/>
              </w:rPr>
            </w:pPr>
            <w:r w:rsidRPr="00465C52">
              <w:rPr>
                <w:b/>
                <w:color w:val="0D0D0D" w:themeColor="text1" w:themeTint="F2"/>
                <w:szCs w:val="24"/>
              </w:rPr>
              <w:t>“ES”</w:t>
            </w:r>
            <w:r w:rsidRPr="00465C52">
              <w:rPr>
                <w:color w:val="0D0D0D" w:themeColor="text1" w:themeTint="F2"/>
              </w:rPr>
              <w:t xml:space="preserve"> means environmental and social (including Sexual Exploitation</w:t>
            </w:r>
            <w:r w:rsidR="007E101A" w:rsidRPr="00465C52">
              <w:rPr>
                <w:color w:val="0D0D0D" w:themeColor="text1" w:themeTint="F2"/>
              </w:rPr>
              <w:t xml:space="preserve"> </w:t>
            </w:r>
            <w:r w:rsidRPr="00465C52">
              <w:rPr>
                <w:color w:val="0D0D0D" w:themeColor="text1" w:themeTint="F2"/>
              </w:rPr>
              <w:t xml:space="preserve">and </w:t>
            </w:r>
            <w:r w:rsidR="00BA5737" w:rsidRPr="00465C52">
              <w:rPr>
                <w:color w:val="0D0D0D" w:themeColor="text1" w:themeTint="F2"/>
              </w:rPr>
              <w:t xml:space="preserve">Abuse </w:t>
            </w:r>
            <w:r w:rsidRPr="00465C52">
              <w:rPr>
                <w:color w:val="0D0D0D" w:themeColor="text1" w:themeTint="F2"/>
              </w:rPr>
              <w:t>(SEA)</w:t>
            </w:r>
            <w:r w:rsidR="007E101A" w:rsidRPr="00465C52">
              <w:rPr>
                <w:color w:val="0D0D0D" w:themeColor="text1" w:themeTint="F2"/>
              </w:rPr>
              <w:t xml:space="preserve">, </w:t>
            </w:r>
            <w:r w:rsidR="00A50018" w:rsidRPr="00465C52">
              <w:rPr>
                <w:color w:val="0D0D0D" w:themeColor="text1" w:themeTint="F2"/>
              </w:rPr>
              <w:t>and Sexual Harassment (SH)</w:t>
            </w:r>
            <w:r w:rsidRPr="00465C52">
              <w:rPr>
                <w:color w:val="0D0D0D" w:themeColor="text1" w:themeTint="F2"/>
              </w:rPr>
              <w:t>);</w:t>
            </w:r>
          </w:p>
          <w:p w14:paraId="265DD6EF" w14:textId="370B5964" w:rsidR="00D40820" w:rsidRPr="00465C52" w:rsidRDefault="00D40820" w:rsidP="00151EF3">
            <w:pPr>
              <w:pStyle w:val="P3Header1-Clauses"/>
              <w:numPr>
                <w:ilvl w:val="0"/>
                <w:numId w:val="72"/>
              </w:numPr>
              <w:spacing w:before="120" w:after="120"/>
              <w:ind w:left="996" w:hanging="450"/>
              <w:contextualSpacing/>
              <w:rPr>
                <w:color w:val="0D0D0D" w:themeColor="text1" w:themeTint="F2"/>
              </w:rPr>
            </w:pPr>
            <w:r w:rsidRPr="00465C52">
              <w:rPr>
                <w:b/>
                <w:color w:val="0D0D0D" w:themeColor="text1" w:themeTint="F2"/>
                <w:szCs w:val="24"/>
              </w:rPr>
              <w:t>“Sexual Exploitation and Abuse” “(SEA)”</w:t>
            </w:r>
            <w:r w:rsidRPr="00465C52">
              <w:rPr>
                <w:color w:val="0D0D0D" w:themeColor="text1" w:themeTint="F2"/>
              </w:rPr>
              <w:t xml:space="preserve"> </w:t>
            </w:r>
            <w:r w:rsidR="007A69DA" w:rsidRPr="00465C52">
              <w:rPr>
                <w:color w:val="0D0D0D" w:themeColor="text1" w:themeTint="F2"/>
              </w:rPr>
              <w:t>means</w:t>
            </w:r>
            <w:r w:rsidRPr="00465C52">
              <w:rPr>
                <w:color w:val="0D0D0D" w:themeColor="text1" w:themeTint="F2"/>
              </w:rPr>
              <w:t xml:space="preserve"> the following:</w:t>
            </w:r>
          </w:p>
          <w:p w14:paraId="790B48E4" w14:textId="49711776" w:rsidR="00D40820" w:rsidRPr="00465C52" w:rsidRDefault="002B2BE6" w:rsidP="00347DB2">
            <w:pPr>
              <w:autoSpaceDE w:val="0"/>
              <w:autoSpaceDN w:val="0"/>
              <w:spacing w:before="120" w:after="120"/>
              <w:ind w:left="1152" w:firstLine="18"/>
              <w:contextualSpacing/>
              <w:jc w:val="both"/>
              <w:rPr>
                <w:color w:val="0D0D0D" w:themeColor="text1" w:themeTint="F2"/>
              </w:rPr>
            </w:pPr>
            <w:r w:rsidRPr="00465C52">
              <w:rPr>
                <w:b/>
                <w:color w:val="0D0D0D" w:themeColor="text1" w:themeTint="F2"/>
              </w:rPr>
              <w:t>“</w:t>
            </w:r>
            <w:r w:rsidR="00D40820" w:rsidRPr="00465C52">
              <w:rPr>
                <w:b/>
                <w:color w:val="0D0D0D" w:themeColor="text1" w:themeTint="F2"/>
              </w:rPr>
              <w:t>Sexual Exploitation</w:t>
            </w:r>
            <w:r w:rsidRPr="00465C52">
              <w:rPr>
                <w:b/>
                <w:color w:val="0D0D0D" w:themeColor="text1" w:themeTint="F2"/>
              </w:rPr>
              <w:t>”</w:t>
            </w:r>
            <w:r w:rsidR="00D40820" w:rsidRPr="00465C52">
              <w:rPr>
                <w:color w:val="0D0D0D" w:themeColor="text1" w:themeTint="F2"/>
              </w:rPr>
              <w:t xml:space="preserve"> is defined as any actual or attempted abuse of position of vulnerability, differential power or trust, for sexual purposes, including, but not limited to, profiting monetarily, socially or politically from the sexual exploitation of another;</w:t>
            </w:r>
          </w:p>
          <w:p w14:paraId="40F84A44" w14:textId="6788EB58" w:rsidR="00D40820" w:rsidRPr="00465C52" w:rsidRDefault="002B2BE6" w:rsidP="00347DB2">
            <w:pPr>
              <w:autoSpaceDE w:val="0"/>
              <w:autoSpaceDN w:val="0"/>
              <w:spacing w:before="120" w:after="120"/>
              <w:ind w:left="1152" w:firstLine="18"/>
              <w:contextualSpacing/>
              <w:jc w:val="both"/>
              <w:rPr>
                <w:color w:val="0D0D0D" w:themeColor="text1" w:themeTint="F2"/>
              </w:rPr>
            </w:pPr>
            <w:r w:rsidRPr="00465C52">
              <w:rPr>
                <w:b/>
                <w:color w:val="0D0D0D" w:themeColor="text1" w:themeTint="F2"/>
              </w:rPr>
              <w:t>“</w:t>
            </w:r>
            <w:r w:rsidR="00D40820" w:rsidRPr="00465C52">
              <w:rPr>
                <w:b/>
                <w:color w:val="0D0D0D" w:themeColor="text1" w:themeTint="F2"/>
              </w:rPr>
              <w:t>Sexual Abuse</w:t>
            </w:r>
            <w:r w:rsidRPr="00465C52">
              <w:rPr>
                <w:b/>
                <w:color w:val="0D0D0D" w:themeColor="text1" w:themeTint="F2"/>
              </w:rPr>
              <w:t>”</w:t>
            </w:r>
            <w:r w:rsidR="00D40820" w:rsidRPr="00465C52">
              <w:rPr>
                <w:color w:val="0D0D0D" w:themeColor="text1" w:themeTint="F2"/>
              </w:rPr>
              <w:t xml:space="preserve"> is defined as the actual or threatened physical intrusion of a sexual nature, whether by force or under unequal or coercive conditions;  </w:t>
            </w:r>
          </w:p>
          <w:p w14:paraId="1045DADD" w14:textId="53581C6A" w:rsidR="009547A3" w:rsidRPr="00465C52" w:rsidRDefault="00D40820" w:rsidP="00151EF3">
            <w:pPr>
              <w:pStyle w:val="P3Header1-Clauses"/>
              <w:numPr>
                <w:ilvl w:val="0"/>
                <w:numId w:val="72"/>
              </w:numPr>
              <w:spacing w:before="120" w:after="120"/>
              <w:ind w:left="996" w:hanging="450"/>
              <w:contextualSpacing/>
              <w:rPr>
                <w:color w:val="0D0D0D" w:themeColor="text1" w:themeTint="F2"/>
              </w:rPr>
            </w:pPr>
            <w:r w:rsidRPr="00465C52">
              <w:rPr>
                <w:b/>
                <w:color w:val="0D0D0D" w:themeColor="text1" w:themeTint="F2"/>
                <w:szCs w:val="24"/>
              </w:rPr>
              <w:t>“Sexual Harassment” “(SH)”</w:t>
            </w:r>
            <w:r w:rsidRPr="00465C52">
              <w:rPr>
                <w:color w:val="0D0D0D" w:themeColor="text1" w:themeTint="F2"/>
              </w:rPr>
              <w:t xml:space="preserve"> is defined as unwelcome sexual advances, requests for sexual favors, and other verbal or physical conduct of a sexual nature by the Contractor’s Personnel with other</w:t>
            </w:r>
            <w:r w:rsidR="00D13B22" w:rsidRPr="00465C52">
              <w:rPr>
                <w:color w:val="0D0D0D" w:themeColor="text1" w:themeTint="F2"/>
              </w:rPr>
              <w:t xml:space="preserve"> </w:t>
            </w:r>
            <w:r w:rsidRPr="00465C52">
              <w:rPr>
                <w:color w:val="0D0D0D" w:themeColor="text1" w:themeTint="F2"/>
              </w:rPr>
              <w:t>Contractor’s</w:t>
            </w:r>
            <w:r w:rsidR="00E019EE" w:rsidRPr="00465C52">
              <w:rPr>
                <w:color w:val="0D0D0D" w:themeColor="text1" w:themeTint="F2"/>
              </w:rPr>
              <w:t xml:space="preserve"> or </w:t>
            </w:r>
            <w:r w:rsidRPr="00465C52">
              <w:rPr>
                <w:color w:val="0D0D0D" w:themeColor="text1" w:themeTint="F2"/>
              </w:rPr>
              <w:t>Employer’s Personnel</w:t>
            </w:r>
            <w:r w:rsidR="009547A3" w:rsidRPr="00465C52">
              <w:rPr>
                <w:color w:val="0D0D0D" w:themeColor="text1" w:themeTint="F2"/>
              </w:rPr>
              <w:t xml:space="preserve">; </w:t>
            </w:r>
          </w:p>
          <w:p w14:paraId="62EA00B0" w14:textId="17EDBFC9" w:rsidR="009547A3" w:rsidRPr="00465C52" w:rsidRDefault="009547A3" w:rsidP="00151EF3">
            <w:pPr>
              <w:pStyle w:val="P3Header1-Clauses"/>
              <w:numPr>
                <w:ilvl w:val="0"/>
                <w:numId w:val="72"/>
              </w:numPr>
              <w:spacing w:before="120" w:after="120"/>
              <w:ind w:left="996" w:hanging="450"/>
              <w:contextualSpacing/>
              <w:rPr>
                <w:color w:val="0D0D0D" w:themeColor="text1" w:themeTint="F2"/>
              </w:rPr>
            </w:pPr>
            <w:r w:rsidRPr="00465C52">
              <w:rPr>
                <w:b/>
                <w:color w:val="0D0D0D" w:themeColor="text1" w:themeTint="F2"/>
                <w:szCs w:val="24"/>
              </w:rPr>
              <w:t>“Contractor’s Personnel”</w:t>
            </w:r>
            <w:r w:rsidRPr="00465C52">
              <w:rPr>
                <w:color w:val="0D0D0D" w:themeColor="text1" w:themeTint="F2"/>
              </w:rPr>
              <w:t xml:space="preserve"> is as defined in Sub- Clause 1 (</w:t>
            </w:r>
            <w:r w:rsidR="00D13B22" w:rsidRPr="00465C52">
              <w:rPr>
                <w:color w:val="0D0D0D" w:themeColor="text1" w:themeTint="F2"/>
              </w:rPr>
              <w:t>ii</w:t>
            </w:r>
            <w:r w:rsidRPr="00465C52">
              <w:rPr>
                <w:color w:val="0D0D0D" w:themeColor="text1" w:themeTint="F2"/>
              </w:rPr>
              <w:t>) of the General Conditions of Contract</w:t>
            </w:r>
            <w:r w:rsidR="00E019EE" w:rsidRPr="00465C52">
              <w:rPr>
                <w:color w:val="0D0D0D" w:themeColor="text1" w:themeTint="F2"/>
              </w:rPr>
              <w:t xml:space="preserve">; and </w:t>
            </w:r>
          </w:p>
          <w:p w14:paraId="0E9ECDA4" w14:textId="77777777" w:rsidR="00D13B22" w:rsidRPr="00465C52" w:rsidRDefault="00D13B22" w:rsidP="00151EF3">
            <w:pPr>
              <w:pStyle w:val="P3Header1-Clauses"/>
              <w:numPr>
                <w:ilvl w:val="0"/>
                <w:numId w:val="72"/>
              </w:numPr>
              <w:spacing w:before="120" w:after="120"/>
              <w:ind w:left="996" w:hanging="450"/>
              <w:contextualSpacing/>
              <w:rPr>
                <w:color w:val="0D0D0D" w:themeColor="text1" w:themeTint="F2"/>
              </w:rPr>
            </w:pPr>
            <w:r w:rsidRPr="00465C52">
              <w:rPr>
                <w:b/>
                <w:color w:val="0D0D0D" w:themeColor="text1" w:themeTint="F2"/>
                <w:szCs w:val="24"/>
              </w:rPr>
              <w:t>“Employer’s personnel”</w:t>
            </w:r>
            <w:r w:rsidRPr="00465C52">
              <w:rPr>
                <w:color w:val="0D0D0D" w:themeColor="text1" w:themeTint="F2"/>
              </w:rPr>
              <w:t xml:space="preserve"> is as defined in </w:t>
            </w:r>
            <w:r w:rsidR="00EE294C" w:rsidRPr="00465C52">
              <w:rPr>
                <w:color w:val="0D0D0D" w:themeColor="text1" w:themeTint="F2"/>
              </w:rPr>
              <w:t xml:space="preserve">GCC </w:t>
            </w:r>
            <w:r w:rsidRPr="00465C52">
              <w:rPr>
                <w:color w:val="0D0D0D" w:themeColor="text1" w:themeTint="F2"/>
              </w:rPr>
              <w:t>Sub-Clause 1</w:t>
            </w:r>
            <w:r w:rsidR="00E019EE" w:rsidRPr="00465C52">
              <w:rPr>
                <w:color w:val="0D0D0D" w:themeColor="text1" w:themeTint="F2"/>
              </w:rPr>
              <w:t xml:space="preserve"> (</w:t>
            </w:r>
            <w:proofErr w:type="spellStart"/>
            <w:r w:rsidR="00AC6E6A" w:rsidRPr="00465C52">
              <w:rPr>
                <w:color w:val="0D0D0D" w:themeColor="text1" w:themeTint="F2"/>
              </w:rPr>
              <w:t>nn</w:t>
            </w:r>
            <w:proofErr w:type="spellEnd"/>
            <w:r w:rsidR="00E019EE" w:rsidRPr="00465C52">
              <w:rPr>
                <w:color w:val="0D0D0D" w:themeColor="text1" w:themeTint="F2"/>
              </w:rPr>
              <w:t>) of the General Conditions of Contract.</w:t>
            </w:r>
          </w:p>
          <w:p w14:paraId="462946D0" w14:textId="4B326013" w:rsidR="000F3A6E" w:rsidRPr="00465C52" w:rsidRDefault="002C67CA" w:rsidP="00347DB2">
            <w:pPr>
              <w:pStyle w:val="Header2-SubClauses"/>
              <w:spacing w:before="120" w:after="120"/>
              <w:ind w:left="511"/>
              <w:contextualSpacing/>
              <w:rPr>
                <w:color w:val="0D0D0D" w:themeColor="text1" w:themeTint="F2"/>
              </w:rPr>
            </w:pPr>
            <w:r w:rsidRPr="00465C52">
              <w:rPr>
                <w:color w:val="0D0D0D" w:themeColor="text1" w:themeTint="F2"/>
              </w:rPr>
              <w:t>A non-exhaustive list of (</w:t>
            </w:r>
            <w:proofErr w:type="spellStart"/>
            <w:r w:rsidRPr="00465C52">
              <w:rPr>
                <w:color w:val="0D0D0D" w:themeColor="text1" w:themeTint="F2"/>
              </w:rPr>
              <w:t>i</w:t>
            </w:r>
            <w:proofErr w:type="spellEnd"/>
            <w:r w:rsidRPr="00465C52">
              <w:rPr>
                <w:color w:val="0D0D0D" w:themeColor="text1" w:themeTint="F2"/>
              </w:rPr>
              <w:t>) behaviors which constitute SEA and (ii) behaviors which constitute SH is attached to the Code of Conduct form in Section IV.</w:t>
            </w:r>
          </w:p>
        </w:tc>
      </w:tr>
      <w:tr w:rsidR="0016255D" w:rsidRPr="00465C52" w14:paraId="43EDED5E" w14:textId="77777777" w:rsidTr="006D2879">
        <w:trPr>
          <w:jc w:val="center"/>
        </w:trPr>
        <w:tc>
          <w:tcPr>
            <w:tcW w:w="2406" w:type="dxa"/>
          </w:tcPr>
          <w:p w14:paraId="4E2FCE18"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37" w:name="_Toc438530847"/>
            <w:bookmarkStart w:id="38" w:name="_Toc438532555"/>
            <w:bookmarkStart w:id="39" w:name="_Toc438438821"/>
            <w:bookmarkStart w:id="40" w:name="_Toc438532556"/>
            <w:bookmarkStart w:id="41" w:name="_Toc438733965"/>
            <w:bookmarkStart w:id="42" w:name="_Toc438907006"/>
            <w:bookmarkStart w:id="43" w:name="_Toc438907205"/>
            <w:bookmarkStart w:id="44" w:name="_Toc97371003"/>
            <w:bookmarkStart w:id="45" w:name="_Toc139863104"/>
            <w:bookmarkStart w:id="46" w:name="_Toc325723918"/>
            <w:bookmarkStart w:id="47" w:name="_Toc435624809"/>
            <w:bookmarkStart w:id="48" w:name="_Toc448224225"/>
            <w:bookmarkStart w:id="49" w:name="_Toc63331043"/>
            <w:bookmarkEnd w:id="37"/>
            <w:bookmarkEnd w:id="38"/>
            <w:r w:rsidRPr="00465C52">
              <w:rPr>
                <w:color w:val="0D0D0D" w:themeColor="text1" w:themeTint="F2"/>
              </w:rPr>
              <w:lastRenderedPageBreak/>
              <w:t>Source of Funds</w:t>
            </w:r>
            <w:bookmarkEnd w:id="39"/>
            <w:bookmarkEnd w:id="40"/>
            <w:bookmarkEnd w:id="41"/>
            <w:bookmarkEnd w:id="42"/>
            <w:bookmarkEnd w:id="43"/>
            <w:bookmarkEnd w:id="44"/>
            <w:bookmarkEnd w:id="45"/>
            <w:bookmarkEnd w:id="46"/>
            <w:bookmarkEnd w:id="47"/>
            <w:bookmarkEnd w:id="48"/>
            <w:bookmarkEnd w:id="49"/>
          </w:p>
        </w:tc>
        <w:tc>
          <w:tcPr>
            <w:tcW w:w="7201" w:type="dxa"/>
          </w:tcPr>
          <w:p w14:paraId="1B0257C5"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Borrower or Recipient (hereinafter called “Borrower”) </w:t>
            </w:r>
            <w:r w:rsidR="005F0029" w:rsidRPr="00465C52">
              <w:rPr>
                <w:rFonts w:cs="Times New Roman"/>
                <w:color w:val="0D0D0D" w:themeColor="text1" w:themeTint="F2"/>
              </w:rPr>
              <w:t>specified</w:t>
            </w:r>
            <w:r w:rsidRPr="00465C52">
              <w:rPr>
                <w:rFonts w:cs="Times New Roman"/>
                <w:b/>
                <w:color w:val="0D0D0D" w:themeColor="text1" w:themeTint="F2"/>
              </w:rPr>
              <w:t xml:space="preserve"> in the BDS</w:t>
            </w:r>
            <w:r w:rsidRPr="00465C52">
              <w:rPr>
                <w:rFonts w:cs="Times New Roman"/>
                <w:color w:val="0D0D0D" w:themeColor="text1" w:themeTint="F2"/>
              </w:rPr>
              <w:t xml:space="preserve"> has </w:t>
            </w:r>
            <w:r w:rsidR="005F0029" w:rsidRPr="00465C52">
              <w:rPr>
                <w:rFonts w:cs="Times New Roman"/>
                <w:color w:val="0D0D0D" w:themeColor="text1" w:themeTint="F2"/>
              </w:rPr>
              <w:t xml:space="preserve">received or has </w:t>
            </w:r>
            <w:r w:rsidRPr="00465C52">
              <w:rPr>
                <w:rFonts w:cs="Times New Roman"/>
                <w:color w:val="0D0D0D" w:themeColor="text1" w:themeTint="F2"/>
              </w:rPr>
              <w:t xml:space="preserve">applied for financing (hereinafter called “funds”) from the </w:t>
            </w:r>
            <w:r w:rsidR="00221AED" w:rsidRPr="00465C52">
              <w:rPr>
                <w:rFonts w:cs="Times New Roman"/>
                <w:color w:val="0D0D0D" w:themeColor="text1" w:themeTint="F2"/>
              </w:rPr>
              <w:t xml:space="preserve">International Bank for Reconstruction and Development or the International Development Association </w:t>
            </w:r>
            <w:r w:rsidRPr="00465C52">
              <w:rPr>
                <w:rFonts w:cs="Times New Roman"/>
                <w:color w:val="0D0D0D" w:themeColor="text1" w:themeTint="F2"/>
              </w:rPr>
              <w:t xml:space="preserve">(hereinafter called “the Bank”) </w:t>
            </w:r>
            <w:r w:rsidR="005F0029" w:rsidRPr="00465C52">
              <w:rPr>
                <w:rFonts w:cs="Times New Roman"/>
                <w:color w:val="0D0D0D" w:themeColor="text1" w:themeTint="F2"/>
              </w:rPr>
              <w:t>in an amount specified</w:t>
            </w:r>
            <w:r w:rsidR="005F0029" w:rsidRPr="00465C52">
              <w:rPr>
                <w:rFonts w:cs="Times New Roman"/>
                <w:b/>
                <w:color w:val="0D0D0D" w:themeColor="text1" w:themeTint="F2"/>
              </w:rPr>
              <w:t xml:space="preserve"> </w:t>
            </w:r>
            <w:r w:rsidRPr="00465C52">
              <w:rPr>
                <w:rFonts w:cs="Times New Roman"/>
                <w:b/>
                <w:color w:val="0D0D0D" w:themeColor="text1" w:themeTint="F2"/>
              </w:rPr>
              <w:t>in the BDS</w:t>
            </w:r>
            <w:r w:rsidR="00221AED" w:rsidRPr="00465C52">
              <w:rPr>
                <w:rFonts w:cs="Times New Roman"/>
                <w:color w:val="0D0D0D" w:themeColor="text1" w:themeTint="F2"/>
              </w:rPr>
              <w:t>, toward the project named</w:t>
            </w:r>
            <w:r w:rsidR="00221AED" w:rsidRPr="00465C52">
              <w:rPr>
                <w:rFonts w:cs="Times New Roman"/>
                <w:b/>
                <w:color w:val="0D0D0D" w:themeColor="text1" w:themeTint="F2"/>
              </w:rPr>
              <w:t xml:space="preserve"> in the BDS</w:t>
            </w:r>
            <w:r w:rsidRPr="00465C52">
              <w:rPr>
                <w:rFonts w:cs="Times New Roman"/>
                <w:color w:val="0D0D0D" w:themeColor="text1" w:themeTint="F2"/>
              </w:rPr>
              <w:t xml:space="preserve">. The Borrower intends to apply a portion of the funds to eligible payments under the contract(s) for which </w:t>
            </w:r>
            <w:r w:rsidR="00E5533F" w:rsidRPr="00465C52">
              <w:rPr>
                <w:rFonts w:cs="Times New Roman"/>
                <w:color w:val="0D0D0D" w:themeColor="text1" w:themeTint="F2"/>
              </w:rPr>
              <w:t>this</w:t>
            </w:r>
            <w:r w:rsidR="00221AED" w:rsidRPr="00465C52">
              <w:rPr>
                <w:rFonts w:cs="Times New Roman"/>
                <w:color w:val="0D0D0D" w:themeColor="text1" w:themeTint="F2"/>
              </w:rPr>
              <w:t xml:space="preserve"> </w:t>
            </w:r>
            <w:r w:rsidR="004509D8" w:rsidRPr="00465C52">
              <w:rPr>
                <w:rFonts w:cs="Times New Roman"/>
                <w:color w:val="0D0D0D" w:themeColor="text1" w:themeTint="F2"/>
              </w:rPr>
              <w:t>bidding document</w:t>
            </w:r>
            <w:r w:rsidR="00221AED" w:rsidRPr="00465C52">
              <w:rPr>
                <w:rFonts w:cs="Times New Roman"/>
                <w:color w:val="0D0D0D" w:themeColor="text1" w:themeTint="F2"/>
              </w:rPr>
              <w:t xml:space="preserve"> </w:t>
            </w:r>
            <w:r w:rsidR="00BA2959" w:rsidRPr="00465C52">
              <w:rPr>
                <w:rFonts w:cs="Times New Roman"/>
                <w:color w:val="0D0D0D" w:themeColor="text1" w:themeTint="F2"/>
              </w:rPr>
              <w:t xml:space="preserve">is </w:t>
            </w:r>
            <w:r w:rsidR="00221AED" w:rsidRPr="00465C52">
              <w:rPr>
                <w:rFonts w:cs="Times New Roman"/>
                <w:color w:val="0D0D0D" w:themeColor="text1" w:themeTint="F2"/>
              </w:rPr>
              <w:t xml:space="preserve">issued. </w:t>
            </w:r>
          </w:p>
        </w:tc>
      </w:tr>
      <w:tr w:rsidR="0016255D" w:rsidRPr="00465C52" w14:paraId="1B4DDC5A" w14:textId="77777777" w:rsidTr="006D2879">
        <w:trPr>
          <w:jc w:val="center"/>
        </w:trPr>
        <w:tc>
          <w:tcPr>
            <w:tcW w:w="2406" w:type="dxa"/>
          </w:tcPr>
          <w:p w14:paraId="19B80FF5" w14:textId="77777777" w:rsidR="007B586E" w:rsidRPr="00465C52" w:rsidRDefault="007B586E" w:rsidP="00347DB2">
            <w:pPr>
              <w:spacing w:before="120" w:after="120"/>
              <w:contextualSpacing/>
              <w:rPr>
                <w:color w:val="0D0D0D" w:themeColor="text1" w:themeTint="F2"/>
              </w:rPr>
            </w:pPr>
            <w:bookmarkStart w:id="50" w:name="_Toc438532557"/>
            <w:bookmarkEnd w:id="50"/>
          </w:p>
        </w:tc>
        <w:tc>
          <w:tcPr>
            <w:tcW w:w="7201" w:type="dxa"/>
          </w:tcPr>
          <w:p w14:paraId="4548F78E" w14:textId="77777777" w:rsidR="007B586E" w:rsidRPr="00465C52" w:rsidRDefault="005F0029" w:rsidP="00151EF3">
            <w:pPr>
              <w:pStyle w:val="Header2-SubClauses"/>
              <w:numPr>
                <w:ilvl w:val="1"/>
                <w:numId w:val="26"/>
              </w:numPr>
              <w:spacing w:before="120" w:after="120"/>
              <w:ind w:left="511" w:hanging="596"/>
              <w:contextualSpacing/>
              <w:rPr>
                <w:rFonts w:cs="Times New Roman"/>
                <w:i/>
                <w:iCs/>
                <w:color w:val="0D0D0D" w:themeColor="text1" w:themeTint="F2"/>
              </w:rPr>
            </w:pPr>
            <w:r w:rsidRPr="00465C52">
              <w:rPr>
                <w:rFonts w:cs="Times New Roman"/>
                <w:color w:val="0D0D0D" w:themeColor="text1" w:themeTint="F2"/>
              </w:rPr>
              <w:t xml:space="preserve">Payment by the Bank will be made only at the request of the Borrower and upon approval by the Bank, and will be subject, in all respects, to the terms and conditions of the Loan (or other financing) Agreement. </w:t>
            </w:r>
            <w:r w:rsidR="00EA2D1F" w:rsidRPr="00465C52">
              <w:rPr>
                <w:rFonts w:cs="Times New Roman"/>
                <w:color w:val="0D0D0D" w:themeColor="text1" w:themeTint="F2"/>
              </w:rPr>
              <w:t xml:space="preserve">The Loan </w:t>
            </w:r>
            <w:r w:rsidR="00C65741" w:rsidRPr="00465C52">
              <w:rPr>
                <w:rFonts w:cs="Times New Roman"/>
                <w:color w:val="0D0D0D" w:themeColor="text1" w:themeTint="F2"/>
              </w:rPr>
              <w:t xml:space="preserve">(or other financing) </w:t>
            </w:r>
            <w:r w:rsidR="00EA2D1F" w:rsidRPr="00465C52">
              <w:rPr>
                <w:rFonts w:cs="Times New Roman"/>
                <w:color w:val="0D0D0D" w:themeColor="text1" w:themeTint="F2"/>
              </w:rPr>
              <w:t xml:space="preserve">Agreement prohibits a withdrawal from the loan account for the purpose of any payment to persons or entities, or for any </w:t>
            </w:r>
            <w:r w:rsidR="00EA2D1F" w:rsidRPr="00465C52">
              <w:rPr>
                <w:rFonts w:cs="Times New Roman"/>
                <w:noProof/>
                <w:color w:val="0D0D0D" w:themeColor="text1" w:themeTint="F2"/>
              </w:rPr>
              <w:t xml:space="preserve">import of </w:t>
            </w:r>
            <w:r w:rsidR="00C65741" w:rsidRPr="00465C52">
              <w:rPr>
                <w:rFonts w:cs="Times New Roman"/>
                <w:noProof/>
                <w:color w:val="0D0D0D" w:themeColor="text1" w:themeTint="F2"/>
              </w:rPr>
              <w:t xml:space="preserve">goods, </w:t>
            </w:r>
            <w:r w:rsidR="00EA2D1F" w:rsidRPr="00465C52">
              <w:rPr>
                <w:rFonts w:cs="Times New Roman"/>
                <w:noProof/>
                <w:color w:val="0D0D0D" w:themeColor="text1" w:themeTint="F2"/>
              </w:rPr>
              <w:t xml:space="preserve">equipment, plant, or materials, </w:t>
            </w:r>
            <w:r w:rsidR="00EA2D1F" w:rsidRPr="00465C52">
              <w:rPr>
                <w:rFonts w:cs="Times New Roman"/>
                <w:color w:val="0D0D0D" w:themeColor="text1" w:themeTint="F2"/>
              </w:rPr>
              <w:t>if such payment or import is prohibited by a decision of the United Nations Security Council taken under Chapter VII of the Charter of the United Nations. No party other than the Borrower shall derive any rights from the Loan (or other financing) Agreement or have any claim to the proceeds of the Loan (or other financing).</w:t>
            </w:r>
            <w:r w:rsidR="00EA2D1F" w:rsidRPr="00465C52" w:rsidDel="008626F3">
              <w:rPr>
                <w:rFonts w:cs="Times New Roman"/>
                <w:color w:val="0D0D0D" w:themeColor="text1" w:themeTint="F2"/>
              </w:rPr>
              <w:t xml:space="preserve"> </w:t>
            </w:r>
          </w:p>
        </w:tc>
      </w:tr>
      <w:tr w:rsidR="0016255D" w:rsidRPr="00465C52" w14:paraId="34144751" w14:textId="77777777" w:rsidTr="006D2879">
        <w:trPr>
          <w:jc w:val="center"/>
        </w:trPr>
        <w:tc>
          <w:tcPr>
            <w:tcW w:w="2406" w:type="dxa"/>
          </w:tcPr>
          <w:p w14:paraId="150B3367"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51" w:name="_Toc438532558"/>
            <w:bookmarkStart w:id="52" w:name="_Toc438002631"/>
            <w:bookmarkEnd w:id="51"/>
            <w:r w:rsidRPr="00465C52">
              <w:rPr>
                <w:color w:val="0D0D0D" w:themeColor="text1" w:themeTint="F2"/>
              </w:rPr>
              <w:br w:type="page"/>
            </w:r>
            <w:bookmarkStart w:id="53" w:name="_Toc448224226"/>
            <w:bookmarkStart w:id="54" w:name="_Toc63331044"/>
            <w:bookmarkEnd w:id="52"/>
            <w:r w:rsidR="00994D0C" w:rsidRPr="00465C52">
              <w:rPr>
                <w:color w:val="0D0D0D" w:themeColor="text1" w:themeTint="F2"/>
              </w:rPr>
              <w:t>Fraud and Corruption</w:t>
            </w:r>
            <w:bookmarkEnd w:id="53"/>
            <w:bookmarkEnd w:id="54"/>
          </w:p>
        </w:tc>
        <w:tc>
          <w:tcPr>
            <w:tcW w:w="7201" w:type="dxa"/>
          </w:tcPr>
          <w:p w14:paraId="69BFAD90" w14:textId="77777777" w:rsidR="00D40646" w:rsidRPr="00465C52" w:rsidRDefault="00D40646"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Bank requires compliance with the Bank’s Anti-Corruption </w:t>
            </w:r>
            <w:proofErr w:type="gramStart"/>
            <w:r w:rsidRPr="00465C52">
              <w:rPr>
                <w:rFonts w:cs="Times New Roman"/>
                <w:color w:val="0D0D0D" w:themeColor="text1" w:themeTint="F2"/>
              </w:rPr>
              <w:t>Guidelines</w:t>
            </w:r>
            <w:proofErr w:type="gramEnd"/>
            <w:r w:rsidRPr="00465C52">
              <w:rPr>
                <w:rFonts w:cs="Times New Roman"/>
                <w:color w:val="0D0D0D" w:themeColor="text1" w:themeTint="F2"/>
              </w:rPr>
              <w:t xml:space="preserve"> and its prevailing sanctions policies and procedures as set forth in the WBG’s Sanctions Framework, as set forth in Section VI. </w:t>
            </w:r>
          </w:p>
          <w:p w14:paraId="79726186" w14:textId="250BA8E2" w:rsidR="00985E4A" w:rsidRPr="00465C52" w:rsidRDefault="00D40646"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In further pursuance of this policy, bidders shall permit and shall cause their agents (where declared or not), subcontractors, </w:t>
            </w:r>
            <w:r w:rsidR="00075D36" w:rsidRPr="00465C52">
              <w:rPr>
                <w:rFonts w:cs="Times New Roman"/>
                <w:color w:val="0D0D0D" w:themeColor="text1" w:themeTint="F2"/>
              </w:rPr>
              <w:t>sub consultants</w:t>
            </w:r>
            <w:r w:rsidRPr="00465C52">
              <w:rPr>
                <w:rFonts w:cs="Times New Roman"/>
                <w:color w:val="0D0D0D" w:themeColor="text1" w:themeTint="F2"/>
              </w:rPr>
              <w:t xml:space="preserve">, service providers, suppliers, and personnel, to permit the Bank to inspect all accounts, records and other documents relating to any </w:t>
            </w:r>
            <w:r w:rsidR="00DB27EF" w:rsidRPr="00465C52">
              <w:rPr>
                <w:color w:val="0D0D0D" w:themeColor="text1" w:themeTint="F2"/>
              </w:rPr>
              <w:t xml:space="preserve">initial selection process, </w:t>
            </w:r>
            <w:r w:rsidRPr="00465C52">
              <w:rPr>
                <w:rFonts w:cs="Times New Roman"/>
                <w:color w:val="0D0D0D" w:themeColor="text1" w:themeTint="F2"/>
              </w:rPr>
              <w:t xml:space="preserve">prequalification process, bid submission, </w:t>
            </w:r>
            <w:r w:rsidR="00DB27EF" w:rsidRPr="00465C52">
              <w:rPr>
                <w:color w:val="0D0D0D" w:themeColor="text1" w:themeTint="F2"/>
              </w:rPr>
              <w:t xml:space="preserve">proposal submission, </w:t>
            </w:r>
            <w:r w:rsidRPr="00465C52">
              <w:rPr>
                <w:rFonts w:cs="Times New Roman"/>
                <w:color w:val="0D0D0D" w:themeColor="text1" w:themeTint="F2"/>
              </w:rPr>
              <w:t>and contract performance (in the case of award), and to have them audited by auditors appointed by the Bank.</w:t>
            </w:r>
          </w:p>
        </w:tc>
      </w:tr>
      <w:tr w:rsidR="0016255D" w:rsidRPr="00465C52" w14:paraId="36DB7008" w14:textId="77777777" w:rsidTr="006D2879">
        <w:trPr>
          <w:jc w:val="center"/>
        </w:trPr>
        <w:tc>
          <w:tcPr>
            <w:tcW w:w="2406" w:type="dxa"/>
          </w:tcPr>
          <w:p w14:paraId="0900CF29"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55" w:name="_Toc435519177"/>
            <w:bookmarkStart w:id="56" w:name="_Toc435624811"/>
            <w:bookmarkStart w:id="57" w:name="_Toc438438823"/>
            <w:bookmarkStart w:id="58" w:name="_Toc438532560"/>
            <w:bookmarkStart w:id="59" w:name="_Toc438733967"/>
            <w:bookmarkStart w:id="60" w:name="_Toc438907008"/>
            <w:bookmarkStart w:id="61" w:name="_Toc438907207"/>
            <w:bookmarkStart w:id="62" w:name="_Toc97371005"/>
            <w:bookmarkStart w:id="63" w:name="_Toc139863106"/>
            <w:bookmarkStart w:id="64" w:name="_Toc325723920"/>
            <w:bookmarkStart w:id="65" w:name="_Toc435624814"/>
            <w:bookmarkStart w:id="66" w:name="_Toc448224227"/>
            <w:bookmarkStart w:id="67" w:name="_Toc63331045"/>
            <w:bookmarkEnd w:id="55"/>
            <w:bookmarkEnd w:id="56"/>
            <w:r w:rsidRPr="00465C52">
              <w:rPr>
                <w:color w:val="0D0D0D" w:themeColor="text1" w:themeTint="F2"/>
              </w:rPr>
              <w:t>Eligible Bidders</w:t>
            </w:r>
            <w:bookmarkEnd w:id="57"/>
            <w:bookmarkEnd w:id="58"/>
            <w:bookmarkEnd w:id="59"/>
            <w:bookmarkEnd w:id="60"/>
            <w:bookmarkEnd w:id="61"/>
            <w:bookmarkEnd w:id="62"/>
            <w:bookmarkEnd w:id="63"/>
            <w:bookmarkEnd w:id="64"/>
            <w:bookmarkEnd w:id="65"/>
            <w:bookmarkEnd w:id="66"/>
            <w:bookmarkEnd w:id="67"/>
          </w:p>
          <w:p w14:paraId="7F181E79" w14:textId="77777777" w:rsidR="007B586E" w:rsidRPr="00465C52" w:rsidRDefault="007B586E" w:rsidP="00347DB2">
            <w:pPr>
              <w:pStyle w:val="Header1-Clauses"/>
              <w:numPr>
                <w:ilvl w:val="0"/>
                <w:numId w:val="0"/>
              </w:numPr>
              <w:spacing w:after="120"/>
              <w:ind w:left="432" w:hanging="432"/>
              <w:contextualSpacing/>
              <w:rPr>
                <w:rFonts w:ascii="Times New Roman" w:hAnsi="Times New Roman"/>
                <w:color w:val="0D0D0D" w:themeColor="text1" w:themeTint="F2"/>
                <w:sz w:val="24"/>
                <w:szCs w:val="24"/>
              </w:rPr>
            </w:pPr>
          </w:p>
          <w:p w14:paraId="5B560C34" w14:textId="77777777" w:rsidR="00D77589" w:rsidRPr="00465C52" w:rsidRDefault="00D77589" w:rsidP="00347DB2">
            <w:pPr>
              <w:pStyle w:val="Header1-Clauses"/>
              <w:numPr>
                <w:ilvl w:val="0"/>
                <w:numId w:val="0"/>
              </w:numPr>
              <w:spacing w:after="120"/>
              <w:ind w:left="432" w:hanging="432"/>
              <w:contextualSpacing/>
              <w:rPr>
                <w:rFonts w:ascii="Times New Roman" w:hAnsi="Times New Roman"/>
                <w:b w:val="0"/>
                <w:bCs/>
                <w:color w:val="0D0D0D" w:themeColor="text1" w:themeTint="F2"/>
                <w:sz w:val="24"/>
                <w:szCs w:val="24"/>
              </w:rPr>
            </w:pPr>
          </w:p>
        </w:tc>
        <w:tc>
          <w:tcPr>
            <w:tcW w:w="7201" w:type="dxa"/>
          </w:tcPr>
          <w:p w14:paraId="0F1F17A9" w14:textId="63F9FA1D" w:rsidR="007A69DA"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A Bidder may be a </w:t>
            </w:r>
            <w:r w:rsidR="005F0029" w:rsidRPr="00465C52">
              <w:rPr>
                <w:rFonts w:cs="Times New Roman"/>
                <w:color w:val="0D0D0D" w:themeColor="text1" w:themeTint="F2"/>
              </w:rPr>
              <w:t>firm that is a</w:t>
            </w:r>
            <w:r w:rsidRPr="00465C52">
              <w:rPr>
                <w:rFonts w:cs="Times New Roman"/>
                <w:color w:val="0D0D0D" w:themeColor="text1" w:themeTint="F2"/>
              </w:rPr>
              <w:t xml:space="preserve"> private entity, or </w:t>
            </w:r>
            <w:r w:rsidR="005F0029" w:rsidRPr="00465C52">
              <w:rPr>
                <w:rFonts w:cs="Times New Roman"/>
                <w:color w:val="0D0D0D" w:themeColor="text1" w:themeTint="F2"/>
              </w:rPr>
              <w:t xml:space="preserve">a </w:t>
            </w:r>
            <w:r w:rsidR="009B55EB" w:rsidRPr="00465C52">
              <w:rPr>
                <w:rFonts w:cs="Times New Roman"/>
                <w:color w:val="0D0D0D" w:themeColor="text1" w:themeTint="F2"/>
              </w:rPr>
              <w:t>state</w:t>
            </w:r>
            <w:r w:rsidRPr="00465C52">
              <w:rPr>
                <w:rFonts w:cs="Times New Roman"/>
                <w:color w:val="0D0D0D" w:themeColor="text1" w:themeTint="F2"/>
              </w:rPr>
              <w:t xml:space="preserve">-owned </w:t>
            </w:r>
            <w:r w:rsidR="00EA2D1F" w:rsidRPr="00465C52">
              <w:rPr>
                <w:rFonts w:cs="Times New Roman"/>
                <w:color w:val="0D0D0D" w:themeColor="text1" w:themeTint="F2"/>
              </w:rPr>
              <w:t>e</w:t>
            </w:r>
            <w:r w:rsidR="0099772C" w:rsidRPr="00465C52">
              <w:rPr>
                <w:rFonts w:cs="Times New Roman"/>
                <w:color w:val="0D0D0D" w:themeColor="text1" w:themeTint="F2"/>
              </w:rPr>
              <w:t>nterprise</w:t>
            </w:r>
            <w:r w:rsidR="00587B0E" w:rsidRPr="00465C52">
              <w:rPr>
                <w:rFonts w:cs="Times New Roman"/>
                <w:color w:val="0D0D0D" w:themeColor="text1" w:themeTint="F2"/>
              </w:rPr>
              <w:t xml:space="preserve"> or institution</w:t>
            </w:r>
            <w:r w:rsidR="0038125F" w:rsidRPr="00465C52">
              <w:rPr>
                <w:rFonts w:cs="Times New Roman"/>
                <w:color w:val="0D0D0D" w:themeColor="text1" w:themeTint="F2"/>
              </w:rPr>
              <w:t>,</w:t>
            </w:r>
            <w:r w:rsidR="00DB3840" w:rsidRPr="00465C52">
              <w:rPr>
                <w:rFonts w:cs="Times New Roman"/>
                <w:color w:val="0D0D0D" w:themeColor="text1" w:themeTint="F2"/>
              </w:rPr>
              <w:t xml:space="preserve"> </w:t>
            </w:r>
            <w:r w:rsidRPr="00465C52">
              <w:rPr>
                <w:rFonts w:cs="Times New Roman"/>
                <w:color w:val="0D0D0D" w:themeColor="text1" w:themeTint="F2"/>
              </w:rPr>
              <w:t>subject to ITB 4.</w:t>
            </w:r>
            <w:r w:rsidR="00750D59" w:rsidRPr="00465C52">
              <w:rPr>
                <w:rFonts w:cs="Times New Roman"/>
                <w:color w:val="0D0D0D" w:themeColor="text1" w:themeTint="F2"/>
              </w:rPr>
              <w:t>6</w:t>
            </w:r>
            <w:r w:rsidR="0038125F" w:rsidRPr="00465C52">
              <w:rPr>
                <w:rFonts w:cs="Times New Roman"/>
                <w:color w:val="0D0D0D" w:themeColor="text1" w:themeTint="F2"/>
              </w:rPr>
              <w:t>,</w:t>
            </w:r>
            <w:r w:rsidR="00DB3840" w:rsidRPr="00465C52">
              <w:rPr>
                <w:rFonts w:cs="Times New Roman"/>
                <w:color w:val="0D0D0D" w:themeColor="text1" w:themeTint="F2"/>
              </w:rPr>
              <w:t xml:space="preserve"> </w:t>
            </w:r>
            <w:r w:rsidRPr="00465C52">
              <w:rPr>
                <w:rFonts w:cs="Times New Roman"/>
                <w:color w:val="0D0D0D" w:themeColor="text1" w:themeTint="F2"/>
              </w:rPr>
              <w:t>or any combination of them in the form of a joint venture</w:t>
            </w:r>
            <w:r w:rsidR="005449BA" w:rsidRPr="00465C52">
              <w:rPr>
                <w:rFonts w:cs="Times New Roman"/>
                <w:color w:val="0D0D0D" w:themeColor="text1" w:themeTint="F2"/>
              </w:rPr>
              <w:t xml:space="preserve"> (JV)</w:t>
            </w:r>
            <w:r w:rsidRPr="00465C52">
              <w:rPr>
                <w:rFonts w:cs="Times New Roman"/>
                <w:color w:val="0D0D0D" w:themeColor="text1" w:themeTint="F2"/>
              </w:rPr>
              <w:t xml:space="preserve">, under an existing agreement, or with the intent to </w:t>
            </w:r>
            <w:r w:rsidR="005449BA" w:rsidRPr="00465C52">
              <w:rPr>
                <w:rFonts w:cs="Times New Roman"/>
                <w:color w:val="0D0D0D" w:themeColor="text1" w:themeTint="F2"/>
              </w:rPr>
              <w:t>enter into such an agreement supported by a letter of intent</w:t>
            </w:r>
            <w:r w:rsidR="00A673DB" w:rsidRPr="00465C52">
              <w:rPr>
                <w:rFonts w:cs="Times New Roman"/>
                <w:color w:val="0D0D0D" w:themeColor="text1" w:themeTint="F2"/>
              </w:rPr>
              <w:t xml:space="preserve">. </w:t>
            </w:r>
            <w:r w:rsidR="005449BA" w:rsidRPr="00465C52">
              <w:rPr>
                <w:rFonts w:cs="Times New Roman"/>
                <w:color w:val="0D0D0D" w:themeColor="text1" w:themeTint="F2"/>
              </w:rPr>
              <w:t xml:space="preserve">In the case of a joint venture, all members shall be jointly and severally liable for the execution of the </w:t>
            </w:r>
            <w:r w:rsidR="00266E26" w:rsidRPr="00465C52">
              <w:rPr>
                <w:rFonts w:cs="Times New Roman"/>
                <w:color w:val="0D0D0D" w:themeColor="text1" w:themeTint="F2"/>
              </w:rPr>
              <w:t xml:space="preserve">entire </w:t>
            </w:r>
            <w:r w:rsidR="005449BA" w:rsidRPr="00465C52">
              <w:rPr>
                <w:rFonts w:cs="Times New Roman"/>
                <w:color w:val="0D0D0D" w:themeColor="text1" w:themeTint="F2"/>
              </w:rPr>
              <w:t>Contract in accordance with the Contract terms</w:t>
            </w:r>
            <w:r w:rsidR="00A673DB" w:rsidRPr="00465C52">
              <w:rPr>
                <w:rFonts w:cs="Times New Roman"/>
                <w:color w:val="0D0D0D" w:themeColor="text1" w:themeTint="F2"/>
              </w:rPr>
              <w:t>.</w:t>
            </w:r>
            <w:r w:rsidR="006E1078" w:rsidRPr="00465C52">
              <w:rPr>
                <w:rFonts w:cs="Times New Roman"/>
                <w:color w:val="0D0D0D" w:themeColor="text1" w:themeTint="F2"/>
              </w:rPr>
              <w:t xml:space="preserve"> </w:t>
            </w:r>
            <w:r w:rsidR="005449BA" w:rsidRPr="00465C52">
              <w:rPr>
                <w:rFonts w:cs="Times New Roman"/>
                <w:color w:val="0D0D0D" w:themeColor="text1" w:themeTint="F2"/>
              </w:rPr>
              <w:t xml:space="preserve">The JV shall nominate a Representative who shall have the authority to conduct all business for and on behalf of </w:t>
            </w:r>
            <w:proofErr w:type="gramStart"/>
            <w:r w:rsidR="005449BA" w:rsidRPr="00465C52">
              <w:rPr>
                <w:rFonts w:cs="Times New Roman"/>
                <w:color w:val="0D0D0D" w:themeColor="text1" w:themeTint="F2"/>
              </w:rPr>
              <w:t>any and all</w:t>
            </w:r>
            <w:proofErr w:type="gramEnd"/>
            <w:r w:rsidR="005449BA" w:rsidRPr="00465C52">
              <w:rPr>
                <w:rFonts w:cs="Times New Roman"/>
                <w:color w:val="0D0D0D" w:themeColor="text1" w:themeTint="F2"/>
              </w:rPr>
              <w:t xml:space="preserve"> the members of the JV during the </w:t>
            </w:r>
            <w:r w:rsidR="00723EAF" w:rsidRPr="00465C52">
              <w:rPr>
                <w:rFonts w:cs="Times New Roman"/>
                <w:color w:val="0D0D0D" w:themeColor="text1" w:themeTint="F2"/>
              </w:rPr>
              <w:t>B</w:t>
            </w:r>
            <w:r w:rsidR="005449BA" w:rsidRPr="00465C52">
              <w:rPr>
                <w:rFonts w:cs="Times New Roman"/>
                <w:color w:val="0D0D0D" w:themeColor="text1" w:themeTint="F2"/>
              </w:rPr>
              <w:t xml:space="preserve">idding process and, in the event the JV is awarded the Contract, during contract execution. </w:t>
            </w:r>
            <w:r w:rsidR="005449BA" w:rsidRPr="00465C52">
              <w:rPr>
                <w:rFonts w:cs="Times New Roman"/>
                <w:bCs/>
                <w:color w:val="0D0D0D" w:themeColor="text1" w:themeTint="F2"/>
              </w:rPr>
              <w:t>Unless specified</w:t>
            </w:r>
            <w:r w:rsidR="005449BA" w:rsidRPr="00465C52">
              <w:rPr>
                <w:rFonts w:cs="Times New Roman"/>
                <w:b/>
                <w:bCs/>
                <w:color w:val="0D0D0D" w:themeColor="text1" w:themeTint="F2"/>
              </w:rPr>
              <w:t xml:space="preserve"> </w:t>
            </w:r>
            <w:r w:rsidR="005449BA" w:rsidRPr="00465C52">
              <w:rPr>
                <w:rFonts w:cs="Times New Roman"/>
                <w:b/>
                <w:color w:val="0D0D0D" w:themeColor="text1" w:themeTint="F2"/>
              </w:rPr>
              <w:t>in the BDS</w:t>
            </w:r>
            <w:r w:rsidR="005449BA" w:rsidRPr="00465C52">
              <w:rPr>
                <w:rFonts w:cs="Times New Roman"/>
                <w:color w:val="0D0D0D" w:themeColor="text1" w:themeTint="F2"/>
              </w:rPr>
              <w:t>, there is no limit on the number of members in a JV</w:t>
            </w:r>
            <w:r w:rsidR="009D53CC" w:rsidRPr="00465C52">
              <w:rPr>
                <w:rFonts w:cs="Times New Roman"/>
                <w:color w:val="0D0D0D" w:themeColor="text1" w:themeTint="F2"/>
              </w:rPr>
              <w:t xml:space="preserve">. </w:t>
            </w:r>
          </w:p>
        </w:tc>
      </w:tr>
      <w:tr w:rsidR="0016255D" w:rsidRPr="00465C52" w14:paraId="75F7DEB1" w14:textId="77777777" w:rsidTr="006D2879">
        <w:trPr>
          <w:jc w:val="center"/>
        </w:trPr>
        <w:tc>
          <w:tcPr>
            <w:tcW w:w="2406" w:type="dxa"/>
          </w:tcPr>
          <w:p w14:paraId="1B65C13E" w14:textId="77777777" w:rsidR="007B586E" w:rsidRPr="00465C52" w:rsidRDefault="007B586E" w:rsidP="00347DB2">
            <w:pPr>
              <w:pStyle w:val="Header1-Clauses"/>
              <w:numPr>
                <w:ilvl w:val="0"/>
                <w:numId w:val="0"/>
              </w:numPr>
              <w:spacing w:after="120"/>
              <w:contextualSpacing/>
              <w:rPr>
                <w:rFonts w:ascii="Times New Roman" w:hAnsi="Times New Roman"/>
                <w:i/>
                <w:color w:val="0D0D0D" w:themeColor="text1" w:themeTint="F2"/>
                <w:sz w:val="24"/>
                <w:szCs w:val="24"/>
              </w:rPr>
            </w:pPr>
          </w:p>
        </w:tc>
        <w:tc>
          <w:tcPr>
            <w:tcW w:w="7201" w:type="dxa"/>
          </w:tcPr>
          <w:p w14:paraId="29B3354D" w14:textId="77777777" w:rsidR="007B586E" w:rsidRPr="00465C52" w:rsidRDefault="007B586E" w:rsidP="00151EF3">
            <w:pPr>
              <w:pStyle w:val="Header2-SubClauses"/>
              <w:numPr>
                <w:ilvl w:val="1"/>
                <w:numId w:val="26"/>
              </w:numPr>
              <w:spacing w:before="120" w:after="120"/>
              <w:ind w:left="511" w:hanging="596"/>
              <w:contextualSpacing/>
              <w:rPr>
                <w:rFonts w:cs="Times New Roman"/>
                <w:i/>
                <w:color w:val="0D0D0D" w:themeColor="text1" w:themeTint="F2"/>
              </w:rPr>
            </w:pPr>
            <w:r w:rsidRPr="00465C52">
              <w:rPr>
                <w:rFonts w:cs="Times New Roman"/>
                <w:color w:val="0D0D0D" w:themeColor="text1" w:themeTint="F2"/>
              </w:rPr>
              <w:t xml:space="preserve">A Bidder shall not have a conflict of interest.  All Bidders found to have a conflict of interest shall be disqualified.  A Bidder may be </w:t>
            </w:r>
            <w:r w:rsidRPr="00465C52">
              <w:rPr>
                <w:rFonts w:cs="Times New Roman"/>
                <w:color w:val="0D0D0D" w:themeColor="text1" w:themeTint="F2"/>
              </w:rPr>
              <w:lastRenderedPageBreak/>
              <w:t xml:space="preserve">considered to have a conflict of interest </w:t>
            </w:r>
            <w:r w:rsidR="005449BA" w:rsidRPr="00465C52">
              <w:rPr>
                <w:rFonts w:cs="Times New Roman"/>
                <w:color w:val="0D0D0D" w:themeColor="text1" w:themeTint="F2"/>
              </w:rPr>
              <w:t xml:space="preserve">for the purpose of </w:t>
            </w:r>
            <w:r w:rsidRPr="00465C52">
              <w:rPr>
                <w:rFonts w:cs="Times New Roman"/>
                <w:color w:val="0D0D0D" w:themeColor="text1" w:themeTint="F2"/>
              </w:rPr>
              <w:t xml:space="preserve">this </w:t>
            </w:r>
            <w:r w:rsidR="00723EAF" w:rsidRPr="00465C52">
              <w:rPr>
                <w:rFonts w:cs="Times New Roman"/>
                <w:color w:val="0D0D0D" w:themeColor="text1" w:themeTint="F2"/>
              </w:rPr>
              <w:t>B</w:t>
            </w:r>
            <w:r w:rsidRPr="00465C52">
              <w:rPr>
                <w:rFonts w:cs="Times New Roman"/>
                <w:color w:val="0D0D0D" w:themeColor="text1" w:themeTint="F2"/>
              </w:rPr>
              <w:t xml:space="preserve">idding process, if </w:t>
            </w:r>
            <w:r w:rsidR="005449BA" w:rsidRPr="00465C52">
              <w:rPr>
                <w:rFonts w:cs="Times New Roman"/>
                <w:color w:val="0D0D0D" w:themeColor="text1" w:themeTint="F2"/>
              </w:rPr>
              <w:t>the Bidder</w:t>
            </w:r>
            <w:r w:rsidRPr="00465C52">
              <w:rPr>
                <w:rFonts w:cs="Times New Roman"/>
                <w:color w:val="0D0D0D" w:themeColor="text1" w:themeTint="F2"/>
              </w:rPr>
              <w:t xml:space="preserve">: </w:t>
            </w:r>
          </w:p>
          <w:p w14:paraId="5B109347" w14:textId="77777777" w:rsidR="007B586E" w:rsidRPr="00465C52" w:rsidRDefault="005449BA" w:rsidP="00151EF3">
            <w:pPr>
              <w:pStyle w:val="P3Header1-Clauses"/>
              <w:numPr>
                <w:ilvl w:val="0"/>
                <w:numId w:val="98"/>
              </w:numPr>
              <w:spacing w:before="120" w:after="120"/>
              <w:ind w:left="1085" w:hanging="540"/>
              <w:contextualSpacing/>
              <w:rPr>
                <w:color w:val="0D0D0D" w:themeColor="text1" w:themeTint="F2"/>
              </w:rPr>
            </w:pPr>
            <w:r w:rsidRPr="00465C52">
              <w:rPr>
                <w:color w:val="0D0D0D" w:themeColor="text1" w:themeTint="F2"/>
              </w:rPr>
              <w:t>directly or indirectly controls, is controlled by or is under common control with another Bidder</w:t>
            </w:r>
            <w:r w:rsidR="007B586E" w:rsidRPr="00465C52">
              <w:rPr>
                <w:color w:val="0D0D0D" w:themeColor="text1" w:themeTint="F2"/>
              </w:rPr>
              <w:t>; or</w:t>
            </w:r>
          </w:p>
          <w:p w14:paraId="25EEEF80" w14:textId="77777777" w:rsidR="007B586E" w:rsidRPr="00465C52" w:rsidRDefault="005449BA" w:rsidP="00151EF3">
            <w:pPr>
              <w:pStyle w:val="P3Header1-Clauses"/>
              <w:numPr>
                <w:ilvl w:val="0"/>
                <w:numId w:val="98"/>
              </w:numPr>
              <w:spacing w:before="120" w:after="120"/>
              <w:ind w:left="1085" w:hanging="540"/>
              <w:contextualSpacing/>
              <w:rPr>
                <w:color w:val="0D0D0D" w:themeColor="text1" w:themeTint="F2"/>
              </w:rPr>
            </w:pPr>
            <w:r w:rsidRPr="00465C52">
              <w:rPr>
                <w:color w:val="0D0D0D" w:themeColor="text1" w:themeTint="F2"/>
              </w:rPr>
              <w:t>receives or has received any direct or indirect subsidy from another Bidder</w:t>
            </w:r>
            <w:r w:rsidR="007B586E" w:rsidRPr="00465C52">
              <w:rPr>
                <w:color w:val="0D0D0D" w:themeColor="text1" w:themeTint="F2"/>
              </w:rPr>
              <w:t>; or</w:t>
            </w:r>
          </w:p>
          <w:p w14:paraId="5A66B9C5" w14:textId="77777777" w:rsidR="007B586E" w:rsidRPr="00465C52" w:rsidRDefault="005449BA" w:rsidP="00151EF3">
            <w:pPr>
              <w:pStyle w:val="P3Header1-Clauses"/>
              <w:numPr>
                <w:ilvl w:val="0"/>
                <w:numId w:val="98"/>
              </w:numPr>
              <w:spacing w:before="120" w:after="120"/>
              <w:ind w:left="1085" w:hanging="540"/>
              <w:contextualSpacing/>
              <w:rPr>
                <w:color w:val="0D0D0D" w:themeColor="text1" w:themeTint="F2"/>
              </w:rPr>
            </w:pPr>
            <w:r w:rsidRPr="00465C52">
              <w:rPr>
                <w:color w:val="0D0D0D" w:themeColor="text1" w:themeTint="F2"/>
              </w:rPr>
              <w:t>has the same legal representative as another Bidder</w:t>
            </w:r>
            <w:r w:rsidR="007B586E" w:rsidRPr="00465C52">
              <w:rPr>
                <w:color w:val="0D0D0D" w:themeColor="text1" w:themeTint="F2"/>
              </w:rPr>
              <w:t>; or</w:t>
            </w:r>
          </w:p>
          <w:p w14:paraId="31F1A437" w14:textId="77777777" w:rsidR="007B586E" w:rsidRPr="00465C52" w:rsidRDefault="005449BA" w:rsidP="00151EF3">
            <w:pPr>
              <w:pStyle w:val="P3Header1-Clauses"/>
              <w:numPr>
                <w:ilvl w:val="0"/>
                <w:numId w:val="98"/>
              </w:numPr>
              <w:spacing w:before="120" w:after="120"/>
              <w:ind w:left="1085" w:hanging="540"/>
              <w:contextualSpacing/>
              <w:rPr>
                <w:color w:val="0D0D0D" w:themeColor="text1" w:themeTint="F2"/>
              </w:rPr>
            </w:pPr>
            <w:r w:rsidRPr="00465C52">
              <w:rPr>
                <w:color w:val="0D0D0D" w:themeColor="text1" w:themeTint="F2"/>
              </w:rPr>
              <w:t xml:space="preserve">has a relationship with another Bidder, directly or through common third parties, that puts it in a position to influence the </w:t>
            </w:r>
            <w:r w:rsidR="00723EAF" w:rsidRPr="00465C52">
              <w:rPr>
                <w:color w:val="0D0D0D" w:themeColor="text1" w:themeTint="F2"/>
              </w:rPr>
              <w:t>B</w:t>
            </w:r>
            <w:r w:rsidRPr="00465C52">
              <w:rPr>
                <w:color w:val="0D0D0D" w:themeColor="text1" w:themeTint="F2"/>
              </w:rPr>
              <w:t>id of another Bidder, or influence the decisions of the Employer regarding this bidding process</w:t>
            </w:r>
            <w:r w:rsidR="007B586E" w:rsidRPr="00465C52">
              <w:rPr>
                <w:color w:val="0D0D0D" w:themeColor="text1" w:themeTint="F2"/>
              </w:rPr>
              <w:t>; or</w:t>
            </w:r>
          </w:p>
          <w:p w14:paraId="1E35B02B" w14:textId="77777777" w:rsidR="007B586E" w:rsidRPr="00465C52" w:rsidRDefault="00EA2D1F" w:rsidP="00151EF3">
            <w:pPr>
              <w:pStyle w:val="P3Header1-Clauses"/>
              <w:numPr>
                <w:ilvl w:val="0"/>
                <w:numId w:val="98"/>
              </w:numPr>
              <w:spacing w:before="120" w:after="120"/>
              <w:ind w:left="1085" w:hanging="540"/>
              <w:contextualSpacing/>
              <w:rPr>
                <w:color w:val="0D0D0D" w:themeColor="text1" w:themeTint="F2"/>
              </w:rPr>
            </w:pPr>
            <w:r w:rsidRPr="00465C52">
              <w:rPr>
                <w:color w:val="0D0D0D" w:themeColor="text1" w:themeTint="F2"/>
              </w:rPr>
              <w:t xml:space="preserve">or </w:t>
            </w:r>
            <w:r w:rsidR="005449BA" w:rsidRPr="00465C52">
              <w:rPr>
                <w:color w:val="0D0D0D" w:themeColor="text1" w:themeTint="F2"/>
              </w:rPr>
              <w:t xml:space="preserve">any of its affiliates participated as a consultant in the preparation of the design or technical specifications of the works that are the subject of the </w:t>
            </w:r>
            <w:r w:rsidR="00723EAF" w:rsidRPr="00465C52">
              <w:rPr>
                <w:color w:val="0D0D0D" w:themeColor="text1" w:themeTint="F2"/>
              </w:rPr>
              <w:t>B</w:t>
            </w:r>
            <w:r w:rsidR="005449BA" w:rsidRPr="00465C52">
              <w:rPr>
                <w:color w:val="0D0D0D" w:themeColor="text1" w:themeTint="F2"/>
              </w:rPr>
              <w:t>id</w:t>
            </w:r>
            <w:r w:rsidR="007B586E" w:rsidRPr="00465C52">
              <w:rPr>
                <w:color w:val="0D0D0D" w:themeColor="text1" w:themeTint="F2"/>
              </w:rPr>
              <w:t>; or</w:t>
            </w:r>
          </w:p>
          <w:p w14:paraId="0CB42177" w14:textId="77777777" w:rsidR="005449BA" w:rsidRPr="00465C52" w:rsidRDefault="005449BA" w:rsidP="00151EF3">
            <w:pPr>
              <w:pStyle w:val="P3Header1-Clauses"/>
              <w:numPr>
                <w:ilvl w:val="0"/>
                <w:numId w:val="98"/>
              </w:numPr>
              <w:spacing w:before="120" w:after="120"/>
              <w:ind w:left="1085" w:hanging="540"/>
              <w:contextualSpacing/>
              <w:rPr>
                <w:color w:val="0D0D0D" w:themeColor="text1" w:themeTint="F2"/>
              </w:rPr>
            </w:pPr>
            <w:r w:rsidRPr="00465C52">
              <w:rPr>
                <w:bCs/>
                <w:color w:val="0D0D0D" w:themeColor="text1" w:themeTint="F2"/>
              </w:rPr>
              <w:t xml:space="preserve">or any of its affiliates has been hired (or is proposed to be hired) by </w:t>
            </w:r>
            <w:r w:rsidRPr="00465C52">
              <w:rPr>
                <w:color w:val="0D0D0D" w:themeColor="text1" w:themeTint="F2"/>
              </w:rPr>
              <w:t>the</w:t>
            </w:r>
            <w:r w:rsidRPr="00465C52">
              <w:rPr>
                <w:bCs/>
                <w:color w:val="0D0D0D" w:themeColor="text1" w:themeTint="F2"/>
              </w:rPr>
              <w:t xml:space="preserve"> Employer or Borrower as </w:t>
            </w:r>
            <w:r w:rsidR="00C65741" w:rsidRPr="00465C52">
              <w:rPr>
                <w:bCs/>
                <w:color w:val="0D0D0D" w:themeColor="text1" w:themeTint="F2"/>
              </w:rPr>
              <w:t>Project Manager</w:t>
            </w:r>
            <w:r w:rsidRPr="00465C52">
              <w:rPr>
                <w:bCs/>
                <w:color w:val="0D0D0D" w:themeColor="text1" w:themeTint="F2"/>
              </w:rPr>
              <w:t xml:space="preserve"> for the Contract implementation</w:t>
            </w:r>
            <w:r w:rsidRPr="00465C52">
              <w:rPr>
                <w:color w:val="0D0D0D" w:themeColor="text1" w:themeTint="F2"/>
              </w:rPr>
              <w:t>;</w:t>
            </w:r>
          </w:p>
          <w:p w14:paraId="75747C6A" w14:textId="77777777" w:rsidR="005449BA" w:rsidRPr="00465C52" w:rsidRDefault="005449BA" w:rsidP="00151EF3">
            <w:pPr>
              <w:pStyle w:val="P3Header1-Clauses"/>
              <w:numPr>
                <w:ilvl w:val="0"/>
                <w:numId w:val="98"/>
              </w:numPr>
              <w:spacing w:before="120" w:after="120"/>
              <w:ind w:left="1085" w:hanging="540"/>
              <w:contextualSpacing/>
              <w:rPr>
                <w:color w:val="0D0D0D" w:themeColor="text1" w:themeTint="F2"/>
              </w:rPr>
            </w:pPr>
            <w:r w:rsidRPr="00465C52">
              <w:rPr>
                <w:color w:val="0D0D0D" w:themeColor="text1" w:themeTint="F2"/>
              </w:rPr>
              <w:t>would be providing goods, works, or non-consulting services resulting from or directly related to consulting services for the preparation or implementation of the project specified in the BDS ITB 2.1 that it provided or were provided by any affiliate that directly or indirectly controls, is controlled by, or is under common control with that firm;</w:t>
            </w:r>
          </w:p>
          <w:p w14:paraId="10D5D277" w14:textId="77777777" w:rsidR="007B586E" w:rsidRPr="00465C52" w:rsidRDefault="005449BA" w:rsidP="00151EF3">
            <w:pPr>
              <w:pStyle w:val="P3Header1-Clauses"/>
              <w:numPr>
                <w:ilvl w:val="0"/>
                <w:numId w:val="98"/>
              </w:numPr>
              <w:spacing w:before="120" w:after="120"/>
              <w:ind w:left="1085" w:hanging="540"/>
              <w:contextualSpacing/>
              <w:rPr>
                <w:color w:val="0D0D0D" w:themeColor="text1" w:themeTint="F2"/>
              </w:rPr>
            </w:pPr>
            <w:r w:rsidRPr="00465C52">
              <w:rPr>
                <w:color w:val="0D0D0D" w:themeColor="text1" w:themeTint="F2"/>
              </w:rPr>
              <w:t>has a close business or family relationship with a professional staff of the Borrower (or of the project implementing agency, or of a recipient of a part of the loan) who: (</w:t>
            </w:r>
            <w:proofErr w:type="spellStart"/>
            <w:r w:rsidRPr="00465C52">
              <w:rPr>
                <w:color w:val="0D0D0D" w:themeColor="text1" w:themeTint="F2"/>
              </w:rPr>
              <w:t>i</w:t>
            </w:r>
            <w:proofErr w:type="spellEnd"/>
            <w:r w:rsidRPr="00465C52">
              <w:rPr>
                <w:color w:val="0D0D0D" w:themeColor="text1" w:themeTint="F2"/>
              </w:rPr>
              <w:t xml:space="preserve">) are directly or indirectly involved in the preparation of the </w:t>
            </w:r>
            <w:r w:rsidR="004509D8" w:rsidRPr="00465C52">
              <w:rPr>
                <w:color w:val="0D0D0D" w:themeColor="text1" w:themeTint="F2"/>
              </w:rPr>
              <w:t>bidding document</w:t>
            </w:r>
            <w:r w:rsidRPr="00465C52">
              <w:rPr>
                <w:color w:val="0D0D0D" w:themeColor="text1" w:themeTint="F2"/>
              </w:rPr>
              <w:t xml:space="preserve"> or specifications of the contract, and/or the </w:t>
            </w:r>
            <w:r w:rsidR="00723EAF" w:rsidRPr="00465C52">
              <w:rPr>
                <w:color w:val="0D0D0D" w:themeColor="text1" w:themeTint="F2"/>
              </w:rPr>
              <w:t>B</w:t>
            </w:r>
            <w:r w:rsidRPr="00465C52">
              <w:rPr>
                <w:color w:val="0D0D0D" w:themeColor="text1" w:themeTint="F2"/>
              </w:rPr>
              <w:t>id evaluation process of such contract; or (ii) would be involved in the implementation or supervision of such contract unless</w:t>
            </w:r>
            <w:r w:rsidRPr="00465C52">
              <w:rPr>
                <w:b/>
                <w:color w:val="0D0D0D" w:themeColor="text1" w:themeTint="F2"/>
              </w:rPr>
              <w:t xml:space="preserve"> </w:t>
            </w:r>
            <w:r w:rsidRPr="00465C52">
              <w:rPr>
                <w:color w:val="0D0D0D" w:themeColor="text1" w:themeTint="F2"/>
              </w:rPr>
              <w:t>the conflict stemming from such relationship has been resolved in a manner acceptable to the Bank throughout the procurement process and execution of the contract</w:t>
            </w:r>
            <w:r w:rsidR="007B586E" w:rsidRPr="00465C52">
              <w:rPr>
                <w:color w:val="0D0D0D" w:themeColor="text1" w:themeTint="F2"/>
              </w:rPr>
              <w:t>.</w:t>
            </w:r>
          </w:p>
        </w:tc>
      </w:tr>
      <w:tr w:rsidR="0016255D" w:rsidRPr="00465C52" w14:paraId="7788A151" w14:textId="77777777" w:rsidTr="006D2879">
        <w:trPr>
          <w:jc w:val="center"/>
        </w:trPr>
        <w:tc>
          <w:tcPr>
            <w:tcW w:w="2406" w:type="dxa"/>
          </w:tcPr>
          <w:p w14:paraId="412726BC" w14:textId="77777777" w:rsidR="009B55EB" w:rsidRPr="00465C52" w:rsidRDefault="009B55EB" w:rsidP="00347DB2">
            <w:pPr>
              <w:pStyle w:val="Header1-Clauses"/>
              <w:numPr>
                <w:ilvl w:val="0"/>
                <w:numId w:val="0"/>
              </w:numPr>
              <w:spacing w:after="120"/>
              <w:contextualSpacing/>
              <w:rPr>
                <w:rFonts w:ascii="Times New Roman" w:hAnsi="Times New Roman"/>
                <w:i/>
                <w:color w:val="0D0D0D" w:themeColor="text1" w:themeTint="F2"/>
                <w:sz w:val="24"/>
                <w:szCs w:val="24"/>
              </w:rPr>
            </w:pPr>
          </w:p>
        </w:tc>
        <w:tc>
          <w:tcPr>
            <w:tcW w:w="7201" w:type="dxa"/>
          </w:tcPr>
          <w:p w14:paraId="1605CCA5" w14:textId="77777777" w:rsidR="009B55EB" w:rsidRPr="00465C52" w:rsidRDefault="009B55EB" w:rsidP="00151EF3">
            <w:pPr>
              <w:pStyle w:val="Header2-SubClauses"/>
              <w:numPr>
                <w:ilvl w:val="1"/>
                <w:numId w:val="26"/>
              </w:numPr>
              <w:spacing w:before="120" w:after="120"/>
              <w:ind w:left="511" w:hanging="596"/>
              <w:contextualSpacing/>
              <w:rPr>
                <w:rFonts w:cs="Times New Roman"/>
                <w:bCs/>
                <w:color w:val="0D0D0D" w:themeColor="text1" w:themeTint="F2"/>
              </w:rPr>
            </w:pPr>
            <w:r w:rsidRPr="00465C52">
              <w:rPr>
                <w:rFonts w:cs="Times New Roman"/>
                <w:color w:val="0D0D0D" w:themeColor="text1" w:themeTint="F2"/>
              </w:rPr>
              <w:t xml:space="preserve">A firm that is a Bidder (either individually or as a JV </w:t>
            </w:r>
            <w:r w:rsidR="002673CF" w:rsidRPr="00465C52">
              <w:rPr>
                <w:rFonts w:cs="Times New Roman"/>
                <w:color w:val="0D0D0D" w:themeColor="text1" w:themeTint="F2"/>
              </w:rPr>
              <w:t>member</w:t>
            </w:r>
            <w:r w:rsidRPr="00465C52">
              <w:rPr>
                <w:rFonts w:cs="Times New Roman"/>
                <w:color w:val="0D0D0D" w:themeColor="text1" w:themeTint="F2"/>
              </w:rPr>
              <w:t xml:space="preserve">) shall not participate in </w:t>
            </w:r>
            <w:r w:rsidR="00D30348" w:rsidRPr="00465C52">
              <w:rPr>
                <w:rFonts w:cs="Times New Roman"/>
                <w:color w:val="0D0D0D" w:themeColor="text1" w:themeTint="F2"/>
              </w:rPr>
              <w:t>more than one</w:t>
            </w:r>
            <w:r w:rsidRPr="00465C52">
              <w:rPr>
                <w:rFonts w:cs="Times New Roman"/>
                <w:color w:val="0D0D0D" w:themeColor="text1" w:themeTint="F2"/>
              </w:rPr>
              <w:t xml:space="preserve"> Bid</w:t>
            </w:r>
            <w:r w:rsidR="00C65741" w:rsidRPr="00465C52">
              <w:rPr>
                <w:rFonts w:cs="Times New Roman"/>
                <w:color w:val="0D0D0D" w:themeColor="text1" w:themeTint="F2"/>
              </w:rPr>
              <w:t>,</w:t>
            </w:r>
            <w:r w:rsidR="00C17935" w:rsidRPr="00465C52">
              <w:rPr>
                <w:rFonts w:cs="Times New Roman"/>
                <w:color w:val="0D0D0D" w:themeColor="text1" w:themeTint="F2"/>
              </w:rPr>
              <w:t xml:space="preserve"> except for permitted alternative Bids</w:t>
            </w:r>
            <w:r w:rsidRPr="00465C52">
              <w:rPr>
                <w:rFonts w:cs="Times New Roman"/>
                <w:color w:val="0D0D0D" w:themeColor="text1" w:themeTint="F2"/>
              </w:rPr>
              <w:t xml:space="preserve">. This includes participation as a </w:t>
            </w:r>
            <w:r w:rsidR="005A47D5" w:rsidRPr="00465C52">
              <w:rPr>
                <w:rFonts w:cs="Times New Roman"/>
                <w:color w:val="0D0D0D" w:themeColor="text1" w:themeTint="F2"/>
              </w:rPr>
              <w:t>S</w:t>
            </w:r>
            <w:r w:rsidRPr="00465C52">
              <w:rPr>
                <w:rFonts w:cs="Times New Roman"/>
                <w:color w:val="0D0D0D" w:themeColor="text1" w:themeTint="F2"/>
              </w:rPr>
              <w:t>ubcontractor</w:t>
            </w:r>
            <w:r w:rsidR="005A47D5" w:rsidRPr="00465C52">
              <w:rPr>
                <w:rFonts w:cs="Times New Roman"/>
                <w:color w:val="0D0D0D" w:themeColor="text1" w:themeTint="F2"/>
              </w:rPr>
              <w:t xml:space="preserve"> in other Bids</w:t>
            </w:r>
            <w:r w:rsidRPr="00465C52">
              <w:rPr>
                <w:rFonts w:cs="Times New Roman"/>
                <w:color w:val="0D0D0D" w:themeColor="text1" w:themeTint="F2"/>
              </w:rPr>
              <w:t xml:space="preserve">. Such participation shall result in the disqualification of all Bids in which the firm is involved. A firm that is not a Bidder or a JV </w:t>
            </w:r>
            <w:r w:rsidR="00FD188C" w:rsidRPr="00465C52">
              <w:rPr>
                <w:rFonts w:cs="Times New Roman"/>
                <w:color w:val="0D0D0D" w:themeColor="text1" w:themeTint="F2"/>
              </w:rPr>
              <w:t>member</w:t>
            </w:r>
            <w:r w:rsidRPr="00465C52">
              <w:rPr>
                <w:rFonts w:cs="Times New Roman"/>
                <w:color w:val="0D0D0D" w:themeColor="text1" w:themeTint="F2"/>
              </w:rPr>
              <w:t xml:space="preserve"> may participate as a subcontractor in more than one Bid.</w:t>
            </w:r>
          </w:p>
        </w:tc>
      </w:tr>
      <w:tr w:rsidR="0016255D" w:rsidRPr="00465C52" w14:paraId="3A7F533E" w14:textId="77777777" w:rsidTr="006D2879">
        <w:trPr>
          <w:jc w:val="center"/>
        </w:trPr>
        <w:tc>
          <w:tcPr>
            <w:tcW w:w="2406" w:type="dxa"/>
          </w:tcPr>
          <w:p w14:paraId="4FA1964A" w14:textId="77777777" w:rsidR="007B586E" w:rsidRPr="00465C52" w:rsidRDefault="007B586E" w:rsidP="00347DB2">
            <w:pPr>
              <w:pStyle w:val="Header1-Clauses"/>
              <w:numPr>
                <w:ilvl w:val="0"/>
                <w:numId w:val="0"/>
              </w:numPr>
              <w:spacing w:after="120"/>
              <w:contextualSpacing/>
              <w:rPr>
                <w:rFonts w:ascii="Times New Roman" w:hAnsi="Times New Roman"/>
                <w:i/>
                <w:color w:val="0D0D0D" w:themeColor="text1" w:themeTint="F2"/>
                <w:sz w:val="24"/>
                <w:szCs w:val="24"/>
              </w:rPr>
            </w:pPr>
          </w:p>
        </w:tc>
        <w:tc>
          <w:tcPr>
            <w:tcW w:w="7201" w:type="dxa"/>
          </w:tcPr>
          <w:p w14:paraId="050F6416" w14:textId="1458AE0B" w:rsidR="007B586E" w:rsidRPr="00465C52" w:rsidRDefault="005449BA"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A Bidder may have the nationality of any country, subject to the restrictions pursuant to ITB 4.</w:t>
            </w:r>
            <w:r w:rsidR="00750D59" w:rsidRPr="00465C52">
              <w:rPr>
                <w:rFonts w:cs="Times New Roman"/>
                <w:color w:val="0D0D0D" w:themeColor="text1" w:themeTint="F2"/>
              </w:rPr>
              <w:t>8</w:t>
            </w:r>
            <w:r w:rsidRPr="00465C52">
              <w:rPr>
                <w:rFonts w:cs="Times New Roman"/>
                <w:color w:val="0D0D0D" w:themeColor="text1" w:themeTint="F2"/>
              </w:rPr>
              <w:t xml:space="preserve">. A Bidder shall be deemed to have the nationality of a country if the Bidder is constituted, incorporated or registered in and operates in conformity with the provisions of the laws of that country, as evidenced by its articles of incorporation (or equivalent documents of constitution or association) and its registration documents, as the case may be.  This criterion also shall apply to the determination of </w:t>
            </w:r>
            <w:r w:rsidR="0009660F" w:rsidRPr="00465C52">
              <w:rPr>
                <w:rFonts w:cs="Times New Roman"/>
                <w:color w:val="0D0D0D" w:themeColor="text1" w:themeTint="F2"/>
              </w:rPr>
              <w:t>the nationality of proposed sub</w:t>
            </w:r>
            <w:r w:rsidR="00C65741" w:rsidRPr="00465C52">
              <w:rPr>
                <w:rFonts w:cs="Times New Roman"/>
                <w:color w:val="0D0D0D" w:themeColor="text1" w:themeTint="F2"/>
              </w:rPr>
              <w:t>contractors or sub</w:t>
            </w:r>
            <w:r w:rsidR="00075D36" w:rsidRPr="00465C52">
              <w:rPr>
                <w:rFonts w:cs="Times New Roman"/>
                <w:color w:val="0D0D0D" w:themeColor="text1" w:themeTint="F2"/>
              </w:rPr>
              <w:t xml:space="preserve"> </w:t>
            </w:r>
            <w:r w:rsidRPr="00465C52">
              <w:rPr>
                <w:rFonts w:cs="Times New Roman"/>
                <w:color w:val="0D0D0D" w:themeColor="text1" w:themeTint="F2"/>
              </w:rPr>
              <w:t>consultants for any part of the Contract including related Services.</w:t>
            </w:r>
            <w:r w:rsidR="007B586E" w:rsidRPr="00465C52">
              <w:rPr>
                <w:rFonts w:cs="Times New Roman"/>
                <w:color w:val="0D0D0D" w:themeColor="text1" w:themeTint="F2"/>
              </w:rPr>
              <w:t xml:space="preserve"> </w:t>
            </w:r>
          </w:p>
        </w:tc>
      </w:tr>
      <w:tr w:rsidR="0016255D" w:rsidRPr="00465C52" w14:paraId="55E2AC56" w14:textId="77777777" w:rsidTr="006D2879">
        <w:trPr>
          <w:jc w:val="center"/>
        </w:trPr>
        <w:tc>
          <w:tcPr>
            <w:tcW w:w="2406" w:type="dxa"/>
          </w:tcPr>
          <w:p w14:paraId="41A954A7" w14:textId="77777777" w:rsidR="007B586E" w:rsidRPr="00465C52" w:rsidRDefault="007B586E" w:rsidP="00347DB2">
            <w:pPr>
              <w:pStyle w:val="Header1-Clauses"/>
              <w:numPr>
                <w:ilvl w:val="0"/>
                <w:numId w:val="0"/>
              </w:numPr>
              <w:spacing w:after="120"/>
              <w:contextualSpacing/>
              <w:rPr>
                <w:rFonts w:ascii="Times New Roman" w:hAnsi="Times New Roman"/>
                <w:i/>
                <w:color w:val="0D0D0D" w:themeColor="text1" w:themeTint="F2"/>
                <w:sz w:val="24"/>
                <w:szCs w:val="24"/>
              </w:rPr>
            </w:pPr>
          </w:p>
        </w:tc>
        <w:tc>
          <w:tcPr>
            <w:tcW w:w="7201" w:type="dxa"/>
          </w:tcPr>
          <w:p w14:paraId="1821706C" w14:textId="77777777" w:rsidR="007B586E" w:rsidRPr="00465C52" w:rsidRDefault="005449BA" w:rsidP="00151EF3">
            <w:pPr>
              <w:pStyle w:val="Header2-SubClauses"/>
              <w:numPr>
                <w:ilvl w:val="1"/>
                <w:numId w:val="26"/>
              </w:numPr>
              <w:spacing w:before="120" w:after="120"/>
              <w:ind w:left="511" w:hanging="596"/>
              <w:contextualSpacing/>
              <w:rPr>
                <w:rFonts w:cs="Times New Roman"/>
                <w:bCs/>
                <w:color w:val="0D0D0D" w:themeColor="text1" w:themeTint="F2"/>
              </w:rPr>
            </w:pPr>
            <w:r w:rsidRPr="00465C52">
              <w:rPr>
                <w:rFonts w:cs="Times New Roman"/>
                <w:bCs/>
                <w:color w:val="0D0D0D" w:themeColor="text1" w:themeTint="F2"/>
              </w:rPr>
              <w:t xml:space="preserve">A Bidder </w:t>
            </w:r>
            <w:r w:rsidR="00B74063" w:rsidRPr="00465C52">
              <w:rPr>
                <w:rFonts w:cs="Times New Roman"/>
                <w:color w:val="0D0D0D" w:themeColor="text1" w:themeTint="F2"/>
              </w:rPr>
              <w:t xml:space="preserve">that </w:t>
            </w:r>
            <w:r w:rsidR="00740999" w:rsidRPr="00465C52">
              <w:rPr>
                <w:rFonts w:cs="Times New Roman"/>
                <w:color w:val="0D0D0D" w:themeColor="text1" w:themeTint="F2"/>
              </w:rPr>
              <w:t>has been sanctioned by the Bank,</w:t>
            </w:r>
            <w:r w:rsidR="003D7460" w:rsidRPr="00465C52">
              <w:rPr>
                <w:rFonts w:cs="Times New Roman"/>
                <w:color w:val="0D0D0D" w:themeColor="text1" w:themeTint="F2"/>
              </w:rPr>
              <w:t xml:space="preserve"> pursuant to the Bank’s Anti-Corruption Guidelines</w:t>
            </w:r>
            <w:r w:rsidR="00740999" w:rsidRPr="00465C52">
              <w:rPr>
                <w:rFonts w:cs="Times New Roman"/>
                <w:color w:val="0D0D0D" w:themeColor="text1" w:themeTint="F2"/>
              </w:rPr>
              <w:t>,</w:t>
            </w:r>
            <w:r w:rsidR="003D7460" w:rsidRPr="00465C52">
              <w:rPr>
                <w:rFonts w:cs="Times New Roman"/>
                <w:color w:val="0D0D0D" w:themeColor="text1" w:themeTint="F2"/>
              </w:rPr>
              <w:t xml:space="preserve"> </w:t>
            </w:r>
            <w:r w:rsidR="00B74063" w:rsidRPr="00465C52">
              <w:rPr>
                <w:rFonts w:cs="Times New Roman"/>
                <w:color w:val="0D0D0D" w:themeColor="text1" w:themeTint="F2"/>
              </w:rPr>
              <w:t>in accordance with its prevailing sanctions policies and procedures as set forth in the WBG’s Sanctions Framework as described in Section VI paragraph 2.2 d.</w:t>
            </w:r>
            <w:r w:rsidR="003D7460" w:rsidRPr="00465C52">
              <w:rPr>
                <w:rFonts w:cs="Times New Roman"/>
                <w:color w:val="0D0D0D" w:themeColor="text1" w:themeTint="F2"/>
              </w:rPr>
              <w:t xml:space="preserve">, </w:t>
            </w:r>
            <w:r w:rsidR="00B74063" w:rsidRPr="00465C52">
              <w:rPr>
                <w:rFonts w:cs="Times New Roman"/>
                <w:color w:val="0D0D0D" w:themeColor="text1" w:themeTint="F2"/>
              </w:rPr>
              <w:t xml:space="preserve">shall be ineligible to be prequalified for, </w:t>
            </w:r>
            <w:r w:rsidR="00DB27EF" w:rsidRPr="00465C52">
              <w:rPr>
                <w:color w:val="0D0D0D" w:themeColor="text1" w:themeTint="F2"/>
              </w:rPr>
              <w:t xml:space="preserve">initially selected for, </w:t>
            </w:r>
            <w:r w:rsidR="00B74063" w:rsidRPr="00465C52">
              <w:rPr>
                <w:rFonts w:cs="Times New Roman"/>
                <w:color w:val="0D0D0D" w:themeColor="text1" w:themeTint="F2"/>
              </w:rPr>
              <w:t xml:space="preserve">bid for, </w:t>
            </w:r>
            <w:r w:rsidR="00DB27EF" w:rsidRPr="00465C52">
              <w:rPr>
                <w:color w:val="0D0D0D" w:themeColor="text1" w:themeTint="F2"/>
              </w:rPr>
              <w:t xml:space="preserve">propose for, </w:t>
            </w:r>
            <w:r w:rsidR="00B74063" w:rsidRPr="00465C52">
              <w:rPr>
                <w:rFonts w:cs="Times New Roman"/>
                <w:color w:val="0D0D0D" w:themeColor="text1" w:themeTint="F2"/>
              </w:rPr>
              <w:t>or be awarded a Bank-financed contract or benefit from a Bank-financed contract, financially or otherwise, during such period of time as the Bank shall have determined. The list of debarred firms and individuals is available at the electronic address specified in the BDS.</w:t>
            </w:r>
          </w:p>
        </w:tc>
      </w:tr>
      <w:tr w:rsidR="0016255D" w:rsidRPr="00465C52" w14:paraId="622D6E93" w14:textId="77777777" w:rsidTr="006D2879">
        <w:trPr>
          <w:jc w:val="center"/>
        </w:trPr>
        <w:tc>
          <w:tcPr>
            <w:tcW w:w="2406" w:type="dxa"/>
          </w:tcPr>
          <w:p w14:paraId="73FA358F" w14:textId="77777777" w:rsidR="007B586E" w:rsidRPr="00465C52" w:rsidRDefault="007B586E" w:rsidP="00347DB2">
            <w:pPr>
              <w:pStyle w:val="Header1-Clauses"/>
              <w:numPr>
                <w:ilvl w:val="0"/>
                <w:numId w:val="0"/>
              </w:numPr>
              <w:spacing w:after="120"/>
              <w:contextualSpacing/>
              <w:rPr>
                <w:rFonts w:ascii="Times New Roman" w:hAnsi="Times New Roman"/>
                <w:i/>
                <w:color w:val="0D0D0D" w:themeColor="text1" w:themeTint="F2"/>
                <w:sz w:val="24"/>
                <w:szCs w:val="24"/>
              </w:rPr>
            </w:pPr>
          </w:p>
        </w:tc>
        <w:tc>
          <w:tcPr>
            <w:tcW w:w="7201" w:type="dxa"/>
          </w:tcPr>
          <w:p w14:paraId="60E59261" w14:textId="77777777" w:rsidR="007B586E" w:rsidRPr="00465C52" w:rsidRDefault="005449BA"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bCs/>
                <w:color w:val="0D0D0D" w:themeColor="text1" w:themeTint="F2"/>
              </w:rPr>
              <w:t xml:space="preserve">Bidders that are </w:t>
            </w:r>
            <w:r w:rsidR="009B55EB" w:rsidRPr="00465C52">
              <w:rPr>
                <w:rFonts w:cs="Times New Roman"/>
                <w:bCs/>
                <w:color w:val="0D0D0D" w:themeColor="text1" w:themeTint="F2"/>
              </w:rPr>
              <w:t>state</w:t>
            </w:r>
            <w:r w:rsidRPr="00465C52">
              <w:rPr>
                <w:rFonts w:cs="Times New Roman"/>
                <w:bCs/>
                <w:color w:val="0D0D0D" w:themeColor="text1" w:themeTint="F2"/>
              </w:rPr>
              <w:t xml:space="preserve">-owned enterprises or institutions in the Employer’s Country may </w:t>
            </w:r>
            <w:r w:rsidR="009B55EB" w:rsidRPr="00465C52">
              <w:rPr>
                <w:rFonts w:cs="Times New Roman"/>
                <w:bCs/>
                <w:color w:val="0D0D0D" w:themeColor="text1" w:themeTint="F2"/>
              </w:rPr>
              <w:t>be eligible to compete and be awarded a Contract(s)</w:t>
            </w:r>
            <w:r w:rsidRPr="00465C52">
              <w:rPr>
                <w:rFonts w:cs="Times New Roman"/>
                <w:bCs/>
                <w:color w:val="0D0D0D" w:themeColor="text1" w:themeTint="F2"/>
              </w:rPr>
              <w:t xml:space="preserve"> </w:t>
            </w:r>
            <w:r w:rsidRPr="00465C52">
              <w:rPr>
                <w:rFonts w:cs="Times New Roman"/>
                <w:color w:val="0D0D0D" w:themeColor="text1" w:themeTint="F2"/>
              </w:rPr>
              <w:t>only</w:t>
            </w:r>
            <w:r w:rsidRPr="00465C52">
              <w:rPr>
                <w:rFonts w:cs="Times New Roman"/>
                <w:bCs/>
                <w:color w:val="0D0D0D" w:themeColor="text1" w:themeTint="F2"/>
              </w:rPr>
              <w:t xml:space="preserve"> if they can establish</w:t>
            </w:r>
            <w:r w:rsidR="009B55EB" w:rsidRPr="00465C52">
              <w:rPr>
                <w:rFonts w:cs="Times New Roman"/>
                <w:bCs/>
                <w:color w:val="0D0D0D" w:themeColor="text1" w:themeTint="F2"/>
              </w:rPr>
              <w:t>, in a manner acceptable to the Bank,</w:t>
            </w:r>
            <w:r w:rsidRPr="00465C52">
              <w:rPr>
                <w:rFonts w:cs="Times New Roman"/>
                <w:bCs/>
                <w:color w:val="0D0D0D" w:themeColor="text1" w:themeTint="F2"/>
              </w:rPr>
              <w:t xml:space="preserve"> that they (</w:t>
            </w:r>
            <w:proofErr w:type="spellStart"/>
            <w:r w:rsidRPr="00465C52">
              <w:rPr>
                <w:rFonts w:cs="Times New Roman"/>
                <w:bCs/>
                <w:color w:val="0D0D0D" w:themeColor="text1" w:themeTint="F2"/>
              </w:rPr>
              <w:t>i</w:t>
            </w:r>
            <w:proofErr w:type="spellEnd"/>
            <w:r w:rsidRPr="00465C52">
              <w:rPr>
                <w:rFonts w:cs="Times New Roman"/>
                <w:bCs/>
                <w:color w:val="0D0D0D" w:themeColor="text1" w:themeTint="F2"/>
              </w:rPr>
              <w:t xml:space="preserve">) are legally and financially autonomous (ii) operate under commercial law, and (iii) are not </w:t>
            </w:r>
            <w:r w:rsidR="009B55EB" w:rsidRPr="00465C52">
              <w:rPr>
                <w:rFonts w:cs="Times New Roman"/>
                <w:bCs/>
                <w:color w:val="0D0D0D" w:themeColor="text1" w:themeTint="F2"/>
              </w:rPr>
              <w:t>under supervision</w:t>
            </w:r>
            <w:r w:rsidRPr="00465C52">
              <w:rPr>
                <w:rFonts w:cs="Times New Roman"/>
                <w:bCs/>
                <w:color w:val="0D0D0D" w:themeColor="text1" w:themeTint="F2"/>
              </w:rPr>
              <w:t xml:space="preserve"> of the Employer.</w:t>
            </w:r>
            <w:r w:rsidRPr="00465C52">
              <w:rPr>
                <w:rFonts w:cs="Times New Roman"/>
                <w:color w:val="0D0D0D" w:themeColor="text1" w:themeTint="F2"/>
                <w:spacing w:val="-5"/>
              </w:rPr>
              <w:t xml:space="preserve"> </w:t>
            </w:r>
          </w:p>
        </w:tc>
      </w:tr>
      <w:tr w:rsidR="0016255D" w:rsidRPr="00465C52" w14:paraId="57BA410C" w14:textId="77777777" w:rsidTr="006D2879">
        <w:trPr>
          <w:trHeight w:val="1116"/>
          <w:jc w:val="center"/>
        </w:trPr>
        <w:tc>
          <w:tcPr>
            <w:tcW w:w="2406" w:type="dxa"/>
          </w:tcPr>
          <w:p w14:paraId="03F7E75B" w14:textId="77777777" w:rsidR="007B586E" w:rsidRPr="00465C52" w:rsidRDefault="007B586E" w:rsidP="00347DB2">
            <w:pPr>
              <w:pStyle w:val="Header1-Clauses"/>
              <w:numPr>
                <w:ilvl w:val="0"/>
                <w:numId w:val="0"/>
              </w:numPr>
              <w:spacing w:after="120"/>
              <w:contextualSpacing/>
              <w:rPr>
                <w:rFonts w:ascii="Times New Roman" w:hAnsi="Times New Roman"/>
                <w:i/>
                <w:color w:val="0D0D0D" w:themeColor="text1" w:themeTint="F2"/>
                <w:sz w:val="24"/>
                <w:szCs w:val="24"/>
              </w:rPr>
            </w:pPr>
          </w:p>
        </w:tc>
        <w:tc>
          <w:tcPr>
            <w:tcW w:w="7201" w:type="dxa"/>
          </w:tcPr>
          <w:p w14:paraId="58733B64" w14:textId="77777777" w:rsidR="007B586E" w:rsidRPr="00465C52" w:rsidRDefault="005449BA"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bCs/>
                <w:color w:val="0D0D0D" w:themeColor="text1" w:themeTint="F2"/>
              </w:rPr>
              <w:t xml:space="preserve">A Bidder shall not be under suspension from </w:t>
            </w:r>
            <w:r w:rsidR="009B55EB" w:rsidRPr="00465C52">
              <w:rPr>
                <w:rFonts w:cs="Times New Roman"/>
                <w:bCs/>
                <w:color w:val="0D0D0D" w:themeColor="text1" w:themeTint="F2"/>
              </w:rPr>
              <w:t>B</w:t>
            </w:r>
            <w:r w:rsidRPr="00465C52">
              <w:rPr>
                <w:rFonts w:cs="Times New Roman"/>
                <w:bCs/>
                <w:color w:val="0D0D0D" w:themeColor="text1" w:themeTint="F2"/>
              </w:rPr>
              <w:t xml:space="preserve">idding by the Employer as the result of the operation of a Bid–Securing </w:t>
            </w:r>
            <w:r w:rsidR="00DB27EF" w:rsidRPr="00465C52">
              <w:rPr>
                <w:bCs/>
                <w:color w:val="0D0D0D" w:themeColor="text1" w:themeTint="F2"/>
              </w:rPr>
              <w:t>or Proposal-Securing</w:t>
            </w:r>
            <w:r w:rsidR="00DB27EF" w:rsidRPr="00465C52">
              <w:rPr>
                <w:rFonts w:cs="Times New Roman"/>
                <w:bCs/>
                <w:color w:val="0D0D0D" w:themeColor="text1" w:themeTint="F2"/>
              </w:rPr>
              <w:t xml:space="preserve"> </w:t>
            </w:r>
            <w:r w:rsidRPr="00465C52">
              <w:rPr>
                <w:rFonts w:cs="Times New Roman"/>
                <w:bCs/>
                <w:color w:val="0D0D0D" w:themeColor="text1" w:themeTint="F2"/>
              </w:rPr>
              <w:t>Declaration</w:t>
            </w:r>
            <w:r w:rsidR="007B586E" w:rsidRPr="00465C52">
              <w:rPr>
                <w:rFonts w:cs="Times New Roman"/>
                <w:bCs/>
                <w:color w:val="0D0D0D" w:themeColor="text1" w:themeTint="F2"/>
              </w:rPr>
              <w:t>.</w:t>
            </w:r>
          </w:p>
        </w:tc>
      </w:tr>
      <w:tr w:rsidR="0016255D" w:rsidRPr="00465C52" w14:paraId="62FE485D" w14:textId="77777777" w:rsidTr="006D2879">
        <w:trPr>
          <w:jc w:val="center"/>
        </w:trPr>
        <w:tc>
          <w:tcPr>
            <w:tcW w:w="2406" w:type="dxa"/>
          </w:tcPr>
          <w:p w14:paraId="1F5E3B68" w14:textId="77777777" w:rsidR="007B586E" w:rsidRPr="00465C52" w:rsidRDefault="007B586E" w:rsidP="00347DB2">
            <w:pPr>
              <w:pStyle w:val="Header1-Clauses"/>
              <w:numPr>
                <w:ilvl w:val="0"/>
                <w:numId w:val="0"/>
              </w:numPr>
              <w:spacing w:after="120"/>
              <w:contextualSpacing/>
              <w:rPr>
                <w:rFonts w:ascii="Times New Roman" w:hAnsi="Times New Roman"/>
                <w:i/>
                <w:color w:val="0D0D0D" w:themeColor="text1" w:themeTint="F2"/>
                <w:sz w:val="24"/>
                <w:szCs w:val="24"/>
              </w:rPr>
            </w:pPr>
          </w:p>
        </w:tc>
        <w:tc>
          <w:tcPr>
            <w:tcW w:w="7201" w:type="dxa"/>
          </w:tcPr>
          <w:p w14:paraId="7D19DAA5" w14:textId="77777777" w:rsidR="00750D59" w:rsidRPr="00465C52" w:rsidRDefault="005449BA"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Firms and individuals may be ineligible if so indicated </w:t>
            </w:r>
            <w:r w:rsidRPr="00465C52">
              <w:rPr>
                <w:rFonts w:cs="Times New Roman"/>
                <w:bCs/>
                <w:color w:val="0D0D0D" w:themeColor="text1" w:themeTint="F2"/>
              </w:rPr>
              <w:t>in</w:t>
            </w:r>
            <w:r w:rsidRPr="00465C52">
              <w:rPr>
                <w:rFonts w:cs="Times New Roman"/>
                <w:color w:val="0D0D0D" w:themeColor="text1" w:themeTint="F2"/>
              </w:rPr>
              <w:t xml:space="preserve"> Section V and (a) as a matter of law or official regulations, the Borrower’s country prohibits commercial relations with that country, provided that the Bank is satisfied that such exclusion does not preclude effective competition for the supply of goods or the contracting of works or services required; or (b) by an act of compliance with a decision of the United Nations Security Council taken under Chapter VII of the Charter of the United Nations, the Borrower’s country prohibits any import of goods or contracting of works or services from that country, or any payments to any country, person, or entity in that country.</w:t>
            </w:r>
            <w:r w:rsidR="00EA2D1F" w:rsidRPr="00465C52">
              <w:rPr>
                <w:rFonts w:cs="Times New Roman"/>
                <w:color w:val="0D0D0D" w:themeColor="text1" w:themeTint="F2"/>
              </w:rPr>
              <w:t xml:space="preserve"> </w:t>
            </w:r>
            <w:r w:rsidR="00750D59" w:rsidRPr="00465C52">
              <w:rPr>
                <w:rFonts w:cs="Times New Roman"/>
                <w:color w:val="0D0D0D" w:themeColor="text1" w:themeTint="F2"/>
              </w:rPr>
              <w:t xml:space="preserve">When the Works are implemented across jurisdictional boundaries (and more than one country is a Borrower, and is involved in the procurement), then exclusion of a firm or individual on the basis </w:t>
            </w:r>
            <w:r w:rsidR="00532C34" w:rsidRPr="00465C52">
              <w:rPr>
                <w:rFonts w:cs="Times New Roman"/>
                <w:color w:val="0D0D0D" w:themeColor="text1" w:themeTint="F2"/>
              </w:rPr>
              <w:t>of ITB</w:t>
            </w:r>
            <w:r w:rsidR="00750D59" w:rsidRPr="00465C52">
              <w:rPr>
                <w:rFonts w:cs="Times New Roman"/>
                <w:color w:val="0D0D0D" w:themeColor="text1" w:themeTint="F2"/>
              </w:rPr>
              <w:t xml:space="preserve"> 4</w:t>
            </w:r>
            <w:r w:rsidR="0018562B" w:rsidRPr="00465C52">
              <w:rPr>
                <w:rFonts w:cs="Times New Roman"/>
                <w:color w:val="0D0D0D" w:themeColor="text1" w:themeTint="F2"/>
              </w:rPr>
              <w:t>.8 (a)</w:t>
            </w:r>
            <w:r w:rsidR="00750D59" w:rsidRPr="00465C52">
              <w:rPr>
                <w:rFonts w:cs="Times New Roman"/>
                <w:color w:val="0D0D0D" w:themeColor="text1" w:themeTint="F2"/>
              </w:rPr>
              <w:t xml:space="preserve"> above by any country may be applied to that procurement across other countries involved, if the Bank and the Borrowers involved in the procurement agree.</w:t>
            </w:r>
          </w:p>
          <w:p w14:paraId="63E5F249" w14:textId="77777777" w:rsidR="005449BA" w:rsidRPr="00465C52" w:rsidRDefault="005449BA"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A Bidder shall provide such </w:t>
            </w:r>
            <w:r w:rsidR="00A310E6" w:rsidRPr="00465C52">
              <w:rPr>
                <w:rFonts w:cs="Times New Roman"/>
                <w:color w:val="0D0D0D" w:themeColor="text1" w:themeTint="F2"/>
              </w:rPr>
              <w:t xml:space="preserve">documentary </w:t>
            </w:r>
            <w:r w:rsidRPr="00465C52">
              <w:rPr>
                <w:rFonts w:cs="Times New Roman"/>
                <w:color w:val="0D0D0D" w:themeColor="text1" w:themeTint="F2"/>
              </w:rPr>
              <w:t>evidence of eligibility satisfactory to the Employer, as the Employer shall reasonably request.</w:t>
            </w:r>
            <w:r w:rsidR="00750D59" w:rsidRPr="00465C52" w:rsidDel="00750D59">
              <w:rPr>
                <w:rFonts w:cs="Times New Roman"/>
                <w:color w:val="0D0D0D" w:themeColor="text1" w:themeTint="F2"/>
              </w:rPr>
              <w:t xml:space="preserve"> </w:t>
            </w:r>
          </w:p>
          <w:p w14:paraId="078CCE96" w14:textId="77777777" w:rsidR="001501A5" w:rsidRPr="00465C52" w:rsidRDefault="005A3B1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A </w:t>
            </w:r>
            <w:r w:rsidRPr="00465C52">
              <w:rPr>
                <w:rFonts w:cs="Times New Roman"/>
                <w:bCs/>
                <w:color w:val="0D0D0D" w:themeColor="text1" w:themeTint="F2"/>
              </w:rPr>
              <w:t xml:space="preserve">firm that is under a sanction of debarment by the Borrower from being </w:t>
            </w:r>
            <w:r w:rsidRPr="00465C52">
              <w:rPr>
                <w:rFonts w:cs="Times New Roman"/>
                <w:color w:val="0D0D0D" w:themeColor="text1" w:themeTint="F2"/>
              </w:rPr>
              <w:t>awarded</w:t>
            </w:r>
            <w:r w:rsidRPr="00465C52">
              <w:rPr>
                <w:rFonts w:cs="Times New Roman"/>
                <w:bCs/>
                <w:color w:val="0D0D0D" w:themeColor="text1" w:themeTint="F2"/>
              </w:rPr>
              <w:t xml:space="preserve"> a contract is </w:t>
            </w:r>
            <w:r w:rsidRPr="00465C52">
              <w:rPr>
                <w:rFonts w:cs="Times New Roman"/>
                <w:color w:val="0D0D0D" w:themeColor="text1" w:themeTint="F2"/>
              </w:rPr>
              <w:t>eligible</w:t>
            </w:r>
            <w:r w:rsidRPr="00465C52">
              <w:rPr>
                <w:rFonts w:cs="Times New Roman"/>
                <w:bCs/>
                <w:color w:val="0D0D0D" w:themeColor="text1" w:themeTint="F2"/>
              </w:rPr>
              <w:t xml:space="preserve"> to participate in this procurement, unless the Bank, at the Borrower’s request, is satisfied that the debarment; </w:t>
            </w:r>
          </w:p>
          <w:p w14:paraId="3FDE11D4" w14:textId="77777777" w:rsidR="001501A5" w:rsidRPr="00465C52" w:rsidRDefault="005A3B1E" w:rsidP="00151EF3">
            <w:pPr>
              <w:pStyle w:val="P3Header1-Clauses"/>
              <w:numPr>
                <w:ilvl w:val="0"/>
                <w:numId w:val="99"/>
              </w:numPr>
              <w:spacing w:before="120" w:after="120"/>
              <w:ind w:left="1175" w:hanging="630"/>
              <w:contextualSpacing/>
              <w:rPr>
                <w:color w:val="0D0D0D" w:themeColor="text1" w:themeTint="F2"/>
              </w:rPr>
            </w:pPr>
            <w:r w:rsidRPr="00465C52">
              <w:rPr>
                <w:bCs/>
                <w:color w:val="0D0D0D" w:themeColor="text1" w:themeTint="F2"/>
              </w:rPr>
              <w:t xml:space="preserve">relates to fraud or </w:t>
            </w:r>
            <w:r w:rsidRPr="00465C52">
              <w:rPr>
                <w:color w:val="0D0D0D" w:themeColor="text1" w:themeTint="F2"/>
              </w:rPr>
              <w:t>corruption</w:t>
            </w:r>
            <w:r w:rsidRPr="00465C52">
              <w:rPr>
                <w:bCs/>
                <w:color w:val="0D0D0D" w:themeColor="text1" w:themeTint="F2"/>
              </w:rPr>
              <w:t xml:space="preserve">, and </w:t>
            </w:r>
          </w:p>
          <w:p w14:paraId="455EDAD7" w14:textId="77777777" w:rsidR="005A3B1E" w:rsidRPr="00465C52" w:rsidRDefault="005A3B1E" w:rsidP="00151EF3">
            <w:pPr>
              <w:pStyle w:val="P3Header1-Clauses"/>
              <w:numPr>
                <w:ilvl w:val="0"/>
                <w:numId w:val="99"/>
              </w:numPr>
              <w:spacing w:before="120" w:after="120"/>
              <w:ind w:left="1085" w:hanging="540"/>
              <w:contextualSpacing/>
              <w:rPr>
                <w:color w:val="0D0D0D" w:themeColor="text1" w:themeTint="F2"/>
              </w:rPr>
            </w:pPr>
            <w:r w:rsidRPr="00465C52">
              <w:rPr>
                <w:bCs/>
                <w:color w:val="0D0D0D" w:themeColor="text1" w:themeTint="F2"/>
              </w:rPr>
              <w:t>followed a judicial or administrative proceeding that afforded the firm adequate due process.</w:t>
            </w:r>
          </w:p>
        </w:tc>
      </w:tr>
      <w:tr w:rsidR="0016255D" w:rsidRPr="00465C52" w14:paraId="05461B4B" w14:textId="77777777" w:rsidTr="006D2879">
        <w:trPr>
          <w:jc w:val="center"/>
        </w:trPr>
        <w:tc>
          <w:tcPr>
            <w:tcW w:w="2406" w:type="dxa"/>
          </w:tcPr>
          <w:p w14:paraId="502B04F4" w14:textId="77777777" w:rsidR="007B586E" w:rsidRPr="00465C52" w:rsidRDefault="007B586E" w:rsidP="00151EF3">
            <w:pPr>
              <w:pStyle w:val="Section1-Clauses"/>
              <w:numPr>
                <w:ilvl w:val="0"/>
                <w:numId w:val="26"/>
              </w:numPr>
              <w:tabs>
                <w:tab w:val="clear" w:pos="432"/>
              </w:tabs>
              <w:spacing w:before="120" w:after="120"/>
              <w:ind w:left="360" w:hanging="360"/>
              <w:contextualSpacing/>
              <w:rPr>
                <w:iCs/>
                <w:color w:val="0D0D0D" w:themeColor="text1" w:themeTint="F2"/>
              </w:rPr>
            </w:pPr>
            <w:bookmarkStart w:id="68" w:name="_Toc438532561"/>
            <w:bookmarkStart w:id="69" w:name="_Toc438532562"/>
            <w:bookmarkStart w:id="70" w:name="_Toc438532563"/>
            <w:bookmarkStart w:id="71" w:name="_Toc438532564"/>
            <w:bookmarkStart w:id="72" w:name="_Toc438532565"/>
            <w:bookmarkStart w:id="73" w:name="_Toc438532567"/>
            <w:bookmarkStart w:id="74" w:name="_Toc438438824"/>
            <w:bookmarkStart w:id="75" w:name="_Toc438532568"/>
            <w:bookmarkStart w:id="76" w:name="_Toc438733968"/>
            <w:bookmarkStart w:id="77" w:name="_Toc438907009"/>
            <w:bookmarkStart w:id="78" w:name="_Toc438907208"/>
            <w:bookmarkStart w:id="79" w:name="_Toc97371006"/>
            <w:bookmarkStart w:id="80" w:name="_Toc139863107"/>
            <w:bookmarkStart w:id="81" w:name="_Toc325723921"/>
            <w:bookmarkStart w:id="82" w:name="_Toc435624815"/>
            <w:bookmarkStart w:id="83" w:name="_Toc448224228"/>
            <w:bookmarkStart w:id="84" w:name="_Toc63331046"/>
            <w:bookmarkEnd w:id="68"/>
            <w:bookmarkEnd w:id="69"/>
            <w:bookmarkEnd w:id="70"/>
            <w:bookmarkEnd w:id="71"/>
            <w:bookmarkEnd w:id="72"/>
            <w:bookmarkEnd w:id="73"/>
            <w:r w:rsidRPr="00465C52">
              <w:rPr>
                <w:iCs/>
                <w:color w:val="0D0D0D" w:themeColor="text1" w:themeTint="F2"/>
              </w:rPr>
              <w:t xml:space="preserve">Eligible Materials, </w:t>
            </w:r>
            <w:r w:rsidRPr="00465C52">
              <w:rPr>
                <w:color w:val="0D0D0D" w:themeColor="text1" w:themeTint="F2"/>
              </w:rPr>
              <w:lastRenderedPageBreak/>
              <w:t>Equipment</w:t>
            </w:r>
            <w:r w:rsidRPr="00465C52">
              <w:rPr>
                <w:iCs/>
                <w:color w:val="0D0D0D" w:themeColor="text1" w:themeTint="F2"/>
              </w:rPr>
              <w:t xml:space="preserve"> and Services</w:t>
            </w:r>
            <w:bookmarkEnd w:id="74"/>
            <w:bookmarkEnd w:id="75"/>
            <w:bookmarkEnd w:id="76"/>
            <w:bookmarkEnd w:id="77"/>
            <w:bookmarkEnd w:id="78"/>
            <w:bookmarkEnd w:id="79"/>
            <w:bookmarkEnd w:id="80"/>
            <w:bookmarkEnd w:id="81"/>
            <w:bookmarkEnd w:id="82"/>
            <w:bookmarkEnd w:id="83"/>
            <w:bookmarkEnd w:id="84"/>
          </w:p>
        </w:tc>
        <w:tc>
          <w:tcPr>
            <w:tcW w:w="7201" w:type="dxa"/>
          </w:tcPr>
          <w:p w14:paraId="1D69F76F" w14:textId="77777777" w:rsidR="007B586E" w:rsidRPr="00465C52" w:rsidRDefault="007B586E" w:rsidP="00151EF3">
            <w:pPr>
              <w:pStyle w:val="Header2-SubClauses"/>
              <w:numPr>
                <w:ilvl w:val="1"/>
                <w:numId w:val="26"/>
              </w:numPr>
              <w:spacing w:before="120" w:after="120"/>
              <w:ind w:left="511" w:hanging="596"/>
              <w:contextualSpacing/>
              <w:rPr>
                <w:rFonts w:cs="Times New Roman"/>
                <w:iCs/>
                <w:color w:val="0D0D0D" w:themeColor="text1" w:themeTint="F2"/>
              </w:rPr>
            </w:pPr>
            <w:r w:rsidRPr="00465C52">
              <w:rPr>
                <w:rFonts w:cs="Times New Roman"/>
                <w:iCs/>
                <w:color w:val="0D0D0D" w:themeColor="text1" w:themeTint="F2"/>
              </w:rPr>
              <w:lastRenderedPageBreak/>
              <w:t xml:space="preserve">The materials, equipment and services to be supplied under the Contract </w:t>
            </w:r>
            <w:r w:rsidR="009D7B00" w:rsidRPr="00465C52">
              <w:rPr>
                <w:rFonts w:cs="Times New Roman"/>
                <w:color w:val="0D0D0D" w:themeColor="text1" w:themeTint="F2"/>
              </w:rPr>
              <w:t xml:space="preserve">and financed by the Bank may have their origin in any </w:t>
            </w:r>
            <w:r w:rsidR="009D7B00" w:rsidRPr="00465C52">
              <w:rPr>
                <w:rFonts w:cs="Times New Roman"/>
                <w:color w:val="0D0D0D" w:themeColor="text1" w:themeTint="F2"/>
              </w:rPr>
              <w:lastRenderedPageBreak/>
              <w:t xml:space="preserve">country subject to the restrictions specified in Section V, Eligible Countries, and all expenditures under the Contract will not contravene such restrictions. </w:t>
            </w:r>
            <w:r w:rsidRPr="00465C52">
              <w:rPr>
                <w:rFonts w:cs="Times New Roman"/>
                <w:iCs/>
                <w:color w:val="0D0D0D" w:themeColor="text1" w:themeTint="F2"/>
              </w:rPr>
              <w:t xml:space="preserve">At the </w:t>
            </w:r>
            <w:r w:rsidR="00283744" w:rsidRPr="00465C52">
              <w:rPr>
                <w:rFonts w:cs="Times New Roman"/>
                <w:iCs/>
                <w:color w:val="0D0D0D" w:themeColor="text1" w:themeTint="F2"/>
              </w:rPr>
              <w:t>Employer</w:t>
            </w:r>
            <w:r w:rsidRPr="00465C52">
              <w:rPr>
                <w:rFonts w:cs="Times New Roman"/>
                <w:iCs/>
                <w:color w:val="0D0D0D" w:themeColor="text1" w:themeTint="F2"/>
              </w:rPr>
              <w:t>’s request, Bidders may be required to provide evidence of the origin of materials, equipment and services.</w:t>
            </w:r>
            <w:r w:rsidR="009B726A" w:rsidRPr="00465C52">
              <w:rPr>
                <w:rFonts w:cs="Times New Roman"/>
                <w:iCs/>
                <w:color w:val="0D0D0D" w:themeColor="text1" w:themeTint="F2"/>
              </w:rPr>
              <w:t xml:space="preserve"> </w:t>
            </w:r>
          </w:p>
        </w:tc>
      </w:tr>
      <w:tr w:rsidR="0016255D" w:rsidRPr="00465C52" w14:paraId="0CB3FF87" w14:textId="77777777" w:rsidTr="006D2879">
        <w:trPr>
          <w:jc w:val="center"/>
        </w:trPr>
        <w:tc>
          <w:tcPr>
            <w:tcW w:w="9607" w:type="dxa"/>
            <w:gridSpan w:val="2"/>
          </w:tcPr>
          <w:p w14:paraId="6D91C809" w14:textId="77777777" w:rsidR="007B586E" w:rsidRPr="00465C52" w:rsidRDefault="007B586E" w:rsidP="00347DB2">
            <w:pPr>
              <w:pStyle w:val="Section1Heading1"/>
              <w:spacing w:before="120" w:after="120"/>
              <w:contextualSpacing/>
              <w:rPr>
                <w:color w:val="0D0D0D" w:themeColor="text1" w:themeTint="F2"/>
              </w:rPr>
            </w:pPr>
            <w:bookmarkStart w:id="85" w:name="_Toc438532569"/>
            <w:bookmarkStart w:id="86" w:name="_Toc438532572"/>
            <w:bookmarkStart w:id="87" w:name="_Toc438438825"/>
            <w:bookmarkStart w:id="88" w:name="_Toc438532573"/>
            <w:bookmarkStart w:id="89" w:name="_Toc438733969"/>
            <w:bookmarkStart w:id="90" w:name="_Toc438962051"/>
            <w:bookmarkStart w:id="91" w:name="_Toc461939617"/>
            <w:bookmarkStart w:id="92" w:name="_Toc97371007"/>
            <w:bookmarkStart w:id="93" w:name="_Toc325723922"/>
            <w:bookmarkStart w:id="94" w:name="_Toc435624816"/>
            <w:bookmarkStart w:id="95" w:name="_Toc448224229"/>
            <w:bookmarkStart w:id="96" w:name="_Toc63331047"/>
            <w:bookmarkEnd w:id="85"/>
            <w:bookmarkEnd w:id="86"/>
            <w:r w:rsidRPr="00465C52">
              <w:rPr>
                <w:color w:val="0D0D0D" w:themeColor="text1" w:themeTint="F2"/>
              </w:rPr>
              <w:lastRenderedPageBreak/>
              <w:t xml:space="preserve">Contents of </w:t>
            </w:r>
            <w:bookmarkEnd w:id="87"/>
            <w:bookmarkEnd w:id="88"/>
            <w:bookmarkEnd w:id="89"/>
            <w:bookmarkEnd w:id="90"/>
            <w:bookmarkEnd w:id="91"/>
            <w:r w:rsidRPr="00465C52">
              <w:rPr>
                <w:color w:val="0D0D0D" w:themeColor="text1" w:themeTint="F2"/>
              </w:rPr>
              <w:t>Bidding Document</w:t>
            </w:r>
            <w:bookmarkEnd w:id="92"/>
            <w:bookmarkEnd w:id="93"/>
            <w:bookmarkEnd w:id="94"/>
            <w:bookmarkEnd w:id="95"/>
            <w:bookmarkEnd w:id="96"/>
          </w:p>
        </w:tc>
      </w:tr>
      <w:tr w:rsidR="0016255D" w:rsidRPr="00465C52" w14:paraId="7092B85F" w14:textId="77777777" w:rsidTr="006D2879">
        <w:trPr>
          <w:jc w:val="center"/>
        </w:trPr>
        <w:tc>
          <w:tcPr>
            <w:tcW w:w="2406" w:type="dxa"/>
          </w:tcPr>
          <w:p w14:paraId="705E9410"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97" w:name="_Toc438438826"/>
            <w:bookmarkStart w:id="98" w:name="_Toc438532574"/>
            <w:bookmarkStart w:id="99" w:name="_Toc438733970"/>
            <w:bookmarkStart w:id="100" w:name="_Toc438907010"/>
            <w:bookmarkStart w:id="101" w:name="_Toc438907209"/>
            <w:bookmarkStart w:id="102" w:name="_Toc97371008"/>
            <w:bookmarkStart w:id="103" w:name="_Toc139863108"/>
            <w:bookmarkStart w:id="104" w:name="_Toc325723923"/>
            <w:bookmarkStart w:id="105" w:name="_Toc435624817"/>
            <w:bookmarkStart w:id="106" w:name="_Toc448224230"/>
            <w:bookmarkStart w:id="107" w:name="_Toc63331048"/>
            <w:r w:rsidRPr="00465C52">
              <w:rPr>
                <w:color w:val="0D0D0D" w:themeColor="text1" w:themeTint="F2"/>
              </w:rPr>
              <w:t xml:space="preserve">Sections of </w:t>
            </w:r>
            <w:bookmarkEnd w:id="97"/>
            <w:bookmarkEnd w:id="98"/>
            <w:bookmarkEnd w:id="99"/>
            <w:bookmarkEnd w:id="100"/>
            <w:bookmarkEnd w:id="101"/>
            <w:r w:rsidRPr="00465C52">
              <w:rPr>
                <w:color w:val="0D0D0D" w:themeColor="text1" w:themeTint="F2"/>
              </w:rPr>
              <w:t>Bidding Document</w:t>
            </w:r>
            <w:bookmarkEnd w:id="102"/>
            <w:bookmarkEnd w:id="103"/>
            <w:bookmarkEnd w:id="104"/>
            <w:bookmarkEnd w:id="105"/>
            <w:bookmarkEnd w:id="106"/>
            <w:bookmarkEnd w:id="107"/>
          </w:p>
        </w:tc>
        <w:tc>
          <w:tcPr>
            <w:tcW w:w="7201" w:type="dxa"/>
          </w:tcPr>
          <w:p w14:paraId="77632897"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w:t>
            </w:r>
            <w:r w:rsidR="004509D8" w:rsidRPr="00465C52">
              <w:rPr>
                <w:rFonts w:cs="Times New Roman"/>
                <w:color w:val="0D0D0D" w:themeColor="text1" w:themeTint="F2"/>
              </w:rPr>
              <w:t>bidding document</w:t>
            </w:r>
            <w:r w:rsidRPr="00465C52">
              <w:rPr>
                <w:rFonts w:cs="Times New Roman"/>
                <w:color w:val="0D0D0D" w:themeColor="text1" w:themeTint="F2"/>
              </w:rPr>
              <w:t xml:space="preserve"> consist</w:t>
            </w:r>
            <w:r w:rsidR="00001CD4" w:rsidRPr="00465C52">
              <w:rPr>
                <w:rFonts w:cs="Times New Roman"/>
                <w:color w:val="0D0D0D" w:themeColor="text1" w:themeTint="F2"/>
              </w:rPr>
              <w:t>s</w:t>
            </w:r>
            <w:r w:rsidRPr="00465C52">
              <w:rPr>
                <w:rFonts w:cs="Times New Roman"/>
                <w:color w:val="0D0D0D" w:themeColor="text1" w:themeTint="F2"/>
              </w:rPr>
              <w:t xml:space="preserve"> of Parts </w:t>
            </w:r>
            <w:r w:rsidRPr="00465C52">
              <w:rPr>
                <w:rStyle w:val="StyleHeader2-SubClausesItalicChar"/>
                <w:rFonts w:cs="Times New Roman"/>
                <w:i w:val="0"/>
                <w:color w:val="0D0D0D" w:themeColor="text1" w:themeTint="F2"/>
              </w:rPr>
              <w:t>1, 2</w:t>
            </w:r>
            <w:r w:rsidRPr="00465C52">
              <w:rPr>
                <w:rFonts w:cs="Times New Roman"/>
                <w:i/>
                <w:color w:val="0D0D0D" w:themeColor="text1" w:themeTint="F2"/>
              </w:rPr>
              <w:t xml:space="preserve">, </w:t>
            </w:r>
            <w:r w:rsidRPr="00465C52">
              <w:rPr>
                <w:rFonts w:cs="Times New Roman"/>
                <w:color w:val="0D0D0D" w:themeColor="text1" w:themeTint="F2"/>
              </w:rPr>
              <w:t>and</w:t>
            </w:r>
            <w:r w:rsidRPr="00465C52">
              <w:rPr>
                <w:rFonts w:cs="Times New Roman"/>
                <w:i/>
                <w:color w:val="0D0D0D" w:themeColor="text1" w:themeTint="F2"/>
              </w:rPr>
              <w:t xml:space="preserve"> </w:t>
            </w:r>
            <w:r w:rsidRPr="00465C52">
              <w:rPr>
                <w:rStyle w:val="StyleHeader2-SubClausesItalicChar"/>
                <w:rFonts w:cs="Times New Roman"/>
                <w:i w:val="0"/>
                <w:color w:val="0D0D0D" w:themeColor="text1" w:themeTint="F2"/>
              </w:rPr>
              <w:t>3</w:t>
            </w:r>
            <w:r w:rsidRPr="00465C52">
              <w:rPr>
                <w:rFonts w:cs="Times New Roman"/>
                <w:i/>
                <w:color w:val="0D0D0D" w:themeColor="text1" w:themeTint="F2"/>
              </w:rPr>
              <w:t>,</w:t>
            </w:r>
            <w:r w:rsidRPr="00465C52">
              <w:rPr>
                <w:rFonts w:cs="Times New Roman"/>
                <w:color w:val="0D0D0D" w:themeColor="text1" w:themeTint="F2"/>
              </w:rPr>
              <w:t xml:space="preserve"> which include all the </w:t>
            </w:r>
            <w:r w:rsidR="003950CB" w:rsidRPr="00465C52">
              <w:rPr>
                <w:rFonts w:cs="Times New Roman"/>
                <w:color w:val="0D0D0D" w:themeColor="text1" w:themeTint="F2"/>
              </w:rPr>
              <w:t>s</w:t>
            </w:r>
            <w:r w:rsidRPr="00465C52">
              <w:rPr>
                <w:rFonts w:cs="Times New Roman"/>
                <w:color w:val="0D0D0D" w:themeColor="text1" w:themeTint="F2"/>
              </w:rPr>
              <w:t xml:space="preserve">ections </w:t>
            </w:r>
            <w:r w:rsidR="005F0029" w:rsidRPr="00465C52">
              <w:rPr>
                <w:rFonts w:cs="Times New Roman"/>
                <w:color w:val="0D0D0D" w:themeColor="text1" w:themeTint="F2"/>
              </w:rPr>
              <w:t>specified</w:t>
            </w:r>
            <w:r w:rsidRPr="00465C52">
              <w:rPr>
                <w:rFonts w:cs="Times New Roman"/>
                <w:color w:val="0D0D0D" w:themeColor="text1" w:themeTint="F2"/>
              </w:rPr>
              <w:t xml:space="preserve"> below, and </w:t>
            </w:r>
            <w:r w:rsidR="00DD30AF" w:rsidRPr="00465C52">
              <w:rPr>
                <w:rFonts w:cs="Times New Roman"/>
                <w:color w:val="0D0D0D" w:themeColor="text1" w:themeTint="F2"/>
              </w:rPr>
              <w:t xml:space="preserve">which </w:t>
            </w:r>
            <w:r w:rsidRPr="00465C52">
              <w:rPr>
                <w:rFonts w:cs="Times New Roman"/>
                <w:color w:val="0D0D0D" w:themeColor="text1" w:themeTint="F2"/>
              </w:rPr>
              <w:t>should be read in conjunction with any Addenda issued in accordance with ITB 8.</w:t>
            </w:r>
          </w:p>
          <w:p w14:paraId="32190F95" w14:textId="77777777" w:rsidR="007B586E" w:rsidRPr="00465C52" w:rsidRDefault="007B586E" w:rsidP="00347DB2">
            <w:pPr>
              <w:tabs>
                <w:tab w:val="left" w:pos="1422"/>
              </w:tabs>
              <w:spacing w:before="120" w:after="120"/>
              <w:ind w:left="636"/>
              <w:contextualSpacing/>
              <w:rPr>
                <w:b/>
                <w:color w:val="0D0D0D" w:themeColor="text1" w:themeTint="F2"/>
              </w:rPr>
            </w:pPr>
            <w:r w:rsidRPr="00465C52">
              <w:rPr>
                <w:b/>
                <w:color w:val="0D0D0D" w:themeColor="text1" w:themeTint="F2"/>
              </w:rPr>
              <w:t>PART 1</w:t>
            </w:r>
            <w:r w:rsidRPr="00465C52">
              <w:rPr>
                <w:b/>
                <w:color w:val="0D0D0D" w:themeColor="text1" w:themeTint="F2"/>
              </w:rPr>
              <w:tab/>
              <w:t>Bidding Procedures</w:t>
            </w:r>
          </w:p>
          <w:p w14:paraId="0677A22C" w14:textId="77777777" w:rsidR="007B586E" w:rsidRPr="00465C52" w:rsidRDefault="007B586E" w:rsidP="00151EF3">
            <w:pPr>
              <w:pStyle w:val="ListParagraph"/>
              <w:numPr>
                <w:ilvl w:val="0"/>
                <w:numId w:val="38"/>
              </w:numPr>
              <w:spacing w:before="120" w:after="120"/>
              <w:ind w:left="1356"/>
              <w:rPr>
                <w:color w:val="0D0D0D" w:themeColor="text1" w:themeTint="F2"/>
              </w:rPr>
            </w:pPr>
            <w:r w:rsidRPr="00465C52">
              <w:rPr>
                <w:color w:val="0D0D0D" w:themeColor="text1" w:themeTint="F2"/>
              </w:rPr>
              <w:t>Section I - Instructions to Bidders (ITB)</w:t>
            </w:r>
          </w:p>
          <w:p w14:paraId="369519B3" w14:textId="77777777" w:rsidR="007B586E" w:rsidRPr="00465C52" w:rsidRDefault="007B586E" w:rsidP="00151EF3">
            <w:pPr>
              <w:pStyle w:val="ListParagraph"/>
              <w:numPr>
                <w:ilvl w:val="0"/>
                <w:numId w:val="38"/>
              </w:numPr>
              <w:spacing w:before="120" w:after="120"/>
              <w:ind w:left="1356"/>
              <w:rPr>
                <w:color w:val="0D0D0D" w:themeColor="text1" w:themeTint="F2"/>
              </w:rPr>
            </w:pPr>
            <w:r w:rsidRPr="00465C52">
              <w:rPr>
                <w:color w:val="0D0D0D" w:themeColor="text1" w:themeTint="F2"/>
              </w:rPr>
              <w:t>Section II - Bid Data Sheet (BDS)</w:t>
            </w:r>
          </w:p>
          <w:p w14:paraId="1107A5D9" w14:textId="77777777" w:rsidR="007B586E" w:rsidRPr="00465C52" w:rsidRDefault="007B586E" w:rsidP="00151EF3">
            <w:pPr>
              <w:pStyle w:val="ListParagraph"/>
              <w:numPr>
                <w:ilvl w:val="0"/>
                <w:numId w:val="38"/>
              </w:numPr>
              <w:spacing w:before="120" w:after="120"/>
              <w:ind w:left="1356"/>
              <w:rPr>
                <w:color w:val="0D0D0D" w:themeColor="text1" w:themeTint="F2"/>
              </w:rPr>
            </w:pPr>
            <w:r w:rsidRPr="00465C52">
              <w:rPr>
                <w:color w:val="0D0D0D" w:themeColor="text1" w:themeTint="F2"/>
              </w:rPr>
              <w:t xml:space="preserve">Section III - Evaluation and Qualification Criteria </w:t>
            </w:r>
          </w:p>
          <w:p w14:paraId="6D7223B0" w14:textId="77777777" w:rsidR="007B586E" w:rsidRPr="00465C52" w:rsidRDefault="007B586E" w:rsidP="00151EF3">
            <w:pPr>
              <w:pStyle w:val="ListParagraph"/>
              <w:numPr>
                <w:ilvl w:val="0"/>
                <w:numId w:val="38"/>
              </w:numPr>
              <w:spacing w:before="120" w:after="120"/>
              <w:ind w:left="1356"/>
              <w:rPr>
                <w:color w:val="0D0D0D" w:themeColor="text1" w:themeTint="F2"/>
              </w:rPr>
            </w:pPr>
            <w:r w:rsidRPr="00465C52">
              <w:rPr>
                <w:color w:val="0D0D0D" w:themeColor="text1" w:themeTint="F2"/>
              </w:rPr>
              <w:t xml:space="preserve">Section IV - Bidding Forms </w:t>
            </w:r>
          </w:p>
          <w:p w14:paraId="4ECFF712" w14:textId="77777777" w:rsidR="007B586E" w:rsidRPr="00465C52" w:rsidRDefault="007B586E" w:rsidP="00151EF3">
            <w:pPr>
              <w:pStyle w:val="ListParagraph"/>
              <w:numPr>
                <w:ilvl w:val="0"/>
                <w:numId w:val="38"/>
              </w:numPr>
              <w:spacing w:before="120" w:after="120"/>
              <w:ind w:left="1356"/>
              <w:rPr>
                <w:color w:val="0D0D0D" w:themeColor="text1" w:themeTint="F2"/>
              </w:rPr>
            </w:pPr>
            <w:r w:rsidRPr="00465C52">
              <w:rPr>
                <w:color w:val="0D0D0D" w:themeColor="text1" w:themeTint="F2"/>
              </w:rPr>
              <w:t xml:space="preserve">Section V - Eligible Countries </w:t>
            </w:r>
          </w:p>
          <w:p w14:paraId="1B46492E" w14:textId="77777777" w:rsidR="00DD30AF" w:rsidRPr="00465C52" w:rsidRDefault="003A1E3A" w:rsidP="00151EF3">
            <w:pPr>
              <w:pStyle w:val="ListParagraph"/>
              <w:numPr>
                <w:ilvl w:val="0"/>
                <w:numId w:val="38"/>
              </w:numPr>
              <w:spacing w:before="120" w:after="120"/>
              <w:ind w:left="1356"/>
              <w:rPr>
                <w:color w:val="0D0D0D" w:themeColor="text1" w:themeTint="F2"/>
              </w:rPr>
            </w:pPr>
            <w:r w:rsidRPr="00465C52">
              <w:rPr>
                <w:color w:val="0D0D0D" w:themeColor="text1" w:themeTint="F2"/>
              </w:rPr>
              <w:t xml:space="preserve">Section VI - </w:t>
            </w:r>
            <w:r w:rsidR="009B55EB" w:rsidRPr="00465C52">
              <w:rPr>
                <w:color w:val="0D0D0D" w:themeColor="text1" w:themeTint="F2"/>
              </w:rPr>
              <w:t>Fraud</w:t>
            </w:r>
            <w:r w:rsidR="00DD30AF" w:rsidRPr="00465C52">
              <w:rPr>
                <w:color w:val="0D0D0D" w:themeColor="text1" w:themeTint="F2"/>
              </w:rPr>
              <w:t xml:space="preserve"> and </w:t>
            </w:r>
            <w:r w:rsidR="009B55EB" w:rsidRPr="00465C52">
              <w:rPr>
                <w:color w:val="0D0D0D" w:themeColor="text1" w:themeTint="F2"/>
              </w:rPr>
              <w:t>Corruption</w:t>
            </w:r>
          </w:p>
          <w:p w14:paraId="727222CE" w14:textId="77777777" w:rsidR="007B586E" w:rsidRPr="00465C52" w:rsidRDefault="007B586E" w:rsidP="00347DB2">
            <w:pPr>
              <w:keepNext/>
              <w:tabs>
                <w:tab w:val="left" w:pos="1422"/>
              </w:tabs>
              <w:spacing w:before="120" w:after="120"/>
              <w:ind w:left="634"/>
              <w:contextualSpacing/>
              <w:rPr>
                <w:iCs/>
                <w:color w:val="0D0D0D" w:themeColor="text1" w:themeTint="F2"/>
              </w:rPr>
            </w:pPr>
            <w:r w:rsidRPr="00465C52">
              <w:rPr>
                <w:b/>
                <w:color w:val="0D0D0D" w:themeColor="text1" w:themeTint="F2"/>
              </w:rPr>
              <w:t>PART 2</w:t>
            </w:r>
            <w:r w:rsidRPr="00465C52">
              <w:rPr>
                <w:b/>
                <w:color w:val="0D0D0D" w:themeColor="text1" w:themeTint="F2"/>
              </w:rPr>
              <w:tab/>
            </w:r>
            <w:r w:rsidR="00DD30AF" w:rsidRPr="00465C52">
              <w:rPr>
                <w:b/>
                <w:color w:val="0D0D0D" w:themeColor="text1" w:themeTint="F2"/>
              </w:rPr>
              <w:t>Works</w:t>
            </w:r>
            <w:r w:rsidR="003950CB" w:rsidRPr="00465C52">
              <w:rPr>
                <w:b/>
                <w:color w:val="0D0D0D" w:themeColor="text1" w:themeTint="F2"/>
              </w:rPr>
              <w:t>’</w:t>
            </w:r>
            <w:r w:rsidR="00DD30AF" w:rsidRPr="00465C52">
              <w:rPr>
                <w:b/>
                <w:color w:val="0D0D0D" w:themeColor="text1" w:themeTint="F2"/>
              </w:rPr>
              <w:t xml:space="preserve"> </w:t>
            </w:r>
            <w:r w:rsidRPr="00465C52">
              <w:rPr>
                <w:b/>
                <w:color w:val="0D0D0D" w:themeColor="text1" w:themeTint="F2"/>
              </w:rPr>
              <w:t>Requirements</w:t>
            </w:r>
          </w:p>
          <w:p w14:paraId="1FAE226A" w14:textId="77777777" w:rsidR="007B586E" w:rsidRPr="00465C52" w:rsidRDefault="007B586E" w:rsidP="00151EF3">
            <w:pPr>
              <w:pStyle w:val="ListParagraph"/>
              <w:numPr>
                <w:ilvl w:val="0"/>
                <w:numId w:val="38"/>
              </w:numPr>
              <w:spacing w:before="120" w:after="120"/>
              <w:ind w:left="1356"/>
              <w:rPr>
                <w:color w:val="0D0D0D" w:themeColor="text1" w:themeTint="F2"/>
              </w:rPr>
            </w:pPr>
            <w:r w:rsidRPr="00465C52">
              <w:rPr>
                <w:color w:val="0D0D0D" w:themeColor="text1" w:themeTint="F2"/>
              </w:rPr>
              <w:t>Section VI</w:t>
            </w:r>
            <w:r w:rsidR="00DD30AF" w:rsidRPr="00465C52">
              <w:rPr>
                <w:color w:val="0D0D0D" w:themeColor="text1" w:themeTint="F2"/>
              </w:rPr>
              <w:t>I</w:t>
            </w:r>
            <w:r w:rsidRPr="00465C52">
              <w:rPr>
                <w:color w:val="0D0D0D" w:themeColor="text1" w:themeTint="F2"/>
              </w:rPr>
              <w:t xml:space="preserve"> </w:t>
            </w:r>
            <w:r w:rsidR="00FD7274" w:rsidRPr="00465C52">
              <w:rPr>
                <w:color w:val="0D0D0D" w:themeColor="text1" w:themeTint="F2"/>
              </w:rPr>
              <w:t>-</w:t>
            </w:r>
            <w:r w:rsidRPr="00465C52">
              <w:rPr>
                <w:color w:val="0D0D0D" w:themeColor="text1" w:themeTint="F2"/>
              </w:rPr>
              <w:t xml:space="preserve"> Works</w:t>
            </w:r>
            <w:r w:rsidR="009B726A" w:rsidRPr="00465C52">
              <w:rPr>
                <w:color w:val="0D0D0D" w:themeColor="text1" w:themeTint="F2"/>
              </w:rPr>
              <w:t>’</w:t>
            </w:r>
            <w:r w:rsidRPr="00465C52">
              <w:rPr>
                <w:color w:val="0D0D0D" w:themeColor="text1" w:themeTint="F2"/>
              </w:rPr>
              <w:t xml:space="preserve"> Requirements </w:t>
            </w:r>
          </w:p>
          <w:p w14:paraId="766AED6F" w14:textId="77777777" w:rsidR="007B586E" w:rsidRPr="00465C52" w:rsidRDefault="007B586E" w:rsidP="00347DB2">
            <w:pPr>
              <w:tabs>
                <w:tab w:val="left" w:pos="1422"/>
              </w:tabs>
              <w:spacing w:before="120" w:after="120"/>
              <w:ind w:left="636"/>
              <w:contextualSpacing/>
              <w:rPr>
                <w:b/>
                <w:color w:val="0D0D0D" w:themeColor="text1" w:themeTint="F2"/>
              </w:rPr>
            </w:pPr>
            <w:r w:rsidRPr="00465C52">
              <w:rPr>
                <w:b/>
                <w:color w:val="0D0D0D" w:themeColor="text1" w:themeTint="F2"/>
              </w:rPr>
              <w:t>PART 3</w:t>
            </w:r>
            <w:r w:rsidRPr="00465C52">
              <w:rPr>
                <w:b/>
                <w:color w:val="0D0D0D" w:themeColor="text1" w:themeTint="F2"/>
              </w:rPr>
              <w:tab/>
              <w:t>Conditions of Contract and Contract Forms</w:t>
            </w:r>
          </w:p>
          <w:p w14:paraId="7F23AC9D" w14:textId="77777777" w:rsidR="007B586E" w:rsidRPr="00465C52" w:rsidRDefault="007B586E" w:rsidP="00151EF3">
            <w:pPr>
              <w:pStyle w:val="ListParagraph"/>
              <w:numPr>
                <w:ilvl w:val="0"/>
                <w:numId w:val="38"/>
              </w:numPr>
              <w:spacing w:before="120" w:after="120"/>
              <w:ind w:left="1356"/>
              <w:rPr>
                <w:color w:val="0D0D0D" w:themeColor="text1" w:themeTint="F2"/>
              </w:rPr>
            </w:pPr>
            <w:r w:rsidRPr="00465C52">
              <w:rPr>
                <w:color w:val="0D0D0D" w:themeColor="text1" w:themeTint="F2"/>
              </w:rPr>
              <w:t>Section VII</w:t>
            </w:r>
            <w:r w:rsidR="00DD30AF" w:rsidRPr="00465C52">
              <w:rPr>
                <w:color w:val="0D0D0D" w:themeColor="text1" w:themeTint="F2"/>
              </w:rPr>
              <w:t>I</w:t>
            </w:r>
            <w:r w:rsidRPr="00465C52">
              <w:rPr>
                <w:color w:val="0D0D0D" w:themeColor="text1" w:themeTint="F2"/>
              </w:rPr>
              <w:t xml:space="preserve"> - General Conditions </w:t>
            </w:r>
            <w:r w:rsidR="007566B7" w:rsidRPr="00465C52">
              <w:rPr>
                <w:color w:val="0D0D0D" w:themeColor="text1" w:themeTint="F2"/>
              </w:rPr>
              <w:t xml:space="preserve">of Contract </w:t>
            </w:r>
            <w:r w:rsidRPr="00465C52">
              <w:rPr>
                <w:color w:val="0D0D0D" w:themeColor="text1" w:themeTint="F2"/>
              </w:rPr>
              <w:t>(G</w:t>
            </w:r>
            <w:r w:rsidR="007566B7" w:rsidRPr="00465C52">
              <w:rPr>
                <w:color w:val="0D0D0D" w:themeColor="text1" w:themeTint="F2"/>
              </w:rPr>
              <w:t>C</w:t>
            </w:r>
            <w:r w:rsidRPr="00465C52">
              <w:rPr>
                <w:color w:val="0D0D0D" w:themeColor="text1" w:themeTint="F2"/>
              </w:rPr>
              <w:t>C)</w:t>
            </w:r>
          </w:p>
          <w:p w14:paraId="16A1F574" w14:textId="77777777" w:rsidR="007B586E" w:rsidRPr="00465C52" w:rsidRDefault="007B586E" w:rsidP="00151EF3">
            <w:pPr>
              <w:pStyle w:val="ListParagraph"/>
              <w:numPr>
                <w:ilvl w:val="0"/>
                <w:numId w:val="38"/>
              </w:numPr>
              <w:spacing w:before="120" w:after="120"/>
              <w:ind w:left="1356"/>
              <w:rPr>
                <w:color w:val="0D0D0D" w:themeColor="text1" w:themeTint="F2"/>
              </w:rPr>
            </w:pPr>
            <w:r w:rsidRPr="00465C52">
              <w:rPr>
                <w:color w:val="0D0D0D" w:themeColor="text1" w:themeTint="F2"/>
              </w:rPr>
              <w:t>Section I</w:t>
            </w:r>
            <w:r w:rsidR="00DD30AF" w:rsidRPr="00465C52">
              <w:rPr>
                <w:color w:val="0D0D0D" w:themeColor="text1" w:themeTint="F2"/>
              </w:rPr>
              <w:t>X</w:t>
            </w:r>
            <w:r w:rsidRPr="00465C52">
              <w:rPr>
                <w:color w:val="0D0D0D" w:themeColor="text1" w:themeTint="F2"/>
              </w:rPr>
              <w:t xml:space="preserve"> - Particular Conditions</w:t>
            </w:r>
            <w:r w:rsidR="007566B7" w:rsidRPr="00465C52">
              <w:rPr>
                <w:color w:val="0D0D0D" w:themeColor="text1" w:themeTint="F2"/>
              </w:rPr>
              <w:t xml:space="preserve"> of Contract</w:t>
            </w:r>
            <w:r w:rsidRPr="00465C52">
              <w:rPr>
                <w:color w:val="0D0D0D" w:themeColor="text1" w:themeTint="F2"/>
              </w:rPr>
              <w:t xml:space="preserve"> (P</w:t>
            </w:r>
            <w:r w:rsidR="007566B7" w:rsidRPr="00465C52">
              <w:rPr>
                <w:color w:val="0D0D0D" w:themeColor="text1" w:themeTint="F2"/>
              </w:rPr>
              <w:t>C</w:t>
            </w:r>
            <w:r w:rsidRPr="00465C52">
              <w:rPr>
                <w:color w:val="0D0D0D" w:themeColor="text1" w:themeTint="F2"/>
              </w:rPr>
              <w:t>C)</w:t>
            </w:r>
          </w:p>
          <w:p w14:paraId="1056E4C3" w14:textId="593072F7" w:rsidR="006159DD" w:rsidRPr="00465C52" w:rsidRDefault="007B586E" w:rsidP="00151EF3">
            <w:pPr>
              <w:pStyle w:val="ListParagraph"/>
              <w:numPr>
                <w:ilvl w:val="0"/>
                <w:numId w:val="38"/>
              </w:numPr>
              <w:spacing w:before="120" w:after="120"/>
              <w:ind w:left="1356"/>
              <w:rPr>
                <w:color w:val="0D0D0D" w:themeColor="text1" w:themeTint="F2"/>
              </w:rPr>
            </w:pPr>
            <w:r w:rsidRPr="00465C52">
              <w:rPr>
                <w:color w:val="0D0D0D" w:themeColor="text1" w:themeTint="F2"/>
              </w:rPr>
              <w:t xml:space="preserve">Section X - Contract Forms </w:t>
            </w:r>
          </w:p>
        </w:tc>
      </w:tr>
      <w:tr w:rsidR="0016255D" w:rsidRPr="00465C52" w14:paraId="20740FB1" w14:textId="77777777" w:rsidTr="006D2879">
        <w:trPr>
          <w:jc w:val="center"/>
        </w:trPr>
        <w:tc>
          <w:tcPr>
            <w:tcW w:w="2406" w:type="dxa"/>
          </w:tcPr>
          <w:p w14:paraId="47B802CE"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Pr>
          <w:p w14:paraId="7950810F"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w:t>
            </w:r>
            <w:r w:rsidR="009B55EB" w:rsidRPr="00465C52">
              <w:rPr>
                <w:rFonts w:cs="Times New Roman"/>
                <w:color w:val="0D0D0D" w:themeColor="text1" w:themeTint="F2"/>
              </w:rPr>
              <w:t>Specific Procurement Notice</w:t>
            </w:r>
            <w:r w:rsidR="00587B0E" w:rsidRPr="00465C52">
              <w:rPr>
                <w:rFonts w:cs="Times New Roman"/>
                <w:color w:val="0D0D0D" w:themeColor="text1" w:themeTint="F2"/>
              </w:rPr>
              <w:t xml:space="preserve"> - </w:t>
            </w:r>
            <w:r w:rsidR="009B55EB" w:rsidRPr="00465C52">
              <w:rPr>
                <w:rFonts w:cs="Times New Roman"/>
                <w:color w:val="0D0D0D" w:themeColor="text1" w:themeTint="F2"/>
              </w:rPr>
              <w:t>Request</w:t>
            </w:r>
            <w:r w:rsidRPr="00465C52">
              <w:rPr>
                <w:rFonts w:cs="Times New Roman"/>
                <w:color w:val="0D0D0D" w:themeColor="text1" w:themeTint="F2"/>
              </w:rPr>
              <w:t xml:space="preserve"> for Bids </w:t>
            </w:r>
            <w:r w:rsidR="009B55EB" w:rsidRPr="00465C52">
              <w:rPr>
                <w:rFonts w:cs="Times New Roman"/>
                <w:color w:val="0D0D0D" w:themeColor="text1" w:themeTint="F2"/>
              </w:rPr>
              <w:t xml:space="preserve">(RFB) </w:t>
            </w:r>
            <w:r w:rsidRPr="00465C52">
              <w:rPr>
                <w:rFonts w:cs="Times New Roman"/>
                <w:color w:val="0D0D0D" w:themeColor="text1" w:themeTint="F2"/>
              </w:rPr>
              <w:t>issued by the Employer is not part of th</w:t>
            </w:r>
            <w:r w:rsidR="009B55EB" w:rsidRPr="00465C52">
              <w:rPr>
                <w:rFonts w:cs="Times New Roman"/>
                <w:color w:val="0D0D0D" w:themeColor="text1" w:themeTint="F2"/>
              </w:rPr>
              <w:t>is</w:t>
            </w:r>
            <w:r w:rsidRPr="00465C52">
              <w:rPr>
                <w:rFonts w:cs="Times New Roman"/>
                <w:color w:val="0D0D0D" w:themeColor="text1" w:themeTint="F2"/>
              </w:rPr>
              <w:t xml:space="preserve"> </w:t>
            </w:r>
            <w:r w:rsidR="004509D8" w:rsidRPr="00465C52">
              <w:rPr>
                <w:rFonts w:cs="Times New Roman"/>
                <w:color w:val="0D0D0D" w:themeColor="text1" w:themeTint="F2"/>
              </w:rPr>
              <w:t>bidding document</w:t>
            </w:r>
            <w:r w:rsidRPr="00465C52">
              <w:rPr>
                <w:rFonts w:cs="Times New Roman"/>
                <w:color w:val="0D0D0D" w:themeColor="text1" w:themeTint="F2"/>
              </w:rPr>
              <w:t>.</w:t>
            </w:r>
          </w:p>
        </w:tc>
      </w:tr>
      <w:tr w:rsidR="0016255D" w:rsidRPr="00465C52" w14:paraId="4273E391" w14:textId="77777777" w:rsidTr="006D2879">
        <w:trPr>
          <w:jc w:val="center"/>
        </w:trPr>
        <w:tc>
          <w:tcPr>
            <w:tcW w:w="2406" w:type="dxa"/>
          </w:tcPr>
          <w:p w14:paraId="1F8ABADE"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Pr>
          <w:p w14:paraId="282F87A7" w14:textId="77777777" w:rsidR="007B586E" w:rsidRPr="00465C52" w:rsidRDefault="00DD30AF"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Unless obtained directly from the Employer, the Employer is not responsible for the completeness of the </w:t>
            </w:r>
            <w:r w:rsidR="004509D8" w:rsidRPr="00465C52">
              <w:rPr>
                <w:rFonts w:cs="Times New Roman"/>
                <w:color w:val="0D0D0D" w:themeColor="text1" w:themeTint="F2"/>
              </w:rPr>
              <w:t>bidding document</w:t>
            </w:r>
            <w:r w:rsidRPr="00465C52">
              <w:rPr>
                <w:rFonts w:cs="Times New Roman"/>
                <w:color w:val="0D0D0D" w:themeColor="text1" w:themeTint="F2"/>
              </w:rPr>
              <w:t xml:space="preserve">, responses to requests for clarification, the minutes of the pre-Bid meeting (if any), or Addenda to the </w:t>
            </w:r>
            <w:r w:rsidR="004509D8" w:rsidRPr="00465C52">
              <w:rPr>
                <w:rFonts w:cs="Times New Roman"/>
                <w:color w:val="0D0D0D" w:themeColor="text1" w:themeTint="F2"/>
              </w:rPr>
              <w:t>bidding document</w:t>
            </w:r>
            <w:r w:rsidRPr="00465C52">
              <w:rPr>
                <w:rFonts w:cs="Times New Roman"/>
                <w:color w:val="0D0D0D" w:themeColor="text1" w:themeTint="F2"/>
              </w:rPr>
              <w:t xml:space="preserve"> in accordance with ITB 8. In case of any contradiction, documents obtained directly </w:t>
            </w:r>
            <w:r w:rsidR="0011190A" w:rsidRPr="00465C52">
              <w:rPr>
                <w:rFonts w:cs="Times New Roman"/>
                <w:color w:val="0D0D0D" w:themeColor="text1" w:themeTint="F2"/>
              </w:rPr>
              <w:t xml:space="preserve">from </w:t>
            </w:r>
            <w:r w:rsidRPr="00465C52">
              <w:rPr>
                <w:rFonts w:cs="Times New Roman"/>
                <w:color w:val="0D0D0D" w:themeColor="text1" w:themeTint="F2"/>
              </w:rPr>
              <w:t>the Employer shall prevail</w:t>
            </w:r>
            <w:r w:rsidR="007B586E" w:rsidRPr="00465C52">
              <w:rPr>
                <w:rFonts w:cs="Times New Roman"/>
                <w:color w:val="0D0D0D" w:themeColor="text1" w:themeTint="F2"/>
              </w:rPr>
              <w:t>.</w:t>
            </w:r>
          </w:p>
        </w:tc>
      </w:tr>
      <w:tr w:rsidR="0016255D" w:rsidRPr="00465C52" w14:paraId="08FB2FB9" w14:textId="77777777" w:rsidTr="006D2879">
        <w:trPr>
          <w:jc w:val="center"/>
        </w:trPr>
        <w:tc>
          <w:tcPr>
            <w:tcW w:w="2406" w:type="dxa"/>
          </w:tcPr>
          <w:p w14:paraId="72EDF99B"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Pr>
          <w:p w14:paraId="2E8D9789" w14:textId="77777777" w:rsidR="007B586E" w:rsidRPr="00465C52" w:rsidRDefault="00DD30AF"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Bidder is expected to examine all instructions, forms, terms, and specifications in the </w:t>
            </w:r>
            <w:r w:rsidR="004509D8" w:rsidRPr="00465C52">
              <w:rPr>
                <w:rFonts w:cs="Times New Roman"/>
                <w:color w:val="0D0D0D" w:themeColor="text1" w:themeTint="F2"/>
              </w:rPr>
              <w:t>bidding document</w:t>
            </w:r>
            <w:r w:rsidRPr="00465C52">
              <w:rPr>
                <w:rFonts w:cs="Times New Roman"/>
                <w:color w:val="0D0D0D" w:themeColor="text1" w:themeTint="F2"/>
                <w:spacing w:val="-2"/>
              </w:rPr>
              <w:t xml:space="preserve"> </w:t>
            </w:r>
            <w:r w:rsidRPr="00465C52">
              <w:rPr>
                <w:rFonts w:cs="Times New Roman"/>
                <w:color w:val="0D0D0D" w:themeColor="text1" w:themeTint="F2"/>
              </w:rPr>
              <w:t xml:space="preserve">and to furnish with its </w:t>
            </w:r>
            <w:r w:rsidR="00723EAF" w:rsidRPr="00465C52">
              <w:rPr>
                <w:rFonts w:cs="Times New Roman"/>
                <w:color w:val="0D0D0D" w:themeColor="text1" w:themeTint="F2"/>
              </w:rPr>
              <w:t>B</w:t>
            </w:r>
            <w:r w:rsidRPr="00465C52">
              <w:rPr>
                <w:rFonts w:cs="Times New Roman"/>
                <w:color w:val="0D0D0D" w:themeColor="text1" w:themeTint="F2"/>
              </w:rPr>
              <w:t xml:space="preserve">id all information and documentation as is required by the </w:t>
            </w:r>
            <w:r w:rsidR="004509D8" w:rsidRPr="00465C52">
              <w:rPr>
                <w:rFonts w:cs="Times New Roman"/>
                <w:color w:val="0D0D0D" w:themeColor="text1" w:themeTint="F2"/>
              </w:rPr>
              <w:t>bidding document</w:t>
            </w:r>
            <w:r w:rsidR="007B586E" w:rsidRPr="00465C52">
              <w:rPr>
                <w:rFonts w:cs="Times New Roman"/>
                <w:color w:val="0D0D0D" w:themeColor="text1" w:themeTint="F2"/>
              </w:rPr>
              <w:t>.</w:t>
            </w:r>
          </w:p>
        </w:tc>
      </w:tr>
      <w:tr w:rsidR="0016255D" w:rsidRPr="00465C52" w14:paraId="57BD67C5" w14:textId="77777777" w:rsidTr="006D2879">
        <w:trPr>
          <w:jc w:val="center"/>
        </w:trPr>
        <w:tc>
          <w:tcPr>
            <w:tcW w:w="2406" w:type="dxa"/>
          </w:tcPr>
          <w:p w14:paraId="27629497"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108" w:name="_Toc438438827"/>
            <w:bookmarkStart w:id="109" w:name="_Toc438532575"/>
            <w:bookmarkStart w:id="110" w:name="_Toc438733971"/>
            <w:bookmarkStart w:id="111" w:name="_Toc438907011"/>
            <w:bookmarkStart w:id="112" w:name="_Toc438907210"/>
            <w:bookmarkStart w:id="113" w:name="_Toc97371009"/>
            <w:bookmarkStart w:id="114" w:name="_Toc139863109"/>
            <w:bookmarkStart w:id="115" w:name="_Toc325723924"/>
            <w:bookmarkStart w:id="116" w:name="_Toc435624818"/>
            <w:bookmarkStart w:id="117" w:name="_Toc448224231"/>
            <w:bookmarkStart w:id="118" w:name="_Toc63331049"/>
            <w:r w:rsidRPr="00465C52">
              <w:rPr>
                <w:color w:val="0D0D0D" w:themeColor="text1" w:themeTint="F2"/>
              </w:rPr>
              <w:t>Clarification of Bidding Document</w:t>
            </w:r>
            <w:bookmarkEnd w:id="108"/>
            <w:bookmarkEnd w:id="109"/>
            <w:bookmarkEnd w:id="110"/>
            <w:bookmarkEnd w:id="111"/>
            <w:bookmarkEnd w:id="112"/>
            <w:r w:rsidRPr="00465C52">
              <w:rPr>
                <w:color w:val="0D0D0D" w:themeColor="text1" w:themeTint="F2"/>
              </w:rPr>
              <w:t>, Site Visit, Pre-Bid Meeting</w:t>
            </w:r>
            <w:bookmarkEnd w:id="113"/>
            <w:bookmarkEnd w:id="114"/>
            <w:bookmarkEnd w:id="115"/>
            <w:bookmarkEnd w:id="116"/>
            <w:bookmarkEnd w:id="117"/>
            <w:bookmarkEnd w:id="118"/>
          </w:p>
        </w:tc>
        <w:tc>
          <w:tcPr>
            <w:tcW w:w="7201" w:type="dxa"/>
          </w:tcPr>
          <w:p w14:paraId="0BEB2A2B"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A Bidder requiring any clarification of the </w:t>
            </w:r>
            <w:r w:rsidR="004509D8" w:rsidRPr="00465C52">
              <w:rPr>
                <w:rFonts w:cs="Times New Roman"/>
                <w:color w:val="0D0D0D" w:themeColor="text1" w:themeTint="F2"/>
              </w:rPr>
              <w:t>bidding document</w:t>
            </w:r>
            <w:r w:rsidRPr="00465C52">
              <w:rPr>
                <w:rFonts w:cs="Times New Roman"/>
                <w:color w:val="0D0D0D" w:themeColor="text1" w:themeTint="F2"/>
              </w:rPr>
              <w:t xml:space="preserve"> shall contact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in writing at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’s address </w:t>
            </w:r>
            <w:r w:rsidR="005F0029" w:rsidRPr="00465C52">
              <w:rPr>
                <w:rFonts w:cs="Times New Roman"/>
                <w:color w:val="0D0D0D" w:themeColor="text1" w:themeTint="F2"/>
              </w:rPr>
              <w:t>specified</w:t>
            </w:r>
            <w:r w:rsidRPr="00465C52">
              <w:rPr>
                <w:rFonts w:cs="Times New Roman"/>
                <w:b/>
                <w:color w:val="0D0D0D" w:themeColor="text1" w:themeTint="F2"/>
              </w:rPr>
              <w:t xml:space="preserve"> in the BDS</w:t>
            </w:r>
            <w:r w:rsidRPr="00465C52">
              <w:rPr>
                <w:rFonts w:cs="Times New Roman"/>
                <w:color w:val="0D0D0D" w:themeColor="text1" w:themeTint="F2"/>
              </w:rPr>
              <w:t xml:space="preserve"> or raise </w:t>
            </w:r>
            <w:r w:rsidR="00DD30AF" w:rsidRPr="00465C52">
              <w:rPr>
                <w:rFonts w:cs="Times New Roman"/>
                <w:color w:val="0D0D0D" w:themeColor="text1" w:themeTint="F2"/>
              </w:rPr>
              <w:t xml:space="preserve">its </w:t>
            </w:r>
            <w:r w:rsidR="00C65741" w:rsidRPr="00465C52">
              <w:rPr>
                <w:rFonts w:cs="Times New Roman"/>
                <w:color w:val="0D0D0D" w:themeColor="text1" w:themeTint="F2"/>
              </w:rPr>
              <w:t>inquiries during the pre-B</w:t>
            </w:r>
            <w:r w:rsidRPr="00465C52">
              <w:rPr>
                <w:rFonts w:cs="Times New Roman"/>
                <w:color w:val="0D0D0D" w:themeColor="text1" w:themeTint="F2"/>
              </w:rPr>
              <w:t xml:space="preserve">id meeting if provided for in accordance with ITB 7.4.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will respond in writing to any request for clarification, provided that such request is received</w:t>
            </w:r>
            <w:r w:rsidR="00F16907" w:rsidRPr="00465C52">
              <w:rPr>
                <w:rFonts w:cs="Times New Roman"/>
                <w:color w:val="0D0D0D" w:themeColor="text1" w:themeTint="F2"/>
              </w:rPr>
              <w:t xml:space="preserve"> </w:t>
            </w:r>
            <w:r w:rsidRPr="00465C52">
              <w:rPr>
                <w:rFonts w:cs="Times New Roman"/>
                <w:color w:val="0D0D0D" w:themeColor="text1" w:themeTint="F2"/>
              </w:rPr>
              <w:t xml:space="preserve">prior to the deadline for submission of </w:t>
            </w:r>
            <w:r w:rsidR="00587B0E" w:rsidRPr="00465C52">
              <w:rPr>
                <w:rFonts w:cs="Times New Roman"/>
                <w:color w:val="0D0D0D" w:themeColor="text1" w:themeTint="F2"/>
              </w:rPr>
              <w:t xml:space="preserve">Bids </w:t>
            </w:r>
            <w:r w:rsidR="009D53CC" w:rsidRPr="00465C52">
              <w:rPr>
                <w:rFonts w:cs="Times New Roman"/>
                <w:color w:val="0D0D0D" w:themeColor="text1" w:themeTint="F2"/>
              </w:rPr>
              <w:t xml:space="preserve">within a period specified </w:t>
            </w:r>
            <w:r w:rsidR="009D53CC" w:rsidRPr="00465C52">
              <w:rPr>
                <w:rFonts w:cs="Times New Roman"/>
                <w:b/>
                <w:color w:val="0D0D0D" w:themeColor="text1" w:themeTint="F2"/>
              </w:rPr>
              <w:t>in the BDS</w:t>
            </w:r>
            <w:r w:rsidR="009D53CC" w:rsidRPr="00465C52">
              <w:rPr>
                <w:rFonts w:cs="Times New Roman"/>
                <w:color w:val="0D0D0D" w:themeColor="text1" w:themeTint="F2"/>
              </w:rPr>
              <w:t xml:space="preserve">. </w:t>
            </w:r>
            <w:r w:rsidRPr="00465C52">
              <w:rPr>
                <w:rFonts w:cs="Times New Roman"/>
                <w:color w:val="0D0D0D" w:themeColor="text1" w:themeTint="F2"/>
              </w:rPr>
              <w:t xml:space="preserve">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shall forward copies of its response to all Bidders who have acquired the </w:t>
            </w:r>
            <w:r w:rsidR="004509D8" w:rsidRPr="00465C52">
              <w:rPr>
                <w:rFonts w:cs="Times New Roman"/>
                <w:color w:val="0D0D0D" w:themeColor="text1" w:themeTint="F2"/>
              </w:rPr>
              <w:t>bidding document</w:t>
            </w:r>
            <w:r w:rsidRPr="00465C52">
              <w:rPr>
                <w:rFonts w:cs="Times New Roman"/>
                <w:color w:val="0D0D0D" w:themeColor="text1" w:themeTint="F2"/>
              </w:rPr>
              <w:t xml:space="preserve"> in accordance with ITB 6</w:t>
            </w:r>
            <w:r w:rsidR="00266E26" w:rsidRPr="00465C52">
              <w:rPr>
                <w:rFonts w:cs="Times New Roman"/>
                <w:color w:val="0D0D0D" w:themeColor="text1" w:themeTint="F2"/>
              </w:rPr>
              <w:t>.3</w:t>
            </w:r>
            <w:r w:rsidRPr="00465C52">
              <w:rPr>
                <w:rFonts w:cs="Times New Roman"/>
                <w:color w:val="0D0D0D" w:themeColor="text1" w:themeTint="F2"/>
              </w:rPr>
              <w:t xml:space="preserve">, including a description of the </w:t>
            </w:r>
            <w:r w:rsidRPr="00465C52">
              <w:rPr>
                <w:rFonts w:cs="Times New Roman"/>
                <w:color w:val="0D0D0D" w:themeColor="text1" w:themeTint="F2"/>
              </w:rPr>
              <w:lastRenderedPageBreak/>
              <w:t xml:space="preserve">inquiry but without identifying its source. </w:t>
            </w:r>
            <w:r w:rsidR="00DD30AF" w:rsidRPr="00465C52">
              <w:rPr>
                <w:rFonts w:cs="Times New Roman"/>
                <w:color w:val="0D0D0D" w:themeColor="text1" w:themeTint="F2"/>
              </w:rPr>
              <w:t xml:space="preserve">If </w:t>
            </w:r>
            <w:proofErr w:type="gramStart"/>
            <w:r w:rsidR="00DD30AF" w:rsidRPr="00465C52">
              <w:rPr>
                <w:rFonts w:cs="Times New Roman"/>
                <w:color w:val="0D0D0D" w:themeColor="text1" w:themeTint="F2"/>
              </w:rPr>
              <w:t>so</w:t>
            </w:r>
            <w:proofErr w:type="gramEnd"/>
            <w:r w:rsidR="00DD30AF" w:rsidRPr="00465C52">
              <w:rPr>
                <w:rFonts w:cs="Times New Roman"/>
                <w:color w:val="0D0D0D" w:themeColor="text1" w:themeTint="F2"/>
              </w:rPr>
              <w:t xml:space="preserve"> specified </w:t>
            </w:r>
            <w:r w:rsidR="00DD30AF" w:rsidRPr="00465C52">
              <w:rPr>
                <w:rFonts w:cs="Times New Roman"/>
                <w:b/>
                <w:color w:val="0D0D0D" w:themeColor="text1" w:themeTint="F2"/>
              </w:rPr>
              <w:t>in the BDS</w:t>
            </w:r>
            <w:r w:rsidR="00DD30AF" w:rsidRPr="00465C52">
              <w:rPr>
                <w:rFonts w:cs="Times New Roman"/>
                <w:color w:val="0D0D0D" w:themeColor="text1" w:themeTint="F2"/>
              </w:rPr>
              <w:t xml:space="preserve">, the Employer shall also promptly publish its response at the web page identified in the BDS. </w:t>
            </w:r>
            <w:r w:rsidR="00F16907" w:rsidRPr="00465C52">
              <w:rPr>
                <w:rFonts w:cs="Times New Roman"/>
                <w:color w:val="0D0D0D" w:themeColor="text1" w:themeTint="F2"/>
              </w:rPr>
              <w:t xml:space="preserve">Should the clarification result in changes to the essential elements of the </w:t>
            </w:r>
            <w:r w:rsidR="004509D8" w:rsidRPr="00465C52">
              <w:rPr>
                <w:rFonts w:cs="Times New Roman"/>
                <w:color w:val="0D0D0D" w:themeColor="text1" w:themeTint="F2"/>
              </w:rPr>
              <w:t>bidding document</w:t>
            </w:r>
            <w:r w:rsidR="00F16907" w:rsidRPr="00465C52">
              <w:rPr>
                <w:rFonts w:cs="Times New Roman"/>
                <w:color w:val="0D0D0D" w:themeColor="text1" w:themeTint="F2"/>
              </w:rPr>
              <w:t xml:space="preserve">, the Employer shall amend the </w:t>
            </w:r>
            <w:r w:rsidR="004509D8" w:rsidRPr="00465C52">
              <w:rPr>
                <w:rFonts w:cs="Times New Roman"/>
                <w:color w:val="0D0D0D" w:themeColor="text1" w:themeTint="F2"/>
              </w:rPr>
              <w:t>bidding document</w:t>
            </w:r>
            <w:r w:rsidR="00F16907" w:rsidRPr="00465C52">
              <w:rPr>
                <w:rFonts w:cs="Times New Roman"/>
                <w:color w:val="0D0D0D" w:themeColor="text1" w:themeTint="F2"/>
              </w:rPr>
              <w:t xml:space="preserve"> </w:t>
            </w:r>
            <w:r w:rsidRPr="00465C52">
              <w:rPr>
                <w:rFonts w:cs="Times New Roman"/>
                <w:color w:val="0D0D0D" w:themeColor="text1" w:themeTint="F2"/>
              </w:rPr>
              <w:t>following the procedure under ITB 8 and ITB 22.2.</w:t>
            </w:r>
          </w:p>
        </w:tc>
      </w:tr>
      <w:tr w:rsidR="0016255D" w:rsidRPr="00465C52" w14:paraId="48B598EA" w14:textId="77777777" w:rsidTr="006D2879">
        <w:trPr>
          <w:jc w:val="center"/>
        </w:trPr>
        <w:tc>
          <w:tcPr>
            <w:tcW w:w="2406" w:type="dxa"/>
          </w:tcPr>
          <w:p w14:paraId="1842DA98"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Pr>
          <w:p w14:paraId="57C8AD84"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Bidder is </w:t>
            </w:r>
            <w:r w:rsidR="00F16907" w:rsidRPr="00465C52">
              <w:rPr>
                <w:rFonts w:cs="Times New Roman"/>
                <w:color w:val="0D0D0D" w:themeColor="text1" w:themeTint="F2"/>
              </w:rPr>
              <w:t>advised</w:t>
            </w:r>
            <w:r w:rsidRPr="00465C52">
              <w:rPr>
                <w:rFonts w:cs="Times New Roman"/>
                <w:color w:val="0D0D0D" w:themeColor="text1" w:themeTint="F2"/>
              </w:rPr>
              <w:t xml:space="preserve"> to visit and examine the Site of Works and its surroundings and obtain for itself on its own responsibility all information that may be necessary for preparing the bid and entering into a contract for construction of the Works. The costs of visiting the Site shall be at the Bidder’s own expense.</w:t>
            </w:r>
          </w:p>
        </w:tc>
      </w:tr>
      <w:tr w:rsidR="0016255D" w:rsidRPr="00465C52" w14:paraId="70CE2B26" w14:textId="77777777" w:rsidTr="006D2879">
        <w:trPr>
          <w:jc w:val="center"/>
        </w:trPr>
        <w:tc>
          <w:tcPr>
            <w:tcW w:w="2406" w:type="dxa"/>
          </w:tcPr>
          <w:p w14:paraId="79B81B6D"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Pr>
          <w:p w14:paraId="27011D4F"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Bidder and any of its personnel or agents will be granted permission by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to enter upon its premises and lands for the purpose of such visit, but only upon the express condition that the Bidder, its personnel, and agents will release and indemnify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and its personnel and agents from and against all liability in respect thereof, and will be responsible for death or personal injury, loss of or damage to property, and any other loss, damage, costs, and expenses incurred as a result of the inspection.</w:t>
            </w:r>
          </w:p>
        </w:tc>
      </w:tr>
      <w:tr w:rsidR="0016255D" w:rsidRPr="00465C52" w14:paraId="12AFC41C" w14:textId="77777777" w:rsidTr="006D2879">
        <w:trPr>
          <w:jc w:val="center"/>
        </w:trPr>
        <w:tc>
          <w:tcPr>
            <w:tcW w:w="2406" w:type="dxa"/>
          </w:tcPr>
          <w:p w14:paraId="305A4DA3"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r w:rsidRPr="00465C52">
              <w:rPr>
                <w:rFonts w:ascii="Times New Roman" w:hAnsi="Times New Roman"/>
                <w:color w:val="0D0D0D" w:themeColor="text1" w:themeTint="F2"/>
                <w:sz w:val="24"/>
                <w:szCs w:val="24"/>
              </w:rPr>
              <w:t xml:space="preserve"> </w:t>
            </w:r>
          </w:p>
        </w:tc>
        <w:tc>
          <w:tcPr>
            <w:tcW w:w="7201" w:type="dxa"/>
          </w:tcPr>
          <w:p w14:paraId="1361315F" w14:textId="77777777" w:rsidR="007B586E" w:rsidRPr="00465C52" w:rsidRDefault="00DD30AF"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If </w:t>
            </w:r>
            <w:proofErr w:type="gramStart"/>
            <w:r w:rsidRPr="00465C52">
              <w:rPr>
                <w:rFonts w:cs="Times New Roman"/>
                <w:color w:val="0D0D0D" w:themeColor="text1" w:themeTint="F2"/>
              </w:rPr>
              <w:t>so</w:t>
            </w:r>
            <w:proofErr w:type="gramEnd"/>
            <w:r w:rsidRPr="00465C52">
              <w:rPr>
                <w:rFonts w:cs="Times New Roman"/>
                <w:color w:val="0D0D0D" w:themeColor="text1" w:themeTint="F2"/>
              </w:rPr>
              <w:t xml:space="preserve"> specified </w:t>
            </w:r>
            <w:r w:rsidRPr="00465C52">
              <w:rPr>
                <w:rFonts w:cs="Times New Roman"/>
                <w:b/>
                <w:color w:val="0D0D0D" w:themeColor="text1" w:themeTint="F2"/>
              </w:rPr>
              <w:t>in the BDS</w:t>
            </w:r>
            <w:r w:rsidRPr="00465C52">
              <w:rPr>
                <w:rFonts w:cs="Times New Roman"/>
                <w:color w:val="0D0D0D" w:themeColor="text1" w:themeTint="F2"/>
              </w:rPr>
              <w:t>, t</w:t>
            </w:r>
            <w:r w:rsidR="007B586E" w:rsidRPr="00465C52">
              <w:rPr>
                <w:rFonts w:cs="Times New Roman"/>
                <w:color w:val="0D0D0D" w:themeColor="text1" w:themeTint="F2"/>
              </w:rPr>
              <w:t>he Bidder’s designated representative is invited to attend a pre-</w:t>
            </w:r>
            <w:r w:rsidR="00723EAF" w:rsidRPr="00465C52">
              <w:rPr>
                <w:rFonts w:cs="Times New Roman"/>
                <w:color w:val="0D0D0D" w:themeColor="text1" w:themeTint="F2"/>
              </w:rPr>
              <w:t>B</w:t>
            </w:r>
            <w:r w:rsidR="007B586E" w:rsidRPr="00465C52">
              <w:rPr>
                <w:rFonts w:cs="Times New Roman"/>
                <w:color w:val="0D0D0D" w:themeColor="text1" w:themeTint="F2"/>
              </w:rPr>
              <w:t>id meeting</w:t>
            </w:r>
            <w:r w:rsidR="00177F2A" w:rsidRPr="00465C52">
              <w:rPr>
                <w:rFonts w:cs="Times New Roman"/>
                <w:color w:val="0D0D0D" w:themeColor="text1" w:themeTint="F2"/>
              </w:rPr>
              <w:t xml:space="preserve"> and/or a </w:t>
            </w:r>
            <w:r w:rsidR="00587B0E" w:rsidRPr="00465C52">
              <w:rPr>
                <w:rFonts w:cs="Times New Roman"/>
                <w:color w:val="0D0D0D" w:themeColor="text1" w:themeTint="F2"/>
              </w:rPr>
              <w:t>Site</w:t>
            </w:r>
            <w:r w:rsidR="00177F2A" w:rsidRPr="00465C52">
              <w:rPr>
                <w:rFonts w:cs="Times New Roman"/>
                <w:color w:val="0D0D0D" w:themeColor="text1" w:themeTint="F2"/>
              </w:rPr>
              <w:t xml:space="preserve"> </w:t>
            </w:r>
            <w:r w:rsidR="00C65741" w:rsidRPr="00465C52">
              <w:rPr>
                <w:rFonts w:cs="Times New Roman"/>
                <w:color w:val="0D0D0D" w:themeColor="text1" w:themeTint="F2"/>
              </w:rPr>
              <w:t xml:space="preserve">of Works </w:t>
            </w:r>
            <w:r w:rsidR="00177F2A" w:rsidRPr="00465C52">
              <w:rPr>
                <w:rFonts w:cs="Times New Roman"/>
                <w:color w:val="0D0D0D" w:themeColor="text1" w:themeTint="F2"/>
              </w:rPr>
              <w:t>visit</w:t>
            </w:r>
            <w:r w:rsidR="007B586E" w:rsidRPr="00465C52">
              <w:rPr>
                <w:rFonts w:cs="Times New Roman"/>
                <w:color w:val="0D0D0D" w:themeColor="text1" w:themeTint="F2"/>
              </w:rPr>
              <w:t>. The purpose of the meeting will be to clarify issues and to answer questions on any matter that may be raised at that stage.</w:t>
            </w:r>
          </w:p>
        </w:tc>
      </w:tr>
      <w:tr w:rsidR="0016255D" w:rsidRPr="00465C52" w14:paraId="591A57CE" w14:textId="77777777" w:rsidTr="006D2879">
        <w:trPr>
          <w:jc w:val="center"/>
        </w:trPr>
        <w:tc>
          <w:tcPr>
            <w:tcW w:w="2406" w:type="dxa"/>
          </w:tcPr>
          <w:p w14:paraId="7C031B4B"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Pr>
          <w:p w14:paraId="1E3B0422"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Bidder is </w:t>
            </w:r>
            <w:proofErr w:type="gramStart"/>
            <w:r w:rsidRPr="00465C52">
              <w:rPr>
                <w:rFonts w:cs="Times New Roman"/>
                <w:color w:val="0D0D0D" w:themeColor="text1" w:themeTint="F2"/>
              </w:rPr>
              <w:t>requested,</w:t>
            </w:r>
            <w:proofErr w:type="gramEnd"/>
            <w:r w:rsidRPr="00465C52">
              <w:rPr>
                <w:rFonts w:cs="Times New Roman"/>
                <w:color w:val="0D0D0D" w:themeColor="text1" w:themeTint="F2"/>
              </w:rPr>
              <w:t xml:space="preserve"> to submit any questions in writing, to reach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not later than one week before the meeting.</w:t>
            </w:r>
          </w:p>
        </w:tc>
      </w:tr>
      <w:tr w:rsidR="0016255D" w:rsidRPr="00465C52" w14:paraId="40AE5BA0" w14:textId="77777777" w:rsidTr="006D2879">
        <w:trPr>
          <w:jc w:val="center"/>
        </w:trPr>
        <w:tc>
          <w:tcPr>
            <w:tcW w:w="2406" w:type="dxa"/>
          </w:tcPr>
          <w:p w14:paraId="62A7504D"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Pr>
          <w:p w14:paraId="47C08B57"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Minutes of the pre-</w:t>
            </w:r>
            <w:r w:rsidR="00723EAF" w:rsidRPr="00465C52">
              <w:rPr>
                <w:rFonts w:cs="Times New Roman"/>
                <w:color w:val="0D0D0D" w:themeColor="text1" w:themeTint="F2"/>
              </w:rPr>
              <w:t>B</w:t>
            </w:r>
            <w:r w:rsidRPr="00465C52">
              <w:rPr>
                <w:rFonts w:cs="Times New Roman"/>
                <w:color w:val="0D0D0D" w:themeColor="text1" w:themeTint="F2"/>
              </w:rPr>
              <w:t xml:space="preserve">id meeting, </w:t>
            </w:r>
            <w:r w:rsidR="00DD30AF" w:rsidRPr="00465C52">
              <w:rPr>
                <w:rFonts w:cs="Times New Roman"/>
                <w:color w:val="0D0D0D" w:themeColor="text1" w:themeTint="F2"/>
              </w:rPr>
              <w:t xml:space="preserve">if applicable, </w:t>
            </w:r>
            <w:r w:rsidRPr="00465C52">
              <w:rPr>
                <w:rFonts w:cs="Times New Roman"/>
                <w:color w:val="0D0D0D" w:themeColor="text1" w:themeTint="F2"/>
              </w:rPr>
              <w:t xml:space="preserve">including the text of the questions </w:t>
            </w:r>
            <w:r w:rsidR="00DD30AF" w:rsidRPr="00465C52">
              <w:rPr>
                <w:rFonts w:cs="Times New Roman"/>
                <w:color w:val="0D0D0D" w:themeColor="text1" w:themeTint="F2"/>
              </w:rPr>
              <w:t>asked by Bidders</w:t>
            </w:r>
            <w:r w:rsidRPr="00465C52">
              <w:rPr>
                <w:rFonts w:cs="Times New Roman"/>
                <w:color w:val="0D0D0D" w:themeColor="text1" w:themeTint="F2"/>
              </w:rPr>
              <w:t xml:space="preserve">, without identifying the source, and the responses given, together with any responses prepared after the meeting, will be transmitted promptly to all Bidders who have acquired the </w:t>
            </w:r>
            <w:r w:rsidR="004509D8" w:rsidRPr="00465C52">
              <w:rPr>
                <w:rFonts w:cs="Times New Roman"/>
                <w:color w:val="0D0D0D" w:themeColor="text1" w:themeTint="F2"/>
              </w:rPr>
              <w:t>bidding document</w:t>
            </w:r>
            <w:r w:rsidRPr="00465C52">
              <w:rPr>
                <w:rFonts w:cs="Times New Roman"/>
                <w:color w:val="0D0D0D" w:themeColor="text1" w:themeTint="F2"/>
              </w:rPr>
              <w:t xml:space="preserve"> in accordance with ITB 6</w:t>
            </w:r>
            <w:r w:rsidR="00FE43BF" w:rsidRPr="00465C52">
              <w:rPr>
                <w:rFonts w:cs="Times New Roman"/>
                <w:color w:val="0D0D0D" w:themeColor="text1" w:themeTint="F2"/>
              </w:rPr>
              <w:t>.3</w:t>
            </w:r>
            <w:r w:rsidRPr="00465C52">
              <w:rPr>
                <w:rFonts w:cs="Times New Roman"/>
                <w:color w:val="0D0D0D" w:themeColor="text1" w:themeTint="F2"/>
              </w:rPr>
              <w:t xml:space="preserve"> Any modification to the </w:t>
            </w:r>
            <w:r w:rsidR="004509D8" w:rsidRPr="00465C52">
              <w:rPr>
                <w:rFonts w:cs="Times New Roman"/>
                <w:color w:val="0D0D0D" w:themeColor="text1" w:themeTint="F2"/>
              </w:rPr>
              <w:t>bidding document</w:t>
            </w:r>
            <w:r w:rsidRPr="00465C52">
              <w:rPr>
                <w:rFonts w:cs="Times New Roman"/>
                <w:color w:val="0D0D0D" w:themeColor="text1" w:themeTint="F2"/>
              </w:rPr>
              <w:t xml:space="preserve"> that may become necessary as a result of the pre-</w:t>
            </w:r>
            <w:r w:rsidR="00723EAF" w:rsidRPr="00465C52">
              <w:rPr>
                <w:rFonts w:cs="Times New Roman"/>
                <w:color w:val="0D0D0D" w:themeColor="text1" w:themeTint="F2"/>
              </w:rPr>
              <w:t>B</w:t>
            </w:r>
            <w:r w:rsidRPr="00465C52">
              <w:rPr>
                <w:rFonts w:cs="Times New Roman"/>
                <w:color w:val="0D0D0D" w:themeColor="text1" w:themeTint="F2"/>
              </w:rPr>
              <w:t xml:space="preserve">id meeting shall be made by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exclusively through the issue of an </w:t>
            </w:r>
            <w:r w:rsidR="00CC318E" w:rsidRPr="00465C52">
              <w:rPr>
                <w:rFonts w:cs="Times New Roman"/>
                <w:color w:val="0D0D0D" w:themeColor="text1" w:themeTint="F2"/>
              </w:rPr>
              <w:t>a</w:t>
            </w:r>
            <w:r w:rsidRPr="00465C52">
              <w:rPr>
                <w:rFonts w:cs="Times New Roman"/>
                <w:color w:val="0D0D0D" w:themeColor="text1" w:themeTint="F2"/>
              </w:rPr>
              <w:t>ddendum pursuant to ITB 8 and not through the minutes of the pre-</w:t>
            </w:r>
            <w:r w:rsidR="00723EAF" w:rsidRPr="00465C52">
              <w:rPr>
                <w:rFonts w:cs="Times New Roman"/>
                <w:color w:val="0D0D0D" w:themeColor="text1" w:themeTint="F2"/>
              </w:rPr>
              <w:t>B</w:t>
            </w:r>
            <w:r w:rsidRPr="00465C52">
              <w:rPr>
                <w:rFonts w:cs="Times New Roman"/>
                <w:color w:val="0D0D0D" w:themeColor="text1" w:themeTint="F2"/>
              </w:rPr>
              <w:t>id meeting.</w:t>
            </w:r>
            <w:r w:rsidR="00DD30AF" w:rsidRPr="00465C52">
              <w:rPr>
                <w:rFonts w:cs="Times New Roman"/>
                <w:color w:val="0D0D0D" w:themeColor="text1" w:themeTint="F2"/>
              </w:rPr>
              <w:t xml:space="preserve"> Nonattendance at the pre-</w:t>
            </w:r>
            <w:r w:rsidR="00723EAF" w:rsidRPr="00465C52">
              <w:rPr>
                <w:rFonts w:cs="Times New Roman"/>
                <w:color w:val="0D0D0D" w:themeColor="text1" w:themeTint="F2"/>
              </w:rPr>
              <w:t>B</w:t>
            </w:r>
            <w:r w:rsidR="00DD30AF" w:rsidRPr="00465C52">
              <w:rPr>
                <w:rFonts w:cs="Times New Roman"/>
                <w:color w:val="0D0D0D" w:themeColor="text1" w:themeTint="F2"/>
              </w:rPr>
              <w:t>id meeting will not be a cause for disqualification of a Bidder.</w:t>
            </w:r>
          </w:p>
        </w:tc>
      </w:tr>
      <w:tr w:rsidR="0016255D" w:rsidRPr="00465C52" w14:paraId="2653B587" w14:textId="77777777" w:rsidTr="006D2879">
        <w:trPr>
          <w:trHeight w:val="846"/>
          <w:jc w:val="center"/>
        </w:trPr>
        <w:tc>
          <w:tcPr>
            <w:tcW w:w="2406" w:type="dxa"/>
          </w:tcPr>
          <w:p w14:paraId="7BFDECDA"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119" w:name="_Toc438438828"/>
            <w:bookmarkStart w:id="120" w:name="_Toc438532576"/>
            <w:bookmarkStart w:id="121" w:name="_Toc438733972"/>
            <w:bookmarkStart w:id="122" w:name="_Toc438907012"/>
            <w:bookmarkStart w:id="123" w:name="_Toc438907211"/>
            <w:bookmarkStart w:id="124" w:name="_Toc97371010"/>
            <w:bookmarkStart w:id="125" w:name="_Toc139863110"/>
            <w:bookmarkStart w:id="126" w:name="_Toc325723925"/>
            <w:bookmarkStart w:id="127" w:name="_Toc435624819"/>
            <w:bookmarkStart w:id="128" w:name="_Toc448224232"/>
            <w:bookmarkStart w:id="129" w:name="_Toc63331050"/>
            <w:r w:rsidRPr="00465C52">
              <w:rPr>
                <w:color w:val="0D0D0D" w:themeColor="text1" w:themeTint="F2"/>
              </w:rPr>
              <w:t>Amendment of Bidding Document</w:t>
            </w:r>
            <w:bookmarkEnd w:id="119"/>
            <w:bookmarkEnd w:id="120"/>
            <w:bookmarkEnd w:id="121"/>
            <w:bookmarkEnd w:id="122"/>
            <w:bookmarkEnd w:id="123"/>
            <w:bookmarkEnd w:id="124"/>
            <w:bookmarkEnd w:id="125"/>
            <w:bookmarkEnd w:id="126"/>
            <w:bookmarkEnd w:id="127"/>
            <w:bookmarkEnd w:id="128"/>
            <w:bookmarkEnd w:id="129"/>
          </w:p>
        </w:tc>
        <w:tc>
          <w:tcPr>
            <w:tcW w:w="7201" w:type="dxa"/>
          </w:tcPr>
          <w:p w14:paraId="57745E55"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At any time prior to the deadline for submission of bids,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may amend the </w:t>
            </w:r>
            <w:r w:rsidR="004509D8" w:rsidRPr="00465C52">
              <w:rPr>
                <w:rFonts w:cs="Times New Roman"/>
                <w:color w:val="0D0D0D" w:themeColor="text1" w:themeTint="F2"/>
              </w:rPr>
              <w:t>bidding document</w:t>
            </w:r>
            <w:r w:rsidRPr="00465C52">
              <w:rPr>
                <w:rFonts w:cs="Times New Roman"/>
                <w:color w:val="0D0D0D" w:themeColor="text1" w:themeTint="F2"/>
              </w:rPr>
              <w:t xml:space="preserve"> by issuing addenda. </w:t>
            </w:r>
          </w:p>
        </w:tc>
      </w:tr>
      <w:tr w:rsidR="0016255D" w:rsidRPr="00465C52" w14:paraId="704997CD" w14:textId="77777777" w:rsidTr="006D2879">
        <w:trPr>
          <w:jc w:val="center"/>
        </w:trPr>
        <w:tc>
          <w:tcPr>
            <w:tcW w:w="2406" w:type="dxa"/>
          </w:tcPr>
          <w:p w14:paraId="7467BCEE"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Pr>
          <w:p w14:paraId="4AC7DBD7"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Any addendum issued shall be part of the </w:t>
            </w:r>
            <w:r w:rsidR="004509D8" w:rsidRPr="00465C52">
              <w:rPr>
                <w:rFonts w:cs="Times New Roman"/>
                <w:color w:val="0D0D0D" w:themeColor="text1" w:themeTint="F2"/>
              </w:rPr>
              <w:t>bidding document</w:t>
            </w:r>
            <w:r w:rsidRPr="00465C52">
              <w:rPr>
                <w:rFonts w:cs="Times New Roman"/>
                <w:color w:val="0D0D0D" w:themeColor="text1" w:themeTint="F2"/>
              </w:rPr>
              <w:t xml:space="preserve"> and shall be communicated in writing to all who have obtained the </w:t>
            </w:r>
            <w:r w:rsidR="004509D8" w:rsidRPr="00465C52">
              <w:rPr>
                <w:rFonts w:cs="Times New Roman"/>
                <w:color w:val="0D0D0D" w:themeColor="text1" w:themeTint="F2"/>
              </w:rPr>
              <w:t>bidding document</w:t>
            </w:r>
            <w:r w:rsidRPr="00465C52">
              <w:rPr>
                <w:rFonts w:cs="Times New Roman"/>
                <w:color w:val="0D0D0D" w:themeColor="text1" w:themeTint="F2"/>
              </w:rPr>
              <w:t xml:space="preserve"> from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in accordance with ITB 6.</w:t>
            </w:r>
            <w:r w:rsidR="00DD30AF" w:rsidRPr="00465C52">
              <w:rPr>
                <w:rFonts w:cs="Times New Roman"/>
                <w:color w:val="0D0D0D" w:themeColor="text1" w:themeTint="F2"/>
              </w:rPr>
              <w:t xml:space="preserve"> The Employer shall also promptly publish the addendum on the Employer’s web page in accordance with ITB 7.1.</w:t>
            </w:r>
          </w:p>
        </w:tc>
      </w:tr>
      <w:tr w:rsidR="0016255D" w:rsidRPr="00465C52" w14:paraId="7A723796" w14:textId="77777777" w:rsidTr="006D2879">
        <w:trPr>
          <w:jc w:val="center"/>
        </w:trPr>
        <w:tc>
          <w:tcPr>
            <w:tcW w:w="2406" w:type="dxa"/>
          </w:tcPr>
          <w:p w14:paraId="5251855D" w14:textId="77777777" w:rsidR="007B586E" w:rsidRPr="00465C52" w:rsidRDefault="007B586E" w:rsidP="00347DB2">
            <w:pPr>
              <w:pStyle w:val="Header1-Clauses"/>
              <w:keepNext/>
              <w:numPr>
                <w:ilvl w:val="0"/>
                <w:numId w:val="0"/>
              </w:numPr>
              <w:spacing w:after="120"/>
              <w:contextualSpacing/>
              <w:rPr>
                <w:rFonts w:ascii="Times New Roman" w:hAnsi="Times New Roman"/>
                <w:b w:val="0"/>
                <w:color w:val="0D0D0D" w:themeColor="text1" w:themeTint="F2"/>
                <w:sz w:val="24"/>
                <w:szCs w:val="24"/>
              </w:rPr>
            </w:pPr>
          </w:p>
        </w:tc>
        <w:tc>
          <w:tcPr>
            <w:tcW w:w="7201" w:type="dxa"/>
          </w:tcPr>
          <w:p w14:paraId="1C761E39"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To give prospective Bidders reasonable time in which to take an addendum into account in preparing their </w:t>
            </w:r>
            <w:r w:rsidR="00723EAF" w:rsidRPr="00465C52">
              <w:rPr>
                <w:rFonts w:cs="Times New Roman"/>
                <w:color w:val="0D0D0D" w:themeColor="text1" w:themeTint="F2"/>
              </w:rPr>
              <w:t>B</w:t>
            </w:r>
            <w:r w:rsidRPr="00465C52">
              <w:rPr>
                <w:rFonts w:cs="Times New Roman"/>
                <w:color w:val="0D0D0D" w:themeColor="text1" w:themeTint="F2"/>
              </w:rPr>
              <w:t xml:space="preserve">ids,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may, at its discretion, extend the deadline for the submission of </w:t>
            </w:r>
            <w:r w:rsidR="00001CD4" w:rsidRPr="00465C52">
              <w:rPr>
                <w:rFonts w:cs="Times New Roman"/>
                <w:color w:val="0D0D0D" w:themeColor="text1" w:themeTint="F2"/>
              </w:rPr>
              <w:t>B</w:t>
            </w:r>
            <w:r w:rsidRPr="00465C52">
              <w:rPr>
                <w:rFonts w:cs="Times New Roman"/>
                <w:color w:val="0D0D0D" w:themeColor="text1" w:themeTint="F2"/>
              </w:rPr>
              <w:t>ids, pursuant to ITB 22.2</w:t>
            </w:r>
            <w:r w:rsidR="00A44519" w:rsidRPr="00465C52">
              <w:rPr>
                <w:rFonts w:cs="Times New Roman"/>
                <w:color w:val="0D0D0D" w:themeColor="text1" w:themeTint="F2"/>
              </w:rPr>
              <w:t>.</w:t>
            </w:r>
          </w:p>
        </w:tc>
      </w:tr>
      <w:tr w:rsidR="0016255D" w:rsidRPr="00465C52" w14:paraId="3977CA89" w14:textId="77777777" w:rsidTr="006D2879">
        <w:trPr>
          <w:jc w:val="center"/>
        </w:trPr>
        <w:tc>
          <w:tcPr>
            <w:tcW w:w="9607" w:type="dxa"/>
            <w:gridSpan w:val="2"/>
          </w:tcPr>
          <w:p w14:paraId="0ACB6F41" w14:textId="77777777" w:rsidR="007B586E" w:rsidRPr="00465C52" w:rsidRDefault="007B586E" w:rsidP="00347DB2">
            <w:pPr>
              <w:pStyle w:val="Section1Heading1"/>
              <w:keepNext/>
              <w:spacing w:before="120" w:after="120"/>
              <w:contextualSpacing/>
              <w:rPr>
                <w:color w:val="0D0D0D" w:themeColor="text1" w:themeTint="F2"/>
              </w:rPr>
            </w:pPr>
            <w:bookmarkStart w:id="130" w:name="_Toc438438829"/>
            <w:bookmarkStart w:id="131" w:name="_Toc438532577"/>
            <w:bookmarkStart w:id="132" w:name="_Toc438733973"/>
            <w:bookmarkStart w:id="133" w:name="_Toc438962055"/>
            <w:bookmarkStart w:id="134" w:name="_Toc461939618"/>
            <w:bookmarkStart w:id="135" w:name="_Toc97371011"/>
            <w:bookmarkStart w:id="136" w:name="_Toc325723926"/>
            <w:bookmarkStart w:id="137" w:name="_Toc435624820"/>
            <w:bookmarkStart w:id="138" w:name="_Toc448224233"/>
            <w:bookmarkStart w:id="139" w:name="_Toc63331051"/>
            <w:r w:rsidRPr="00465C52">
              <w:rPr>
                <w:color w:val="0D0D0D" w:themeColor="text1" w:themeTint="F2"/>
              </w:rPr>
              <w:t>Preparation of Bids</w:t>
            </w:r>
            <w:bookmarkEnd w:id="130"/>
            <w:bookmarkEnd w:id="131"/>
            <w:bookmarkEnd w:id="132"/>
            <w:bookmarkEnd w:id="133"/>
            <w:bookmarkEnd w:id="134"/>
            <w:bookmarkEnd w:id="135"/>
            <w:bookmarkEnd w:id="136"/>
            <w:bookmarkEnd w:id="137"/>
            <w:bookmarkEnd w:id="138"/>
            <w:bookmarkEnd w:id="139"/>
          </w:p>
        </w:tc>
      </w:tr>
      <w:tr w:rsidR="0016255D" w:rsidRPr="00465C52" w14:paraId="554DF97C" w14:textId="77777777" w:rsidTr="006D2879">
        <w:trPr>
          <w:jc w:val="center"/>
        </w:trPr>
        <w:tc>
          <w:tcPr>
            <w:tcW w:w="2406" w:type="dxa"/>
          </w:tcPr>
          <w:p w14:paraId="43A1ACE8"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140" w:name="_Toc438438830"/>
            <w:bookmarkStart w:id="141" w:name="_Toc438532578"/>
            <w:bookmarkStart w:id="142" w:name="_Toc438733974"/>
            <w:bookmarkStart w:id="143" w:name="_Toc438907013"/>
            <w:bookmarkStart w:id="144" w:name="_Toc438907212"/>
            <w:bookmarkStart w:id="145" w:name="_Toc97371012"/>
            <w:bookmarkStart w:id="146" w:name="_Toc139863111"/>
            <w:bookmarkStart w:id="147" w:name="_Toc325723927"/>
            <w:bookmarkStart w:id="148" w:name="_Toc435624821"/>
            <w:bookmarkStart w:id="149" w:name="_Toc448224234"/>
            <w:bookmarkStart w:id="150" w:name="_Toc63331052"/>
            <w:r w:rsidRPr="00465C52">
              <w:rPr>
                <w:color w:val="0D0D0D" w:themeColor="text1" w:themeTint="F2"/>
              </w:rPr>
              <w:t>Cost of Bidding</w:t>
            </w:r>
            <w:bookmarkEnd w:id="140"/>
            <w:bookmarkEnd w:id="141"/>
            <w:bookmarkEnd w:id="142"/>
            <w:bookmarkEnd w:id="143"/>
            <w:bookmarkEnd w:id="144"/>
            <w:bookmarkEnd w:id="145"/>
            <w:bookmarkEnd w:id="146"/>
            <w:bookmarkEnd w:id="147"/>
            <w:bookmarkEnd w:id="148"/>
            <w:bookmarkEnd w:id="149"/>
            <w:bookmarkEnd w:id="150"/>
          </w:p>
        </w:tc>
        <w:tc>
          <w:tcPr>
            <w:tcW w:w="7201" w:type="dxa"/>
          </w:tcPr>
          <w:p w14:paraId="2C731088"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Bidder shall bear all costs associated with the preparation and submission of its Bid, and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shall in no case be responsible or liable for those costs, regardless of the conduct or outcome of the </w:t>
            </w:r>
            <w:r w:rsidR="00725392" w:rsidRPr="00465C52">
              <w:rPr>
                <w:rFonts w:cs="Times New Roman"/>
                <w:color w:val="0D0D0D" w:themeColor="text1" w:themeTint="F2"/>
              </w:rPr>
              <w:t>B</w:t>
            </w:r>
            <w:r w:rsidRPr="00465C52">
              <w:rPr>
                <w:rFonts w:cs="Times New Roman"/>
                <w:color w:val="0D0D0D" w:themeColor="text1" w:themeTint="F2"/>
              </w:rPr>
              <w:t>idding process.</w:t>
            </w:r>
          </w:p>
        </w:tc>
      </w:tr>
      <w:tr w:rsidR="0016255D" w:rsidRPr="00465C52" w14:paraId="24C36BC7" w14:textId="77777777" w:rsidTr="006D2879">
        <w:trPr>
          <w:jc w:val="center"/>
        </w:trPr>
        <w:tc>
          <w:tcPr>
            <w:tcW w:w="2406" w:type="dxa"/>
          </w:tcPr>
          <w:p w14:paraId="2B690036"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151" w:name="_Toc438438831"/>
            <w:bookmarkStart w:id="152" w:name="_Toc438532579"/>
            <w:bookmarkStart w:id="153" w:name="_Toc438733975"/>
            <w:bookmarkStart w:id="154" w:name="_Toc438907014"/>
            <w:bookmarkStart w:id="155" w:name="_Toc438907213"/>
            <w:bookmarkStart w:id="156" w:name="_Toc97371013"/>
            <w:bookmarkStart w:id="157" w:name="_Toc139863112"/>
            <w:bookmarkStart w:id="158" w:name="_Toc325723928"/>
            <w:bookmarkStart w:id="159" w:name="_Toc435624822"/>
            <w:bookmarkStart w:id="160" w:name="_Toc448224235"/>
            <w:bookmarkStart w:id="161" w:name="_Toc63331053"/>
            <w:r w:rsidRPr="00465C52">
              <w:rPr>
                <w:color w:val="0D0D0D" w:themeColor="text1" w:themeTint="F2"/>
              </w:rPr>
              <w:t>Language of Bid</w:t>
            </w:r>
            <w:bookmarkEnd w:id="151"/>
            <w:bookmarkEnd w:id="152"/>
            <w:bookmarkEnd w:id="153"/>
            <w:bookmarkEnd w:id="154"/>
            <w:bookmarkEnd w:id="155"/>
            <w:bookmarkEnd w:id="156"/>
            <w:bookmarkEnd w:id="157"/>
            <w:bookmarkEnd w:id="158"/>
            <w:bookmarkEnd w:id="159"/>
            <w:bookmarkEnd w:id="160"/>
            <w:bookmarkEnd w:id="161"/>
          </w:p>
        </w:tc>
        <w:tc>
          <w:tcPr>
            <w:tcW w:w="7201" w:type="dxa"/>
          </w:tcPr>
          <w:p w14:paraId="7639DC40"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Bid, as well as all correspondence and documents relating to the </w:t>
            </w:r>
            <w:r w:rsidR="00723EAF" w:rsidRPr="00465C52">
              <w:rPr>
                <w:rFonts w:cs="Times New Roman"/>
                <w:color w:val="0D0D0D" w:themeColor="text1" w:themeTint="F2"/>
              </w:rPr>
              <w:t>B</w:t>
            </w:r>
            <w:r w:rsidRPr="00465C52">
              <w:rPr>
                <w:rFonts w:cs="Times New Roman"/>
                <w:color w:val="0D0D0D" w:themeColor="text1" w:themeTint="F2"/>
              </w:rPr>
              <w:t xml:space="preserve">id exchanged by the Bidder and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shall be written in the language specified</w:t>
            </w:r>
            <w:r w:rsidRPr="00465C52">
              <w:rPr>
                <w:rFonts w:cs="Times New Roman"/>
                <w:b/>
                <w:color w:val="0D0D0D" w:themeColor="text1" w:themeTint="F2"/>
              </w:rPr>
              <w:t xml:space="preserve"> in the BDS</w:t>
            </w:r>
            <w:r w:rsidRPr="00465C52">
              <w:rPr>
                <w:rFonts w:cs="Times New Roman"/>
                <w:color w:val="0D0D0D" w:themeColor="text1" w:themeTint="F2"/>
              </w:rPr>
              <w:t xml:space="preserve">. Supporting documents and printed literature that are part of the Bid may be in another language provided they are accompanied by an accurate translation of the relevant passages in the language specified </w:t>
            </w:r>
            <w:r w:rsidRPr="00465C52">
              <w:rPr>
                <w:rFonts w:cs="Times New Roman"/>
                <w:b/>
                <w:color w:val="0D0D0D" w:themeColor="text1" w:themeTint="F2"/>
              </w:rPr>
              <w:t>in the BDS</w:t>
            </w:r>
            <w:r w:rsidRPr="00465C52">
              <w:rPr>
                <w:rFonts w:cs="Times New Roman"/>
                <w:color w:val="0D0D0D" w:themeColor="text1" w:themeTint="F2"/>
              </w:rPr>
              <w:t>, in which case, for purposes of interpretation of the Bid, such translation shall govern.</w:t>
            </w:r>
          </w:p>
        </w:tc>
      </w:tr>
      <w:tr w:rsidR="0016255D" w:rsidRPr="00465C52" w14:paraId="4E144CE0" w14:textId="77777777" w:rsidTr="006D2879">
        <w:trPr>
          <w:jc w:val="center"/>
        </w:trPr>
        <w:tc>
          <w:tcPr>
            <w:tcW w:w="2406" w:type="dxa"/>
          </w:tcPr>
          <w:p w14:paraId="780A73C0"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162" w:name="_Toc438438832"/>
            <w:bookmarkStart w:id="163" w:name="_Toc438532580"/>
            <w:bookmarkStart w:id="164" w:name="_Toc438733976"/>
            <w:bookmarkStart w:id="165" w:name="_Toc438907015"/>
            <w:bookmarkStart w:id="166" w:name="_Toc438907214"/>
            <w:bookmarkStart w:id="167" w:name="_Toc97371014"/>
            <w:bookmarkStart w:id="168" w:name="_Toc139863113"/>
            <w:bookmarkStart w:id="169" w:name="_Toc325723929"/>
            <w:bookmarkStart w:id="170" w:name="_Toc435624823"/>
            <w:bookmarkStart w:id="171" w:name="_Toc448224236"/>
            <w:bookmarkStart w:id="172" w:name="_Toc63331054"/>
            <w:r w:rsidRPr="00465C52">
              <w:rPr>
                <w:color w:val="0D0D0D" w:themeColor="text1" w:themeTint="F2"/>
              </w:rPr>
              <w:t>Documents Comprising the Bid</w:t>
            </w:r>
            <w:bookmarkEnd w:id="162"/>
            <w:bookmarkEnd w:id="163"/>
            <w:bookmarkEnd w:id="164"/>
            <w:bookmarkEnd w:id="165"/>
            <w:bookmarkEnd w:id="166"/>
            <w:bookmarkEnd w:id="167"/>
            <w:bookmarkEnd w:id="168"/>
            <w:bookmarkEnd w:id="169"/>
            <w:bookmarkEnd w:id="170"/>
            <w:bookmarkEnd w:id="171"/>
            <w:bookmarkEnd w:id="172"/>
          </w:p>
        </w:tc>
        <w:tc>
          <w:tcPr>
            <w:tcW w:w="7201" w:type="dxa"/>
          </w:tcPr>
          <w:p w14:paraId="44079160"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The Bid shall comprise the following:</w:t>
            </w:r>
          </w:p>
          <w:p w14:paraId="7160D6D4" w14:textId="77777777" w:rsidR="007B586E" w:rsidRPr="00465C52" w:rsidRDefault="007B586E" w:rsidP="00151EF3">
            <w:pPr>
              <w:pStyle w:val="P3Header1-Clauses"/>
              <w:numPr>
                <w:ilvl w:val="0"/>
                <w:numId w:val="100"/>
              </w:numPr>
              <w:spacing w:before="120" w:after="120"/>
              <w:ind w:left="1175" w:hanging="630"/>
              <w:contextualSpacing/>
              <w:rPr>
                <w:color w:val="0D0D0D" w:themeColor="text1" w:themeTint="F2"/>
                <w:szCs w:val="24"/>
              </w:rPr>
            </w:pPr>
            <w:r w:rsidRPr="00465C52">
              <w:rPr>
                <w:b/>
                <w:color w:val="0D0D0D" w:themeColor="text1" w:themeTint="F2"/>
                <w:szCs w:val="24"/>
              </w:rPr>
              <w:t>Letter</w:t>
            </w:r>
            <w:r w:rsidRPr="00465C52">
              <w:rPr>
                <w:b/>
                <w:color w:val="0D0D0D" w:themeColor="text1" w:themeTint="F2"/>
              </w:rPr>
              <w:t xml:space="preserve"> of Bid</w:t>
            </w:r>
            <w:r w:rsidR="00F224E8" w:rsidRPr="00465C52">
              <w:rPr>
                <w:color w:val="0D0D0D" w:themeColor="text1" w:themeTint="F2"/>
              </w:rPr>
              <w:t xml:space="preserve"> </w:t>
            </w:r>
            <w:r w:rsidR="003C2816" w:rsidRPr="00465C52">
              <w:rPr>
                <w:color w:val="0D0D0D" w:themeColor="text1" w:themeTint="F2"/>
              </w:rPr>
              <w:t xml:space="preserve">prepared </w:t>
            </w:r>
            <w:r w:rsidR="00F224E8" w:rsidRPr="00465C52">
              <w:rPr>
                <w:color w:val="0D0D0D" w:themeColor="text1" w:themeTint="F2"/>
              </w:rPr>
              <w:t>in accordance with ITB 12</w:t>
            </w:r>
            <w:r w:rsidRPr="00465C52">
              <w:rPr>
                <w:color w:val="0D0D0D" w:themeColor="text1" w:themeTint="F2"/>
                <w:szCs w:val="24"/>
              </w:rPr>
              <w:t>;</w:t>
            </w:r>
          </w:p>
          <w:p w14:paraId="2B1E83BE" w14:textId="77777777" w:rsidR="007B586E" w:rsidRPr="00465C52" w:rsidRDefault="002A6D59" w:rsidP="00151EF3">
            <w:pPr>
              <w:pStyle w:val="P3Header1-Clauses"/>
              <w:numPr>
                <w:ilvl w:val="0"/>
                <w:numId w:val="100"/>
              </w:numPr>
              <w:spacing w:before="120" w:after="120"/>
              <w:ind w:left="1175" w:hanging="630"/>
              <w:contextualSpacing/>
              <w:rPr>
                <w:color w:val="0D0D0D" w:themeColor="text1" w:themeTint="F2"/>
                <w:szCs w:val="24"/>
              </w:rPr>
            </w:pPr>
            <w:r w:rsidRPr="00465C52">
              <w:rPr>
                <w:b/>
                <w:color w:val="0D0D0D" w:themeColor="text1" w:themeTint="F2"/>
                <w:szCs w:val="24"/>
              </w:rPr>
              <w:t>Bill of Quantities or Activity Schedule</w:t>
            </w:r>
            <w:r w:rsidR="007E1C9C" w:rsidRPr="00465C52">
              <w:rPr>
                <w:color w:val="0D0D0D" w:themeColor="text1" w:themeTint="F2"/>
                <w:szCs w:val="24"/>
              </w:rPr>
              <w:t xml:space="preserve">: </w:t>
            </w:r>
            <w:r w:rsidR="007B586E" w:rsidRPr="00465C52">
              <w:rPr>
                <w:color w:val="0D0D0D" w:themeColor="text1" w:themeTint="F2"/>
                <w:szCs w:val="24"/>
              </w:rPr>
              <w:t xml:space="preserve">completed in accordance </w:t>
            </w:r>
            <w:r w:rsidR="007B586E" w:rsidRPr="00465C52">
              <w:rPr>
                <w:bCs/>
                <w:color w:val="0D0D0D" w:themeColor="text1" w:themeTint="F2"/>
              </w:rPr>
              <w:t>with</w:t>
            </w:r>
            <w:r w:rsidR="007B586E" w:rsidRPr="00465C52">
              <w:rPr>
                <w:color w:val="0D0D0D" w:themeColor="text1" w:themeTint="F2"/>
                <w:szCs w:val="24"/>
              </w:rPr>
              <w:t xml:space="preserve"> ITB 12 and </w:t>
            </w:r>
            <w:r w:rsidR="008967A7" w:rsidRPr="00465C52">
              <w:rPr>
                <w:color w:val="0D0D0D" w:themeColor="text1" w:themeTint="F2"/>
                <w:szCs w:val="24"/>
              </w:rPr>
              <w:t xml:space="preserve">ITB </w:t>
            </w:r>
            <w:r w:rsidR="007B586E" w:rsidRPr="00465C52">
              <w:rPr>
                <w:color w:val="0D0D0D" w:themeColor="text1" w:themeTint="F2"/>
                <w:szCs w:val="24"/>
              </w:rPr>
              <w:t>14</w:t>
            </w:r>
            <w:r w:rsidR="000D61BD" w:rsidRPr="00465C52">
              <w:rPr>
                <w:color w:val="0D0D0D" w:themeColor="text1" w:themeTint="F2"/>
                <w:szCs w:val="24"/>
              </w:rPr>
              <w:t>,</w:t>
            </w:r>
            <w:r w:rsidR="007B586E" w:rsidRPr="00465C52">
              <w:rPr>
                <w:color w:val="0D0D0D" w:themeColor="text1" w:themeTint="F2"/>
                <w:szCs w:val="24"/>
              </w:rPr>
              <w:t xml:space="preserve"> as </w:t>
            </w:r>
            <w:r w:rsidR="00AA10CD" w:rsidRPr="00465C52">
              <w:rPr>
                <w:color w:val="0D0D0D" w:themeColor="text1" w:themeTint="F2"/>
                <w:szCs w:val="24"/>
              </w:rPr>
              <w:t>specified</w:t>
            </w:r>
            <w:r w:rsidR="00AA10CD" w:rsidRPr="00465C52">
              <w:rPr>
                <w:b/>
                <w:color w:val="0D0D0D" w:themeColor="text1" w:themeTint="F2"/>
                <w:szCs w:val="24"/>
              </w:rPr>
              <w:t xml:space="preserve"> in the BDS</w:t>
            </w:r>
            <w:r w:rsidR="007B586E" w:rsidRPr="00465C52">
              <w:rPr>
                <w:color w:val="0D0D0D" w:themeColor="text1" w:themeTint="F2"/>
                <w:szCs w:val="24"/>
              </w:rPr>
              <w:t>;</w:t>
            </w:r>
          </w:p>
          <w:p w14:paraId="4CB0EC42" w14:textId="77777777" w:rsidR="007B586E" w:rsidRPr="00465C52" w:rsidRDefault="007B586E" w:rsidP="00151EF3">
            <w:pPr>
              <w:pStyle w:val="P3Header1-Clauses"/>
              <w:numPr>
                <w:ilvl w:val="0"/>
                <w:numId w:val="100"/>
              </w:numPr>
              <w:spacing w:before="120" w:after="120"/>
              <w:ind w:left="1175" w:hanging="630"/>
              <w:contextualSpacing/>
              <w:rPr>
                <w:color w:val="0D0D0D" w:themeColor="text1" w:themeTint="F2"/>
                <w:szCs w:val="24"/>
              </w:rPr>
            </w:pPr>
            <w:r w:rsidRPr="00465C52">
              <w:rPr>
                <w:color w:val="0D0D0D" w:themeColor="text1" w:themeTint="F2"/>
              </w:rPr>
              <w:t>Bid</w:t>
            </w:r>
            <w:r w:rsidRPr="00465C52">
              <w:rPr>
                <w:b/>
                <w:color w:val="0D0D0D" w:themeColor="text1" w:themeTint="F2"/>
              </w:rPr>
              <w:t xml:space="preserve"> </w:t>
            </w:r>
            <w:r w:rsidRPr="00465C52">
              <w:rPr>
                <w:bCs/>
                <w:color w:val="0D0D0D" w:themeColor="text1" w:themeTint="F2"/>
              </w:rPr>
              <w:t>Security</w:t>
            </w:r>
            <w:r w:rsidRPr="00465C52">
              <w:rPr>
                <w:b/>
                <w:color w:val="0D0D0D" w:themeColor="text1" w:themeTint="F2"/>
              </w:rPr>
              <w:t xml:space="preserve"> or Bid</w:t>
            </w:r>
            <w:r w:rsidR="00725392" w:rsidRPr="00465C52">
              <w:rPr>
                <w:b/>
                <w:color w:val="0D0D0D" w:themeColor="text1" w:themeTint="F2"/>
                <w:szCs w:val="24"/>
              </w:rPr>
              <w:t>-</w:t>
            </w:r>
            <w:r w:rsidRPr="00465C52">
              <w:rPr>
                <w:b/>
                <w:color w:val="0D0D0D" w:themeColor="text1" w:themeTint="F2"/>
              </w:rPr>
              <w:t>Securing Declaration</w:t>
            </w:r>
            <w:r w:rsidRPr="00465C52">
              <w:rPr>
                <w:color w:val="0D0D0D" w:themeColor="text1" w:themeTint="F2"/>
                <w:szCs w:val="24"/>
              </w:rPr>
              <w:t>, in accordance with ITB 19</w:t>
            </w:r>
            <w:r w:rsidR="00DD30AF" w:rsidRPr="00465C52">
              <w:rPr>
                <w:color w:val="0D0D0D" w:themeColor="text1" w:themeTint="F2"/>
                <w:szCs w:val="24"/>
              </w:rPr>
              <w:t>.1</w:t>
            </w:r>
            <w:r w:rsidRPr="00465C52">
              <w:rPr>
                <w:color w:val="0D0D0D" w:themeColor="text1" w:themeTint="F2"/>
                <w:szCs w:val="24"/>
              </w:rPr>
              <w:t>;</w:t>
            </w:r>
          </w:p>
          <w:p w14:paraId="3A6490D2" w14:textId="77777777" w:rsidR="007B586E" w:rsidRPr="00465C52" w:rsidRDefault="007E1C9C" w:rsidP="00151EF3">
            <w:pPr>
              <w:pStyle w:val="P3Header1-Clauses"/>
              <w:numPr>
                <w:ilvl w:val="0"/>
                <w:numId w:val="100"/>
              </w:numPr>
              <w:spacing w:before="120" w:after="120"/>
              <w:ind w:left="1175" w:hanging="630"/>
              <w:contextualSpacing/>
              <w:rPr>
                <w:color w:val="0D0D0D" w:themeColor="text1" w:themeTint="F2"/>
                <w:szCs w:val="24"/>
              </w:rPr>
            </w:pPr>
            <w:r w:rsidRPr="00465C52">
              <w:rPr>
                <w:bCs/>
                <w:color w:val="0D0D0D" w:themeColor="text1" w:themeTint="F2"/>
              </w:rPr>
              <w:t>Alternative</w:t>
            </w:r>
            <w:r w:rsidRPr="00465C52">
              <w:rPr>
                <w:b/>
                <w:color w:val="0D0D0D" w:themeColor="text1" w:themeTint="F2"/>
                <w:szCs w:val="24"/>
              </w:rPr>
              <w:t xml:space="preserve"> </w:t>
            </w:r>
            <w:r w:rsidR="003C2816" w:rsidRPr="00465C52">
              <w:rPr>
                <w:b/>
                <w:color w:val="0D0D0D" w:themeColor="text1" w:themeTint="F2"/>
                <w:szCs w:val="24"/>
              </w:rPr>
              <w:t>B</w:t>
            </w:r>
            <w:r w:rsidR="007B586E" w:rsidRPr="00465C52">
              <w:rPr>
                <w:b/>
                <w:color w:val="0D0D0D" w:themeColor="text1" w:themeTint="F2"/>
                <w:szCs w:val="24"/>
              </w:rPr>
              <w:t>id</w:t>
            </w:r>
            <w:r w:rsidR="007B586E" w:rsidRPr="00465C52">
              <w:rPr>
                <w:color w:val="0D0D0D" w:themeColor="text1" w:themeTint="F2"/>
                <w:szCs w:val="24"/>
              </w:rPr>
              <w:t>, if permissible, in accordance with ITB 13;</w:t>
            </w:r>
          </w:p>
          <w:p w14:paraId="3F1490E5" w14:textId="77777777" w:rsidR="007B586E" w:rsidRPr="00465C52" w:rsidRDefault="007E1C9C" w:rsidP="00151EF3">
            <w:pPr>
              <w:pStyle w:val="P3Header1-Clauses"/>
              <w:numPr>
                <w:ilvl w:val="0"/>
                <w:numId w:val="100"/>
              </w:numPr>
              <w:spacing w:before="120" w:after="120"/>
              <w:ind w:left="1175" w:hanging="630"/>
              <w:contextualSpacing/>
              <w:rPr>
                <w:color w:val="0D0D0D" w:themeColor="text1" w:themeTint="F2"/>
                <w:szCs w:val="24"/>
              </w:rPr>
            </w:pPr>
            <w:r w:rsidRPr="00465C52">
              <w:rPr>
                <w:bCs/>
                <w:color w:val="0D0D0D" w:themeColor="text1" w:themeTint="F2"/>
              </w:rPr>
              <w:t>Authorization</w:t>
            </w:r>
            <w:r w:rsidRPr="00465C52">
              <w:rPr>
                <w:b/>
                <w:color w:val="0D0D0D" w:themeColor="text1" w:themeTint="F2"/>
                <w:szCs w:val="24"/>
              </w:rPr>
              <w:t>:</w:t>
            </w:r>
            <w:r w:rsidRPr="00465C52">
              <w:rPr>
                <w:color w:val="0D0D0D" w:themeColor="text1" w:themeTint="F2"/>
                <w:szCs w:val="24"/>
              </w:rPr>
              <w:t xml:space="preserve"> </w:t>
            </w:r>
            <w:r w:rsidR="007B586E" w:rsidRPr="00465C52">
              <w:rPr>
                <w:color w:val="0D0D0D" w:themeColor="text1" w:themeTint="F2"/>
                <w:szCs w:val="24"/>
              </w:rPr>
              <w:t xml:space="preserve">written confirmation authorizing the signatory of the Bid to commit the Bidder, in accordance with ITB </w:t>
            </w:r>
            <w:r w:rsidR="00DB3840" w:rsidRPr="00465C52">
              <w:rPr>
                <w:color w:val="0D0D0D" w:themeColor="text1" w:themeTint="F2"/>
                <w:szCs w:val="24"/>
              </w:rPr>
              <w:t>20.3</w:t>
            </w:r>
            <w:r w:rsidR="007B586E" w:rsidRPr="00465C52">
              <w:rPr>
                <w:color w:val="0D0D0D" w:themeColor="text1" w:themeTint="F2"/>
                <w:szCs w:val="24"/>
              </w:rPr>
              <w:t>;</w:t>
            </w:r>
          </w:p>
          <w:p w14:paraId="13077B68" w14:textId="77777777" w:rsidR="007B586E" w:rsidRPr="00465C52" w:rsidRDefault="007E1C9C" w:rsidP="00151EF3">
            <w:pPr>
              <w:pStyle w:val="P3Header1-Clauses"/>
              <w:numPr>
                <w:ilvl w:val="0"/>
                <w:numId w:val="100"/>
              </w:numPr>
              <w:spacing w:before="120" w:after="120"/>
              <w:ind w:left="1175" w:hanging="630"/>
              <w:contextualSpacing/>
              <w:rPr>
                <w:color w:val="0D0D0D" w:themeColor="text1" w:themeTint="F2"/>
                <w:szCs w:val="24"/>
              </w:rPr>
            </w:pPr>
            <w:r w:rsidRPr="00465C52">
              <w:rPr>
                <w:bCs/>
                <w:color w:val="0D0D0D" w:themeColor="text1" w:themeTint="F2"/>
              </w:rPr>
              <w:t>Bidder’s</w:t>
            </w:r>
            <w:r w:rsidRPr="00465C52">
              <w:rPr>
                <w:b/>
                <w:color w:val="0D0D0D" w:themeColor="text1" w:themeTint="F2"/>
                <w:szCs w:val="24"/>
              </w:rPr>
              <w:t xml:space="preserve"> Eligibility:</w:t>
            </w:r>
            <w:r w:rsidRPr="00465C52">
              <w:rPr>
                <w:color w:val="0D0D0D" w:themeColor="text1" w:themeTint="F2"/>
              </w:rPr>
              <w:t xml:space="preserve"> </w:t>
            </w:r>
            <w:r w:rsidR="007B586E" w:rsidRPr="00465C52">
              <w:rPr>
                <w:color w:val="0D0D0D" w:themeColor="text1" w:themeTint="F2"/>
                <w:szCs w:val="24"/>
              </w:rPr>
              <w:t>documentary evidence in accordance with ITB 17</w:t>
            </w:r>
            <w:r w:rsidRPr="00465C52">
              <w:rPr>
                <w:color w:val="0D0D0D" w:themeColor="text1" w:themeTint="F2"/>
              </w:rPr>
              <w:t xml:space="preserve"> establishing </w:t>
            </w:r>
            <w:proofErr w:type="gramStart"/>
            <w:r w:rsidRPr="00465C52">
              <w:rPr>
                <w:color w:val="0D0D0D" w:themeColor="text1" w:themeTint="F2"/>
              </w:rPr>
              <w:t>the Bidder’s</w:t>
            </w:r>
            <w:proofErr w:type="gramEnd"/>
            <w:r w:rsidRPr="00465C52">
              <w:rPr>
                <w:color w:val="0D0D0D" w:themeColor="text1" w:themeTint="F2"/>
              </w:rPr>
              <w:t xml:space="preserve"> eligibility to Bid;</w:t>
            </w:r>
          </w:p>
          <w:p w14:paraId="211612EF" w14:textId="77777777" w:rsidR="007B586E" w:rsidRPr="00465C52" w:rsidRDefault="00627AB7" w:rsidP="00151EF3">
            <w:pPr>
              <w:pStyle w:val="P3Header1-Clauses"/>
              <w:numPr>
                <w:ilvl w:val="0"/>
                <w:numId w:val="100"/>
              </w:numPr>
              <w:spacing w:before="120" w:after="120"/>
              <w:ind w:left="1175" w:hanging="630"/>
              <w:contextualSpacing/>
              <w:rPr>
                <w:color w:val="0D0D0D" w:themeColor="text1" w:themeTint="F2"/>
                <w:szCs w:val="24"/>
              </w:rPr>
            </w:pPr>
            <w:r w:rsidRPr="00465C52">
              <w:rPr>
                <w:bCs/>
                <w:color w:val="0D0D0D" w:themeColor="text1" w:themeTint="F2"/>
              </w:rPr>
              <w:t>Qualifications</w:t>
            </w:r>
            <w:r w:rsidRPr="00465C52">
              <w:rPr>
                <w:color w:val="0D0D0D" w:themeColor="text1" w:themeTint="F2"/>
                <w:szCs w:val="24"/>
              </w:rPr>
              <w:t xml:space="preserve">: documentary evidence in accordance with ITB </w:t>
            </w:r>
            <w:r w:rsidRPr="00465C52">
              <w:rPr>
                <w:color w:val="0D0D0D" w:themeColor="text1" w:themeTint="F2"/>
              </w:rPr>
              <w:t>17</w:t>
            </w:r>
            <w:r w:rsidR="007B586E" w:rsidRPr="00465C52">
              <w:rPr>
                <w:color w:val="0D0D0D" w:themeColor="text1" w:themeTint="F2"/>
                <w:szCs w:val="24"/>
              </w:rPr>
              <w:t xml:space="preserve"> establishing the Bidder’s qualifications to perform the contract</w:t>
            </w:r>
            <w:r w:rsidR="00F224E8" w:rsidRPr="00465C52">
              <w:rPr>
                <w:color w:val="0D0D0D" w:themeColor="text1" w:themeTint="F2"/>
                <w:szCs w:val="24"/>
              </w:rPr>
              <w:t xml:space="preserve"> </w:t>
            </w:r>
            <w:r w:rsidR="00F224E8" w:rsidRPr="00465C52">
              <w:rPr>
                <w:color w:val="0D0D0D" w:themeColor="text1" w:themeTint="F2"/>
              </w:rPr>
              <w:t>if its Bid is accepted</w:t>
            </w:r>
            <w:r w:rsidR="007B586E" w:rsidRPr="00465C52">
              <w:rPr>
                <w:color w:val="0D0D0D" w:themeColor="text1" w:themeTint="F2"/>
                <w:szCs w:val="24"/>
              </w:rPr>
              <w:t>;</w:t>
            </w:r>
          </w:p>
          <w:p w14:paraId="66E11F9B" w14:textId="77777777" w:rsidR="007B586E" w:rsidRPr="00465C52" w:rsidRDefault="00B25B55" w:rsidP="00151EF3">
            <w:pPr>
              <w:pStyle w:val="P3Header1-Clauses"/>
              <w:numPr>
                <w:ilvl w:val="0"/>
                <w:numId w:val="100"/>
              </w:numPr>
              <w:spacing w:before="120" w:after="120"/>
              <w:ind w:left="1175" w:hanging="630"/>
              <w:contextualSpacing/>
              <w:rPr>
                <w:color w:val="0D0D0D" w:themeColor="text1" w:themeTint="F2"/>
                <w:szCs w:val="24"/>
              </w:rPr>
            </w:pPr>
            <w:r w:rsidRPr="00465C52">
              <w:rPr>
                <w:color w:val="0D0D0D" w:themeColor="text1" w:themeTint="F2"/>
              </w:rPr>
              <w:t>Conformity</w:t>
            </w:r>
            <w:r w:rsidR="007E1C9C" w:rsidRPr="00465C52">
              <w:rPr>
                <w:color w:val="0D0D0D" w:themeColor="text1" w:themeTint="F2"/>
              </w:rPr>
              <w:t xml:space="preserve">: </w:t>
            </w:r>
            <w:r w:rsidR="00341277" w:rsidRPr="00465C52">
              <w:rPr>
                <w:color w:val="0D0D0D" w:themeColor="text1" w:themeTint="F2"/>
                <w:szCs w:val="24"/>
              </w:rPr>
              <w:t xml:space="preserve">a </w:t>
            </w:r>
            <w:r w:rsidR="002D17E9" w:rsidRPr="00465C52">
              <w:rPr>
                <w:color w:val="0D0D0D" w:themeColor="text1" w:themeTint="F2"/>
              </w:rPr>
              <w:t>technical proposal</w:t>
            </w:r>
            <w:r w:rsidR="007B586E" w:rsidRPr="00465C52">
              <w:rPr>
                <w:color w:val="0D0D0D" w:themeColor="text1" w:themeTint="F2"/>
              </w:rPr>
              <w:t xml:space="preserve"> in accordance with ITB 16;</w:t>
            </w:r>
          </w:p>
          <w:p w14:paraId="658673C5" w14:textId="77777777" w:rsidR="007B586E" w:rsidRPr="00465C52" w:rsidRDefault="00F224E8" w:rsidP="00151EF3">
            <w:pPr>
              <w:pStyle w:val="P3Header1-Clauses"/>
              <w:numPr>
                <w:ilvl w:val="0"/>
                <w:numId w:val="100"/>
              </w:numPr>
              <w:spacing w:before="120" w:after="120"/>
              <w:ind w:left="1175" w:hanging="630"/>
              <w:contextualSpacing/>
              <w:rPr>
                <w:color w:val="0D0D0D" w:themeColor="text1" w:themeTint="F2"/>
                <w:szCs w:val="24"/>
              </w:rPr>
            </w:pPr>
            <w:r w:rsidRPr="00465C52">
              <w:rPr>
                <w:color w:val="0D0D0D" w:themeColor="text1" w:themeTint="F2"/>
                <w:szCs w:val="24"/>
              </w:rPr>
              <w:t>a</w:t>
            </w:r>
            <w:r w:rsidR="007B586E" w:rsidRPr="00465C52">
              <w:rPr>
                <w:color w:val="0D0D0D" w:themeColor="text1" w:themeTint="F2"/>
                <w:szCs w:val="24"/>
              </w:rPr>
              <w:t>ny other document required</w:t>
            </w:r>
            <w:r w:rsidR="007B586E" w:rsidRPr="00465C52">
              <w:rPr>
                <w:b/>
                <w:color w:val="0D0D0D" w:themeColor="text1" w:themeTint="F2"/>
                <w:szCs w:val="24"/>
              </w:rPr>
              <w:t xml:space="preserve"> in the BDS</w:t>
            </w:r>
            <w:r w:rsidR="007B586E" w:rsidRPr="00465C52">
              <w:rPr>
                <w:color w:val="0D0D0D" w:themeColor="text1" w:themeTint="F2"/>
                <w:szCs w:val="24"/>
              </w:rPr>
              <w:t>.</w:t>
            </w:r>
          </w:p>
          <w:p w14:paraId="72142D12" w14:textId="77777777" w:rsidR="00DD30AF" w:rsidRPr="00465C52" w:rsidRDefault="00DD30AF"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In addition to the requirements under ITB 11.1, </w:t>
            </w:r>
            <w:r w:rsidR="003C2816" w:rsidRPr="00465C52">
              <w:rPr>
                <w:rFonts w:cs="Times New Roman"/>
                <w:color w:val="0D0D0D" w:themeColor="text1" w:themeTint="F2"/>
              </w:rPr>
              <w:t>B</w:t>
            </w:r>
            <w:r w:rsidRPr="00465C52">
              <w:rPr>
                <w:rFonts w:cs="Times New Roman"/>
                <w:color w:val="0D0D0D" w:themeColor="text1" w:themeTint="F2"/>
              </w:rPr>
              <w:t xml:space="preserve">ids submitted by a JV shall include a copy of the Joint Venture Agreement </w:t>
            </w:r>
            <w:proofErr w:type="gramStart"/>
            <w:r w:rsidRPr="00465C52">
              <w:rPr>
                <w:rFonts w:cs="Times New Roman"/>
                <w:color w:val="0D0D0D" w:themeColor="text1" w:themeTint="F2"/>
              </w:rPr>
              <w:t>entered into</w:t>
            </w:r>
            <w:proofErr w:type="gramEnd"/>
            <w:r w:rsidRPr="00465C52">
              <w:rPr>
                <w:rFonts w:cs="Times New Roman"/>
                <w:color w:val="0D0D0D" w:themeColor="text1" w:themeTint="F2"/>
              </w:rPr>
              <w:t xml:space="preserve"> by all members.  Alternatively, a letter of intent to execute a Joint Venture Agreement in the event of a successful bid shall be signed by all members and submitted with the </w:t>
            </w:r>
            <w:r w:rsidR="003C2816" w:rsidRPr="00465C52">
              <w:rPr>
                <w:rFonts w:cs="Times New Roman"/>
                <w:color w:val="0D0D0D" w:themeColor="text1" w:themeTint="F2"/>
              </w:rPr>
              <w:t>B</w:t>
            </w:r>
            <w:r w:rsidRPr="00465C52">
              <w:rPr>
                <w:rFonts w:cs="Times New Roman"/>
                <w:color w:val="0D0D0D" w:themeColor="text1" w:themeTint="F2"/>
              </w:rPr>
              <w:t>id, together with a copy of the proposed Agreement.</w:t>
            </w:r>
          </w:p>
          <w:p w14:paraId="0B1209F2" w14:textId="77777777" w:rsidR="00DD30AF" w:rsidRPr="00465C52" w:rsidRDefault="00DD30AF"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The Bidder shall furnish in the Letter of Bid information on commissions and gratuities, if any, paid or to be paid to agents or any other party relating to this Bid.</w:t>
            </w:r>
          </w:p>
        </w:tc>
      </w:tr>
      <w:tr w:rsidR="0016255D" w:rsidRPr="00465C52" w14:paraId="77C1763C" w14:textId="77777777" w:rsidTr="006D2879">
        <w:trPr>
          <w:jc w:val="center"/>
        </w:trPr>
        <w:tc>
          <w:tcPr>
            <w:tcW w:w="2406" w:type="dxa"/>
          </w:tcPr>
          <w:p w14:paraId="7BD5FD8C"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173" w:name="_Toc97371015"/>
            <w:bookmarkStart w:id="174" w:name="_Toc139863114"/>
            <w:bookmarkStart w:id="175" w:name="_Toc325723930"/>
            <w:bookmarkStart w:id="176" w:name="_Toc435624824"/>
            <w:bookmarkStart w:id="177" w:name="_Toc448224237"/>
            <w:bookmarkStart w:id="178" w:name="_Toc63331055"/>
            <w:r w:rsidRPr="00465C52">
              <w:rPr>
                <w:color w:val="0D0D0D" w:themeColor="text1" w:themeTint="F2"/>
              </w:rPr>
              <w:t>Letter of Bid</w:t>
            </w:r>
            <w:bookmarkEnd w:id="173"/>
            <w:r w:rsidRPr="00465C52">
              <w:rPr>
                <w:color w:val="0D0D0D" w:themeColor="text1" w:themeTint="F2"/>
              </w:rPr>
              <w:t xml:space="preserve"> and Schedules</w:t>
            </w:r>
            <w:bookmarkEnd w:id="174"/>
            <w:bookmarkEnd w:id="175"/>
            <w:bookmarkEnd w:id="176"/>
            <w:bookmarkEnd w:id="177"/>
            <w:bookmarkEnd w:id="178"/>
          </w:p>
        </w:tc>
        <w:tc>
          <w:tcPr>
            <w:tcW w:w="7201" w:type="dxa"/>
          </w:tcPr>
          <w:p w14:paraId="5B6CCB56" w14:textId="77777777" w:rsidR="007B586E" w:rsidRPr="00465C52" w:rsidRDefault="00877FDF"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T</w:t>
            </w:r>
            <w:r w:rsidR="007B586E" w:rsidRPr="00465C52">
              <w:rPr>
                <w:rFonts w:cs="Times New Roman"/>
                <w:color w:val="0D0D0D" w:themeColor="text1" w:themeTint="F2"/>
              </w:rPr>
              <w:t>he Letter of Bid</w:t>
            </w:r>
            <w:r w:rsidR="006211FC" w:rsidRPr="00465C52">
              <w:rPr>
                <w:rFonts w:cs="Times New Roman"/>
                <w:color w:val="0D0D0D" w:themeColor="text1" w:themeTint="F2"/>
              </w:rPr>
              <w:t xml:space="preserve"> and Schedules shall be prepared using the relevant forms furnished</w:t>
            </w:r>
            <w:r w:rsidR="00CC318E" w:rsidRPr="00465C52">
              <w:rPr>
                <w:rFonts w:cs="Times New Roman"/>
                <w:color w:val="0D0D0D" w:themeColor="text1" w:themeTint="F2"/>
              </w:rPr>
              <w:t xml:space="preserve"> in Section IV, Bidding Forms. </w:t>
            </w:r>
            <w:r w:rsidR="006211FC" w:rsidRPr="00465C52">
              <w:rPr>
                <w:rFonts w:cs="Times New Roman"/>
                <w:color w:val="0D0D0D" w:themeColor="text1" w:themeTint="F2"/>
              </w:rPr>
              <w:t xml:space="preserve">The forms must be </w:t>
            </w:r>
            <w:r w:rsidR="006211FC" w:rsidRPr="00465C52">
              <w:rPr>
                <w:rFonts w:cs="Times New Roman"/>
                <w:color w:val="0D0D0D" w:themeColor="text1" w:themeTint="F2"/>
              </w:rPr>
              <w:lastRenderedPageBreak/>
              <w:t>completed without any alterations to the text, and no substitutes shall be accepted except as provided under ITB 20.</w:t>
            </w:r>
            <w:r w:rsidR="00EA2D1F" w:rsidRPr="00465C52">
              <w:rPr>
                <w:rFonts w:cs="Times New Roman"/>
                <w:color w:val="0D0D0D" w:themeColor="text1" w:themeTint="F2"/>
              </w:rPr>
              <w:t>3</w:t>
            </w:r>
            <w:r w:rsidR="00CC318E" w:rsidRPr="00465C52">
              <w:rPr>
                <w:rFonts w:cs="Times New Roman"/>
                <w:color w:val="0D0D0D" w:themeColor="text1" w:themeTint="F2"/>
              </w:rPr>
              <w:t xml:space="preserve">. </w:t>
            </w:r>
            <w:r w:rsidR="007B586E" w:rsidRPr="00465C52">
              <w:rPr>
                <w:rFonts w:cs="Times New Roman"/>
                <w:color w:val="0D0D0D" w:themeColor="text1" w:themeTint="F2"/>
              </w:rPr>
              <w:t xml:space="preserve">All blank spaces shall be </w:t>
            </w:r>
            <w:proofErr w:type="gramStart"/>
            <w:r w:rsidR="007B586E" w:rsidRPr="00465C52">
              <w:rPr>
                <w:rFonts w:cs="Times New Roman"/>
                <w:color w:val="0D0D0D" w:themeColor="text1" w:themeTint="F2"/>
              </w:rPr>
              <w:t>filled in</w:t>
            </w:r>
            <w:proofErr w:type="gramEnd"/>
            <w:r w:rsidR="007B586E" w:rsidRPr="00465C52">
              <w:rPr>
                <w:rFonts w:cs="Times New Roman"/>
                <w:color w:val="0D0D0D" w:themeColor="text1" w:themeTint="F2"/>
              </w:rPr>
              <w:t xml:space="preserve"> with the information requested.</w:t>
            </w:r>
          </w:p>
        </w:tc>
      </w:tr>
      <w:tr w:rsidR="0016255D" w:rsidRPr="00465C52" w14:paraId="15F3A033" w14:textId="77777777" w:rsidTr="006D2879">
        <w:trPr>
          <w:jc w:val="center"/>
        </w:trPr>
        <w:tc>
          <w:tcPr>
            <w:tcW w:w="2406" w:type="dxa"/>
          </w:tcPr>
          <w:p w14:paraId="53E1CD63"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179" w:name="_Toc438438834"/>
            <w:bookmarkStart w:id="180" w:name="_Toc438532587"/>
            <w:bookmarkStart w:id="181" w:name="_Toc438733978"/>
            <w:bookmarkStart w:id="182" w:name="_Toc438907017"/>
            <w:bookmarkStart w:id="183" w:name="_Toc438907216"/>
            <w:bookmarkStart w:id="184" w:name="_Toc97371016"/>
            <w:bookmarkStart w:id="185" w:name="_Toc139863115"/>
            <w:bookmarkStart w:id="186" w:name="_Toc325723931"/>
            <w:bookmarkStart w:id="187" w:name="_Toc435624825"/>
            <w:bookmarkStart w:id="188" w:name="_Toc448224238"/>
            <w:bookmarkStart w:id="189" w:name="_Toc63331056"/>
            <w:r w:rsidRPr="00465C52">
              <w:rPr>
                <w:color w:val="0D0D0D" w:themeColor="text1" w:themeTint="F2"/>
              </w:rPr>
              <w:lastRenderedPageBreak/>
              <w:t>Alternative Bids</w:t>
            </w:r>
            <w:bookmarkEnd w:id="179"/>
            <w:bookmarkEnd w:id="180"/>
            <w:bookmarkEnd w:id="181"/>
            <w:bookmarkEnd w:id="182"/>
            <w:bookmarkEnd w:id="183"/>
            <w:bookmarkEnd w:id="184"/>
            <w:bookmarkEnd w:id="185"/>
            <w:bookmarkEnd w:id="186"/>
            <w:bookmarkEnd w:id="187"/>
            <w:bookmarkEnd w:id="188"/>
            <w:bookmarkEnd w:id="189"/>
          </w:p>
        </w:tc>
        <w:tc>
          <w:tcPr>
            <w:tcW w:w="7201" w:type="dxa"/>
          </w:tcPr>
          <w:p w14:paraId="189136E5"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Unless otherwise </w:t>
            </w:r>
            <w:r w:rsidR="005F0029" w:rsidRPr="00465C52">
              <w:rPr>
                <w:rFonts w:cs="Times New Roman"/>
                <w:color w:val="0D0D0D" w:themeColor="text1" w:themeTint="F2"/>
              </w:rPr>
              <w:t>specified</w:t>
            </w:r>
            <w:r w:rsidRPr="00465C52">
              <w:rPr>
                <w:rFonts w:cs="Times New Roman"/>
                <w:b/>
                <w:color w:val="0D0D0D" w:themeColor="text1" w:themeTint="F2"/>
              </w:rPr>
              <w:t xml:space="preserve"> in the BDS</w:t>
            </w:r>
            <w:r w:rsidRPr="00465C52">
              <w:rPr>
                <w:rFonts w:cs="Times New Roman"/>
                <w:color w:val="0D0D0D" w:themeColor="text1" w:themeTint="F2"/>
              </w:rPr>
              <w:t xml:space="preserve">, alternative </w:t>
            </w:r>
            <w:r w:rsidR="00723EAF" w:rsidRPr="00465C52">
              <w:rPr>
                <w:rFonts w:cs="Times New Roman"/>
                <w:color w:val="0D0D0D" w:themeColor="text1" w:themeTint="F2"/>
              </w:rPr>
              <w:t>B</w:t>
            </w:r>
            <w:r w:rsidRPr="00465C52">
              <w:rPr>
                <w:rFonts w:cs="Times New Roman"/>
                <w:color w:val="0D0D0D" w:themeColor="text1" w:themeTint="F2"/>
              </w:rPr>
              <w:t xml:space="preserve">ids shall not be considered. </w:t>
            </w:r>
          </w:p>
        </w:tc>
      </w:tr>
      <w:tr w:rsidR="0016255D" w:rsidRPr="00465C52" w14:paraId="451FAA40" w14:textId="77777777" w:rsidTr="006D2879">
        <w:trPr>
          <w:jc w:val="center"/>
        </w:trPr>
        <w:tc>
          <w:tcPr>
            <w:tcW w:w="2406" w:type="dxa"/>
          </w:tcPr>
          <w:p w14:paraId="3E557010"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Pr>
          <w:p w14:paraId="6EB8DDBE"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When alternative times for completion are explicitly invited, a statement to that effect will be included</w:t>
            </w:r>
            <w:r w:rsidRPr="00465C52">
              <w:rPr>
                <w:rFonts w:cs="Times New Roman"/>
                <w:b/>
                <w:color w:val="0D0D0D" w:themeColor="text1" w:themeTint="F2"/>
              </w:rPr>
              <w:t xml:space="preserve"> in the BDS</w:t>
            </w:r>
            <w:r w:rsidR="00B05847" w:rsidRPr="00465C52">
              <w:rPr>
                <w:rFonts w:cs="Times New Roman"/>
                <w:noProof/>
                <w:color w:val="0D0D0D" w:themeColor="text1" w:themeTint="F2"/>
              </w:rPr>
              <w:t xml:space="preserve"> and</w:t>
            </w:r>
            <w:r w:rsidR="00B05847" w:rsidRPr="00465C52">
              <w:rPr>
                <w:rFonts w:cs="Times New Roman"/>
                <w:color w:val="0D0D0D" w:themeColor="text1" w:themeTint="F2"/>
              </w:rPr>
              <w:t xml:space="preserve"> the method of </w:t>
            </w:r>
            <w:r w:rsidR="00B05847" w:rsidRPr="00465C52">
              <w:rPr>
                <w:rFonts w:cs="Times New Roman"/>
                <w:b/>
                <w:color w:val="0D0D0D" w:themeColor="text1" w:themeTint="F2"/>
              </w:rPr>
              <w:t>evaluating</w:t>
            </w:r>
            <w:r w:rsidR="00B05847" w:rsidRPr="00465C52">
              <w:rPr>
                <w:rFonts w:cs="Times New Roman"/>
                <w:color w:val="0D0D0D" w:themeColor="text1" w:themeTint="F2"/>
              </w:rPr>
              <w:t xml:space="preserve"> different </w:t>
            </w:r>
            <w:r w:rsidR="00855EC9" w:rsidRPr="00465C52">
              <w:rPr>
                <w:rFonts w:cs="Times New Roman"/>
                <w:color w:val="0D0D0D" w:themeColor="text1" w:themeTint="F2"/>
              </w:rPr>
              <w:t>alternative times for completion</w:t>
            </w:r>
            <w:r w:rsidR="00B05847" w:rsidRPr="00465C52">
              <w:rPr>
                <w:rFonts w:cs="Times New Roman"/>
                <w:noProof/>
                <w:color w:val="0D0D0D" w:themeColor="text1" w:themeTint="F2"/>
              </w:rPr>
              <w:t xml:space="preserve"> will be described in Section III, Evaluation and Qualification Criteria.</w:t>
            </w:r>
          </w:p>
        </w:tc>
      </w:tr>
      <w:tr w:rsidR="0016255D" w:rsidRPr="00465C52" w14:paraId="1C397FE4" w14:textId="77777777" w:rsidTr="006D2879">
        <w:trPr>
          <w:jc w:val="center"/>
        </w:trPr>
        <w:tc>
          <w:tcPr>
            <w:tcW w:w="2406" w:type="dxa"/>
          </w:tcPr>
          <w:p w14:paraId="6AD32633"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Pr>
          <w:p w14:paraId="416D6146" w14:textId="77777777" w:rsidR="007B586E" w:rsidRPr="00465C52" w:rsidRDefault="00DD30AF"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Except as </w:t>
            </w:r>
            <w:r w:rsidR="00A91A43" w:rsidRPr="00465C52">
              <w:rPr>
                <w:rFonts w:cs="Times New Roman"/>
                <w:color w:val="0D0D0D" w:themeColor="text1" w:themeTint="F2"/>
              </w:rPr>
              <w:t xml:space="preserve">provided under </w:t>
            </w:r>
            <w:r w:rsidR="007B586E" w:rsidRPr="00465C52">
              <w:rPr>
                <w:rFonts w:cs="Times New Roman"/>
                <w:color w:val="0D0D0D" w:themeColor="text1" w:themeTint="F2"/>
              </w:rPr>
              <w:t xml:space="preserve">ITB 13.4 below, Bidders wishing to offer </w:t>
            </w:r>
            <w:r w:rsidR="007B586E" w:rsidRPr="00465C52">
              <w:rPr>
                <w:rFonts w:cs="Times New Roman"/>
                <w:b/>
                <w:color w:val="0D0D0D" w:themeColor="text1" w:themeTint="F2"/>
              </w:rPr>
              <w:t>technical</w:t>
            </w:r>
            <w:r w:rsidR="007B586E" w:rsidRPr="00465C52">
              <w:rPr>
                <w:rFonts w:cs="Times New Roman"/>
                <w:color w:val="0D0D0D" w:themeColor="text1" w:themeTint="F2"/>
              </w:rPr>
              <w:t xml:space="preserve"> alternatives to the requirements of the </w:t>
            </w:r>
            <w:r w:rsidR="004509D8" w:rsidRPr="00465C52">
              <w:rPr>
                <w:rFonts w:cs="Times New Roman"/>
                <w:color w:val="0D0D0D" w:themeColor="text1" w:themeTint="F2"/>
              </w:rPr>
              <w:t>bidding document</w:t>
            </w:r>
            <w:r w:rsidR="007B586E" w:rsidRPr="00465C52">
              <w:rPr>
                <w:rFonts w:cs="Times New Roman"/>
                <w:color w:val="0D0D0D" w:themeColor="text1" w:themeTint="F2"/>
              </w:rPr>
              <w:t xml:space="preserve"> must first price the </w:t>
            </w:r>
            <w:r w:rsidR="00283744" w:rsidRPr="00465C52">
              <w:rPr>
                <w:rStyle w:val="StyleHeader2-SubClausesItalicChar"/>
                <w:rFonts w:cs="Times New Roman"/>
                <w:i w:val="0"/>
                <w:color w:val="0D0D0D" w:themeColor="text1" w:themeTint="F2"/>
              </w:rPr>
              <w:t>Employer</w:t>
            </w:r>
            <w:r w:rsidR="007B586E" w:rsidRPr="00465C52">
              <w:rPr>
                <w:rFonts w:cs="Times New Roman"/>
                <w:color w:val="0D0D0D" w:themeColor="text1" w:themeTint="F2"/>
              </w:rPr>
              <w:t xml:space="preserve">’s design as described in the </w:t>
            </w:r>
            <w:r w:rsidR="004509D8" w:rsidRPr="00465C52">
              <w:rPr>
                <w:rFonts w:cs="Times New Roman"/>
                <w:color w:val="0D0D0D" w:themeColor="text1" w:themeTint="F2"/>
              </w:rPr>
              <w:t>bidding document</w:t>
            </w:r>
            <w:r w:rsidR="007B586E" w:rsidRPr="00465C52">
              <w:rPr>
                <w:rFonts w:cs="Times New Roman"/>
                <w:color w:val="0D0D0D" w:themeColor="text1" w:themeTint="F2"/>
              </w:rPr>
              <w:t xml:space="preserve"> and shall further provide all information necessary for a complete evaluation of the alternative by the </w:t>
            </w:r>
            <w:r w:rsidR="00283744" w:rsidRPr="00465C52">
              <w:rPr>
                <w:rStyle w:val="StyleHeader2-SubClausesItalicChar"/>
                <w:rFonts w:cs="Times New Roman"/>
                <w:i w:val="0"/>
                <w:color w:val="0D0D0D" w:themeColor="text1" w:themeTint="F2"/>
              </w:rPr>
              <w:t>Employer</w:t>
            </w:r>
            <w:r w:rsidR="007B586E" w:rsidRPr="00465C52">
              <w:rPr>
                <w:rFonts w:cs="Times New Roman"/>
                <w:color w:val="0D0D0D" w:themeColor="text1" w:themeTint="F2"/>
              </w:rPr>
              <w:t xml:space="preserve">, including drawings, design calculations, technical specifications, breakdown of prices, and proposed construction methodology and other relevant details. Only the technical alternatives, if any, of the </w:t>
            </w:r>
            <w:r w:rsidR="00B05847" w:rsidRPr="00465C52">
              <w:rPr>
                <w:rFonts w:cs="Times New Roman"/>
                <w:color w:val="0D0D0D" w:themeColor="text1" w:themeTint="F2"/>
              </w:rPr>
              <w:t xml:space="preserve">Bidder with the </w:t>
            </w:r>
            <w:r w:rsidR="00712CB8" w:rsidRPr="00465C52">
              <w:rPr>
                <w:rFonts w:cs="Times New Roman"/>
                <w:color w:val="0D0D0D" w:themeColor="text1" w:themeTint="F2"/>
              </w:rPr>
              <w:t>Most Advantageous Bid</w:t>
            </w:r>
            <w:r w:rsidR="007B586E" w:rsidRPr="00465C52">
              <w:rPr>
                <w:rFonts w:cs="Times New Roman"/>
                <w:color w:val="0D0D0D" w:themeColor="text1" w:themeTint="F2"/>
              </w:rPr>
              <w:t xml:space="preserve"> conforming to the basic technical requirements shall be considered by the </w:t>
            </w:r>
            <w:r w:rsidR="00283744" w:rsidRPr="00465C52">
              <w:rPr>
                <w:rStyle w:val="StyleHeader2-SubClausesItalicChar"/>
                <w:rFonts w:cs="Times New Roman"/>
                <w:i w:val="0"/>
                <w:color w:val="0D0D0D" w:themeColor="text1" w:themeTint="F2"/>
              </w:rPr>
              <w:t>Employer</w:t>
            </w:r>
            <w:r w:rsidR="007B586E" w:rsidRPr="00465C52">
              <w:rPr>
                <w:rFonts w:cs="Times New Roman"/>
                <w:color w:val="0D0D0D" w:themeColor="text1" w:themeTint="F2"/>
              </w:rPr>
              <w:t>.</w:t>
            </w:r>
          </w:p>
        </w:tc>
      </w:tr>
      <w:tr w:rsidR="0016255D" w:rsidRPr="00465C52" w14:paraId="4EECD1CB" w14:textId="77777777" w:rsidTr="006D2879">
        <w:trPr>
          <w:jc w:val="center"/>
        </w:trPr>
        <w:tc>
          <w:tcPr>
            <w:tcW w:w="2406" w:type="dxa"/>
          </w:tcPr>
          <w:p w14:paraId="64EC0FEA"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Pr>
          <w:p w14:paraId="4F2B65CA"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When specified</w:t>
            </w:r>
            <w:r w:rsidRPr="00465C52">
              <w:rPr>
                <w:rFonts w:cs="Times New Roman"/>
                <w:b/>
                <w:color w:val="0D0D0D" w:themeColor="text1" w:themeTint="F2"/>
              </w:rPr>
              <w:t xml:space="preserve"> in the BDS</w:t>
            </w:r>
            <w:r w:rsidRPr="00465C52">
              <w:rPr>
                <w:rFonts w:cs="Times New Roman"/>
                <w:color w:val="0D0D0D" w:themeColor="text1" w:themeTint="F2"/>
              </w:rPr>
              <w:t>, Bidders are permitted to submit alternative technical solutions for specified parts of the Works</w:t>
            </w:r>
            <w:r w:rsidR="00BD09EC" w:rsidRPr="00465C52">
              <w:rPr>
                <w:rFonts w:cs="Times New Roman"/>
                <w:color w:val="0D0D0D" w:themeColor="text1" w:themeTint="F2"/>
              </w:rPr>
              <w:t>.</w:t>
            </w:r>
            <w:r w:rsidR="006211FC" w:rsidRPr="00465C52">
              <w:rPr>
                <w:rFonts w:cs="Times New Roman"/>
                <w:color w:val="0D0D0D" w:themeColor="text1" w:themeTint="F2"/>
              </w:rPr>
              <w:t xml:space="preserve"> </w:t>
            </w:r>
            <w:r w:rsidRPr="00465C52">
              <w:rPr>
                <w:rFonts w:cs="Times New Roman"/>
                <w:color w:val="0D0D0D" w:themeColor="text1" w:themeTint="F2"/>
              </w:rPr>
              <w:t>Such parts will be identified</w:t>
            </w:r>
            <w:r w:rsidRPr="00465C52">
              <w:rPr>
                <w:rFonts w:cs="Times New Roman"/>
                <w:b/>
                <w:color w:val="0D0D0D" w:themeColor="text1" w:themeTint="F2"/>
              </w:rPr>
              <w:t xml:space="preserve"> in the BDS</w:t>
            </w:r>
            <w:r w:rsidRPr="00465C52">
              <w:rPr>
                <w:rFonts w:cs="Times New Roman"/>
                <w:color w:val="0D0D0D" w:themeColor="text1" w:themeTint="F2"/>
              </w:rPr>
              <w:t xml:space="preserve"> and described in Section </w:t>
            </w:r>
            <w:r w:rsidRPr="00465C52">
              <w:rPr>
                <w:rStyle w:val="StyleHeader2-SubClausesItalicChar"/>
                <w:rFonts w:cs="Times New Roman"/>
                <w:i w:val="0"/>
                <w:color w:val="0D0D0D" w:themeColor="text1" w:themeTint="F2"/>
              </w:rPr>
              <w:t>VI</w:t>
            </w:r>
            <w:r w:rsidR="00A91A43" w:rsidRPr="00465C52">
              <w:rPr>
                <w:rStyle w:val="StyleHeader2-SubClausesItalicChar"/>
                <w:rFonts w:cs="Times New Roman"/>
                <w:i w:val="0"/>
                <w:color w:val="0D0D0D" w:themeColor="text1" w:themeTint="F2"/>
              </w:rPr>
              <w:t>I</w:t>
            </w:r>
            <w:r w:rsidR="00550B03" w:rsidRPr="00465C52">
              <w:rPr>
                <w:rStyle w:val="StyleHeader2-SubClausesItalicChar"/>
                <w:rFonts w:cs="Times New Roman"/>
                <w:i w:val="0"/>
                <w:color w:val="0D0D0D" w:themeColor="text1" w:themeTint="F2"/>
              </w:rPr>
              <w:t>,</w:t>
            </w:r>
            <w:r w:rsidRPr="00465C52">
              <w:rPr>
                <w:rFonts w:cs="Times New Roman"/>
                <w:i/>
                <w:color w:val="0D0D0D" w:themeColor="text1" w:themeTint="F2"/>
              </w:rPr>
              <w:t xml:space="preserve"> </w:t>
            </w:r>
            <w:r w:rsidR="00A91A43" w:rsidRPr="00465C52">
              <w:rPr>
                <w:rStyle w:val="StyleHeader2-SubClausesItalicChar"/>
                <w:rFonts w:cs="Times New Roman"/>
                <w:i w:val="0"/>
                <w:color w:val="0D0D0D" w:themeColor="text1" w:themeTint="F2"/>
              </w:rPr>
              <w:t>Works</w:t>
            </w:r>
            <w:r w:rsidR="00550B03" w:rsidRPr="00465C52">
              <w:rPr>
                <w:rStyle w:val="StyleHeader2-SubClausesItalicChar"/>
                <w:rFonts w:cs="Times New Roman"/>
                <w:i w:val="0"/>
                <w:color w:val="0D0D0D" w:themeColor="text1" w:themeTint="F2"/>
              </w:rPr>
              <w:t>’</w:t>
            </w:r>
            <w:r w:rsidR="00A91A43" w:rsidRPr="00465C52">
              <w:rPr>
                <w:rStyle w:val="StyleHeader2-SubClausesItalicChar"/>
                <w:rFonts w:cs="Times New Roman"/>
                <w:i w:val="0"/>
                <w:color w:val="0D0D0D" w:themeColor="text1" w:themeTint="F2"/>
              </w:rPr>
              <w:t xml:space="preserve"> </w:t>
            </w:r>
            <w:r w:rsidRPr="00465C52">
              <w:rPr>
                <w:rFonts w:cs="Times New Roman"/>
                <w:color w:val="0D0D0D" w:themeColor="text1" w:themeTint="F2"/>
              </w:rPr>
              <w:t xml:space="preserve">Requirements. The method for their evaluation will be stipulated in Section </w:t>
            </w:r>
            <w:r w:rsidRPr="00465C52">
              <w:rPr>
                <w:rStyle w:val="StyleHeader2-SubClausesItalicChar"/>
                <w:rFonts w:cs="Times New Roman"/>
                <w:i w:val="0"/>
                <w:iCs w:val="0"/>
                <w:color w:val="0D0D0D" w:themeColor="text1" w:themeTint="F2"/>
              </w:rPr>
              <w:t>III</w:t>
            </w:r>
            <w:r w:rsidR="00550B03" w:rsidRPr="00465C52">
              <w:rPr>
                <w:rStyle w:val="StyleHeader2-SubClausesItalicChar"/>
                <w:rFonts w:cs="Times New Roman"/>
                <w:i w:val="0"/>
                <w:iCs w:val="0"/>
                <w:color w:val="0D0D0D" w:themeColor="text1" w:themeTint="F2"/>
              </w:rPr>
              <w:t>,</w:t>
            </w:r>
            <w:r w:rsidRPr="00465C52">
              <w:rPr>
                <w:rFonts w:cs="Times New Roman"/>
                <w:i/>
                <w:iCs/>
                <w:color w:val="0D0D0D" w:themeColor="text1" w:themeTint="F2"/>
              </w:rPr>
              <w:t xml:space="preserve"> </w:t>
            </w:r>
            <w:r w:rsidRPr="00465C52">
              <w:rPr>
                <w:rFonts w:cs="Times New Roman"/>
                <w:color w:val="0D0D0D" w:themeColor="text1" w:themeTint="F2"/>
              </w:rPr>
              <w:t>Evaluation and Qualification Criteria.</w:t>
            </w:r>
          </w:p>
        </w:tc>
      </w:tr>
      <w:tr w:rsidR="0016255D" w:rsidRPr="00465C52" w14:paraId="73B7691E" w14:textId="77777777" w:rsidTr="006D2879">
        <w:trPr>
          <w:jc w:val="center"/>
        </w:trPr>
        <w:tc>
          <w:tcPr>
            <w:tcW w:w="2406" w:type="dxa"/>
          </w:tcPr>
          <w:p w14:paraId="6E3949A9"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190" w:name="_Toc438438835"/>
            <w:bookmarkStart w:id="191" w:name="_Toc438532588"/>
            <w:bookmarkStart w:id="192" w:name="_Toc438733979"/>
            <w:bookmarkStart w:id="193" w:name="_Toc438907018"/>
            <w:bookmarkStart w:id="194" w:name="_Toc438907217"/>
            <w:bookmarkStart w:id="195" w:name="_Toc97371017"/>
            <w:bookmarkStart w:id="196" w:name="_Toc139863116"/>
            <w:bookmarkStart w:id="197" w:name="_Toc325723932"/>
            <w:bookmarkStart w:id="198" w:name="_Toc435624826"/>
            <w:bookmarkStart w:id="199" w:name="_Toc448224239"/>
            <w:bookmarkStart w:id="200" w:name="_Toc63331057"/>
            <w:r w:rsidRPr="00465C52">
              <w:rPr>
                <w:color w:val="0D0D0D" w:themeColor="text1" w:themeTint="F2"/>
              </w:rPr>
              <w:t>Bid Prices and Discounts</w:t>
            </w:r>
            <w:bookmarkEnd w:id="190"/>
            <w:bookmarkEnd w:id="191"/>
            <w:bookmarkEnd w:id="192"/>
            <w:bookmarkEnd w:id="193"/>
            <w:bookmarkEnd w:id="194"/>
            <w:bookmarkEnd w:id="195"/>
            <w:bookmarkEnd w:id="196"/>
            <w:bookmarkEnd w:id="197"/>
            <w:bookmarkEnd w:id="198"/>
            <w:bookmarkEnd w:id="199"/>
            <w:bookmarkEnd w:id="200"/>
          </w:p>
        </w:tc>
        <w:tc>
          <w:tcPr>
            <w:tcW w:w="7201" w:type="dxa"/>
          </w:tcPr>
          <w:p w14:paraId="26CBCE55"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prices and discounts quoted by the Bidder in the Letter of Bid and in the </w:t>
            </w:r>
            <w:r w:rsidR="00D35E9F" w:rsidRPr="00465C52">
              <w:rPr>
                <w:rFonts w:cs="Times New Roman"/>
                <w:color w:val="0D0D0D" w:themeColor="text1" w:themeTint="F2"/>
              </w:rPr>
              <w:t xml:space="preserve">Activity </w:t>
            </w:r>
            <w:r w:rsidRPr="00465C52">
              <w:rPr>
                <w:rFonts w:cs="Times New Roman"/>
                <w:b/>
                <w:color w:val="0D0D0D" w:themeColor="text1" w:themeTint="F2"/>
              </w:rPr>
              <w:t>Schedule</w:t>
            </w:r>
            <w:r w:rsidRPr="00465C52">
              <w:rPr>
                <w:rFonts w:cs="Times New Roman"/>
                <w:color w:val="0D0D0D" w:themeColor="text1" w:themeTint="F2"/>
              </w:rPr>
              <w:t xml:space="preserve"> </w:t>
            </w:r>
            <w:r w:rsidR="00F53C09" w:rsidRPr="00465C52">
              <w:rPr>
                <w:rFonts w:cs="Times New Roman"/>
                <w:color w:val="0D0D0D" w:themeColor="text1" w:themeTint="F2"/>
              </w:rPr>
              <w:t xml:space="preserve">or Bill of Quantities </w:t>
            </w:r>
            <w:r w:rsidRPr="00465C52">
              <w:rPr>
                <w:rFonts w:cs="Times New Roman"/>
                <w:color w:val="0D0D0D" w:themeColor="text1" w:themeTint="F2"/>
              </w:rPr>
              <w:t>shall conform to the requirements specified below.</w:t>
            </w:r>
          </w:p>
        </w:tc>
      </w:tr>
      <w:tr w:rsidR="0016255D" w:rsidRPr="00465C52" w14:paraId="0310D135" w14:textId="77777777" w:rsidTr="006D2879">
        <w:trPr>
          <w:jc w:val="center"/>
        </w:trPr>
        <w:tc>
          <w:tcPr>
            <w:tcW w:w="2406" w:type="dxa"/>
          </w:tcPr>
          <w:p w14:paraId="5E48A6B9"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Pr>
          <w:p w14:paraId="2430E6BE" w14:textId="77777777" w:rsidR="007B586E" w:rsidRPr="00465C52" w:rsidRDefault="003769D7"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sz w:val="20"/>
                <w:szCs w:val="20"/>
              </w:rPr>
              <w:t xml:space="preserve"> </w:t>
            </w:r>
            <w:r w:rsidRPr="00465C52">
              <w:rPr>
                <w:rFonts w:cs="Times New Roman"/>
                <w:color w:val="0D0D0D" w:themeColor="text1" w:themeTint="F2"/>
              </w:rPr>
              <w:t xml:space="preserve">The Bidder shall submit a </w:t>
            </w:r>
            <w:r w:rsidR="00723EAF" w:rsidRPr="00465C52">
              <w:rPr>
                <w:rFonts w:cs="Times New Roman"/>
                <w:color w:val="0D0D0D" w:themeColor="text1" w:themeTint="F2"/>
              </w:rPr>
              <w:t>B</w:t>
            </w:r>
            <w:r w:rsidRPr="00465C52">
              <w:rPr>
                <w:rFonts w:cs="Times New Roman"/>
                <w:color w:val="0D0D0D" w:themeColor="text1" w:themeTint="F2"/>
              </w:rPr>
              <w:t xml:space="preserve">id for the whole of the </w:t>
            </w:r>
            <w:r w:rsidR="009B726A" w:rsidRPr="00465C52">
              <w:rPr>
                <w:rFonts w:cs="Times New Roman"/>
                <w:color w:val="0D0D0D" w:themeColor="text1" w:themeTint="F2"/>
              </w:rPr>
              <w:t>W</w:t>
            </w:r>
            <w:r w:rsidRPr="00465C52">
              <w:rPr>
                <w:rFonts w:cs="Times New Roman"/>
                <w:color w:val="0D0D0D" w:themeColor="text1" w:themeTint="F2"/>
              </w:rPr>
              <w:t xml:space="preserve">orks described in ITB 1.1 by filling in prices for all items of the Works, as identified in Section </w:t>
            </w:r>
            <w:r w:rsidR="00A44519" w:rsidRPr="00465C52">
              <w:rPr>
                <w:rFonts w:cs="Times New Roman"/>
                <w:color w:val="0D0D0D" w:themeColor="text1" w:themeTint="F2"/>
              </w:rPr>
              <w:t>IV.</w:t>
            </w:r>
            <w:r w:rsidRPr="00465C52">
              <w:rPr>
                <w:rFonts w:cs="Times New Roman"/>
                <w:color w:val="0D0D0D" w:themeColor="text1" w:themeTint="F2"/>
              </w:rPr>
              <w:t xml:space="preserve"> Bidding Forms. In case of admeasurement contracts, the Bidder shall fill in rates and prices for all items of the Works described in the Bill of Quantities.  Items against which no rate or price is </w:t>
            </w:r>
            <w:proofErr w:type="gramStart"/>
            <w:r w:rsidRPr="00465C52">
              <w:rPr>
                <w:rFonts w:cs="Times New Roman"/>
                <w:color w:val="0D0D0D" w:themeColor="text1" w:themeTint="F2"/>
              </w:rPr>
              <w:t>entered</w:t>
            </w:r>
            <w:proofErr w:type="gramEnd"/>
            <w:r w:rsidRPr="00465C52">
              <w:rPr>
                <w:rFonts w:cs="Times New Roman"/>
                <w:color w:val="0D0D0D" w:themeColor="text1" w:themeTint="F2"/>
              </w:rPr>
              <w:t xml:space="preserve"> by the Bidder will not be paid for by the Employer when executed and shall be deemed covered by the rates for other items and prices in the Bill of Quantities.</w:t>
            </w:r>
          </w:p>
        </w:tc>
      </w:tr>
      <w:tr w:rsidR="0016255D" w:rsidRPr="00465C52" w14:paraId="1607E48B" w14:textId="77777777" w:rsidTr="006D2879">
        <w:trPr>
          <w:jc w:val="center"/>
        </w:trPr>
        <w:tc>
          <w:tcPr>
            <w:tcW w:w="2406" w:type="dxa"/>
          </w:tcPr>
          <w:p w14:paraId="37368AFD"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Pr>
          <w:p w14:paraId="427ED03F"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The price to be quoted in the Letter of Bid</w:t>
            </w:r>
            <w:r w:rsidR="0012497D" w:rsidRPr="00465C52">
              <w:rPr>
                <w:rFonts w:cs="Times New Roman"/>
                <w:color w:val="0D0D0D" w:themeColor="text1" w:themeTint="F2"/>
              </w:rPr>
              <w:t>,</w:t>
            </w:r>
            <w:r w:rsidR="0012497D" w:rsidRPr="00465C52">
              <w:rPr>
                <w:rFonts w:cs="Times New Roman"/>
                <w:color w:val="0D0D0D" w:themeColor="text1" w:themeTint="F2"/>
                <w:szCs w:val="20"/>
              </w:rPr>
              <w:t xml:space="preserve"> </w:t>
            </w:r>
            <w:r w:rsidR="0012497D" w:rsidRPr="00465C52">
              <w:rPr>
                <w:rFonts w:cs="Times New Roman"/>
                <w:color w:val="0D0D0D" w:themeColor="text1" w:themeTint="F2"/>
              </w:rPr>
              <w:t>in accordance with ITB 12.1,</w:t>
            </w:r>
            <w:r w:rsidRPr="00465C52">
              <w:rPr>
                <w:rFonts w:cs="Times New Roman"/>
                <w:color w:val="0D0D0D" w:themeColor="text1" w:themeTint="F2"/>
              </w:rPr>
              <w:t xml:space="preserve"> shall be the total price of the </w:t>
            </w:r>
            <w:r w:rsidR="00723EAF" w:rsidRPr="00465C52">
              <w:rPr>
                <w:rFonts w:cs="Times New Roman"/>
                <w:color w:val="0D0D0D" w:themeColor="text1" w:themeTint="F2"/>
              </w:rPr>
              <w:t>B</w:t>
            </w:r>
            <w:r w:rsidRPr="00465C52">
              <w:rPr>
                <w:rFonts w:cs="Times New Roman"/>
                <w:color w:val="0D0D0D" w:themeColor="text1" w:themeTint="F2"/>
              </w:rPr>
              <w:t xml:space="preserve">id, excluding any discounts offered. </w:t>
            </w:r>
          </w:p>
        </w:tc>
      </w:tr>
      <w:tr w:rsidR="0016255D" w:rsidRPr="00465C52" w14:paraId="1690DBCC" w14:textId="77777777" w:rsidTr="006D2879">
        <w:trPr>
          <w:jc w:val="center"/>
        </w:trPr>
        <w:tc>
          <w:tcPr>
            <w:tcW w:w="2406" w:type="dxa"/>
          </w:tcPr>
          <w:p w14:paraId="47D7724D"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Pr>
          <w:p w14:paraId="2F48CA97" w14:textId="77777777" w:rsidR="007B586E" w:rsidRPr="00465C52" w:rsidRDefault="0012497D"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Bidder shall quote any discounts and </w:t>
            </w:r>
            <w:r w:rsidR="00C85BE1" w:rsidRPr="00465C52">
              <w:rPr>
                <w:rFonts w:cs="Times New Roman"/>
                <w:color w:val="0D0D0D" w:themeColor="text1" w:themeTint="F2"/>
              </w:rPr>
              <w:t xml:space="preserve">indicate </w:t>
            </w:r>
            <w:r w:rsidRPr="00465C52">
              <w:rPr>
                <w:rFonts w:cs="Times New Roman"/>
                <w:color w:val="0D0D0D" w:themeColor="text1" w:themeTint="F2"/>
              </w:rPr>
              <w:t>the methodology for their application in the Letter of Bid</w:t>
            </w:r>
            <w:r w:rsidR="00FC770C" w:rsidRPr="00465C52">
              <w:rPr>
                <w:rFonts w:cs="Times New Roman"/>
                <w:color w:val="0D0D0D" w:themeColor="text1" w:themeTint="F2"/>
              </w:rPr>
              <w:t xml:space="preserve"> </w:t>
            </w:r>
            <w:r w:rsidRPr="00465C52">
              <w:rPr>
                <w:rFonts w:cs="Times New Roman"/>
                <w:color w:val="0D0D0D" w:themeColor="text1" w:themeTint="F2"/>
              </w:rPr>
              <w:t>in accordance with ITB 12.1</w:t>
            </w:r>
            <w:r w:rsidR="007B586E" w:rsidRPr="00465C52">
              <w:rPr>
                <w:rFonts w:cs="Times New Roman"/>
                <w:color w:val="0D0D0D" w:themeColor="text1" w:themeTint="F2"/>
              </w:rPr>
              <w:t>.</w:t>
            </w:r>
          </w:p>
        </w:tc>
      </w:tr>
      <w:tr w:rsidR="0016255D" w:rsidRPr="00465C52" w14:paraId="251A0198" w14:textId="77777777" w:rsidTr="006D2879">
        <w:trPr>
          <w:jc w:val="center"/>
        </w:trPr>
        <w:tc>
          <w:tcPr>
            <w:tcW w:w="2406" w:type="dxa"/>
          </w:tcPr>
          <w:p w14:paraId="4E4CEBE3" w14:textId="77777777" w:rsidR="007B586E" w:rsidRPr="00465C52" w:rsidRDefault="007B586E" w:rsidP="00347DB2">
            <w:pPr>
              <w:pStyle w:val="i"/>
              <w:suppressAutoHyphens w:val="0"/>
              <w:spacing w:before="120" w:after="120"/>
              <w:contextualSpacing/>
              <w:rPr>
                <w:rFonts w:ascii="Times New Roman" w:hAnsi="Times New Roman"/>
                <w:color w:val="0D0D0D" w:themeColor="text1" w:themeTint="F2"/>
                <w:sz w:val="24"/>
                <w:szCs w:val="24"/>
              </w:rPr>
            </w:pPr>
          </w:p>
        </w:tc>
        <w:tc>
          <w:tcPr>
            <w:tcW w:w="7201" w:type="dxa"/>
          </w:tcPr>
          <w:p w14:paraId="780247F1" w14:textId="77777777" w:rsidR="0012497D" w:rsidRPr="00465C52" w:rsidRDefault="00F53C09"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Unless otherwise specified</w:t>
            </w:r>
            <w:r w:rsidRPr="00465C52">
              <w:rPr>
                <w:rFonts w:cs="Times New Roman"/>
                <w:b/>
                <w:color w:val="0D0D0D" w:themeColor="text1" w:themeTint="F2"/>
              </w:rPr>
              <w:t xml:space="preserve"> in the BDS</w:t>
            </w:r>
            <w:r w:rsidR="004A50CB" w:rsidRPr="00465C52">
              <w:rPr>
                <w:rFonts w:cs="Times New Roman"/>
                <w:b/>
                <w:color w:val="0D0D0D" w:themeColor="text1" w:themeTint="F2"/>
              </w:rPr>
              <w:t xml:space="preserve"> </w:t>
            </w:r>
            <w:r w:rsidR="004A50CB" w:rsidRPr="00465C52">
              <w:rPr>
                <w:rFonts w:cs="Times New Roman"/>
                <w:color w:val="0D0D0D" w:themeColor="text1" w:themeTint="F2"/>
              </w:rPr>
              <w:t>and the Conditions of Contract, the</w:t>
            </w:r>
            <w:r w:rsidR="00587B0E" w:rsidRPr="00465C52">
              <w:rPr>
                <w:rFonts w:cs="Times New Roman"/>
                <w:color w:val="0D0D0D" w:themeColor="text1" w:themeTint="F2"/>
              </w:rPr>
              <w:t xml:space="preserve"> </w:t>
            </w:r>
            <w:r w:rsidRPr="00465C52">
              <w:rPr>
                <w:rFonts w:cs="Times New Roman"/>
                <w:b/>
                <w:color w:val="0D0D0D" w:themeColor="text1" w:themeTint="F2"/>
              </w:rPr>
              <w:t>p</w:t>
            </w:r>
            <w:r w:rsidR="00C85BE1" w:rsidRPr="00465C52">
              <w:rPr>
                <w:rFonts w:cs="Times New Roman"/>
                <w:b/>
                <w:color w:val="0D0D0D" w:themeColor="text1" w:themeTint="F2"/>
              </w:rPr>
              <w:t>rices</w:t>
            </w:r>
            <w:r w:rsidR="00C85BE1" w:rsidRPr="00465C52">
              <w:rPr>
                <w:rFonts w:cs="Times New Roman"/>
                <w:color w:val="0D0D0D" w:themeColor="text1" w:themeTint="F2"/>
              </w:rPr>
              <w:t xml:space="preserve"> quoted by the Bidder shall be fixed</w:t>
            </w:r>
            <w:r w:rsidR="004A50CB" w:rsidRPr="00465C52">
              <w:rPr>
                <w:rFonts w:cs="Times New Roman"/>
                <w:color w:val="0D0D0D" w:themeColor="text1" w:themeTint="F2"/>
              </w:rPr>
              <w:t>.</w:t>
            </w:r>
            <w:r w:rsidR="00C85BE1" w:rsidRPr="00465C52">
              <w:rPr>
                <w:rFonts w:cs="Times New Roman"/>
                <w:color w:val="0D0D0D" w:themeColor="text1" w:themeTint="F2"/>
              </w:rPr>
              <w:t xml:space="preserve"> </w:t>
            </w:r>
            <w:r w:rsidR="003769D7" w:rsidRPr="00465C52">
              <w:rPr>
                <w:rFonts w:cs="Times New Roman"/>
                <w:color w:val="0D0D0D" w:themeColor="text1" w:themeTint="F2"/>
              </w:rPr>
              <w:t xml:space="preserve">If the prices </w:t>
            </w:r>
            <w:r w:rsidR="003769D7" w:rsidRPr="00465C52">
              <w:rPr>
                <w:rFonts w:cs="Times New Roman"/>
                <w:color w:val="0D0D0D" w:themeColor="text1" w:themeTint="F2"/>
              </w:rPr>
              <w:lastRenderedPageBreak/>
              <w:t>quoted by the Bidder are subject to adjustment during the performance of the Contract in accordance with the provisions of the Conditions of Contract, the Bidder shall furnish the indices and weightings for the price adjustment formulae in the Schedule of Adjustment Data in Section IV- Bidding Forms and the Employer may require the Bidder to justify its proposed indices and weightings</w:t>
            </w:r>
            <w:r w:rsidR="0012497D" w:rsidRPr="00465C52">
              <w:rPr>
                <w:rFonts w:cs="Times New Roman"/>
                <w:color w:val="0D0D0D" w:themeColor="text1" w:themeTint="F2"/>
              </w:rPr>
              <w:t>.</w:t>
            </w:r>
          </w:p>
          <w:p w14:paraId="0A8ED8A6"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If </w:t>
            </w:r>
            <w:proofErr w:type="gramStart"/>
            <w:r w:rsidRPr="00465C52">
              <w:rPr>
                <w:rFonts w:cs="Times New Roman"/>
                <w:color w:val="0D0D0D" w:themeColor="text1" w:themeTint="F2"/>
              </w:rPr>
              <w:t>so</w:t>
            </w:r>
            <w:proofErr w:type="gramEnd"/>
            <w:r w:rsidRPr="00465C52">
              <w:rPr>
                <w:rFonts w:cs="Times New Roman"/>
                <w:color w:val="0D0D0D" w:themeColor="text1" w:themeTint="F2"/>
              </w:rPr>
              <w:t xml:space="preserve"> </w:t>
            </w:r>
            <w:r w:rsidR="005F0029" w:rsidRPr="00465C52">
              <w:rPr>
                <w:rFonts w:cs="Times New Roman"/>
                <w:color w:val="0D0D0D" w:themeColor="text1" w:themeTint="F2"/>
              </w:rPr>
              <w:t>specified</w:t>
            </w:r>
            <w:r w:rsidRPr="00465C52">
              <w:rPr>
                <w:rFonts w:cs="Times New Roman"/>
                <w:color w:val="0D0D0D" w:themeColor="text1" w:themeTint="F2"/>
              </w:rPr>
              <w:t xml:space="preserve"> in ITB 1.1, </w:t>
            </w:r>
            <w:r w:rsidR="00723EAF" w:rsidRPr="00465C52">
              <w:rPr>
                <w:rFonts w:cs="Times New Roman"/>
                <w:color w:val="0D0D0D" w:themeColor="text1" w:themeTint="F2"/>
              </w:rPr>
              <w:t>B</w:t>
            </w:r>
            <w:r w:rsidRPr="00465C52">
              <w:rPr>
                <w:rFonts w:cs="Times New Roman"/>
                <w:color w:val="0D0D0D" w:themeColor="text1" w:themeTint="F2"/>
              </w:rPr>
              <w:t xml:space="preserve">ids are invited for individual </w:t>
            </w:r>
            <w:proofErr w:type="gramStart"/>
            <w:r w:rsidR="002A34D0" w:rsidRPr="00465C52">
              <w:rPr>
                <w:rFonts w:cs="Times New Roman"/>
                <w:color w:val="0D0D0D" w:themeColor="text1" w:themeTint="F2"/>
              </w:rPr>
              <w:t>lots</w:t>
            </w:r>
            <w:proofErr w:type="gramEnd"/>
            <w:r w:rsidR="002A34D0" w:rsidRPr="00465C52">
              <w:rPr>
                <w:rFonts w:cs="Times New Roman"/>
                <w:color w:val="0D0D0D" w:themeColor="text1" w:themeTint="F2"/>
              </w:rPr>
              <w:t xml:space="preserve"> (contracts)</w:t>
            </w:r>
            <w:r w:rsidR="002A34D0" w:rsidRPr="00465C52">
              <w:rPr>
                <w:rFonts w:cs="Times New Roman"/>
                <w:i/>
                <w:iCs/>
                <w:color w:val="0D0D0D" w:themeColor="text1" w:themeTint="F2"/>
              </w:rPr>
              <w:t xml:space="preserve"> </w:t>
            </w:r>
            <w:r w:rsidR="002A34D0" w:rsidRPr="00465C52">
              <w:rPr>
                <w:rFonts w:cs="Times New Roman"/>
                <w:color w:val="0D0D0D" w:themeColor="text1" w:themeTint="F2"/>
              </w:rPr>
              <w:t>or for any c</w:t>
            </w:r>
            <w:r w:rsidR="000742A5" w:rsidRPr="00465C52">
              <w:rPr>
                <w:rFonts w:cs="Times New Roman"/>
                <w:color w:val="0D0D0D" w:themeColor="text1" w:themeTint="F2"/>
              </w:rPr>
              <w:t xml:space="preserve">ombination of </w:t>
            </w:r>
            <w:proofErr w:type="gramStart"/>
            <w:r w:rsidR="000742A5" w:rsidRPr="00465C52">
              <w:rPr>
                <w:rFonts w:cs="Times New Roman"/>
                <w:color w:val="0D0D0D" w:themeColor="text1" w:themeTint="F2"/>
              </w:rPr>
              <w:t>lots</w:t>
            </w:r>
            <w:proofErr w:type="gramEnd"/>
            <w:r w:rsidR="000742A5" w:rsidRPr="00465C52">
              <w:rPr>
                <w:rFonts w:cs="Times New Roman"/>
                <w:color w:val="0D0D0D" w:themeColor="text1" w:themeTint="F2"/>
              </w:rPr>
              <w:t xml:space="preserve"> (packages). </w:t>
            </w:r>
            <w:r w:rsidR="002A34D0" w:rsidRPr="00465C52">
              <w:rPr>
                <w:rFonts w:cs="Times New Roman"/>
                <w:color w:val="0D0D0D" w:themeColor="text1" w:themeTint="F2"/>
              </w:rPr>
              <w:t xml:space="preserve">Bidders wishing to offer discounts for the award of more than one Contract shall specify in their </w:t>
            </w:r>
            <w:r w:rsidR="00723EAF" w:rsidRPr="00465C52">
              <w:rPr>
                <w:rFonts w:cs="Times New Roman"/>
                <w:color w:val="0D0D0D" w:themeColor="text1" w:themeTint="F2"/>
              </w:rPr>
              <w:t>B</w:t>
            </w:r>
            <w:r w:rsidR="002A34D0" w:rsidRPr="00465C52">
              <w:rPr>
                <w:rFonts w:cs="Times New Roman"/>
                <w:color w:val="0D0D0D" w:themeColor="text1" w:themeTint="F2"/>
              </w:rPr>
              <w:t>id the price reductions applicable to each package, or alternatively, to individual Contra</w:t>
            </w:r>
            <w:r w:rsidR="000742A5" w:rsidRPr="00465C52">
              <w:rPr>
                <w:rFonts w:cs="Times New Roman"/>
                <w:color w:val="0D0D0D" w:themeColor="text1" w:themeTint="F2"/>
              </w:rPr>
              <w:t xml:space="preserve">cts within the package. </w:t>
            </w:r>
            <w:r w:rsidR="002A34D0" w:rsidRPr="00465C52">
              <w:rPr>
                <w:rFonts w:cs="Times New Roman"/>
                <w:color w:val="0D0D0D" w:themeColor="text1" w:themeTint="F2"/>
              </w:rPr>
              <w:t xml:space="preserve">Discounts shall be submitted in accordance with ITB 14.4, provided the </w:t>
            </w:r>
            <w:r w:rsidR="00723EAF" w:rsidRPr="00465C52">
              <w:rPr>
                <w:rFonts w:cs="Times New Roman"/>
                <w:color w:val="0D0D0D" w:themeColor="text1" w:themeTint="F2"/>
              </w:rPr>
              <w:t>B</w:t>
            </w:r>
            <w:r w:rsidR="002A34D0" w:rsidRPr="00465C52">
              <w:rPr>
                <w:rFonts w:cs="Times New Roman"/>
                <w:color w:val="0D0D0D" w:themeColor="text1" w:themeTint="F2"/>
              </w:rPr>
              <w:t xml:space="preserve">ids for all </w:t>
            </w:r>
            <w:r w:rsidR="002A34D0" w:rsidRPr="00465C52">
              <w:rPr>
                <w:rFonts w:cs="Times New Roman"/>
                <w:iCs/>
                <w:color w:val="0D0D0D" w:themeColor="text1" w:themeTint="F2"/>
              </w:rPr>
              <w:t>lots (contracts)</w:t>
            </w:r>
            <w:r w:rsidR="002A34D0" w:rsidRPr="00465C52">
              <w:rPr>
                <w:rFonts w:cs="Times New Roman"/>
                <w:color w:val="0D0D0D" w:themeColor="text1" w:themeTint="F2"/>
              </w:rPr>
              <w:t xml:space="preserve"> are </w:t>
            </w:r>
            <w:proofErr w:type="gramStart"/>
            <w:r w:rsidR="002A34D0" w:rsidRPr="00465C52">
              <w:rPr>
                <w:rFonts w:cs="Times New Roman"/>
                <w:color w:val="0D0D0D" w:themeColor="text1" w:themeTint="F2"/>
              </w:rPr>
              <w:t>opened</w:t>
            </w:r>
            <w:proofErr w:type="gramEnd"/>
            <w:r w:rsidR="002A34D0" w:rsidRPr="00465C52">
              <w:rPr>
                <w:rFonts w:cs="Times New Roman"/>
                <w:color w:val="0D0D0D" w:themeColor="text1" w:themeTint="F2"/>
              </w:rPr>
              <w:t xml:space="preserve"> at the same time.</w:t>
            </w:r>
          </w:p>
        </w:tc>
      </w:tr>
      <w:tr w:rsidR="0016255D" w:rsidRPr="00465C52" w14:paraId="3E311B01" w14:textId="77777777" w:rsidTr="006D2879">
        <w:trPr>
          <w:jc w:val="center"/>
        </w:trPr>
        <w:tc>
          <w:tcPr>
            <w:tcW w:w="2406" w:type="dxa"/>
          </w:tcPr>
          <w:p w14:paraId="71BBDAEA" w14:textId="77777777" w:rsidR="001607CA" w:rsidRPr="00465C52" w:rsidRDefault="001607CA" w:rsidP="00347DB2">
            <w:pPr>
              <w:pStyle w:val="i"/>
              <w:suppressAutoHyphens w:val="0"/>
              <w:spacing w:before="120" w:after="120"/>
              <w:contextualSpacing/>
              <w:rPr>
                <w:rFonts w:ascii="Times New Roman" w:hAnsi="Times New Roman"/>
                <w:color w:val="0D0D0D" w:themeColor="text1" w:themeTint="F2"/>
                <w:sz w:val="24"/>
                <w:szCs w:val="24"/>
              </w:rPr>
            </w:pPr>
          </w:p>
        </w:tc>
        <w:tc>
          <w:tcPr>
            <w:tcW w:w="7201" w:type="dxa"/>
          </w:tcPr>
          <w:p w14:paraId="4ECA33C6" w14:textId="77777777" w:rsidR="001607CA" w:rsidRPr="00465C52" w:rsidRDefault="001607CA" w:rsidP="00151EF3">
            <w:pPr>
              <w:pStyle w:val="Header2-SubClauses"/>
              <w:numPr>
                <w:ilvl w:val="1"/>
                <w:numId w:val="26"/>
              </w:numPr>
              <w:spacing w:before="120" w:after="120"/>
              <w:ind w:left="511" w:hanging="596"/>
              <w:contextualSpacing/>
              <w:rPr>
                <w:rFonts w:cs="Times New Roman"/>
                <w:b/>
                <w:color w:val="0D0D0D" w:themeColor="text1" w:themeTint="F2"/>
              </w:rPr>
            </w:pPr>
            <w:r w:rsidRPr="00465C52">
              <w:rPr>
                <w:rFonts w:cs="Times New Roman"/>
                <w:color w:val="0D0D0D" w:themeColor="text1" w:themeTint="F2"/>
              </w:rPr>
              <w:t xml:space="preserve">All duties, taxes, and other levies payable by the Contractor under the Contract, </w:t>
            </w:r>
            <w:r w:rsidRPr="00465C52">
              <w:rPr>
                <w:rFonts w:cs="Times New Roman"/>
                <w:b/>
                <w:color w:val="0D0D0D" w:themeColor="text1" w:themeTint="F2"/>
              </w:rPr>
              <w:t>or</w:t>
            </w:r>
            <w:r w:rsidRPr="00465C52">
              <w:rPr>
                <w:rFonts w:cs="Times New Roman"/>
                <w:color w:val="0D0D0D" w:themeColor="text1" w:themeTint="F2"/>
              </w:rPr>
              <w:t xml:space="preserve"> for any other cause, as of the date 28 days prior to the deadline for submission of Bids, shall be included in the rates and prices</w:t>
            </w:r>
            <w:r w:rsidRPr="00465C52">
              <w:rPr>
                <w:rStyle w:val="FootnoteReference"/>
                <w:rFonts w:cs="Times New Roman"/>
                <w:color w:val="0D0D0D" w:themeColor="text1" w:themeTint="F2"/>
              </w:rPr>
              <w:footnoteReference w:id="2"/>
            </w:r>
            <w:r w:rsidRPr="00465C52">
              <w:rPr>
                <w:rFonts w:cs="Times New Roman"/>
                <w:color w:val="0D0D0D" w:themeColor="text1" w:themeTint="F2"/>
              </w:rPr>
              <w:t xml:space="preserve"> and the total Bid price submitted by the Bidder.</w:t>
            </w:r>
          </w:p>
        </w:tc>
      </w:tr>
      <w:tr w:rsidR="0016255D" w:rsidRPr="00465C52" w14:paraId="141EEA0D"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7CE5DAAA"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201" w:name="_Toc438438836"/>
            <w:bookmarkStart w:id="202" w:name="_Toc438532597"/>
            <w:bookmarkStart w:id="203" w:name="_Toc438733980"/>
            <w:bookmarkStart w:id="204" w:name="_Toc438907019"/>
            <w:bookmarkStart w:id="205" w:name="_Toc438907218"/>
            <w:bookmarkStart w:id="206" w:name="_Toc97371018"/>
            <w:bookmarkStart w:id="207" w:name="_Toc139863117"/>
            <w:bookmarkStart w:id="208" w:name="_Toc325723933"/>
            <w:bookmarkStart w:id="209" w:name="_Toc435624827"/>
            <w:bookmarkStart w:id="210" w:name="_Toc448224240"/>
            <w:bookmarkStart w:id="211" w:name="_Toc63331058"/>
            <w:r w:rsidRPr="00465C52">
              <w:rPr>
                <w:color w:val="0D0D0D" w:themeColor="text1" w:themeTint="F2"/>
              </w:rPr>
              <w:t>Cu</w:t>
            </w:r>
            <w:bookmarkStart w:id="212" w:name="_Hlt438531797"/>
            <w:bookmarkEnd w:id="212"/>
            <w:r w:rsidRPr="00465C52">
              <w:rPr>
                <w:color w:val="0D0D0D" w:themeColor="text1" w:themeTint="F2"/>
              </w:rPr>
              <w:t>rrencies of Bid</w:t>
            </w:r>
            <w:bookmarkEnd w:id="201"/>
            <w:bookmarkEnd w:id="202"/>
            <w:bookmarkEnd w:id="203"/>
            <w:bookmarkEnd w:id="204"/>
            <w:bookmarkEnd w:id="205"/>
            <w:r w:rsidRPr="00465C52">
              <w:rPr>
                <w:color w:val="0D0D0D" w:themeColor="text1" w:themeTint="F2"/>
              </w:rPr>
              <w:t xml:space="preserve"> and Payment</w:t>
            </w:r>
            <w:bookmarkEnd w:id="206"/>
            <w:bookmarkEnd w:id="207"/>
            <w:bookmarkEnd w:id="208"/>
            <w:bookmarkEnd w:id="209"/>
            <w:bookmarkEnd w:id="210"/>
            <w:bookmarkEnd w:id="211"/>
          </w:p>
        </w:tc>
        <w:tc>
          <w:tcPr>
            <w:tcW w:w="7201" w:type="dxa"/>
            <w:tcBorders>
              <w:top w:val="nil"/>
              <w:left w:val="nil"/>
              <w:bottom w:val="nil"/>
              <w:right w:val="nil"/>
            </w:tcBorders>
          </w:tcPr>
          <w:p w14:paraId="19029BC7" w14:textId="77777777" w:rsidR="007B586E" w:rsidRPr="00465C52" w:rsidRDefault="007B586E" w:rsidP="00151EF3">
            <w:pPr>
              <w:pStyle w:val="Header2-SubClauses"/>
              <w:numPr>
                <w:ilvl w:val="1"/>
                <w:numId w:val="26"/>
              </w:numPr>
              <w:spacing w:before="120" w:after="120"/>
              <w:ind w:left="511" w:hanging="596"/>
              <w:contextualSpacing/>
              <w:rPr>
                <w:rFonts w:cs="Times New Roman"/>
                <w:i/>
                <w:color w:val="0D0D0D" w:themeColor="text1" w:themeTint="F2"/>
              </w:rPr>
            </w:pPr>
            <w:r w:rsidRPr="00465C52">
              <w:rPr>
                <w:rFonts w:cs="Times New Roman"/>
                <w:color w:val="0D0D0D" w:themeColor="text1" w:themeTint="F2"/>
              </w:rPr>
              <w:t>The currency(</w:t>
            </w:r>
            <w:proofErr w:type="spellStart"/>
            <w:r w:rsidRPr="00465C52">
              <w:rPr>
                <w:rFonts w:cs="Times New Roman"/>
                <w:color w:val="0D0D0D" w:themeColor="text1" w:themeTint="F2"/>
              </w:rPr>
              <w:t>ies</w:t>
            </w:r>
            <w:proofErr w:type="spellEnd"/>
            <w:r w:rsidRPr="00465C52">
              <w:rPr>
                <w:rFonts w:cs="Times New Roman"/>
                <w:color w:val="0D0D0D" w:themeColor="text1" w:themeTint="F2"/>
              </w:rPr>
              <w:t xml:space="preserve">) </w:t>
            </w:r>
            <w:r w:rsidRPr="00465C52">
              <w:rPr>
                <w:rFonts w:cs="Times New Roman"/>
                <w:b/>
                <w:color w:val="0D0D0D" w:themeColor="text1" w:themeTint="F2"/>
              </w:rPr>
              <w:t>of</w:t>
            </w:r>
            <w:r w:rsidRPr="00465C52">
              <w:rPr>
                <w:rFonts w:cs="Times New Roman"/>
                <w:color w:val="0D0D0D" w:themeColor="text1" w:themeTint="F2"/>
              </w:rPr>
              <w:t xml:space="preserve"> the </w:t>
            </w:r>
            <w:r w:rsidR="00723EAF" w:rsidRPr="00465C52">
              <w:rPr>
                <w:rFonts w:cs="Times New Roman"/>
                <w:color w:val="0D0D0D" w:themeColor="text1" w:themeTint="F2"/>
              </w:rPr>
              <w:t>B</w:t>
            </w:r>
            <w:r w:rsidRPr="00465C52">
              <w:rPr>
                <w:rFonts w:cs="Times New Roman"/>
                <w:color w:val="0D0D0D" w:themeColor="text1" w:themeTint="F2"/>
              </w:rPr>
              <w:t xml:space="preserve">id </w:t>
            </w:r>
            <w:r w:rsidR="009E7D71" w:rsidRPr="00465C52">
              <w:rPr>
                <w:rFonts w:cs="Times New Roman"/>
                <w:color w:val="0D0D0D" w:themeColor="text1" w:themeTint="F2"/>
              </w:rPr>
              <w:t>and the currency(</w:t>
            </w:r>
            <w:proofErr w:type="spellStart"/>
            <w:r w:rsidR="009E7D71" w:rsidRPr="00465C52">
              <w:rPr>
                <w:rFonts w:cs="Times New Roman"/>
                <w:color w:val="0D0D0D" w:themeColor="text1" w:themeTint="F2"/>
              </w:rPr>
              <w:t>ies</w:t>
            </w:r>
            <w:proofErr w:type="spellEnd"/>
            <w:r w:rsidR="009E7D71" w:rsidRPr="00465C52">
              <w:rPr>
                <w:rFonts w:cs="Times New Roman"/>
                <w:color w:val="0D0D0D" w:themeColor="text1" w:themeTint="F2"/>
              </w:rPr>
              <w:t xml:space="preserve">) of </w:t>
            </w:r>
            <w:r w:rsidR="006D7915" w:rsidRPr="00465C52">
              <w:rPr>
                <w:rFonts w:cs="Times New Roman"/>
                <w:color w:val="0D0D0D" w:themeColor="text1" w:themeTint="F2"/>
              </w:rPr>
              <w:t xml:space="preserve">payments </w:t>
            </w:r>
            <w:r w:rsidRPr="00465C52">
              <w:rPr>
                <w:rFonts w:cs="Times New Roman"/>
                <w:color w:val="0D0D0D" w:themeColor="text1" w:themeTint="F2"/>
              </w:rPr>
              <w:t xml:space="preserve">shall be </w:t>
            </w:r>
            <w:r w:rsidR="00CA4596" w:rsidRPr="00465C52">
              <w:rPr>
                <w:rFonts w:cs="Times New Roman"/>
                <w:color w:val="0D0D0D" w:themeColor="text1" w:themeTint="F2"/>
              </w:rPr>
              <w:t>the same</w:t>
            </w:r>
            <w:r w:rsidR="00855EC9" w:rsidRPr="00465C52">
              <w:rPr>
                <w:rFonts w:cs="Times New Roman"/>
                <w:color w:val="0D0D0D" w:themeColor="text1" w:themeTint="F2"/>
              </w:rPr>
              <w:t xml:space="preserve"> and shall be </w:t>
            </w:r>
            <w:r w:rsidR="00855EC9" w:rsidRPr="00465C52">
              <w:rPr>
                <w:rStyle w:val="StyleHeader2-SubClausesBoldChar"/>
                <w:rFonts w:cs="Times New Roman"/>
                <w:b w:val="0"/>
                <w:color w:val="0D0D0D" w:themeColor="text1" w:themeTint="F2"/>
                <w:lang w:val="en-US"/>
              </w:rPr>
              <w:t>as specified</w:t>
            </w:r>
            <w:r w:rsidR="00855EC9" w:rsidRPr="00465C52">
              <w:rPr>
                <w:rStyle w:val="StyleHeader2-SubClausesBoldChar"/>
                <w:rFonts w:cs="Times New Roman"/>
                <w:color w:val="0D0D0D" w:themeColor="text1" w:themeTint="F2"/>
                <w:lang w:val="en-US"/>
              </w:rPr>
              <w:t xml:space="preserve"> in the</w:t>
            </w:r>
            <w:r w:rsidR="00855EC9" w:rsidRPr="00465C52">
              <w:rPr>
                <w:rStyle w:val="StyleHeader2-SubClausesBoldChar"/>
                <w:rFonts w:cs="Times New Roman"/>
                <w:b w:val="0"/>
                <w:color w:val="0D0D0D" w:themeColor="text1" w:themeTint="F2"/>
                <w:lang w:val="en-US"/>
              </w:rPr>
              <w:t xml:space="preserve"> </w:t>
            </w:r>
            <w:r w:rsidR="00855EC9" w:rsidRPr="00465C52">
              <w:rPr>
                <w:rStyle w:val="StyleHeader2-SubClausesBoldChar"/>
                <w:rFonts w:cs="Times New Roman"/>
                <w:color w:val="0D0D0D" w:themeColor="text1" w:themeTint="F2"/>
                <w:lang w:val="en-US"/>
              </w:rPr>
              <w:t>BDS</w:t>
            </w:r>
            <w:r w:rsidRPr="00465C52">
              <w:rPr>
                <w:rFonts w:cs="Times New Roman"/>
                <w:color w:val="0D0D0D" w:themeColor="text1" w:themeTint="F2"/>
              </w:rPr>
              <w:t>.</w:t>
            </w:r>
          </w:p>
        </w:tc>
      </w:tr>
      <w:tr w:rsidR="0016255D" w:rsidRPr="00465C52" w14:paraId="1409450A"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0105B684"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Borders>
              <w:top w:val="nil"/>
              <w:left w:val="nil"/>
              <w:bottom w:val="nil"/>
              <w:right w:val="nil"/>
            </w:tcBorders>
          </w:tcPr>
          <w:p w14:paraId="5337857F"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iCs/>
                <w:color w:val="0D0D0D" w:themeColor="text1" w:themeTint="F2"/>
              </w:rPr>
              <w:t xml:space="preserve">Bidders may be required by the </w:t>
            </w:r>
            <w:r w:rsidR="00283744" w:rsidRPr="00465C52">
              <w:rPr>
                <w:rFonts w:cs="Times New Roman"/>
                <w:iCs/>
                <w:color w:val="0D0D0D" w:themeColor="text1" w:themeTint="F2"/>
              </w:rPr>
              <w:t>Employer</w:t>
            </w:r>
            <w:r w:rsidRPr="00465C52">
              <w:rPr>
                <w:rFonts w:cs="Times New Roman"/>
                <w:iCs/>
                <w:color w:val="0D0D0D" w:themeColor="text1" w:themeTint="F2"/>
              </w:rPr>
              <w:t xml:space="preserve"> to justify, to the </w:t>
            </w:r>
            <w:r w:rsidR="00283744" w:rsidRPr="00465C52">
              <w:rPr>
                <w:rFonts w:cs="Times New Roman"/>
                <w:iCs/>
                <w:color w:val="0D0D0D" w:themeColor="text1" w:themeTint="F2"/>
              </w:rPr>
              <w:t>Employer</w:t>
            </w:r>
            <w:r w:rsidRPr="00465C52">
              <w:rPr>
                <w:rFonts w:cs="Times New Roman"/>
                <w:iCs/>
                <w:color w:val="0D0D0D" w:themeColor="text1" w:themeTint="F2"/>
              </w:rPr>
              <w:t xml:space="preserve">’s satisfaction, their local and foreign currency </w:t>
            </w:r>
            <w:r w:rsidRPr="00465C52">
              <w:rPr>
                <w:rFonts w:cs="Times New Roman"/>
                <w:color w:val="0D0D0D" w:themeColor="text1" w:themeTint="F2"/>
              </w:rPr>
              <w:t>requirements</w:t>
            </w:r>
            <w:r w:rsidRPr="00465C52">
              <w:rPr>
                <w:rFonts w:cs="Times New Roman"/>
                <w:iCs/>
                <w:color w:val="0D0D0D" w:themeColor="text1" w:themeTint="F2"/>
              </w:rPr>
              <w:t xml:space="preserve">, and to substantiate that the amounts included in the </w:t>
            </w:r>
            <w:r w:rsidR="006D7915" w:rsidRPr="00465C52">
              <w:rPr>
                <w:rFonts w:cs="Times New Roman"/>
                <w:color w:val="0D0D0D" w:themeColor="text1" w:themeTint="F2"/>
              </w:rPr>
              <w:t>unit rates and prices and shown in the Schedule of Adjustment Data are reasonable</w:t>
            </w:r>
            <w:r w:rsidR="00766714" w:rsidRPr="00465C52">
              <w:rPr>
                <w:rStyle w:val="FootnoteReference"/>
                <w:rFonts w:cs="Times New Roman"/>
                <w:color w:val="0D0D0D" w:themeColor="text1" w:themeTint="F2"/>
              </w:rPr>
              <w:footnoteReference w:id="3"/>
            </w:r>
            <w:r w:rsidR="006D7915" w:rsidRPr="00465C52">
              <w:rPr>
                <w:rFonts w:cs="Times New Roman"/>
                <w:color w:val="0D0D0D" w:themeColor="text1" w:themeTint="F2"/>
              </w:rPr>
              <w:t>,</w:t>
            </w:r>
            <w:r w:rsidR="00A14BC5" w:rsidRPr="00465C52">
              <w:rPr>
                <w:rFonts w:cs="Times New Roman"/>
                <w:color w:val="0D0D0D" w:themeColor="text1" w:themeTint="F2"/>
              </w:rPr>
              <w:t xml:space="preserve"> </w:t>
            </w:r>
            <w:r w:rsidRPr="00465C52">
              <w:rPr>
                <w:rFonts w:cs="Times New Roman"/>
                <w:iCs/>
                <w:color w:val="0D0D0D" w:themeColor="text1" w:themeTint="F2"/>
              </w:rPr>
              <w:t>in which case a detailed breakdown of the foreign currency requirements shall be provided by Bidders</w:t>
            </w:r>
            <w:r w:rsidRPr="00465C52">
              <w:rPr>
                <w:rFonts w:cs="Times New Roman"/>
                <w:color w:val="0D0D0D" w:themeColor="text1" w:themeTint="F2"/>
              </w:rPr>
              <w:t>.</w:t>
            </w:r>
          </w:p>
        </w:tc>
      </w:tr>
      <w:tr w:rsidR="0016255D" w:rsidRPr="00465C52" w14:paraId="2929549F"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42AA3ECA"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213" w:name="_Toc97371019"/>
            <w:bookmarkStart w:id="214" w:name="_Toc139863118"/>
            <w:bookmarkStart w:id="215" w:name="_Toc325723934"/>
            <w:bookmarkStart w:id="216" w:name="_Toc435624828"/>
            <w:bookmarkStart w:id="217" w:name="_Toc448224241"/>
            <w:bookmarkStart w:id="218" w:name="_Toc63331059"/>
            <w:r w:rsidRPr="00465C52">
              <w:rPr>
                <w:color w:val="0D0D0D" w:themeColor="text1" w:themeTint="F2"/>
              </w:rPr>
              <w:t>Documents Comprising the Technical Proposal</w:t>
            </w:r>
            <w:bookmarkEnd w:id="213"/>
            <w:bookmarkEnd w:id="214"/>
            <w:bookmarkEnd w:id="215"/>
            <w:bookmarkEnd w:id="216"/>
            <w:bookmarkEnd w:id="217"/>
            <w:bookmarkEnd w:id="218"/>
          </w:p>
        </w:tc>
        <w:tc>
          <w:tcPr>
            <w:tcW w:w="7201" w:type="dxa"/>
            <w:tcBorders>
              <w:top w:val="nil"/>
              <w:left w:val="nil"/>
              <w:bottom w:val="nil"/>
              <w:right w:val="nil"/>
            </w:tcBorders>
          </w:tcPr>
          <w:p w14:paraId="1837A107"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Bidder shall furnish a </w:t>
            </w:r>
            <w:r w:rsidR="00BC1571" w:rsidRPr="00465C52">
              <w:rPr>
                <w:rFonts w:cs="Times New Roman"/>
                <w:color w:val="0D0D0D" w:themeColor="text1" w:themeTint="F2"/>
              </w:rPr>
              <w:t xml:space="preserve">technical proposal </w:t>
            </w:r>
            <w:r w:rsidRPr="00465C52">
              <w:rPr>
                <w:rFonts w:cs="Times New Roman"/>
                <w:color w:val="0D0D0D" w:themeColor="text1" w:themeTint="F2"/>
              </w:rPr>
              <w:t>including a statement of work methods, equipment, personnel, schedule and any other information as stipulated in Section IV</w:t>
            </w:r>
            <w:r w:rsidR="00C8738F" w:rsidRPr="00465C52">
              <w:rPr>
                <w:rFonts w:cs="Times New Roman"/>
                <w:color w:val="0D0D0D" w:themeColor="text1" w:themeTint="F2"/>
              </w:rPr>
              <w:t>,</w:t>
            </w:r>
            <w:r w:rsidRPr="00465C52">
              <w:rPr>
                <w:rFonts w:cs="Times New Roman"/>
                <w:color w:val="0D0D0D" w:themeColor="text1" w:themeTint="F2"/>
              </w:rPr>
              <w:t xml:space="preserve"> Bidding Forms, in sufficient detail to demonstrate the adequacy of the Bidders’ proposal to meet the work</w:t>
            </w:r>
            <w:r w:rsidR="00C17DD9" w:rsidRPr="00465C52">
              <w:rPr>
                <w:rFonts w:cs="Times New Roman"/>
                <w:color w:val="0D0D0D" w:themeColor="text1" w:themeTint="F2"/>
              </w:rPr>
              <w:t>’s</w:t>
            </w:r>
            <w:r w:rsidRPr="00465C52">
              <w:rPr>
                <w:rFonts w:cs="Times New Roman"/>
                <w:color w:val="0D0D0D" w:themeColor="text1" w:themeTint="F2"/>
              </w:rPr>
              <w:t xml:space="preserve"> requirements and the completion time. </w:t>
            </w:r>
          </w:p>
        </w:tc>
      </w:tr>
      <w:tr w:rsidR="0016255D" w:rsidRPr="00465C52" w14:paraId="15952404"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31A031C0"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219" w:name="_Toc438438840"/>
            <w:bookmarkStart w:id="220" w:name="_Toc438532603"/>
            <w:bookmarkStart w:id="221" w:name="_Toc438733984"/>
            <w:bookmarkStart w:id="222" w:name="_Toc438907023"/>
            <w:bookmarkStart w:id="223" w:name="_Toc438907222"/>
            <w:bookmarkStart w:id="224" w:name="_Toc97371020"/>
            <w:bookmarkStart w:id="225" w:name="_Toc139863119"/>
            <w:bookmarkStart w:id="226" w:name="_Toc325723935"/>
            <w:bookmarkStart w:id="227" w:name="_Toc435624829"/>
            <w:bookmarkStart w:id="228" w:name="_Toc448224242"/>
            <w:bookmarkStart w:id="229" w:name="_Toc63331060"/>
            <w:r w:rsidRPr="00465C52">
              <w:rPr>
                <w:color w:val="0D0D0D" w:themeColor="text1" w:themeTint="F2"/>
              </w:rPr>
              <w:t xml:space="preserve">Documents Establishing the </w:t>
            </w:r>
            <w:r w:rsidR="005713F2" w:rsidRPr="00465C52">
              <w:rPr>
                <w:color w:val="0D0D0D" w:themeColor="text1" w:themeTint="F2"/>
              </w:rPr>
              <w:t xml:space="preserve">Eligibility and </w:t>
            </w:r>
            <w:r w:rsidRPr="00465C52">
              <w:rPr>
                <w:color w:val="0D0D0D" w:themeColor="text1" w:themeTint="F2"/>
              </w:rPr>
              <w:t>Qualifications of the Bidder</w:t>
            </w:r>
            <w:bookmarkEnd w:id="219"/>
            <w:bookmarkEnd w:id="220"/>
            <w:bookmarkEnd w:id="221"/>
            <w:bookmarkEnd w:id="222"/>
            <w:bookmarkEnd w:id="223"/>
            <w:bookmarkEnd w:id="224"/>
            <w:bookmarkEnd w:id="225"/>
            <w:bookmarkEnd w:id="226"/>
            <w:bookmarkEnd w:id="227"/>
            <w:bookmarkEnd w:id="228"/>
            <w:bookmarkEnd w:id="229"/>
          </w:p>
        </w:tc>
        <w:tc>
          <w:tcPr>
            <w:tcW w:w="7201" w:type="dxa"/>
            <w:tcBorders>
              <w:top w:val="nil"/>
              <w:left w:val="nil"/>
              <w:bottom w:val="nil"/>
              <w:right w:val="nil"/>
            </w:tcBorders>
          </w:tcPr>
          <w:p w14:paraId="69A1725B" w14:textId="77777777" w:rsidR="00627AB7" w:rsidRPr="00465C52" w:rsidRDefault="00627AB7"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To establish Bidder’s eligibility in accordance with ITB 4, Bidd</w:t>
            </w:r>
            <w:bookmarkStart w:id="230" w:name="_Hlt438531784"/>
            <w:bookmarkEnd w:id="230"/>
            <w:r w:rsidRPr="00465C52">
              <w:rPr>
                <w:rFonts w:cs="Times New Roman"/>
                <w:color w:val="0D0D0D" w:themeColor="text1" w:themeTint="F2"/>
              </w:rPr>
              <w:t xml:space="preserve">ers shall complete the </w:t>
            </w:r>
            <w:r w:rsidRPr="00465C52">
              <w:rPr>
                <w:rFonts w:cs="Times New Roman"/>
                <w:b/>
                <w:color w:val="0D0D0D" w:themeColor="text1" w:themeTint="F2"/>
              </w:rPr>
              <w:t>Letter</w:t>
            </w:r>
            <w:r w:rsidRPr="00465C52">
              <w:rPr>
                <w:rFonts w:cs="Times New Roman"/>
                <w:color w:val="0D0D0D" w:themeColor="text1" w:themeTint="F2"/>
              </w:rPr>
              <w:t xml:space="preserve"> of Bid, included in Section IV, Bidding Forms. </w:t>
            </w:r>
          </w:p>
          <w:p w14:paraId="71AD0491" w14:textId="77777777" w:rsidR="007B586E" w:rsidRPr="00465C52" w:rsidRDefault="00907C36"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In accordance with Section III, Evaluation and Qualification Criteria</w:t>
            </w:r>
            <w:r w:rsidR="009E7D71" w:rsidRPr="00465C52">
              <w:rPr>
                <w:rFonts w:cs="Times New Roman"/>
                <w:color w:val="0D0D0D" w:themeColor="text1" w:themeTint="F2"/>
              </w:rPr>
              <w:t>, to</w:t>
            </w:r>
            <w:r w:rsidR="007B586E" w:rsidRPr="00465C52">
              <w:rPr>
                <w:rFonts w:cs="Times New Roman"/>
                <w:color w:val="0D0D0D" w:themeColor="text1" w:themeTint="F2"/>
              </w:rPr>
              <w:t xml:space="preserve"> establish its qualifications to perform the Contract</w:t>
            </w:r>
            <w:r w:rsidRPr="00465C52">
              <w:rPr>
                <w:rFonts w:cs="Times New Roman"/>
                <w:color w:val="0D0D0D" w:themeColor="text1" w:themeTint="F2"/>
              </w:rPr>
              <w:t>,</w:t>
            </w:r>
            <w:r w:rsidR="007B586E" w:rsidRPr="00465C52">
              <w:rPr>
                <w:rFonts w:cs="Times New Roman"/>
                <w:color w:val="0D0D0D" w:themeColor="text1" w:themeTint="F2"/>
              </w:rPr>
              <w:t xml:space="preserve"> the Bidder shall provide the information requested in the corresponding information sheets included in Section </w:t>
            </w:r>
            <w:r w:rsidR="007B586E" w:rsidRPr="00465C52">
              <w:rPr>
                <w:rStyle w:val="StyleHeader2-SubClausesItalicChar"/>
                <w:rFonts w:cs="Times New Roman"/>
                <w:i w:val="0"/>
                <w:color w:val="0D0D0D" w:themeColor="text1" w:themeTint="F2"/>
              </w:rPr>
              <w:t>IV</w:t>
            </w:r>
            <w:r w:rsidRPr="00465C52">
              <w:rPr>
                <w:rStyle w:val="StyleHeader2-SubClausesItalicChar"/>
                <w:rFonts w:cs="Times New Roman"/>
                <w:i w:val="0"/>
                <w:color w:val="0D0D0D" w:themeColor="text1" w:themeTint="F2"/>
              </w:rPr>
              <w:t>,</w:t>
            </w:r>
            <w:r w:rsidR="007B586E" w:rsidRPr="00465C52">
              <w:rPr>
                <w:rFonts w:cs="Times New Roman"/>
                <w:color w:val="0D0D0D" w:themeColor="text1" w:themeTint="F2"/>
              </w:rPr>
              <w:t xml:space="preserve"> Bidding Forms.</w:t>
            </w:r>
          </w:p>
        </w:tc>
      </w:tr>
      <w:tr w:rsidR="0016255D" w:rsidRPr="00465C52" w14:paraId="7C7D545F"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15937251"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Borders>
              <w:top w:val="nil"/>
              <w:left w:val="nil"/>
              <w:bottom w:val="nil"/>
              <w:right w:val="nil"/>
            </w:tcBorders>
          </w:tcPr>
          <w:p w14:paraId="54953E21" w14:textId="77777777" w:rsidR="007B586E" w:rsidRPr="00465C52" w:rsidRDefault="00947897"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If a margin of preference applies as specified in accordance with ITB 33.1, domestic </w:t>
            </w:r>
            <w:r w:rsidRPr="00465C52">
              <w:rPr>
                <w:rFonts w:cs="Times New Roman"/>
                <w:b/>
                <w:color w:val="0D0D0D" w:themeColor="text1" w:themeTint="F2"/>
              </w:rPr>
              <w:t>Bidders</w:t>
            </w:r>
            <w:r w:rsidRPr="00465C52">
              <w:rPr>
                <w:rFonts w:cs="Times New Roman"/>
                <w:color w:val="0D0D0D" w:themeColor="text1" w:themeTint="F2"/>
              </w:rPr>
              <w:t xml:space="preserve">, individually or in joint ventures, applying for eligibility for domestic preference shall supply all </w:t>
            </w:r>
            <w:r w:rsidRPr="00465C52">
              <w:rPr>
                <w:rFonts w:cs="Times New Roman"/>
                <w:color w:val="0D0D0D" w:themeColor="text1" w:themeTint="F2"/>
              </w:rPr>
              <w:lastRenderedPageBreak/>
              <w:t>information required to satisfy the criteria for eligibility specified in accordance with ITB 33.1</w:t>
            </w:r>
            <w:r w:rsidR="007B586E" w:rsidRPr="00465C52">
              <w:rPr>
                <w:rFonts w:cs="Times New Roman"/>
                <w:color w:val="0D0D0D" w:themeColor="text1" w:themeTint="F2"/>
              </w:rPr>
              <w:t>.</w:t>
            </w:r>
          </w:p>
        </w:tc>
      </w:tr>
      <w:tr w:rsidR="0016255D" w:rsidRPr="00465C52" w14:paraId="7E6C1BB5"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6F1ABF4A"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231" w:name="_Toc438438841"/>
            <w:bookmarkStart w:id="232" w:name="_Toc438532604"/>
            <w:bookmarkStart w:id="233" w:name="_Toc438733985"/>
            <w:bookmarkStart w:id="234" w:name="_Toc438907024"/>
            <w:bookmarkStart w:id="235" w:name="_Toc438907223"/>
            <w:bookmarkStart w:id="236" w:name="_Toc97371021"/>
            <w:bookmarkStart w:id="237" w:name="_Toc139863120"/>
            <w:bookmarkStart w:id="238" w:name="_Toc325723936"/>
            <w:bookmarkStart w:id="239" w:name="_Toc435624830"/>
            <w:bookmarkStart w:id="240" w:name="_Toc448224243"/>
            <w:bookmarkStart w:id="241" w:name="_Toc63331061"/>
            <w:r w:rsidRPr="00465C52">
              <w:rPr>
                <w:color w:val="0D0D0D" w:themeColor="text1" w:themeTint="F2"/>
              </w:rPr>
              <w:lastRenderedPageBreak/>
              <w:t>Period of Validity of Bids</w:t>
            </w:r>
            <w:bookmarkEnd w:id="231"/>
            <w:bookmarkEnd w:id="232"/>
            <w:bookmarkEnd w:id="233"/>
            <w:bookmarkEnd w:id="234"/>
            <w:bookmarkEnd w:id="235"/>
            <w:bookmarkEnd w:id="236"/>
            <w:bookmarkEnd w:id="237"/>
            <w:bookmarkEnd w:id="238"/>
            <w:bookmarkEnd w:id="239"/>
            <w:bookmarkEnd w:id="240"/>
            <w:bookmarkEnd w:id="241"/>
          </w:p>
        </w:tc>
        <w:tc>
          <w:tcPr>
            <w:tcW w:w="7201" w:type="dxa"/>
            <w:tcBorders>
              <w:top w:val="nil"/>
              <w:left w:val="nil"/>
              <w:bottom w:val="nil"/>
              <w:right w:val="nil"/>
            </w:tcBorders>
          </w:tcPr>
          <w:p w14:paraId="7029609B" w14:textId="429788EA"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Bids shall remain valid </w:t>
            </w:r>
            <w:r w:rsidR="00B42838" w:rsidRPr="00465C52">
              <w:rPr>
                <w:color w:val="0D0D0D" w:themeColor="text1" w:themeTint="F2"/>
              </w:rPr>
              <w:t xml:space="preserve">until the date specified </w:t>
            </w:r>
            <w:r w:rsidR="00B42838" w:rsidRPr="00465C52">
              <w:rPr>
                <w:b/>
                <w:color w:val="0D0D0D" w:themeColor="text1" w:themeTint="F2"/>
              </w:rPr>
              <w:t>in the</w:t>
            </w:r>
            <w:r w:rsidR="00B42838" w:rsidRPr="00465C52">
              <w:rPr>
                <w:color w:val="0D0D0D" w:themeColor="text1" w:themeTint="F2"/>
              </w:rPr>
              <w:t xml:space="preserve"> </w:t>
            </w:r>
            <w:r w:rsidR="00B42838" w:rsidRPr="00465C52">
              <w:rPr>
                <w:b/>
                <w:color w:val="0D0D0D" w:themeColor="text1" w:themeTint="F2"/>
              </w:rPr>
              <w:t xml:space="preserve">BDS </w:t>
            </w:r>
            <w:r w:rsidR="00B42838" w:rsidRPr="00465C52">
              <w:rPr>
                <w:color w:val="0D0D0D" w:themeColor="text1" w:themeTint="F2"/>
              </w:rPr>
              <w:t xml:space="preserve">or any extended </w:t>
            </w:r>
            <w:r w:rsidR="00B42838" w:rsidRPr="00465C52">
              <w:rPr>
                <w:rFonts w:cs="Times New Roman"/>
                <w:b/>
                <w:color w:val="0D0D0D" w:themeColor="text1" w:themeTint="F2"/>
              </w:rPr>
              <w:t>date</w:t>
            </w:r>
            <w:r w:rsidR="00B42838" w:rsidRPr="00465C52">
              <w:rPr>
                <w:color w:val="0D0D0D" w:themeColor="text1" w:themeTint="F2"/>
              </w:rPr>
              <w:t xml:space="preserve"> if amended by the Employer in accordance with ITB 8.</w:t>
            </w:r>
            <w:r w:rsidRPr="00465C52">
              <w:rPr>
                <w:rFonts w:cs="Times New Roman"/>
                <w:color w:val="0D0D0D" w:themeColor="text1" w:themeTint="F2"/>
              </w:rPr>
              <w:t xml:space="preserve"> </w:t>
            </w:r>
            <w:r w:rsidR="00B42838" w:rsidRPr="00465C52">
              <w:rPr>
                <w:color w:val="0D0D0D" w:themeColor="text1" w:themeTint="F2"/>
              </w:rPr>
              <w:t xml:space="preserve">A Bid that is not valid until the date specified </w:t>
            </w:r>
            <w:r w:rsidR="00B42838" w:rsidRPr="00465C52">
              <w:rPr>
                <w:b/>
                <w:color w:val="0D0D0D" w:themeColor="text1" w:themeTint="F2"/>
              </w:rPr>
              <w:t>in the BDS,</w:t>
            </w:r>
            <w:r w:rsidR="00B42838" w:rsidRPr="00465C52">
              <w:rPr>
                <w:color w:val="0D0D0D" w:themeColor="text1" w:themeTint="F2"/>
              </w:rPr>
              <w:t xml:space="preserve"> or any extended date if amended by the Employer in accordance with ITB 8, shall be rejected by the Employer as nonresponsive</w:t>
            </w:r>
            <w:r w:rsidRPr="00465C52">
              <w:rPr>
                <w:rFonts w:cs="Times New Roman"/>
                <w:color w:val="0D0D0D" w:themeColor="text1" w:themeTint="F2"/>
              </w:rPr>
              <w:t>.</w:t>
            </w:r>
          </w:p>
        </w:tc>
      </w:tr>
      <w:tr w:rsidR="0016255D" w:rsidRPr="00465C52" w14:paraId="6407652A"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146FE345" w14:textId="77777777" w:rsidR="007B586E" w:rsidRPr="00465C52" w:rsidRDefault="007B586E" w:rsidP="00347DB2">
            <w:pPr>
              <w:pStyle w:val="S1-Header2"/>
              <w:spacing w:before="120" w:after="120"/>
              <w:ind w:left="432"/>
              <w:contextualSpacing/>
              <w:rPr>
                <w:color w:val="0D0D0D" w:themeColor="text1" w:themeTint="F2"/>
              </w:rPr>
            </w:pPr>
          </w:p>
        </w:tc>
        <w:tc>
          <w:tcPr>
            <w:tcW w:w="7201" w:type="dxa"/>
            <w:tcBorders>
              <w:top w:val="nil"/>
              <w:left w:val="nil"/>
              <w:bottom w:val="nil"/>
              <w:right w:val="nil"/>
            </w:tcBorders>
          </w:tcPr>
          <w:p w14:paraId="236E92ED" w14:textId="0EDAC662"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In exceptional </w:t>
            </w:r>
            <w:r w:rsidRPr="00465C52">
              <w:rPr>
                <w:rFonts w:cs="Times New Roman"/>
                <w:b/>
                <w:color w:val="0D0D0D" w:themeColor="text1" w:themeTint="F2"/>
              </w:rPr>
              <w:t>circumstances</w:t>
            </w:r>
            <w:r w:rsidRPr="00465C52">
              <w:rPr>
                <w:rFonts w:cs="Times New Roman"/>
                <w:color w:val="0D0D0D" w:themeColor="text1" w:themeTint="F2"/>
              </w:rPr>
              <w:t xml:space="preserve">, prior to the </w:t>
            </w:r>
            <w:r w:rsidR="00B42838" w:rsidRPr="00465C52">
              <w:rPr>
                <w:color w:val="0D0D0D" w:themeColor="text1" w:themeTint="F2"/>
              </w:rPr>
              <w:t>date of expiration of the Bid validity</w:t>
            </w:r>
            <w:r w:rsidRPr="00465C52">
              <w:rPr>
                <w:rFonts w:cs="Times New Roman"/>
                <w:color w:val="0D0D0D" w:themeColor="text1" w:themeTint="F2"/>
              </w:rPr>
              <w:t xml:space="preserve">, the </w:t>
            </w:r>
            <w:r w:rsidR="00283744" w:rsidRPr="00465C52">
              <w:rPr>
                <w:rFonts w:cs="Times New Roman"/>
                <w:color w:val="0D0D0D" w:themeColor="text1" w:themeTint="F2"/>
              </w:rPr>
              <w:t>Employer</w:t>
            </w:r>
            <w:r w:rsidRPr="00465C52">
              <w:rPr>
                <w:rFonts w:cs="Times New Roman"/>
                <w:color w:val="0D0D0D" w:themeColor="text1" w:themeTint="F2"/>
              </w:rPr>
              <w:t xml:space="preserve"> may request Bidders to extend the period of validity of their </w:t>
            </w:r>
            <w:r w:rsidR="00E607B6" w:rsidRPr="00465C52">
              <w:rPr>
                <w:rFonts w:cs="Times New Roman"/>
                <w:color w:val="0D0D0D" w:themeColor="text1" w:themeTint="F2"/>
              </w:rPr>
              <w:t>B</w:t>
            </w:r>
            <w:r w:rsidRPr="00465C52">
              <w:rPr>
                <w:rFonts w:cs="Times New Roman"/>
                <w:color w:val="0D0D0D" w:themeColor="text1" w:themeTint="F2"/>
              </w:rPr>
              <w:t xml:space="preserve">ids. The request and the responses shall be made in writing. If a </w:t>
            </w:r>
            <w:r w:rsidR="00E607B6" w:rsidRPr="00465C52">
              <w:rPr>
                <w:rFonts w:cs="Times New Roman"/>
                <w:color w:val="0D0D0D" w:themeColor="text1" w:themeTint="F2"/>
              </w:rPr>
              <w:t>Bid Security</w:t>
            </w:r>
            <w:r w:rsidRPr="00465C52">
              <w:rPr>
                <w:rFonts w:cs="Times New Roman"/>
                <w:color w:val="0D0D0D" w:themeColor="text1" w:themeTint="F2"/>
              </w:rPr>
              <w:t xml:space="preserve"> is requested in accordance with ITB 19, it shall also be extended for </w:t>
            </w:r>
            <w:r w:rsidR="003E3B1A" w:rsidRPr="00465C52">
              <w:rPr>
                <w:rFonts w:cs="Times New Roman"/>
                <w:color w:val="0D0D0D" w:themeColor="text1" w:themeTint="F2"/>
              </w:rPr>
              <w:t xml:space="preserve">twenty-eight (28) days beyond the </w:t>
            </w:r>
            <w:r w:rsidR="00B42838" w:rsidRPr="00465C52">
              <w:rPr>
                <w:color w:val="0D0D0D" w:themeColor="text1" w:themeTint="F2"/>
              </w:rPr>
              <w:t xml:space="preserve">extended date for </w:t>
            </w:r>
            <w:r w:rsidR="00931D57" w:rsidRPr="00465C52">
              <w:rPr>
                <w:color w:val="0D0D0D" w:themeColor="text1" w:themeTint="F2"/>
              </w:rPr>
              <w:t>B</w:t>
            </w:r>
            <w:r w:rsidR="00B42838" w:rsidRPr="00465C52">
              <w:rPr>
                <w:color w:val="0D0D0D" w:themeColor="text1" w:themeTint="F2"/>
              </w:rPr>
              <w:t>id validity</w:t>
            </w:r>
            <w:r w:rsidR="007E44AE" w:rsidRPr="00465C52">
              <w:rPr>
                <w:rFonts w:cs="Times New Roman"/>
                <w:color w:val="0D0D0D" w:themeColor="text1" w:themeTint="F2"/>
              </w:rPr>
              <w:t>.</w:t>
            </w:r>
            <w:r w:rsidRPr="00465C52">
              <w:rPr>
                <w:rFonts w:cs="Times New Roman"/>
                <w:color w:val="0D0D0D" w:themeColor="text1" w:themeTint="F2"/>
              </w:rPr>
              <w:t xml:space="preserve"> A Bidder may refuse the request without forfeiting its </w:t>
            </w:r>
            <w:r w:rsidR="00E607B6" w:rsidRPr="00465C52">
              <w:rPr>
                <w:rFonts w:cs="Times New Roman"/>
                <w:color w:val="0D0D0D" w:themeColor="text1" w:themeTint="F2"/>
              </w:rPr>
              <w:t>Bid Security</w:t>
            </w:r>
            <w:r w:rsidRPr="00465C52">
              <w:rPr>
                <w:rFonts w:cs="Times New Roman"/>
                <w:color w:val="0D0D0D" w:themeColor="text1" w:themeTint="F2"/>
              </w:rPr>
              <w:t xml:space="preserve">. A Bidder granting the request shall not be required or permitted to modify its </w:t>
            </w:r>
            <w:r w:rsidR="00E607B6" w:rsidRPr="00465C52">
              <w:rPr>
                <w:rFonts w:cs="Times New Roman"/>
                <w:color w:val="0D0D0D" w:themeColor="text1" w:themeTint="F2"/>
              </w:rPr>
              <w:t>B</w:t>
            </w:r>
            <w:r w:rsidRPr="00465C52">
              <w:rPr>
                <w:rFonts w:cs="Times New Roman"/>
                <w:color w:val="0D0D0D" w:themeColor="text1" w:themeTint="F2"/>
              </w:rPr>
              <w:t>id</w:t>
            </w:r>
            <w:r w:rsidR="003E3B1A" w:rsidRPr="00465C52">
              <w:rPr>
                <w:rFonts w:cs="Times New Roman"/>
                <w:color w:val="0D0D0D" w:themeColor="text1" w:themeTint="F2"/>
              </w:rPr>
              <w:t>,</w:t>
            </w:r>
            <w:r w:rsidR="003E3B1A" w:rsidRPr="00465C52">
              <w:rPr>
                <w:rFonts w:cs="Times New Roman"/>
                <w:iCs/>
                <w:color w:val="0D0D0D" w:themeColor="text1" w:themeTint="F2"/>
              </w:rPr>
              <w:t xml:space="preserve"> except as provided in ITB </w:t>
            </w:r>
            <w:r w:rsidR="003E3B1A" w:rsidRPr="00465C52">
              <w:rPr>
                <w:rFonts w:cs="Times New Roman"/>
                <w:color w:val="0D0D0D" w:themeColor="text1" w:themeTint="F2"/>
              </w:rPr>
              <w:t>18.3</w:t>
            </w:r>
            <w:r w:rsidR="003E3B1A" w:rsidRPr="00465C52">
              <w:rPr>
                <w:rFonts w:cs="Times New Roman"/>
                <w:iCs/>
                <w:color w:val="0D0D0D" w:themeColor="text1" w:themeTint="F2"/>
              </w:rPr>
              <w:t>.</w:t>
            </w:r>
          </w:p>
        </w:tc>
      </w:tr>
      <w:tr w:rsidR="0016255D" w:rsidRPr="00465C52" w14:paraId="044E2BCA"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0AC0D8A6" w14:textId="77777777" w:rsidR="00114C09" w:rsidRPr="00465C52" w:rsidRDefault="00114C09" w:rsidP="00347DB2">
            <w:pPr>
              <w:pStyle w:val="S1-Header2"/>
              <w:spacing w:before="120" w:after="120"/>
              <w:ind w:left="432"/>
              <w:contextualSpacing/>
              <w:rPr>
                <w:color w:val="0D0D0D" w:themeColor="text1" w:themeTint="F2"/>
              </w:rPr>
            </w:pPr>
          </w:p>
        </w:tc>
        <w:tc>
          <w:tcPr>
            <w:tcW w:w="7201" w:type="dxa"/>
            <w:tcBorders>
              <w:top w:val="nil"/>
              <w:left w:val="nil"/>
              <w:bottom w:val="nil"/>
              <w:right w:val="nil"/>
            </w:tcBorders>
          </w:tcPr>
          <w:p w14:paraId="23440A5C" w14:textId="291CBA16" w:rsidR="00114C09" w:rsidRPr="00465C52" w:rsidRDefault="00F503F5"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If the award is delayed by a period exceeding fifty-six (56) days beyond the </w:t>
            </w:r>
            <w:r w:rsidR="00B2625C" w:rsidRPr="00465C52">
              <w:rPr>
                <w:color w:val="0D0D0D" w:themeColor="text1" w:themeTint="F2"/>
              </w:rPr>
              <w:t>date of expiry of the Bid validity specified in accordance with ITB 18.1</w:t>
            </w:r>
            <w:r w:rsidRPr="00465C52">
              <w:rPr>
                <w:rFonts w:cs="Times New Roman"/>
                <w:color w:val="0D0D0D" w:themeColor="text1" w:themeTint="F2"/>
              </w:rPr>
              <w:t>, the Contract price shall be determined as follows:</w:t>
            </w:r>
          </w:p>
        </w:tc>
      </w:tr>
      <w:tr w:rsidR="0016255D" w:rsidRPr="00465C52" w14:paraId="43686BD8"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45F298FC" w14:textId="77777777" w:rsidR="007B586E" w:rsidRPr="00465C52" w:rsidRDefault="007B586E" w:rsidP="00347DB2">
            <w:pPr>
              <w:pStyle w:val="Header1-Clauses"/>
              <w:keepNext/>
              <w:numPr>
                <w:ilvl w:val="0"/>
                <w:numId w:val="0"/>
              </w:numPr>
              <w:spacing w:after="120"/>
              <w:contextualSpacing/>
              <w:rPr>
                <w:rFonts w:ascii="Times New Roman" w:hAnsi="Times New Roman"/>
                <w:color w:val="0D0D0D" w:themeColor="text1" w:themeTint="F2"/>
                <w:sz w:val="24"/>
                <w:szCs w:val="24"/>
              </w:rPr>
            </w:pPr>
          </w:p>
        </w:tc>
        <w:tc>
          <w:tcPr>
            <w:tcW w:w="7201" w:type="dxa"/>
            <w:tcBorders>
              <w:top w:val="nil"/>
              <w:left w:val="nil"/>
              <w:bottom w:val="nil"/>
              <w:right w:val="nil"/>
            </w:tcBorders>
          </w:tcPr>
          <w:p w14:paraId="06E3C2A8" w14:textId="77777777" w:rsidR="003E3B1A" w:rsidRPr="00465C52" w:rsidRDefault="00C13D5D" w:rsidP="00151EF3">
            <w:pPr>
              <w:pStyle w:val="P3Header1-Clauses"/>
              <w:numPr>
                <w:ilvl w:val="0"/>
                <w:numId w:val="101"/>
              </w:numPr>
              <w:spacing w:before="120" w:after="120"/>
              <w:ind w:left="1175" w:hanging="630"/>
              <w:contextualSpacing/>
              <w:rPr>
                <w:color w:val="0D0D0D" w:themeColor="text1" w:themeTint="F2"/>
              </w:rPr>
            </w:pPr>
            <w:r w:rsidRPr="00465C52">
              <w:rPr>
                <w:color w:val="0D0D0D" w:themeColor="text1" w:themeTint="F2"/>
              </w:rPr>
              <w:t>i</w:t>
            </w:r>
            <w:r w:rsidR="003E3B1A" w:rsidRPr="00465C52">
              <w:rPr>
                <w:color w:val="0D0D0D" w:themeColor="text1" w:themeTint="F2"/>
              </w:rPr>
              <w:t xml:space="preserve">n the case of </w:t>
            </w:r>
            <w:r w:rsidR="003E3B1A" w:rsidRPr="00465C52">
              <w:rPr>
                <w:b/>
                <w:color w:val="0D0D0D" w:themeColor="text1" w:themeTint="F2"/>
              </w:rPr>
              <w:t>fixed price</w:t>
            </w:r>
            <w:r w:rsidR="003E3B1A" w:rsidRPr="00465C52">
              <w:rPr>
                <w:color w:val="0D0D0D" w:themeColor="text1" w:themeTint="F2"/>
              </w:rPr>
              <w:t xml:space="preserve"> contracts, the Contract price shall be the </w:t>
            </w:r>
            <w:r w:rsidR="003A2A0E" w:rsidRPr="00465C52">
              <w:rPr>
                <w:color w:val="0D0D0D" w:themeColor="text1" w:themeTint="F2"/>
              </w:rPr>
              <w:t xml:space="preserve">Bid </w:t>
            </w:r>
            <w:r w:rsidR="003E3B1A" w:rsidRPr="00465C52">
              <w:rPr>
                <w:b/>
                <w:color w:val="0D0D0D" w:themeColor="text1" w:themeTint="F2"/>
                <w:szCs w:val="24"/>
              </w:rPr>
              <w:t>price</w:t>
            </w:r>
            <w:r w:rsidR="003E3B1A" w:rsidRPr="00465C52">
              <w:rPr>
                <w:color w:val="0D0D0D" w:themeColor="text1" w:themeTint="F2"/>
              </w:rPr>
              <w:t xml:space="preserve"> adjusted by the factor specified</w:t>
            </w:r>
            <w:r w:rsidR="003E3B1A" w:rsidRPr="00465C52">
              <w:rPr>
                <w:b/>
                <w:color w:val="0D0D0D" w:themeColor="text1" w:themeTint="F2"/>
              </w:rPr>
              <w:t xml:space="preserve"> in the</w:t>
            </w:r>
            <w:r w:rsidR="003E3B1A" w:rsidRPr="00465C52">
              <w:rPr>
                <w:color w:val="0D0D0D" w:themeColor="text1" w:themeTint="F2"/>
              </w:rPr>
              <w:t xml:space="preserve"> </w:t>
            </w:r>
            <w:r w:rsidR="003E3B1A" w:rsidRPr="00465C52">
              <w:rPr>
                <w:b/>
                <w:color w:val="0D0D0D" w:themeColor="text1" w:themeTint="F2"/>
              </w:rPr>
              <w:t>BDS</w:t>
            </w:r>
            <w:r w:rsidRPr="00465C52">
              <w:rPr>
                <w:b/>
                <w:color w:val="0D0D0D" w:themeColor="text1" w:themeTint="F2"/>
              </w:rPr>
              <w:t>;</w:t>
            </w:r>
            <w:r w:rsidR="003E3B1A" w:rsidRPr="00465C52">
              <w:rPr>
                <w:color w:val="0D0D0D" w:themeColor="text1" w:themeTint="F2"/>
              </w:rPr>
              <w:t xml:space="preserve"> </w:t>
            </w:r>
          </w:p>
          <w:p w14:paraId="6AAF68F7" w14:textId="77777777" w:rsidR="003E3B1A" w:rsidRPr="00465C52" w:rsidRDefault="00C13D5D" w:rsidP="00151EF3">
            <w:pPr>
              <w:pStyle w:val="P3Header1-Clauses"/>
              <w:numPr>
                <w:ilvl w:val="0"/>
                <w:numId w:val="102"/>
              </w:numPr>
              <w:spacing w:before="120" w:after="120"/>
              <w:ind w:left="1175" w:hanging="630"/>
              <w:contextualSpacing/>
              <w:rPr>
                <w:color w:val="0D0D0D" w:themeColor="text1" w:themeTint="F2"/>
              </w:rPr>
            </w:pPr>
            <w:r w:rsidRPr="00465C52">
              <w:rPr>
                <w:color w:val="0D0D0D" w:themeColor="text1" w:themeTint="F2"/>
              </w:rPr>
              <w:t>i</w:t>
            </w:r>
            <w:r w:rsidR="003E3B1A" w:rsidRPr="00465C52">
              <w:rPr>
                <w:color w:val="0D0D0D" w:themeColor="text1" w:themeTint="F2"/>
              </w:rPr>
              <w:t xml:space="preserve">n the case of </w:t>
            </w:r>
            <w:r w:rsidR="003E3B1A" w:rsidRPr="00465C52">
              <w:rPr>
                <w:b/>
                <w:color w:val="0D0D0D" w:themeColor="text1" w:themeTint="F2"/>
              </w:rPr>
              <w:t xml:space="preserve">adjustable </w:t>
            </w:r>
            <w:r w:rsidR="003E3B1A" w:rsidRPr="00465C52">
              <w:rPr>
                <w:color w:val="0D0D0D" w:themeColor="text1" w:themeTint="F2"/>
              </w:rPr>
              <w:t>price contrac</w:t>
            </w:r>
            <w:r w:rsidRPr="00465C52">
              <w:rPr>
                <w:color w:val="0D0D0D" w:themeColor="text1" w:themeTint="F2"/>
              </w:rPr>
              <w:t>ts, no adjustment shall be made; or</w:t>
            </w:r>
          </w:p>
          <w:p w14:paraId="665AC5F0" w14:textId="77777777" w:rsidR="003E3B1A" w:rsidRPr="00465C52" w:rsidRDefault="00C13D5D" w:rsidP="00151EF3">
            <w:pPr>
              <w:pStyle w:val="P3Header1-Clauses"/>
              <w:numPr>
                <w:ilvl w:val="0"/>
                <w:numId w:val="102"/>
              </w:numPr>
              <w:spacing w:before="120" w:after="120"/>
              <w:ind w:left="1175" w:hanging="630"/>
              <w:contextualSpacing/>
              <w:rPr>
                <w:color w:val="0D0D0D" w:themeColor="text1" w:themeTint="F2"/>
              </w:rPr>
            </w:pPr>
            <w:r w:rsidRPr="00465C52">
              <w:rPr>
                <w:color w:val="0D0D0D" w:themeColor="text1" w:themeTint="F2"/>
              </w:rPr>
              <w:t>i</w:t>
            </w:r>
            <w:r w:rsidR="003E3B1A" w:rsidRPr="00465C52">
              <w:rPr>
                <w:color w:val="0D0D0D" w:themeColor="text1" w:themeTint="F2"/>
              </w:rPr>
              <w:t xml:space="preserve">n any case, </w:t>
            </w:r>
            <w:proofErr w:type="gramStart"/>
            <w:r w:rsidR="00723EAF" w:rsidRPr="00465C52">
              <w:rPr>
                <w:color w:val="0D0D0D" w:themeColor="text1" w:themeTint="F2"/>
              </w:rPr>
              <w:t>B</w:t>
            </w:r>
            <w:r w:rsidR="003E3B1A" w:rsidRPr="00465C52">
              <w:rPr>
                <w:color w:val="0D0D0D" w:themeColor="text1" w:themeTint="F2"/>
              </w:rPr>
              <w:t>id</w:t>
            </w:r>
            <w:proofErr w:type="gramEnd"/>
            <w:r w:rsidR="003E3B1A" w:rsidRPr="00465C52">
              <w:rPr>
                <w:color w:val="0D0D0D" w:themeColor="text1" w:themeTint="F2"/>
              </w:rPr>
              <w:t xml:space="preserve"> evaluation shall be based on the </w:t>
            </w:r>
            <w:r w:rsidR="00723EAF" w:rsidRPr="00465C52">
              <w:rPr>
                <w:color w:val="0D0D0D" w:themeColor="text1" w:themeTint="F2"/>
              </w:rPr>
              <w:t>B</w:t>
            </w:r>
            <w:r w:rsidR="003E3B1A" w:rsidRPr="00465C52">
              <w:rPr>
                <w:color w:val="0D0D0D" w:themeColor="text1" w:themeTint="F2"/>
              </w:rPr>
              <w:t>id price without taking into consideration the applicable correction from those indicated above.</w:t>
            </w:r>
          </w:p>
        </w:tc>
      </w:tr>
      <w:tr w:rsidR="0016255D" w:rsidRPr="00465C52" w14:paraId="039EA84E"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17FE0747"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242" w:name="_Toc438438842"/>
            <w:bookmarkStart w:id="243" w:name="_Toc438532605"/>
            <w:bookmarkStart w:id="244" w:name="_Toc438733986"/>
            <w:bookmarkStart w:id="245" w:name="_Toc438907025"/>
            <w:bookmarkStart w:id="246" w:name="_Toc438907224"/>
            <w:bookmarkStart w:id="247" w:name="_Toc97371022"/>
            <w:bookmarkStart w:id="248" w:name="_Toc139863121"/>
            <w:bookmarkStart w:id="249" w:name="_Toc325723937"/>
            <w:bookmarkStart w:id="250" w:name="_Toc435624831"/>
            <w:bookmarkStart w:id="251" w:name="_Toc448224244"/>
            <w:bookmarkStart w:id="252" w:name="_Toc63331062"/>
            <w:r w:rsidRPr="00465C52">
              <w:rPr>
                <w:color w:val="0D0D0D" w:themeColor="text1" w:themeTint="F2"/>
              </w:rPr>
              <w:t>Bid Security</w:t>
            </w:r>
            <w:bookmarkEnd w:id="242"/>
            <w:bookmarkEnd w:id="243"/>
            <w:bookmarkEnd w:id="244"/>
            <w:bookmarkEnd w:id="245"/>
            <w:bookmarkEnd w:id="246"/>
            <w:bookmarkEnd w:id="247"/>
            <w:bookmarkEnd w:id="248"/>
            <w:bookmarkEnd w:id="249"/>
            <w:bookmarkEnd w:id="250"/>
            <w:bookmarkEnd w:id="251"/>
            <w:bookmarkEnd w:id="252"/>
          </w:p>
        </w:tc>
        <w:tc>
          <w:tcPr>
            <w:tcW w:w="7201" w:type="dxa"/>
            <w:tcBorders>
              <w:top w:val="nil"/>
              <w:left w:val="nil"/>
              <w:bottom w:val="nil"/>
              <w:right w:val="nil"/>
            </w:tcBorders>
          </w:tcPr>
          <w:p w14:paraId="0769DF0D" w14:textId="77777777" w:rsidR="007B586E" w:rsidRPr="00465C52" w:rsidRDefault="0066007D"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Bidder shall furnish as part of its </w:t>
            </w:r>
            <w:r w:rsidR="00723EAF" w:rsidRPr="00465C52">
              <w:rPr>
                <w:rFonts w:cs="Times New Roman"/>
                <w:color w:val="0D0D0D" w:themeColor="text1" w:themeTint="F2"/>
              </w:rPr>
              <w:t>B</w:t>
            </w:r>
            <w:r w:rsidRPr="00465C52">
              <w:rPr>
                <w:rFonts w:cs="Times New Roman"/>
                <w:color w:val="0D0D0D" w:themeColor="text1" w:themeTint="F2"/>
              </w:rPr>
              <w:t xml:space="preserve">id, either a Bid-Securing Declaration </w:t>
            </w:r>
            <w:r w:rsidRPr="00465C52">
              <w:rPr>
                <w:rFonts w:cs="Times New Roman"/>
                <w:b/>
                <w:color w:val="0D0D0D" w:themeColor="text1" w:themeTint="F2"/>
              </w:rPr>
              <w:t>or</w:t>
            </w:r>
            <w:r w:rsidRPr="00465C52">
              <w:rPr>
                <w:rFonts w:cs="Times New Roman"/>
                <w:color w:val="0D0D0D" w:themeColor="text1" w:themeTint="F2"/>
              </w:rPr>
              <w:t xml:space="preserve"> a </w:t>
            </w:r>
            <w:r w:rsidR="00723EAF" w:rsidRPr="00465C52">
              <w:rPr>
                <w:rFonts w:cs="Times New Roman"/>
                <w:color w:val="0D0D0D" w:themeColor="text1" w:themeTint="F2"/>
              </w:rPr>
              <w:t>B</w:t>
            </w:r>
            <w:r w:rsidRPr="00465C52">
              <w:rPr>
                <w:rFonts w:cs="Times New Roman"/>
                <w:color w:val="0D0D0D" w:themeColor="text1" w:themeTint="F2"/>
              </w:rPr>
              <w:t xml:space="preserve">id </w:t>
            </w:r>
            <w:r w:rsidR="00723EAF" w:rsidRPr="00465C52">
              <w:rPr>
                <w:rFonts w:cs="Times New Roman"/>
                <w:color w:val="0D0D0D" w:themeColor="text1" w:themeTint="F2"/>
              </w:rPr>
              <w:t>S</w:t>
            </w:r>
            <w:r w:rsidRPr="00465C52">
              <w:rPr>
                <w:rFonts w:cs="Times New Roman"/>
                <w:color w:val="0D0D0D" w:themeColor="text1" w:themeTint="F2"/>
              </w:rPr>
              <w:t>ecurity as</w:t>
            </w:r>
            <w:r w:rsidRPr="00465C52">
              <w:rPr>
                <w:rFonts w:cs="Times New Roman"/>
                <w:b/>
                <w:color w:val="0D0D0D" w:themeColor="text1" w:themeTint="F2"/>
              </w:rPr>
              <w:t xml:space="preserve"> </w:t>
            </w:r>
            <w:r w:rsidRPr="00465C52">
              <w:rPr>
                <w:rFonts w:cs="Times New Roman"/>
                <w:color w:val="0D0D0D" w:themeColor="text1" w:themeTint="F2"/>
              </w:rPr>
              <w:t>specified</w:t>
            </w:r>
            <w:r w:rsidRPr="00465C52">
              <w:rPr>
                <w:rFonts w:cs="Times New Roman"/>
                <w:b/>
                <w:color w:val="0D0D0D" w:themeColor="text1" w:themeTint="F2"/>
              </w:rPr>
              <w:t xml:space="preserve"> in the BDS</w:t>
            </w:r>
            <w:r w:rsidRPr="00465C52">
              <w:rPr>
                <w:rFonts w:cs="Times New Roman"/>
                <w:color w:val="0D0D0D" w:themeColor="text1" w:themeTint="F2"/>
              </w:rPr>
              <w:t xml:space="preserve">, in original form and, in the case of a </w:t>
            </w:r>
            <w:r w:rsidR="003A2A0E" w:rsidRPr="00465C52">
              <w:rPr>
                <w:rFonts w:cs="Times New Roman"/>
                <w:color w:val="0D0D0D" w:themeColor="text1" w:themeTint="F2"/>
              </w:rPr>
              <w:t xml:space="preserve">Bid </w:t>
            </w:r>
            <w:r w:rsidR="00D61AEB" w:rsidRPr="00465C52">
              <w:rPr>
                <w:rFonts w:cs="Times New Roman"/>
                <w:color w:val="0D0D0D" w:themeColor="text1" w:themeTint="F2"/>
              </w:rPr>
              <w:t>Security</w:t>
            </w:r>
            <w:r w:rsidRPr="00465C52">
              <w:rPr>
                <w:rFonts w:cs="Times New Roman"/>
                <w:color w:val="0D0D0D" w:themeColor="text1" w:themeTint="F2"/>
              </w:rPr>
              <w:t xml:space="preserve">, in the amount and currency </w:t>
            </w:r>
            <w:r w:rsidRPr="00465C52">
              <w:rPr>
                <w:rStyle w:val="StyleHeader2-SubClausesBoldChar"/>
                <w:rFonts w:cs="Times New Roman"/>
                <w:b w:val="0"/>
                <w:color w:val="0D0D0D" w:themeColor="text1" w:themeTint="F2"/>
                <w:lang w:val="en-US"/>
              </w:rPr>
              <w:t>specified</w:t>
            </w:r>
            <w:r w:rsidRPr="00465C52">
              <w:rPr>
                <w:rStyle w:val="StyleHeader2-SubClausesBoldChar"/>
                <w:rFonts w:cs="Times New Roman"/>
                <w:color w:val="0D0D0D" w:themeColor="text1" w:themeTint="F2"/>
                <w:lang w:val="en-US"/>
              </w:rPr>
              <w:t xml:space="preserve"> in the BDS</w:t>
            </w:r>
            <w:r w:rsidRPr="00465C52">
              <w:rPr>
                <w:rFonts w:cs="Times New Roman"/>
                <w:color w:val="0D0D0D" w:themeColor="text1" w:themeTint="F2"/>
              </w:rPr>
              <w:t>.</w:t>
            </w:r>
          </w:p>
        </w:tc>
      </w:tr>
      <w:tr w:rsidR="0016255D" w:rsidRPr="00465C52" w14:paraId="0DEB9F3E"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78AB5CBF"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Borders>
              <w:top w:val="nil"/>
              <w:left w:val="nil"/>
              <w:bottom w:val="nil"/>
              <w:right w:val="nil"/>
            </w:tcBorders>
          </w:tcPr>
          <w:p w14:paraId="6112163A"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A Bid Securing Declaration shall use the form included in Section IV</w:t>
            </w:r>
            <w:r w:rsidR="0066007D" w:rsidRPr="00465C52">
              <w:rPr>
                <w:rFonts w:cs="Times New Roman"/>
                <w:color w:val="0D0D0D" w:themeColor="text1" w:themeTint="F2"/>
              </w:rPr>
              <w:t>,</w:t>
            </w:r>
            <w:r w:rsidRPr="00465C52">
              <w:rPr>
                <w:rFonts w:cs="Times New Roman"/>
                <w:color w:val="0D0D0D" w:themeColor="text1" w:themeTint="F2"/>
              </w:rPr>
              <w:t xml:space="preserve"> Bidding Forms.</w:t>
            </w:r>
          </w:p>
        </w:tc>
      </w:tr>
      <w:tr w:rsidR="0016255D" w:rsidRPr="00465C52" w14:paraId="16D4F6DD"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2348BDC8" w14:textId="77777777" w:rsidR="007B586E" w:rsidRPr="00465C52" w:rsidRDefault="007B586E" w:rsidP="00347DB2">
            <w:pPr>
              <w:spacing w:before="120" w:after="120"/>
              <w:contextualSpacing/>
              <w:rPr>
                <w:color w:val="0D0D0D" w:themeColor="text1" w:themeTint="F2"/>
              </w:rPr>
            </w:pPr>
          </w:p>
        </w:tc>
        <w:tc>
          <w:tcPr>
            <w:tcW w:w="7201" w:type="dxa"/>
            <w:tcBorders>
              <w:top w:val="nil"/>
              <w:left w:val="nil"/>
              <w:bottom w:val="nil"/>
              <w:right w:val="nil"/>
            </w:tcBorders>
          </w:tcPr>
          <w:p w14:paraId="38A5543C"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Style w:val="StyleHeader2-SubClausesItalicChar"/>
                <w:rFonts w:cs="Times New Roman"/>
                <w:i w:val="0"/>
                <w:color w:val="0D0D0D" w:themeColor="text1" w:themeTint="F2"/>
              </w:rPr>
              <w:t xml:space="preserve">If </w:t>
            </w:r>
            <w:proofErr w:type="gramStart"/>
            <w:r w:rsidRPr="00465C52">
              <w:rPr>
                <w:rStyle w:val="StyleHeader2-SubClausesItalicChar"/>
                <w:rFonts w:cs="Times New Roman"/>
                <w:i w:val="0"/>
                <w:color w:val="0D0D0D" w:themeColor="text1" w:themeTint="F2"/>
              </w:rPr>
              <w:t xml:space="preserve">a </w:t>
            </w:r>
            <w:r w:rsidR="007468AC" w:rsidRPr="00465C52">
              <w:rPr>
                <w:rStyle w:val="StyleHeader2-SubClausesItalicChar"/>
                <w:rFonts w:cs="Times New Roman"/>
                <w:i w:val="0"/>
                <w:color w:val="0D0D0D" w:themeColor="text1" w:themeTint="F2"/>
              </w:rPr>
              <w:t>Bid</w:t>
            </w:r>
            <w:proofErr w:type="gramEnd"/>
            <w:r w:rsidR="007468AC" w:rsidRPr="00465C52">
              <w:rPr>
                <w:rStyle w:val="StyleHeader2-SubClausesItalicChar"/>
                <w:rFonts w:cs="Times New Roman"/>
                <w:i w:val="0"/>
                <w:color w:val="0D0D0D" w:themeColor="text1" w:themeTint="F2"/>
              </w:rPr>
              <w:t xml:space="preserve"> S</w:t>
            </w:r>
            <w:r w:rsidRPr="00465C52">
              <w:rPr>
                <w:rStyle w:val="StyleHeader2-SubClausesItalicChar"/>
                <w:rFonts w:cs="Times New Roman"/>
                <w:i w:val="0"/>
                <w:color w:val="0D0D0D" w:themeColor="text1" w:themeTint="F2"/>
              </w:rPr>
              <w:t>ecurity is specified pursuant to ITB 19.1</w:t>
            </w:r>
            <w:r w:rsidRPr="00465C52">
              <w:rPr>
                <w:rFonts w:cs="Times New Roman"/>
                <w:i/>
                <w:color w:val="0D0D0D" w:themeColor="text1" w:themeTint="F2"/>
              </w:rPr>
              <w:t xml:space="preserve">, </w:t>
            </w:r>
            <w:proofErr w:type="gramStart"/>
            <w:r w:rsidRPr="00465C52">
              <w:rPr>
                <w:rFonts w:cs="Times New Roman"/>
                <w:color w:val="0D0D0D" w:themeColor="text1" w:themeTint="F2"/>
              </w:rPr>
              <w:t xml:space="preserve">the </w:t>
            </w:r>
            <w:r w:rsidR="007468AC" w:rsidRPr="00465C52">
              <w:rPr>
                <w:rFonts w:cs="Times New Roman"/>
                <w:color w:val="0D0D0D" w:themeColor="text1" w:themeTint="F2"/>
              </w:rPr>
              <w:t>B</w:t>
            </w:r>
            <w:r w:rsidRPr="00465C52">
              <w:rPr>
                <w:rFonts w:cs="Times New Roman"/>
                <w:color w:val="0D0D0D" w:themeColor="text1" w:themeTint="F2"/>
              </w:rPr>
              <w:t>id</w:t>
            </w:r>
            <w:proofErr w:type="gramEnd"/>
            <w:r w:rsidRPr="00465C52">
              <w:rPr>
                <w:rFonts w:cs="Times New Roman"/>
                <w:color w:val="0D0D0D" w:themeColor="text1" w:themeTint="F2"/>
              </w:rPr>
              <w:t xml:space="preserve"> </w:t>
            </w:r>
            <w:r w:rsidR="00B5226F" w:rsidRPr="00465C52">
              <w:rPr>
                <w:rFonts w:cs="Times New Roman"/>
                <w:color w:val="0D0D0D" w:themeColor="text1" w:themeTint="F2"/>
              </w:rPr>
              <w:t>S</w:t>
            </w:r>
            <w:r w:rsidRPr="00465C52">
              <w:rPr>
                <w:rFonts w:cs="Times New Roman"/>
                <w:color w:val="0D0D0D" w:themeColor="text1" w:themeTint="F2"/>
              </w:rPr>
              <w:t>ecurity shall be</w:t>
            </w:r>
            <w:r w:rsidR="00FD1FE9" w:rsidRPr="00465C52">
              <w:rPr>
                <w:rFonts w:cs="Times New Roman"/>
                <w:iCs/>
                <w:color w:val="0D0D0D" w:themeColor="text1" w:themeTint="F2"/>
              </w:rPr>
              <w:t xml:space="preserve"> a demand guarantee</w:t>
            </w:r>
            <w:r w:rsidR="00FD1FE9" w:rsidRPr="00465C52">
              <w:rPr>
                <w:rFonts w:cs="Times New Roman"/>
                <w:color w:val="0D0D0D" w:themeColor="text1" w:themeTint="F2"/>
              </w:rPr>
              <w:t xml:space="preserve"> in any of the following forms at the Bidder’s option</w:t>
            </w:r>
            <w:r w:rsidRPr="00465C52">
              <w:rPr>
                <w:rFonts w:cs="Times New Roman"/>
                <w:color w:val="0D0D0D" w:themeColor="text1" w:themeTint="F2"/>
              </w:rPr>
              <w:t>:</w:t>
            </w:r>
          </w:p>
          <w:p w14:paraId="399D4C93" w14:textId="77777777" w:rsidR="007B586E" w:rsidRPr="00465C52" w:rsidRDefault="00947897" w:rsidP="00151EF3">
            <w:pPr>
              <w:pStyle w:val="P3Header1-Clauses"/>
              <w:numPr>
                <w:ilvl w:val="0"/>
                <w:numId w:val="103"/>
              </w:numPr>
              <w:spacing w:before="120" w:after="120"/>
              <w:ind w:left="1175" w:hanging="630"/>
              <w:contextualSpacing/>
              <w:rPr>
                <w:color w:val="0D0D0D" w:themeColor="text1" w:themeTint="F2"/>
              </w:rPr>
            </w:pPr>
            <w:r w:rsidRPr="00465C52">
              <w:rPr>
                <w:color w:val="0D0D0D" w:themeColor="text1" w:themeTint="F2"/>
              </w:rPr>
              <w:t xml:space="preserve">an </w:t>
            </w:r>
            <w:r w:rsidRPr="00465C52">
              <w:rPr>
                <w:b/>
                <w:color w:val="0D0D0D" w:themeColor="text1" w:themeTint="F2"/>
                <w:szCs w:val="24"/>
              </w:rPr>
              <w:t>unconditional</w:t>
            </w:r>
            <w:r w:rsidRPr="00465C52">
              <w:rPr>
                <w:color w:val="0D0D0D" w:themeColor="text1" w:themeTint="F2"/>
              </w:rPr>
              <w:t xml:space="preserve"> guarantee issued by a bank or </w:t>
            </w:r>
            <w:r w:rsidR="00AD1D7D" w:rsidRPr="00465C52">
              <w:rPr>
                <w:color w:val="0D0D0D" w:themeColor="text1" w:themeTint="F2"/>
              </w:rPr>
              <w:t xml:space="preserve">non-bank </w:t>
            </w:r>
            <w:r w:rsidRPr="00465C52">
              <w:rPr>
                <w:color w:val="0D0D0D" w:themeColor="text1" w:themeTint="F2"/>
              </w:rPr>
              <w:t>financial institution (such as an insurance, bonding or surety company)</w:t>
            </w:r>
            <w:r w:rsidR="007B586E" w:rsidRPr="00465C52">
              <w:rPr>
                <w:color w:val="0D0D0D" w:themeColor="text1" w:themeTint="F2"/>
              </w:rPr>
              <w:t xml:space="preserve">; </w:t>
            </w:r>
          </w:p>
          <w:p w14:paraId="628F87E1" w14:textId="77777777" w:rsidR="007B586E" w:rsidRPr="00465C52" w:rsidRDefault="007B586E" w:rsidP="00151EF3">
            <w:pPr>
              <w:pStyle w:val="P3Header1-Clauses"/>
              <w:numPr>
                <w:ilvl w:val="0"/>
                <w:numId w:val="103"/>
              </w:numPr>
              <w:spacing w:before="120" w:after="120"/>
              <w:ind w:left="1175" w:hanging="630"/>
              <w:contextualSpacing/>
              <w:rPr>
                <w:color w:val="0D0D0D" w:themeColor="text1" w:themeTint="F2"/>
              </w:rPr>
            </w:pPr>
            <w:r w:rsidRPr="00465C52">
              <w:rPr>
                <w:color w:val="0D0D0D" w:themeColor="text1" w:themeTint="F2"/>
              </w:rPr>
              <w:t xml:space="preserve">an </w:t>
            </w:r>
            <w:r w:rsidRPr="00465C52">
              <w:rPr>
                <w:b/>
                <w:color w:val="0D0D0D" w:themeColor="text1" w:themeTint="F2"/>
                <w:szCs w:val="24"/>
              </w:rPr>
              <w:t>irrevocable</w:t>
            </w:r>
            <w:r w:rsidRPr="00465C52">
              <w:rPr>
                <w:color w:val="0D0D0D" w:themeColor="text1" w:themeTint="F2"/>
              </w:rPr>
              <w:t xml:space="preserve"> letter of credit; </w:t>
            </w:r>
          </w:p>
          <w:p w14:paraId="375CB2D5" w14:textId="77777777" w:rsidR="007B586E" w:rsidRPr="00465C52" w:rsidRDefault="007B586E" w:rsidP="00151EF3">
            <w:pPr>
              <w:pStyle w:val="P3Header1-Clauses"/>
              <w:numPr>
                <w:ilvl w:val="0"/>
                <w:numId w:val="103"/>
              </w:numPr>
              <w:spacing w:before="120" w:after="120"/>
              <w:ind w:left="1175" w:hanging="630"/>
              <w:contextualSpacing/>
              <w:rPr>
                <w:color w:val="0D0D0D" w:themeColor="text1" w:themeTint="F2"/>
              </w:rPr>
            </w:pPr>
            <w:r w:rsidRPr="00465C52">
              <w:rPr>
                <w:color w:val="0D0D0D" w:themeColor="text1" w:themeTint="F2"/>
              </w:rPr>
              <w:t xml:space="preserve">a </w:t>
            </w:r>
            <w:r w:rsidRPr="00465C52">
              <w:rPr>
                <w:b/>
                <w:color w:val="0D0D0D" w:themeColor="text1" w:themeTint="F2"/>
                <w:szCs w:val="24"/>
              </w:rPr>
              <w:t>cashier’s</w:t>
            </w:r>
            <w:r w:rsidRPr="00465C52">
              <w:rPr>
                <w:color w:val="0D0D0D" w:themeColor="text1" w:themeTint="F2"/>
              </w:rPr>
              <w:t xml:space="preserve"> or certified check; or</w:t>
            </w:r>
          </w:p>
          <w:p w14:paraId="7A456506" w14:textId="77777777" w:rsidR="007B586E" w:rsidRPr="00465C52" w:rsidRDefault="007B586E" w:rsidP="00151EF3">
            <w:pPr>
              <w:pStyle w:val="P3Header1-Clauses"/>
              <w:numPr>
                <w:ilvl w:val="0"/>
                <w:numId w:val="103"/>
              </w:numPr>
              <w:spacing w:before="120" w:after="120"/>
              <w:ind w:left="1175" w:hanging="630"/>
              <w:contextualSpacing/>
              <w:rPr>
                <w:color w:val="0D0D0D" w:themeColor="text1" w:themeTint="F2"/>
              </w:rPr>
            </w:pPr>
            <w:r w:rsidRPr="00465C52">
              <w:rPr>
                <w:color w:val="0D0D0D" w:themeColor="text1" w:themeTint="F2"/>
              </w:rPr>
              <w:t xml:space="preserve">another </w:t>
            </w:r>
            <w:r w:rsidRPr="00465C52">
              <w:rPr>
                <w:b/>
                <w:color w:val="0D0D0D" w:themeColor="text1" w:themeTint="F2"/>
                <w:szCs w:val="24"/>
              </w:rPr>
              <w:t>security</w:t>
            </w:r>
            <w:r w:rsidRPr="00465C52">
              <w:rPr>
                <w:color w:val="0D0D0D" w:themeColor="text1" w:themeTint="F2"/>
              </w:rPr>
              <w:t xml:space="preserve"> </w:t>
            </w:r>
            <w:r w:rsidR="005F0029" w:rsidRPr="00465C52">
              <w:rPr>
                <w:color w:val="0D0D0D" w:themeColor="text1" w:themeTint="F2"/>
              </w:rPr>
              <w:t>specified</w:t>
            </w:r>
            <w:r w:rsidRPr="00465C52">
              <w:rPr>
                <w:b/>
                <w:color w:val="0D0D0D" w:themeColor="text1" w:themeTint="F2"/>
              </w:rPr>
              <w:t xml:space="preserve"> in the BDS</w:t>
            </w:r>
            <w:r w:rsidR="007125EE" w:rsidRPr="00465C52">
              <w:rPr>
                <w:color w:val="0D0D0D" w:themeColor="text1" w:themeTint="F2"/>
              </w:rPr>
              <w:t>,</w:t>
            </w:r>
          </w:p>
          <w:p w14:paraId="53419A9A" w14:textId="42A542E6" w:rsidR="007B586E" w:rsidRPr="00465C52" w:rsidRDefault="003D7FE3" w:rsidP="00347DB2">
            <w:pPr>
              <w:pStyle w:val="Header2-SubClauses"/>
              <w:spacing w:before="120" w:after="120"/>
              <w:ind w:left="576" w:hanging="576"/>
              <w:contextualSpacing/>
              <w:rPr>
                <w:rFonts w:cs="Times New Roman"/>
                <w:color w:val="0D0D0D" w:themeColor="text1" w:themeTint="F2"/>
              </w:rPr>
            </w:pPr>
            <w:r w:rsidRPr="00465C52">
              <w:rPr>
                <w:rFonts w:cs="Times New Roman"/>
                <w:color w:val="0D0D0D" w:themeColor="text1" w:themeTint="F2"/>
              </w:rPr>
              <w:tab/>
            </w:r>
            <w:r w:rsidR="004144B8" w:rsidRPr="00465C52">
              <w:rPr>
                <w:rFonts w:cs="Times New Roman"/>
                <w:color w:val="0D0D0D" w:themeColor="text1" w:themeTint="F2"/>
              </w:rPr>
              <w:t>f</w:t>
            </w:r>
            <w:r w:rsidR="00587B0E" w:rsidRPr="00465C52">
              <w:rPr>
                <w:rFonts w:cs="Times New Roman"/>
                <w:color w:val="0D0D0D" w:themeColor="text1" w:themeTint="F2"/>
              </w:rPr>
              <w:t xml:space="preserve">rom a reputable source from an eligible country. </w:t>
            </w:r>
            <w:r w:rsidR="00947897" w:rsidRPr="00465C52">
              <w:rPr>
                <w:rFonts w:cs="Times New Roman"/>
                <w:color w:val="0D0D0D" w:themeColor="text1" w:themeTint="F2"/>
              </w:rPr>
              <w:t xml:space="preserve">If </w:t>
            </w:r>
            <w:r w:rsidR="007468AC" w:rsidRPr="00465C52">
              <w:rPr>
                <w:rFonts w:cs="Times New Roman"/>
                <w:color w:val="0D0D0D" w:themeColor="text1" w:themeTint="F2"/>
              </w:rPr>
              <w:t>an</w:t>
            </w:r>
            <w:r w:rsidR="00947897" w:rsidRPr="00465C52">
              <w:rPr>
                <w:rFonts w:cs="Times New Roman"/>
                <w:bCs/>
                <w:color w:val="0D0D0D" w:themeColor="text1" w:themeTint="F2"/>
              </w:rPr>
              <w:t xml:space="preserve"> unconditional guarantee is issued by a </w:t>
            </w:r>
            <w:r w:rsidR="005A0102" w:rsidRPr="00465C52">
              <w:rPr>
                <w:rFonts w:cs="Times New Roman"/>
                <w:bCs/>
                <w:color w:val="0D0D0D" w:themeColor="text1" w:themeTint="F2"/>
              </w:rPr>
              <w:t xml:space="preserve">non-bank </w:t>
            </w:r>
            <w:r w:rsidR="00947897" w:rsidRPr="00465C52">
              <w:rPr>
                <w:rFonts w:cs="Times New Roman"/>
                <w:bCs/>
                <w:color w:val="0D0D0D" w:themeColor="text1" w:themeTint="F2"/>
              </w:rPr>
              <w:t xml:space="preserve">financial institution located outside the Employer’s Country, the issuing </w:t>
            </w:r>
            <w:r w:rsidR="005A0102" w:rsidRPr="00465C52">
              <w:rPr>
                <w:rFonts w:cs="Times New Roman"/>
                <w:bCs/>
                <w:color w:val="0D0D0D" w:themeColor="text1" w:themeTint="F2"/>
              </w:rPr>
              <w:t>non-</w:t>
            </w:r>
            <w:r w:rsidR="005A0102" w:rsidRPr="00465C52">
              <w:rPr>
                <w:rFonts w:cs="Times New Roman"/>
                <w:bCs/>
                <w:color w:val="0D0D0D" w:themeColor="text1" w:themeTint="F2"/>
              </w:rPr>
              <w:lastRenderedPageBreak/>
              <w:t xml:space="preserve">bank </w:t>
            </w:r>
            <w:r w:rsidR="00947897" w:rsidRPr="00465C52">
              <w:rPr>
                <w:rFonts w:cs="Times New Roman"/>
                <w:bCs/>
                <w:color w:val="0D0D0D" w:themeColor="text1" w:themeTint="F2"/>
              </w:rPr>
              <w:t>financial institution shall have a correspondent financial institution located in the Employer’s Country to make it enforceable</w:t>
            </w:r>
            <w:r w:rsidR="004144B8" w:rsidRPr="00465C52">
              <w:rPr>
                <w:rFonts w:cs="Times New Roman"/>
                <w:bCs/>
                <w:color w:val="0D0D0D" w:themeColor="text1" w:themeTint="F2"/>
              </w:rPr>
              <w:t>,</w:t>
            </w:r>
            <w:r w:rsidR="007468AC" w:rsidRPr="00465C52">
              <w:rPr>
                <w:rFonts w:cs="Times New Roman"/>
                <w:color w:val="0D0D0D" w:themeColor="text1" w:themeTint="F2"/>
              </w:rPr>
              <w:t xml:space="preserve"> </w:t>
            </w:r>
            <w:r w:rsidR="007468AC" w:rsidRPr="00465C52">
              <w:rPr>
                <w:rFonts w:cs="Times New Roman"/>
                <w:bCs/>
                <w:color w:val="0D0D0D" w:themeColor="text1" w:themeTint="F2"/>
              </w:rPr>
              <w:t xml:space="preserve">unless the </w:t>
            </w:r>
            <w:r w:rsidR="003B37C5" w:rsidRPr="00465C52">
              <w:rPr>
                <w:rFonts w:cs="Times New Roman"/>
                <w:bCs/>
                <w:color w:val="0D0D0D" w:themeColor="text1" w:themeTint="F2"/>
              </w:rPr>
              <w:t>Employer</w:t>
            </w:r>
            <w:r w:rsidR="007468AC" w:rsidRPr="00465C52">
              <w:rPr>
                <w:rFonts w:cs="Times New Roman"/>
                <w:bCs/>
                <w:color w:val="0D0D0D" w:themeColor="text1" w:themeTint="F2"/>
              </w:rPr>
              <w:t xml:space="preserve"> has agreed in writing, prior to Bid submission, that a correspondent financial institution is not required</w:t>
            </w:r>
            <w:r w:rsidR="00947897" w:rsidRPr="00465C52">
              <w:rPr>
                <w:rFonts w:cs="Times New Roman"/>
                <w:color w:val="0D0D0D" w:themeColor="text1" w:themeTint="F2"/>
              </w:rPr>
              <w:t>.</w:t>
            </w:r>
            <w:r w:rsidR="00947897" w:rsidRPr="00465C52">
              <w:rPr>
                <w:rFonts w:cs="Times New Roman"/>
                <w:bCs/>
                <w:color w:val="0D0D0D" w:themeColor="text1" w:themeTint="F2"/>
              </w:rPr>
              <w:t xml:space="preserve">  In the case of a bank guarantee, the </w:t>
            </w:r>
            <w:r w:rsidR="00A37273" w:rsidRPr="00465C52">
              <w:rPr>
                <w:rFonts w:cs="Times New Roman"/>
                <w:color w:val="0D0D0D" w:themeColor="text1" w:themeTint="F2"/>
              </w:rPr>
              <w:t>B</w:t>
            </w:r>
            <w:r w:rsidR="00947897" w:rsidRPr="00465C52">
              <w:rPr>
                <w:rFonts w:cs="Times New Roman"/>
                <w:color w:val="0D0D0D" w:themeColor="text1" w:themeTint="F2"/>
              </w:rPr>
              <w:t xml:space="preserve">id </w:t>
            </w:r>
            <w:r w:rsidR="00A37273" w:rsidRPr="00465C52">
              <w:rPr>
                <w:rFonts w:cs="Times New Roman"/>
                <w:color w:val="0D0D0D" w:themeColor="text1" w:themeTint="F2"/>
              </w:rPr>
              <w:t>S</w:t>
            </w:r>
            <w:r w:rsidR="00947897" w:rsidRPr="00465C52">
              <w:rPr>
                <w:rFonts w:cs="Times New Roman"/>
                <w:color w:val="0D0D0D" w:themeColor="text1" w:themeTint="F2"/>
              </w:rPr>
              <w:t>ecurity</w:t>
            </w:r>
            <w:r w:rsidR="00947897" w:rsidRPr="00465C52">
              <w:rPr>
                <w:rFonts w:cs="Times New Roman"/>
                <w:bCs/>
                <w:color w:val="0D0D0D" w:themeColor="text1" w:themeTint="F2"/>
              </w:rPr>
              <w:t xml:space="preserve"> shall be submitted either using the Bid Security Form included in Section IV, Bidding Forms, or in another substantially similar format approved by the Employer prior to </w:t>
            </w:r>
            <w:r w:rsidR="00723EAF" w:rsidRPr="00465C52">
              <w:rPr>
                <w:rFonts w:cs="Times New Roman"/>
                <w:color w:val="0D0D0D" w:themeColor="text1" w:themeTint="F2"/>
              </w:rPr>
              <w:t>B</w:t>
            </w:r>
            <w:r w:rsidR="00947897" w:rsidRPr="00465C52">
              <w:rPr>
                <w:rFonts w:cs="Times New Roman"/>
                <w:bCs/>
                <w:color w:val="0D0D0D" w:themeColor="text1" w:themeTint="F2"/>
              </w:rPr>
              <w:t xml:space="preserve">id submission. The </w:t>
            </w:r>
            <w:r w:rsidR="00E41F5F" w:rsidRPr="00465C52">
              <w:rPr>
                <w:rFonts w:cs="Times New Roman"/>
                <w:color w:val="0D0D0D" w:themeColor="text1" w:themeTint="F2"/>
              </w:rPr>
              <w:t>B</w:t>
            </w:r>
            <w:r w:rsidR="00947897" w:rsidRPr="00465C52">
              <w:rPr>
                <w:rFonts w:cs="Times New Roman"/>
                <w:color w:val="0D0D0D" w:themeColor="text1" w:themeTint="F2"/>
              </w:rPr>
              <w:t xml:space="preserve">id </w:t>
            </w:r>
            <w:r w:rsidR="00E41F5F" w:rsidRPr="00465C52">
              <w:rPr>
                <w:rFonts w:cs="Times New Roman"/>
                <w:color w:val="0D0D0D" w:themeColor="text1" w:themeTint="F2"/>
              </w:rPr>
              <w:t>S</w:t>
            </w:r>
            <w:r w:rsidR="00947897" w:rsidRPr="00465C52">
              <w:rPr>
                <w:rFonts w:cs="Times New Roman"/>
                <w:color w:val="0D0D0D" w:themeColor="text1" w:themeTint="F2"/>
              </w:rPr>
              <w:t>ecurity</w:t>
            </w:r>
            <w:r w:rsidR="00947897" w:rsidRPr="00465C52">
              <w:rPr>
                <w:rFonts w:cs="Times New Roman"/>
                <w:bCs/>
                <w:color w:val="0D0D0D" w:themeColor="text1" w:themeTint="F2"/>
              </w:rPr>
              <w:t xml:space="preserve"> shall be valid for twenty-eight (28) days beyond the original </w:t>
            </w:r>
            <w:r w:rsidR="00BB537D" w:rsidRPr="00465C52">
              <w:rPr>
                <w:color w:val="0D0D0D" w:themeColor="text1" w:themeTint="F2"/>
              </w:rPr>
              <w:t>date of expiry of the Bid validity, or beyond any extended date if requested under ITB 18.2</w:t>
            </w:r>
            <w:r w:rsidR="007B586E" w:rsidRPr="00465C52">
              <w:rPr>
                <w:rFonts w:cs="Times New Roman"/>
                <w:color w:val="0D0D0D" w:themeColor="text1" w:themeTint="F2"/>
              </w:rPr>
              <w:t>.</w:t>
            </w:r>
          </w:p>
        </w:tc>
      </w:tr>
      <w:tr w:rsidR="0016255D" w:rsidRPr="00465C52" w14:paraId="6DA620FA"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030F4BDD" w14:textId="77777777" w:rsidR="007B586E" w:rsidRPr="00465C52" w:rsidRDefault="007B586E" w:rsidP="00347DB2">
            <w:pPr>
              <w:spacing w:before="120" w:after="120"/>
              <w:contextualSpacing/>
              <w:rPr>
                <w:color w:val="0D0D0D" w:themeColor="text1" w:themeTint="F2"/>
              </w:rPr>
            </w:pPr>
          </w:p>
        </w:tc>
        <w:tc>
          <w:tcPr>
            <w:tcW w:w="7201" w:type="dxa"/>
            <w:tcBorders>
              <w:top w:val="nil"/>
              <w:left w:val="nil"/>
              <w:bottom w:val="nil"/>
              <w:right w:val="nil"/>
            </w:tcBorders>
          </w:tcPr>
          <w:p w14:paraId="7CDE0D03" w14:textId="77777777" w:rsidR="007B586E" w:rsidRPr="00465C52" w:rsidRDefault="00FD1FE9"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If a </w:t>
            </w:r>
            <w:r w:rsidR="007468AC" w:rsidRPr="00465C52">
              <w:rPr>
                <w:rFonts w:cs="Times New Roman"/>
                <w:color w:val="0D0D0D" w:themeColor="text1" w:themeTint="F2"/>
              </w:rPr>
              <w:t>B</w:t>
            </w:r>
            <w:r w:rsidRPr="00465C52">
              <w:rPr>
                <w:rFonts w:cs="Times New Roman"/>
                <w:color w:val="0D0D0D" w:themeColor="text1" w:themeTint="F2"/>
              </w:rPr>
              <w:t xml:space="preserve">id </w:t>
            </w:r>
            <w:r w:rsidR="00723EAF" w:rsidRPr="00465C52">
              <w:rPr>
                <w:rFonts w:cs="Times New Roman"/>
                <w:color w:val="0D0D0D" w:themeColor="text1" w:themeTint="F2"/>
              </w:rPr>
              <w:t>S</w:t>
            </w:r>
            <w:r w:rsidRPr="00465C52">
              <w:rPr>
                <w:rFonts w:cs="Times New Roman"/>
                <w:color w:val="0D0D0D" w:themeColor="text1" w:themeTint="F2"/>
              </w:rPr>
              <w:t>ecurity</w:t>
            </w:r>
            <w:r w:rsidR="00416BE4" w:rsidRPr="00465C52">
              <w:rPr>
                <w:rFonts w:cs="Times New Roman"/>
                <w:color w:val="0D0D0D" w:themeColor="text1" w:themeTint="F2"/>
              </w:rPr>
              <w:t xml:space="preserve"> or Bid Securing Declaration</w:t>
            </w:r>
            <w:r w:rsidRPr="00465C52">
              <w:rPr>
                <w:rFonts w:cs="Times New Roman"/>
                <w:color w:val="0D0D0D" w:themeColor="text1" w:themeTint="F2"/>
              </w:rPr>
              <w:t xml:space="preserve"> is specified pursuant to ITB 19.1, any </w:t>
            </w:r>
            <w:r w:rsidR="005713F2" w:rsidRPr="00465C52">
              <w:rPr>
                <w:rFonts w:cs="Times New Roman"/>
                <w:color w:val="0D0D0D" w:themeColor="text1" w:themeTint="F2"/>
              </w:rPr>
              <w:t>B</w:t>
            </w:r>
            <w:r w:rsidRPr="00465C52">
              <w:rPr>
                <w:rFonts w:cs="Times New Roman"/>
                <w:color w:val="0D0D0D" w:themeColor="text1" w:themeTint="F2"/>
              </w:rPr>
              <w:t xml:space="preserve">id not accompanied by a substantially </w:t>
            </w:r>
            <w:r w:rsidRPr="00465C52">
              <w:rPr>
                <w:rStyle w:val="StyleHeader2-SubClausesItalicChar"/>
                <w:rFonts w:cs="Times New Roman"/>
                <w:i w:val="0"/>
                <w:color w:val="0D0D0D" w:themeColor="text1" w:themeTint="F2"/>
              </w:rPr>
              <w:t>responsive</w:t>
            </w:r>
            <w:r w:rsidRPr="00465C52">
              <w:rPr>
                <w:rFonts w:cs="Times New Roman"/>
                <w:color w:val="0D0D0D" w:themeColor="text1" w:themeTint="F2"/>
              </w:rPr>
              <w:t xml:space="preserve"> </w:t>
            </w:r>
            <w:r w:rsidR="007468AC" w:rsidRPr="00465C52">
              <w:rPr>
                <w:rFonts w:cs="Times New Roman"/>
                <w:color w:val="0D0D0D" w:themeColor="text1" w:themeTint="F2"/>
              </w:rPr>
              <w:t>Bid S</w:t>
            </w:r>
            <w:r w:rsidRPr="00465C52">
              <w:rPr>
                <w:rFonts w:cs="Times New Roman"/>
                <w:color w:val="0D0D0D" w:themeColor="text1" w:themeTint="F2"/>
              </w:rPr>
              <w:t>ecurity or Bid-</w:t>
            </w:r>
            <w:r w:rsidRPr="00465C52">
              <w:rPr>
                <w:rFonts w:cs="Times New Roman"/>
                <w:b/>
                <w:color w:val="0D0D0D" w:themeColor="text1" w:themeTint="F2"/>
              </w:rPr>
              <w:t>Securing</w:t>
            </w:r>
            <w:r w:rsidRPr="00465C52">
              <w:rPr>
                <w:rFonts w:cs="Times New Roman"/>
                <w:color w:val="0D0D0D" w:themeColor="text1" w:themeTint="F2"/>
              </w:rPr>
              <w:t xml:space="preserve"> Declaration shall be rejected by the Employer as </w:t>
            </w:r>
            <w:r w:rsidR="009B340C" w:rsidRPr="00465C52">
              <w:rPr>
                <w:rFonts w:cs="Times New Roman"/>
                <w:color w:val="0D0D0D" w:themeColor="text1" w:themeTint="F2"/>
              </w:rPr>
              <w:t>non-responsive</w:t>
            </w:r>
            <w:r w:rsidRPr="00465C52">
              <w:rPr>
                <w:rFonts w:cs="Times New Roman"/>
                <w:color w:val="0D0D0D" w:themeColor="text1" w:themeTint="F2"/>
              </w:rPr>
              <w:t xml:space="preserve">. </w:t>
            </w:r>
          </w:p>
        </w:tc>
      </w:tr>
      <w:tr w:rsidR="0016255D" w:rsidRPr="00465C52" w14:paraId="0D8EA8A5"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194C1587" w14:textId="77777777" w:rsidR="007B586E" w:rsidRPr="00465C52" w:rsidRDefault="007B586E" w:rsidP="00347DB2">
            <w:pPr>
              <w:spacing w:before="120" w:after="120"/>
              <w:contextualSpacing/>
              <w:rPr>
                <w:color w:val="0D0D0D" w:themeColor="text1" w:themeTint="F2"/>
              </w:rPr>
            </w:pPr>
          </w:p>
        </w:tc>
        <w:tc>
          <w:tcPr>
            <w:tcW w:w="7201" w:type="dxa"/>
            <w:tcBorders>
              <w:top w:val="nil"/>
              <w:left w:val="nil"/>
              <w:bottom w:val="nil"/>
              <w:right w:val="nil"/>
            </w:tcBorders>
          </w:tcPr>
          <w:p w14:paraId="16E29584"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If a </w:t>
            </w:r>
            <w:r w:rsidR="00532AD6" w:rsidRPr="00465C52">
              <w:rPr>
                <w:rFonts w:cs="Times New Roman"/>
                <w:color w:val="0D0D0D" w:themeColor="text1" w:themeTint="F2"/>
              </w:rPr>
              <w:t>B</w:t>
            </w:r>
            <w:r w:rsidRPr="00465C52">
              <w:rPr>
                <w:rFonts w:cs="Times New Roman"/>
                <w:color w:val="0D0D0D" w:themeColor="text1" w:themeTint="F2"/>
              </w:rPr>
              <w:t xml:space="preserve">id </w:t>
            </w:r>
            <w:r w:rsidR="00532AD6" w:rsidRPr="00465C52">
              <w:rPr>
                <w:rFonts w:cs="Times New Roman"/>
                <w:color w:val="0D0D0D" w:themeColor="text1" w:themeTint="F2"/>
              </w:rPr>
              <w:t>S</w:t>
            </w:r>
            <w:r w:rsidRPr="00465C52">
              <w:rPr>
                <w:rFonts w:cs="Times New Roman"/>
                <w:color w:val="0D0D0D" w:themeColor="text1" w:themeTint="F2"/>
              </w:rPr>
              <w:t xml:space="preserve">ecurity is specified pursuant to ITB 19.1, the </w:t>
            </w:r>
            <w:r w:rsidR="00532AD6" w:rsidRPr="00465C52">
              <w:rPr>
                <w:rFonts w:cs="Times New Roman"/>
                <w:color w:val="0D0D0D" w:themeColor="text1" w:themeTint="F2"/>
              </w:rPr>
              <w:t>B</w:t>
            </w:r>
            <w:r w:rsidRPr="00465C52">
              <w:rPr>
                <w:rFonts w:cs="Times New Roman"/>
                <w:color w:val="0D0D0D" w:themeColor="text1" w:themeTint="F2"/>
              </w:rPr>
              <w:t xml:space="preserve">id </w:t>
            </w:r>
            <w:r w:rsidR="00532AD6" w:rsidRPr="00465C52">
              <w:rPr>
                <w:rFonts w:cs="Times New Roman"/>
                <w:color w:val="0D0D0D" w:themeColor="text1" w:themeTint="F2"/>
              </w:rPr>
              <w:t>S</w:t>
            </w:r>
            <w:r w:rsidRPr="00465C52">
              <w:rPr>
                <w:rFonts w:cs="Times New Roman"/>
                <w:color w:val="0D0D0D" w:themeColor="text1" w:themeTint="F2"/>
              </w:rPr>
              <w:t xml:space="preserve">ecurity of unsuccessful Bidders shall be returned as promptly as possible upon the successful Bidder’s </w:t>
            </w:r>
            <w:r w:rsidR="00947897" w:rsidRPr="00465C52">
              <w:rPr>
                <w:rFonts w:cs="Times New Roman"/>
                <w:color w:val="0D0D0D" w:themeColor="text1" w:themeTint="F2"/>
              </w:rPr>
              <w:t xml:space="preserve">signing the Contract and </w:t>
            </w:r>
            <w:r w:rsidRPr="00465C52">
              <w:rPr>
                <w:rFonts w:cs="Times New Roman"/>
                <w:color w:val="0D0D0D" w:themeColor="text1" w:themeTint="F2"/>
              </w:rPr>
              <w:t xml:space="preserve">furnishing the </w:t>
            </w:r>
            <w:r w:rsidR="00C74897" w:rsidRPr="00465C52">
              <w:rPr>
                <w:rFonts w:cs="Times New Roman"/>
                <w:b/>
                <w:color w:val="0D0D0D" w:themeColor="text1" w:themeTint="F2"/>
              </w:rPr>
              <w:t>Performance</w:t>
            </w:r>
            <w:r w:rsidR="00C74897" w:rsidRPr="00465C52">
              <w:rPr>
                <w:rFonts w:cs="Times New Roman"/>
                <w:color w:val="0D0D0D" w:themeColor="text1" w:themeTint="F2"/>
              </w:rPr>
              <w:t xml:space="preserve"> S</w:t>
            </w:r>
            <w:r w:rsidRPr="00465C52">
              <w:rPr>
                <w:rFonts w:cs="Times New Roman"/>
                <w:color w:val="0D0D0D" w:themeColor="text1" w:themeTint="F2"/>
              </w:rPr>
              <w:t xml:space="preserve">ecurity </w:t>
            </w:r>
            <w:r w:rsidR="00F82CA6" w:rsidRPr="00465C52">
              <w:rPr>
                <w:rFonts w:cs="Times New Roman"/>
                <w:color w:val="0D0D0D" w:themeColor="text1" w:themeTint="F2"/>
              </w:rPr>
              <w:t xml:space="preserve">and if required in the BDS, the </w:t>
            </w:r>
            <w:r w:rsidR="0020732D" w:rsidRPr="00465C52">
              <w:rPr>
                <w:rFonts w:cs="Times New Roman"/>
                <w:color w:val="0D0D0D" w:themeColor="text1" w:themeTint="F2"/>
              </w:rPr>
              <w:t xml:space="preserve">Environmental and Social (ES) </w:t>
            </w:r>
            <w:r w:rsidR="00F82CA6" w:rsidRPr="00465C52">
              <w:rPr>
                <w:rFonts w:cs="Times New Roman"/>
                <w:color w:val="0D0D0D" w:themeColor="text1" w:themeTint="F2"/>
              </w:rPr>
              <w:t xml:space="preserve">Performance Security </w:t>
            </w:r>
            <w:r w:rsidRPr="00465C52">
              <w:rPr>
                <w:rFonts w:cs="Times New Roman"/>
                <w:color w:val="0D0D0D" w:themeColor="text1" w:themeTint="F2"/>
              </w:rPr>
              <w:t>pursuant to ITB 4</w:t>
            </w:r>
            <w:r w:rsidR="00207A87" w:rsidRPr="00465C52">
              <w:rPr>
                <w:rFonts w:cs="Times New Roman"/>
                <w:color w:val="0D0D0D" w:themeColor="text1" w:themeTint="F2"/>
              </w:rPr>
              <w:t>8</w:t>
            </w:r>
            <w:r w:rsidR="00947897" w:rsidRPr="00465C52">
              <w:rPr>
                <w:rFonts w:cs="Times New Roman"/>
                <w:color w:val="0D0D0D" w:themeColor="text1" w:themeTint="F2"/>
              </w:rPr>
              <w:t>.</w:t>
            </w:r>
          </w:p>
        </w:tc>
      </w:tr>
      <w:tr w:rsidR="0016255D" w:rsidRPr="00465C52" w14:paraId="346D4ACD"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34E8848E" w14:textId="77777777" w:rsidR="007B586E" w:rsidRPr="00465C52" w:rsidRDefault="007B586E" w:rsidP="00347DB2">
            <w:pPr>
              <w:spacing w:before="120" w:after="120"/>
              <w:contextualSpacing/>
              <w:rPr>
                <w:color w:val="0D0D0D" w:themeColor="text1" w:themeTint="F2"/>
              </w:rPr>
            </w:pPr>
          </w:p>
        </w:tc>
        <w:tc>
          <w:tcPr>
            <w:tcW w:w="7201" w:type="dxa"/>
            <w:tcBorders>
              <w:top w:val="nil"/>
              <w:left w:val="nil"/>
              <w:bottom w:val="nil"/>
              <w:right w:val="nil"/>
            </w:tcBorders>
          </w:tcPr>
          <w:p w14:paraId="5732016B" w14:textId="77777777" w:rsidR="007B586E" w:rsidRPr="00465C52" w:rsidRDefault="002835C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T</w:t>
            </w:r>
            <w:r w:rsidR="007B586E" w:rsidRPr="00465C52">
              <w:rPr>
                <w:rFonts w:cs="Times New Roman"/>
                <w:color w:val="0D0D0D" w:themeColor="text1" w:themeTint="F2"/>
              </w:rPr>
              <w:t xml:space="preserve">he </w:t>
            </w:r>
            <w:r w:rsidR="00532AD6" w:rsidRPr="00465C52">
              <w:rPr>
                <w:rFonts w:cs="Times New Roman"/>
                <w:color w:val="0D0D0D" w:themeColor="text1" w:themeTint="F2"/>
              </w:rPr>
              <w:t>B</w:t>
            </w:r>
            <w:r w:rsidR="007B586E" w:rsidRPr="00465C52">
              <w:rPr>
                <w:rFonts w:cs="Times New Roman"/>
                <w:color w:val="0D0D0D" w:themeColor="text1" w:themeTint="F2"/>
              </w:rPr>
              <w:t xml:space="preserve">id </w:t>
            </w:r>
            <w:r w:rsidR="00532AD6" w:rsidRPr="00465C52">
              <w:rPr>
                <w:rFonts w:cs="Times New Roman"/>
                <w:color w:val="0D0D0D" w:themeColor="text1" w:themeTint="F2"/>
              </w:rPr>
              <w:t>S</w:t>
            </w:r>
            <w:r w:rsidR="007B586E" w:rsidRPr="00465C52">
              <w:rPr>
                <w:rFonts w:cs="Times New Roman"/>
                <w:color w:val="0D0D0D" w:themeColor="text1" w:themeTint="F2"/>
              </w:rPr>
              <w:t xml:space="preserve">ecurity of the successful Bidder shall be returned as promptly as possible once the successful Bidder has signed the Contract and furnished the required </w:t>
            </w:r>
            <w:r w:rsidR="004E2E5A" w:rsidRPr="00465C52">
              <w:rPr>
                <w:rFonts w:cs="Times New Roman"/>
                <w:color w:val="0D0D0D" w:themeColor="text1" w:themeTint="F2"/>
              </w:rPr>
              <w:t>P</w:t>
            </w:r>
            <w:r w:rsidR="007B586E" w:rsidRPr="00465C52">
              <w:rPr>
                <w:rFonts w:cs="Times New Roman"/>
                <w:color w:val="0D0D0D" w:themeColor="text1" w:themeTint="F2"/>
              </w:rPr>
              <w:t xml:space="preserve">erformance </w:t>
            </w:r>
            <w:r w:rsidR="004E2E5A" w:rsidRPr="00465C52">
              <w:rPr>
                <w:rFonts w:cs="Times New Roman"/>
                <w:color w:val="0D0D0D" w:themeColor="text1" w:themeTint="F2"/>
              </w:rPr>
              <w:t>S</w:t>
            </w:r>
            <w:r w:rsidR="007B586E" w:rsidRPr="00465C52">
              <w:rPr>
                <w:rFonts w:cs="Times New Roman"/>
                <w:color w:val="0D0D0D" w:themeColor="text1" w:themeTint="F2"/>
              </w:rPr>
              <w:t>ecurity.</w:t>
            </w:r>
            <w:r w:rsidR="00F82CA6" w:rsidRPr="00465C52">
              <w:rPr>
                <w:rFonts w:cs="Times New Roman"/>
                <w:color w:val="0D0D0D" w:themeColor="text1" w:themeTint="F2"/>
              </w:rPr>
              <w:t xml:space="preserve"> and if required in the BDS, the </w:t>
            </w:r>
            <w:r w:rsidR="009547A3" w:rsidRPr="00465C52">
              <w:rPr>
                <w:rFonts w:cs="Times New Roman"/>
                <w:color w:val="0D0D0D" w:themeColor="text1" w:themeTint="F2"/>
              </w:rPr>
              <w:t xml:space="preserve">Environmental and Social (ES) </w:t>
            </w:r>
            <w:r w:rsidR="00F82CA6" w:rsidRPr="00465C52">
              <w:rPr>
                <w:rFonts w:cs="Times New Roman"/>
                <w:color w:val="0D0D0D" w:themeColor="text1" w:themeTint="F2"/>
              </w:rPr>
              <w:t>Performance Security.</w:t>
            </w:r>
          </w:p>
        </w:tc>
      </w:tr>
      <w:tr w:rsidR="0016255D" w:rsidRPr="00465C52" w14:paraId="439F89F5"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5FDB67A6" w14:textId="77777777" w:rsidR="007B586E" w:rsidRPr="00465C52" w:rsidRDefault="007B586E" w:rsidP="00347DB2">
            <w:pPr>
              <w:spacing w:before="120" w:after="120"/>
              <w:contextualSpacing/>
              <w:rPr>
                <w:color w:val="0D0D0D" w:themeColor="text1" w:themeTint="F2"/>
              </w:rPr>
            </w:pPr>
          </w:p>
        </w:tc>
        <w:tc>
          <w:tcPr>
            <w:tcW w:w="7201" w:type="dxa"/>
            <w:tcBorders>
              <w:top w:val="nil"/>
              <w:left w:val="nil"/>
              <w:bottom w:val="nil"/>
              <w:right w:val="nil"/>
            </w:tcBorders>
          </w:tcPr>
          <w:p w14:paraId="7F242896" w14:textId="4C9A6A65"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w:t>
            </w:r>
            <w:r w:rsidR="00532AD6" w:rsidRPr="00465C52">
              <w:rPr>
                <w:rFonts w:cs="Times New Roman"/>
                <w:color w:val="0D0D0D" w:themeColor="text1" w:themeTint="F2"/>
              </w:rPr>
              <w:t xml:space="preserve">Bid </w:t>
            </w:r>
            <w:r w:rsidR="00532AD6" w:rsidRPr="00465C52">
              <w:rPr>
                <w:rFonts w:cs="Times New Roman"/>
                <w:b/>
                <w:color w:val="0D0D0D" w:themeColor="text1" w:themeTint="F2"/>
              </w:rPr>
              <w:t>S</w:t>
            </w:r>
            <w:r w:rsidRPr="00465C52">
              <w:rPr>
                <w:rFonts w:cs="Times New Roman"/>
                <w:b/>
                <w:color w:val="0D0D0D" w:themeColor="text1" w:themeTint="F2"/>
              </w:rPr>
              <w:t>ecurity</w:t>
            </w:r>
            <w:r w:rsidRPr="00465C52">
              <w:rPr>
                <w:rFonts w:cs="Times New Roman"/>
                <w:color w:val="0D0D0D" w:themeColor="text1" w:themeTint="F2"/>
              </w:rPr>
              <w:t xml:space="preserve"> may be forfeited:</w:t>
            </w:r>
          </w:p>
          <w:p w14:paraId="2936082A" w14:textId="0660D117" w:rsidR="007B586E" w:rsidRPr="00465C52" w:rsidRDefault="007B586E" w:rsidP="00151EF3">
            <w:pPr>
              <w:pStyle w:val="P3Header1-Clauses"/>
              <w:numPr>
                <w:ilvl w:val="0"/>
                <w:numId w:val="118"/>
              </w:numPr>
              <w:spacing w:before="120" w:after="120"/>
              <w:ind w:left="1175" w:hanging="630"/>
              <w:contextualSpacing/>
              <w:rPr>
                <w:color w:val="0D0D0D" w:themeColor="text1" w:themeTint="F2"/>
                <w:szCs w:val="24"/>
              </w:rPr>
            </w:pPr>
            <w:r w:rsidRPr="00465C52">
              <w:rPr>
                <w:color w:val="0D0D0D" w:themeColor="text1" w:themeTint="F2"/>
                <w:szCs w:val="24"/>
              </w:rPr>
              <w:t xml:space="preserve">if a </w:t>
            </w:r>
            <w:r w:rsidRPr="00465C52">
              <w:rPr>
                <w:color w:val="0D0D0D" w:themeColor="text1" w:themeTint="F2"/>
              </w:rPr>
              <w:t>Bidder</w:t>
            </w:r>
            <w:r w:rsidRPr="00465C52">
              <w:rPr>
                <w:color w:val="0D0D0D" w:themeColor="text1" w:themeTint="F2"/>
                <w:szCs w:val="24"/>
              </w:rPr>
              <w:t xml:space="preserve"> withdraws its </w:t>
            </w:r>
            <w:r w:rsidR="00532AD6" w:rsidRPr="00465C52">
              <w:rPr>
                <w:color w:val="0D0D0D" w:themeColor="text1" w:themeTint="F2"/>
                <w:szCs w:val="24"/>
              </w:rPr>
              <w:t>B</w:t>
            </w:r>
            <w:r w:rsidRPr="00465C52">
              <w:rPr>
                <w:color w:val="0D0D0D" w:themeColor="text1" w:themeTint="F2"/>
                <w:szCs w:val="24"/>
              </w:rPr>
              <w:t xml:space="preserve">id </w:t>
            </w:r>
            <w:r w:rsidR="00BB537D" w:rsidRPr="00465C52">
              <w:rPr>
                <w:color w:val="0D0D0D" w:themeColor="text1" w:themeTint="F2"/>
              </w:rPr>
              <w:t>prior to the expiry date of the Bid validity</w:t>
            </w:r>
            <w:r w:rsidR="00BB537D" w:rsidRPr="00465C52" w:rsidDel="00BB537D">
              <w:rPr>
                <w:color w:val="0D0D0D" w:themeColor="text1" w:themeTint="F2"/>
                <w:szCs w:val="24"/>
              </w:rPr>
              <w:t xml:space="preserve"> </w:t>
            </w:r>
            <w:r w:rsidRPr="00465C52">
              <w:rPr>
                <w:color w:val="0D0D0D" w:themeColor="text1" w:themeTint="F2"/>
                <w:szCs w:val="24"/>
              </w:rPr>
              <w:t>specified by the Bidder on the Letter of Bid</w:t>
            </w:r>
            <w:r w:rsidR="00947897" w:rsidRPr="00465C52">
              <w:rPr>
                <w:color w:val="0D0D0D" w:themeColor="text1" w:themeTint="F2"/>
                <w:szCs w:val="24"/>
              </w:rPr>
              <w:t xml:space="preserve">, or any extension thereto provided by the Bidder; </w:t>
            </w:r>
            <w:r w:rsidRPr="00465C52">
              <w:rPr>
                <w:color w:val="0D0D0D" w:themeColor="text1" w:themeTint="F2"/>
                <w:szCs w:val="24"/>
              </w:rPr>
              <w:t>or</w:t>
            </w:r>
          </w:p>
          <w:p w14:paraId="18E40EE6" w14:textId="77777777" w:rsidR="007B586E" w:rsidRPr="00465C52" w:rsidRDefault="007B586E" w:rsidP="00151EF3">
            <w:pPr>
              <w:pStyle w:val="P3Header1-Clauses"/>
              <w:numPr>
                <w:ilvl w:val="0"/>
                <w:numId w:val="118"/>
              </w:numPr>
              <w:spacing w:before="120" w:after="120"/>
              <w:ind w:left="1175" w:hanging="630"/>
              <w:contextualSpacing/>
              <w:rPr>
                <w:color w:val="0D0D0D" w:themeColor="text1" w:themeTint="F2"/>
                <w:szCs w:val="24"/>
              </w:rPr>
            </w:pPr>
            <w:r w:rsidRPr="00465C52">
              <w:rPr>
                <w:color w:val="0D0D0D" w:themeColor="text1" w:themeTint="F2"/>
                <w:szCs w:val="24"/>
              </w:rPr>
              <w:t xml:space="preserve">if the </w:t>
            </w:r>
            <w:r w:rsidRPr="00465C52">
              <w:rPr>
                <w:color w:val="0D0D0D" w:themeColor="text1" w:themeTint="F2"/>
              </w:rPr>
              <w:t>successful</w:t>
            </w:r>
            <w:r w:rsidRPr="00465C52">
              <w:rPr>
                <w:color w:val="0D0D0D" w:themeColor="text1" w:themeTint="F2"/>
                <w:szCs w:val="24"/>
              </w:rPr>
              <w:t xml:space="preserve"> Bidder fails to: </w:t>
            </w:r>
          </w:p>
          <w:p w14:paraId="001C46A7" w14:textId="77777777" w:rsidR="007B586E" w:rsidRPr="00465C52" w:rsidRDefault="007B586E" w:rsidP="00151EF3">
            <w:pPr>
              <w:pStyle w:val="Heading4"/>
              <w:numPr>
                <w:ilvl w:val="1"/>
                <w:numId w:val="29"/>
              </w:numPr>
              <w:tabs>
                <w:tab w:val="clear" w:pos="1764"/>
              </w:tabs>
              <w:ind w:left="1467" w:hanging="360"/>
              <w:contextualSpacing/>
              <w:rPr>
                <w:rFonts w:ascii="Times New Roman" w:hAnsi="Times New Roman" w:cs="Times New Roman"/>
                <w:color w:val="0D0D0D" w:themeColor="text1" w:themeTint="F2"/>
                <w:sz w:val="24"/>
                <w:szCs w:val="24"/>
              </w:rPr>
            </w:pPr>
            <w:r w:rsidRPr="00465C52">
              <w:rPr>
                <w:rFonts w:ascii="Times New Roman" w:hAnsi="Times New Roman" w:cs="Times New Roman"/>
                <w:color w:val="0D0D0D" w:themeColor="text1" w:themeTint="F2"/>
                <w:sz w:val="24"/>
                <w:szCs w:val="24"/>
              </w:rPr>
              <w:t>sign the Contract in accordance with ITB 4</w:t>
            </w:r>
            <w:r w:rsidR="00207A87" w:rsidRPr="00465C52">
              <w:rPr>
                <w:rFonts w:ascii="Times New Roman" w:hAnsi="Times New Roman" w:cs="Times New Roman"/>
                <w:color w:val="0D0D0D" w:themeColor="text1" w:themeTint="F2"/>
                <w:sz w:val="24"/>
                <w:szCs w:val="24"/>
              </w:rPr>
              <w:t>7</w:t>
            </w:r>
            <w:r w:rsidRPr="00465C52">
              <w:rPr>
                <w:rFonts w:ascii="Times New Roman" w:hAnsi="Times New Roman" w:cs="Times New Roman"/>
                <w:color w:val="0D0D0D" w:themeColor="text1" w:themeTint="F2"/>
                <w:sz w:val="24"/>
              </w:rPr>
              <w:t>;</w:t>
            </w:r>
            <w:r w:rsidRPr="00465C52">
              <w:rPr>
                <w:rFonts w:ascii="Times New Roman" w:hAnsi="Times New Roman" w:cs="Times New Roman"/>
                <w:color w:val="0D0D0D" w:themeColor="text1" w:themeTint="F2"/>
                <w:sz w:val="24"/>
                <w:szCs w:val="24"/>
              </w:rPr>
              <w:t xml:space="preserve"> or</w:t>
            </w:r>
          </w:p>
          <w:p w14:paraId="57CF37E1" w14:textId="79F94B88" w:rsidR="007B586E" w:rsidRPr="00465C52" w:rsidRDefault="007B586E" w:rsidP="00151EF3">
            <w:pPr>
              <w:pStyle w:val="Heading4"/>
              <w:numPr>
                <w:ilvl w:val="1"/>
                <w:numId w:val="29"/>
              </w:numPr>
              <w:tabs>
                <w:tab w:val="clear" w:pos="1764"/>
              </w:tabs>
              <w:ind w:left="1467" w:hanging="360"/>
              <w:contextualSpacing/>
              <w:rPr>
                <w:rFonts w:ascii="Times New Roman" w:hAnsi="Times New Roman" w:cs="Times New Roman"/>
                <w:color w:val="0D0D0D" w:themeColor="text1" w:themeTint="F2"/>
                <w:sz w:val="24"/>
                <w:szCs w:val="24"/>
              </w:rPr>
            </w:pPr>
            <w:r w:rsidRPr="00465C52">
              <w:rPr>
                <w:rFonts w:ascii="Times New Roman" w:hAnsi="Times New Roman" w:cs="Times New Roman"/>
                <w:color w:val="0D0D0D" w:themeColor="text1" w:themeTint="F2"/>
                <w:sz w:val="24"/>
                <w:szCs w:val="24"/>
              </w:rPr>
              <w:t xml:space="preserve">furnish a </w:t>
            </w:r>
            <w:r w:rsidR="00A3138E" w:rsidRPr="00465C52">
              <w:rPr>
                <w:rFonts w:ascii="Times New Roman" w:hAnsi="Times New Roman" w:cs="Times New Roman"/>
                <w:color w:val="0D0D0D" w:themeColor="text1" w:themeTint="F2"/>
                <w:sz w:val="24"/>
                <w:szCs w:val="24"/>
              </w:rPr>
              <w:t>P</w:t>
            </w:r>
            <w:r w:rsidRPr="00465C52">
              <w:rPr>
                <w:rFonts w:ascii="Times New Roman" w:hAnsi="Times New Roman" w:cs="Times New Roman"/>
                <w:color w:val="0D0D0D" w:themeColor="text1" w:themeTint="F2"/>
                <w:sz w:val="24"/>
                <w:szCs w:val="24"/>
              </w:rPr>
              <w:t xml:space="preserve">erformance </w:t>
            </w:r>
            <w:r w:rsidR="00A3138E" w:rsidRPr="00465C52">
              <w:rPr>
                <w:rFonts w:ascii="Times New Roman" w:hAnsi="Times New Roman" w:cs="Times New Roman"/>
                <w:color w:val="0D0D0D" w:themeColor="text1" w:themeTint="F2"/>
                <w:sz w:val="24"/>
                <w:szCs w:val="24"/>
              </w:rPr>
              <w:t>S</w:t>
            </w:r>
            <w:r w:rsidRPr="00465C52">
              <w:rPr>
                <w:rFonts w:ascii="Times New Roman" w:hAnsi="Times New Roman" w:cs="Times New Roman"/>
                <w:color w:val="0D0D0D" w:themeColor="text1" w:themeTint="F2"/>
                <w:sz w:val="24"/>
                <w:szCs w:val="24"/>
              </w:rPr>
              <w:t>ecurity</w:t>
            </w:r>
            <w:r w:rsidR="00F82CA6" w:rsidRPr="00465C52">
              <w:rPr>
                <w:rFonts w:ascii="Times New Roman" w:hAnsi="Times New Roman" w:cs="Times New Roman"/>
                <w:color w:val="0D0D0D" w:themeColor="text1" w:themeTint="F2"/>
                <w:sz w:val="24"/>
                <w:szCs w:val="24"/>
              </w:rPr>
              <w:t xml:space="preserve"> and if required in the BDS, the </w:t>
            </w:r>
            <w:r w:rsidR="0020732D" w:rsidRPr="00465C52">
              <w:rPr>
                <w:rFonts w:ascii="Times New Roman" w:hAnsi="Times New Roman" w:cs="Times New Roman"/>
                <w:color w:val="0D0D0D" w:themeColor="text1" w:themeTint="F2"/>
                <w:sz w:val="24"/>
                <w:szCs w:val="24"/>
              </w:rPr>
              <w:t>Environmental and Social (ES)</w:t>
            </w:r>
            <w:r w:rsidR="0020732D" w:rsidRPr="00465C52">
              <w:rPr>
                <w:rFonts w:cs="Times New Roman"/>
                <w:color w:val="0D0D0D" w:themeColor="text1" w:themeTint="F2"/>
              </w:rPr>
              <w:t xml:space="preserve"> </w:t>
            </w:r>
            <w:r w:rsidR="00F82CA6" w:rsidRPr="00465C52">
              <w:rPr>
                <w:rFonts w:ascii="Times New Roman" w:hAnsi="Times New Roman" w:cs="Times New Roman"/>
                <w:color w:val="0D0D0D" w:themeColor="text1" w:themeTint="F2"/>
                <w:sz w:val="24"/>
                <w:szCs w:val="24"/>
              </w:rPr>
              <w:t>Performance Security</w:t>
            </w:r>
            <w:r w:rsidRPr="00465C52">
              <w:rPr>
                <w:rFonts w:ascii="Times New Roman" w:hAnsi="Times New Roman" w:cs="Times New Roman"/>
                <w:color w:val="0D0D0D" w:themeColor="text1" w:themeTint="F2"/>
                <w:sz w:val="24"/>
                <w:szCs w:val="24"/>
              </w:rPr>
              <w:t xml:space="preserve"> in accordance with ITB 4</w:t>
            </w:r>
            <w:r w:rsidR="00207A87" w:rsidRPr="00465C52">
              <w:rPr>
                <w:rFonts w:ascii="Times New Roman" w:hAnsi="Times New Roman" w:cs="Times New Roman"/>
                <w:color w:val="0D0D0D" w:themeColor="text1" w:themeTint="F2"/>
                <w:sz w:val="24"/>
                <w:szCs w:val="24"/>
              </w:rPr>
              <w:t>8</w:t>
            </w:r>
            <w:r w:rsidRPr="00465C52">
              <w:rPr>
                <w:rFonts w:ascii="Times New Roman" w:hAnsi="Times New Roman" w:cs="Times New Roman"/>
                <w:color w:val="0D0D0D" w:themeColor="text1" w:themeTint="F2"/>
                <w:sz w:val="24"/>
                <w:szCs w:val="24"/>
              </w:rPr>
              <w:t>.</w:t>
            </w:r>
          </w:p>
        </w:tc>
      </w:tr>
      <w:tr w:rsidR="0016255D" w:rsidRPr="00465C52" w14:paraId="5D7B0E66"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5A7C4E59"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Borders>
              <w:top w:val="nil"/>
              <w:left w:val="nil"/>
              <w:bottom w:val="nil"/>
              <w:right w:val="nil"/>
            </w:tcBorders>
          </w:tcPr>
          <w:p w14:paraId="6DD69E12"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w:t>
            </w:r>
            <w:r w:rsidR="00532AD6" w:rsidRPr="00465C52">
              <w:rPr>
                <w:rFonts w:cs="Times New Roman"/>
                <w:color w:val="0D0D0D" w:themeColor="text1" w:themeTint="F2"/>
              </w:rPr>
              <w:t>B</w:t>
            </w:r>
            <w:r w:rsidRPr="00465C52">
              <w:rPr>
                <w:rFonts w:cs="Times New Roman"/>
                <w:color w:val="0D0D0D" w:themeColor="text1" w:themeTint="F2"/>
              </w:rPr>
              <w:t xml:space="preserve">id </w:t>
            </w:r>
            <w:r w:rsidR="00532AD6" w:rsidRPr="00465C52">
              <w:rPr>
                <w:rFonts w:cs="Times New Roman"/>
                <w:color w:val="0D0D0D" w:themeColor="text1" w:themeTint="F2"/>
              </w:rPr>
              <w:t>S</w:t>
            </w:r>
            <w:r w:rsidRPr="00465C52">
              <w:rPr>
                <w:rFonts w:cs="Times New Roman"/>
                <w:color w:val="0D0D0D" w:themeColor="text1" w:themeTint="F2"/>
              </w:rPr>
              <w:t>ecurity or the Bid</w:t>
            </w:r>
            <w:r w:rsidR="00E526C7" w:rsidRPr="00465C52">
              <w:rPr>
                <w:rFonts w:cs="Times New Roman"/>
                <w:color w:val="0D0D0D" w:themeColor="text1" w:themeTint="F2"/>
              </w:rPr>
              <w:t>-</w:t>
            </w:r>
            <w:r w:rsidRPr="00465C52">
              <w:rPr>
                <w:rFonts w:cs="Times New Roman"/>
                <w:color w:val="0D0D0D" w:themeColor="text1" w:themeTint="F2"/>
              </w:rPr>
              <w:t xml:space="preserve">Securing Declaration of a </w:t>
            </w:r>
            <w:r w:rsidRPr="00465C52">
              <w:rPr>
                <w:rStyle w:val="StyleHeader2-SubClausesItalicChar"/>
                <w:rFonts w:cs="Times New Roman"/>
                <w:i w:val="0"/>
                <w:color w:val="0D0D0D" w:themeColor="text1" w:themeTint="F2"/>
              </w:rPr>
              <w:t>JV</w:t>
            </w:r>
            <w:r w:rsidRPr="00465C52">
              <w:rPr>
                <w:rFonts w:cs="Times New Roman"/>
                <w:i/>
                <w:color w:val="0D0D0D" w:themeColor="text1" w:themeTint="F2"/>
              </w:rPr>
              <w:t xml:space="preserve"> </w:t>
            </w:r>
            <w:r w:rsidRPr="00465C52">
              <w:rPr>
                <w:rFonts w:cs="Times New Roman"/>
                <w:color w:val="0D0D0D" w:themeColor="text1" w:themeTint="F2"/>
              </w:rPr>
              <w:t xml:space="preserve">shall be in the name of the </w:t>
            </w:r>
            <w:r w:rsidRPr="00465C52">
              <w:rPr>
                <w:rStyle w:val="StyleHeader2-SubClausesItalicChar"/>
                <w:rFonts w:cs="Times New Roman"/>
                <w:i w:val="0"/>
                <w:color w:val="0D0D0D" w:themeColor="text1" w:themeTint="F2"/>
              </w:rPr>
              <w:t>JV</w:t>
            </w:r>
            <w:r w:rsidRPr="00465C52">
              <w:rPr>
                <w:rFonts w:cs="Times New Roman"/>
                <w:i/>
                <w:color w:val="0D0D0D" w:themeColor="text1" w:themeTint="F2"/>
              </w:rPr>
              <w:t xml:space="preserve"> </w:t>
            </w:r>
            <w:r w:rsidRPr="00465C52">
              <w:rPr>
                <w:rFonts w:cs="Times New Roman"/>
                <w:color w:val="0D0D0D" w:themeColor="text1" w:themeTint="F2"/>
              </w:rPr>
              <w:t xml:space="preserve">that </w:t>
            </w:r>
            <w:r w:rsidRPr="00465C52">
              <w:rPr>
                <w:rFonts w:cs="Times New Roman"/>
                <w:b/>
                <w:color w:val="0D0D0D" w:themeColor="text1" w:themeTint="F2"/>
              </w:rPr>
              <w:t>submits</w:t>
            </w:r>
            <w:r w:rsidRPr="00465C52">
              <w:rPr>
                <w:rFonts w:cs="Times New Roman"/>
                <w:color w:val="0D0D0D" w:themeColor="text1" w:themeTint="F2"/>
              </w:rPr>
              <w:t xml:space="preserve"> the </w:t>
            </w:r>
            <w:r w:rsidR="00B5226F" w:rsidRPr="00465C52">
              <w:rPr>
                <w:rFonts w:cs="Times New Roman"/>
                <w:color w:val="0D0D0D" w:themeColor="text1" w:themeTint="F2"/>
              </w:rPr>
              <w:t>B</w:t>
            </w:r>
            <w:r w:rsidRPr="00465C52">
              <w:rPr>
                <w:rFonts w:cs="Times New Roman"/>
                <w:color w:val="0D0D0D" w:themeColor="text1" w:themeTint="F2"/>
              </w:rPr>
              <w:t xml:space="preserve">id. If the </w:t>
            </w:r>
            <w:r w:rsidRPr="00465C52">
              <w:rPr>
                <w:rStyle w:val="StyleHeader2-SubClausesItalicChar"/>
                <w:rFonts w:cs="Times New Roman"/>
                <w:i w:val="0"/>
                <w:color w:val="0D0D0D" w:themeColor="text1" w:themeTint="F2"/>
              </w:rPr>
              <w:t>JV</w:t>
            </w:r>
            <w:r w:rsidRPr="00465C52">
              <w:rPr>
                <w:rFonts w:cs="Times New Roman"/>
                <w:i/>
                <w:color w:val="0D0D0D" w:themeColor="text1" w:themeTint="F2"/>
              </w:rPr>
              <w:t xml:space="preserve"> </w:t>
            </w:r>
            <w:r w:rsidRPr="00465C52">
              <w:rPr>
                <w:rFonts w:cs="Times New Roman"/>
                <w:color w:val="0D0D0D" w:themeColor="text1" w:themeTint="F2"/>
              </w:rPr>
              <w:t>has not been constituted into a legally</w:t>
            </w:r>
            <w:r w:rsidR="00A3138E" w:rsidRPr="00465C52">
              <w:rPr>
                <w:rFonts w:cs="Times New Roman"/>
                <w:color w:val="0D0D0D" w:themeColor="text1" w:themeTint="F2"/>
              </w:rPr>
              <w:t xml:space="preserve"> </w:t>
            </w:r>
            <w:r w:rsidRPr="00465C52">
              <w:rPr>
                <w:rFonts w:cs="Times New Roman"/>
                <w:color w:val="0D0D0D" w:themeColor="text1" w:themeTint="F2"/>
              </w:rPr>
              <w:t>enforceable JV</w:t>
            </w:r>
            <w:r w:rsidRPr="00465C52">
              <w:rPr>
                <w:rFonts w:cs="Times New Roman"/>
                <w:i/>
                <w:color w:val="0D0D0D" w:themeColor="text1" w:themeTint="F2"/>
              </w:rPr>
              <w:t>,</w:t>
            </w:r>
            <w:r w:rsidRPr="00465C52">
              <w:rPr>
                <w:rFonts w:cs="Times New Roman"/>
                <w:color w:val="0D0D0D" w:themeColor="text1" w:themeTint="F2"/>
              </w:rPr>
              <w:t xml:space="preserve"> at the time of </w:t>
            </w:r>
            <w:r w:rsidR="00532AD6" w:rsidRPr="00465C52">
              <w:rPr>
                <w:rFonts w:cs="Times New Roman"/>
                <w:color w:val="0D0D0D" w:themeColor="text1" w:themeTint="F2"/>
              </w:rPr>
              <w:t>B</w:t>
            </w:r>
            <w:r w:rsidRPr="00465C52">
              <w:rPr>
                <w:rFonts w:cs="Times New Roman"/>
                <w:color w:val="0D0D0D" w:themeColor="text1" w:themeTint="F2"/>
              </w:rPr>
              <w:t>idding, the Bid Security or the Bid</w:t>
            </w:r>
            <w:r w:rsidR="005043E3" w:rsidRPr="00465C52">
              <w:rPr>
                <w:rFonts w:cs="Times New Roman"/>
                <w:color w:val="0D0D0D" w:themeColor="text1" w:themeTint="F2"/>
              </w:rPr>
              <w:t>-</w:t>
            </w:r>
            <w:r w:rsidRPr="00465C52">
              <w:rPr>
                <w:rFonts w:cs="Times New Roman"/>
                <w:color w:val="0D0D0D" w:themeColor="text1" w:themeTint="F2"/>
              </w:rPr>
              <w:t xml:space="preserve">Securing Declaration shall be in the names of all future </w:t>
            </w:r>
            <w:r w:rsidR="00947897" w:rsidRPr="00465C52">
              <w:rPr>
                <w:rFonts w:cs="Times New Roman"/>
                <w:color w:val="0D0D0D" w:themeColor="text1" w:themeTint="F2"/>
              </w:rPr>
              <w:t xml:space="preserve">members </w:t>
            </w:r>
            <w:r w:rsidRPr="00465C52">
              <w:rPr>
                <w:rFonts w:cs="Times New Roman"/>
                <w:color w:val="0D0D0D" w:themeColor="text1" w:themeTint="F2"/>
              </w:rPr>
              <w:t>as named in the letter of intent mentioned in ITB 4.1</w:t>
            </w:r>
            <w:r w:rsidR="00947897" w:rsidRPr="00465C52">
              <w:rPr>
                <w:rFonts w:cs="Times New Roman"/>
                <w:color w:val="0D0D0D" w:themeColor="text1" w:themeTint="F2"/>
              </w:rPr>
              <w:t xml:space="preserve"> and ITB 11.2</w:t>
            </w:r>
            <w:r w:rsidRPr="00465C52">
              <w:rPr>
                <w:rFonts w:cs="Times New Roman"/>
                <w:color w:val="0D0D0D" w:themeColor="text1" w:themeTint="F2"/>
              </w:rPr>
              <w:t xml:space="preserve">. </w:t>
            </w:r>
          </w:p>
        </w:tc>
      </w:tr>
      <w:tr w:rsidR="0016255D" w:rsidRPr="00465C52" w14:paraId="5A5F70BE"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54E4549E" w14:textId="77777777" w:rsidR="00493775" w:rsidRPr="00465C52" w:rsidRDefault="00493775" w:rsidP="00347DB2">
            <w:pPr>
              <w:spacing w:before="120" w:after="120"/>
              <w:contextualSpacing/>
              <w:rPr>
                <w:color w:val="0D0D0D" w:themeColor="text1" w:themeTint="F2"/>
              </w:rPr>
            </w:pPr>
          </w:p>
        </w:tc>
        <w:tc>
          <w:tcPr>
            <w:tcW w:w="7201" w:type="dxa"/>
            <w:tcBorders>
              <w:top w:val="nil"/>
              <w:left w:val="nil"/>
              <w:bottom w:val="nil"/>
              <w:right w:val="nil"/>
            </w:tcBorders>
          </w:tcPr>
          <w:p w14:paraId="568F0B03" w14:textId="77777777" w:rsidR="00493775" w:rsidRPr="00465C52" w:rsidRDefault="00493775"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If </w:t>
            </w:r>
            <w:proofErr w:type="gramStart"/>
            <w:r w:rsidRPr="00465C52">
              <w:rPr>
                <w:rFonts w:cs="Times New Roman"/>
                <w:color w:val="0D0D0D" w:themeColor="text1" w:themeTint="F2"/>
              </w:rPr>
              <w:t xml:space="preserve">a </w:t>
            </w:r>
            <w:r w:rsidR="00532AD6" w:rsidRPr="00465C52">
              <w:rPr>
                <w:rFonts w:cs="Times New Roman"/>
                <w:color w:val="0D0D0D" w:themeColor="text1" w:themeTint="F2"/>
              </w:rPr>
              <w:t>B</w:t>
            </w:r>
            <w:r w:rsidRPr="00465C52">
              <w:rPr>
                <w:rFonts w:cs="Times New Roman"/>
                <w:color w:val="0D0D0D" w:themeColor="text1" w:themeTint="F2"/>
              </w:rPr>
              <w:t>id</w:t>
            </w:r>
            <w:proofErr w:type="gramEnd"/>
            <w:r w:rsidRPr="00465C52">
              <w:rPr>
                <w:rFonts w:cs="Times New Roman"/>
                <w:color w:val="0D0D0D" w:themeColor="text1" w:themeTint="F2"/>
              </w:rPr>
              <w:t xml:space="preserve"> </w:t>
            </w:r>
            <w:r w:rsidR="00532AD6" w:rsidRPr="00465C52">
              <w:rPr>
                <w:rFonts w:cs="Times New Roman"/>
                <w:color w:val="0D0D0D" w:themeColor="text1" w:themeTint="F2"/>
              </w:rPr>
              <w:t>S</w:t>
            </w:r>
            <w:r w:rsidRPr="00465C52">
              <w:rPr>
                <w:rFonts w:cs="Times New Roman"/>
                <w:color w:val="0D0D0D" w:themeColor="text1" w:themeTint="F2"/>
              </w:rPr>
              <w:t xml:space="preserve">ecurity is </w:t>
            </w:r>
            <w:r w:rsidRPr="00465C52">
              <w:rPr>
                <w:rStyle w:val="StyleHeader2-SubClausesBoldChar"/>
                <w:rFonts w:cs="Times New Roman"/>
                <w:b w:val="0"/>
                <w:color w:val="0D0D0D" w:themeColor="text1" w:themeTint="F2"/>
                <w:lang w:val="en-US"/>
              </w:rPr>
              <w:t xml:space="preserve">not </w:t>
            </w:r>
            <w:r w:rsidRPr="00465C52">
              <w:rPr>
                <w:bCs/>
                <w:color w:val="0D0D0D" w:themeColor="text1" w:themeTint="F2"/>
              </w:rPr>
              <w:t>required</w:t>
            </w:r>
            <w:r w:rsidRPr="00465C52">
              <w:rPr>
                <w:rStyle w:val="StyleHeader2-SubClausesBoldChar"/>
                <w:rFonts w:cs="Times New Roman"/>
                <w:b w:val="0"/>
                <w:color w:val="0D0D0D" w:themeColor="text1" w:themeTint="F2"/>
                <w:lang w:val="en-US"/>
              </w:rPr>
              <w:t xml:space="preserve"> </w:t>
            </w:r>
            <w:r w:rsidRPr="00465C52">
              <w:rPr>
                <w:rStyle w:val="StyleHeader2-SubClausesBoldChar"/>
                <w:rFonts w:cs="Times New Roman"/>
                <w:color w:val="0D0D0D" w:themeColor="text1" w:themeTint="F2"/>
                <w:lang w:val="en-US"/>
              </w:rPr>
              <w:t>in the BDS</w:t>
            </w:r>
            <w:r w:rsidRPr="00465C52">
              <w:rPr>
                <w:rFonts w:cs="Times New Roman"/>
                <w:color w:val="0D0D0D" w:themeColor="text1" w:themeTint="F2"/>
              </w:rPr>
              <w:t xml:space="preserve">, </w:t>
            </w:r>
            <w:r w:rsidR="00E32222" w:rsidRPr="00465C52">
              <w:rPr>
                <w:rFonts w:cs="Times New Roman"/>
                <w:color w:val="0D0D0D" w:themeColor="text1" w:themeTint="F2"/>
              </w:rPr>
              <w:t xml:space="preserve">pursuant to ITB 19.1, </w:t>
            </w:r>
            <w:r w:rsidRPr="00465C52">
              <w:rPr>
                <w:rFonts w:cs="Times New Roman"/>
                <w:color w:val="0D0D0D" w:themeColor="text1" w:themeTint="F2"/>
              </w:rPr>
              <w:t>and</w:t>
            </w:r>
            <w:r w:rsidR="00AB1A51" w:rsidRPr="00465C52">
              <w:rPr>
                <w:rFonts w:cs="Times New Roman"/>
                <w:color w:val="0D0D0D" w:themeColor="text1" w:themeTint="F2"/>
              </w:rPr>
              <w:t>;</w:t>
            </w:r>
          </w:p>
          <w:p w14:paraId="48A65538" w14:textId="4B421587" w:rsidR="00493775" w:rsidRPr="00465C52" w:rsidRDefault="00493775" w:rsidP="00151EF3">
            <w:pPr>
              <w:pStyle w:val="P3Header1-Clauses"/>
              <w:numPr>
                <w:ilvl w:val="0"/>
                <w:numId w:val="117"/>
              </w:numPr>
              <w:spacing w:before="120" w:after="120"/>
              <w:ind w:left="1175" w:hanging="630"/>
              <w:contextualSpacing/>
              <w:rPr>
                <w:color w:val="0D0D0D" w:themeColor="text1" w:themeTint="F2"/>
                <w:szCs w:val="24"/>
              </w:rPr>
            </w:pPr>
            <w:r w:rsidRPr="00465C52">
              <w:rPr>
                <w:color w:val="0D0D0D" w:themeColor="text1" w:themeTint="F2"/>
                <w:szCs w:val="24"/>
              </w:rPr>
              <w:lastRenderedPageBreak/>
              <w:t xml:space="preserve">if a </w:t>
            </w:r>
            <w:r w:rsidRPr="00465C52">
              <w:rPr>
                <w:color w:val="0D0D0D" w:themeColor="text1" w:themeTint="F2"/>
              </w:rPr>
              <w:t>Bidder</w:t>
            </w:r>
            <w:r w:rsidRPr="00465C52">
              <w:rPr>
                <w:color w:val="0D0D0D" w:themeColor="text1" w:themeTint="F2"/>
                <w:szCs w:val="24"/>
              </w:rPr>
              <w:t xml:space="preserve"> withdraws its </w:t>
            </w:r>
            <w:r w:rsidR="00532AD6" w:rsidRPr="00465C52">
              <w:rPr>
                <w:color w:val="0D0D0D" w:themeColor="text1" w:themeTint="F2"/>
                <w:szCs w:val="24"/>
              </w:rPr>
              <w:t>B</w:t>
            </w:r>
            <w:r w:rsidRPr="00465C52">
              <w:rPr>
                <w:color w:val="0D0D0D" w:themeColor="text1" w:themeTint="F2"/>
                <w:szCs w:val="24"/>
              </w:rPr>
              <w:t xml:space="preserve">id </w:t>
            </w:r>
            <w:r w:rsidR="00BB537D" w:rsidRPr="00465C52">
              <w:rPr>
                <w:color w:val="0D0D0D" w:themeColor="text1" w:themeTint="F2"/>
              </w:rPr>
              <w:t xml:space="preserve">prior to the expiry date of the </w:t>
            </w:r>
            <w:r w:rsidR="00532AD6" w:rsidRPr="00465C52">
              <w:rPr>
                <w:color w:val="0D0D0D" w:themeColor="text1" w:themeTint="F2"/>
                <w:szCs w:val="24"/>
              </w:rPr>
              <w:t>B</w:t>
            </w:r>
            <w:r w:rsidRPr="00465C52">
              <w:rPr>
                <w:color w:val="0D0D0D" w:themeColor="text1" w:themeTint="F2"/>
                <w:szCs w:val="24"/>
              </w:rPr>
              <w:t xml:space="preserve">id validity specified by </w:t>
            </w:r>
            <w:r w:rsidR="00AB1A51" w:rsidRPr="00465C52">
              <w:rPr>
                <w:color w:val="0D0D0D" w:themeColor="text1" w:themeTint="F2"/>
                <w:szCs w:val="24"/>
              </w:rPr>
              <w:t>the Bidder on the Letter of Bid</w:t>
            </w:r>
            <w:r w:rsidR="00BB537D" w:rsidRPr="00465C52">
              <w:rPr>
                <w:color w:val="0D0D0D" w:themeColor="text1" w:themeTint="F2"/>
                <w:szCs w:val="24"/>
              </w:rPr>
              <w:t xml:space="preserve"> </w:t>
            </w:r>
            <w:r w:rsidR="00BB537D" w:rsidRPr="00465C52">
              <w:rPr>
                <w:color w:val="0D0D0D" w:themeColor="text1" w:themeTint="F2"/>
              </w:rPr>
              <w:t>or any extended date provided by the Bidder</w:t>
            </w:r>
            <w:r w:rsidR="00AB1A51" w:rsidRPr="00465C52">
              <w:rPr>
                <w:color w:val="0D0D0D" w:themeColor="text1" w:themeTint="F2"/>
                <w:szCs w:val="24"/>
              </w:rPr>
              <w:t>;</w:t>
            </w:r>
            <w:r w:rsidRPr="00465C52">
              <w:rPr>
                <w:color w:val="0D0D0D" w:themeColor="text1" w:themeTint="F2"/>
                <w:szCs w:val="24"/>
              </w:rPr>
              <w:t xml:space="preserve"> or</w:t>
            </w:r>
          </w:p>
          <w:p w14:paraId="30202B19" w14:textId="77777777" w:rsidR="00BB537D" w:rsidRPr="00465C52" w:rsidRDefault="00493775" w:rsidP="00151EF3">
            <w:pPr>
              <w:pStyle w:val="P3Header1-Clauses"/>
              <w:numPr>
                <w:ilvl w:val="0"/>
                <w:numId w:val="117"/>
              </w:numPr>
              <w:spacing w:before="120" w:after="120"/>
              <w:ind w:left="1175" w:hanging="630"/>
              <w:contextualSpacing/>
              <w:rPr>
                <w:color w:val="0D0D0D" w:themeColor="text1" w:themeTint="F2"/>
                <w:szCs w:val="24"/>
              </w:rPr>
            </w:pPr>
            <w:r w:rsidRPr="00465C52">
              <w:rPr>
                <w:color w:val="0D0D0D" w:themeColor="text1" w:themeTint="F2"/>
                <w:szCs w:val="24"/>
              </w:rPr>
              <w:t xml:space="preserve">if the </w:t>
            </w:r>
            <w:r w:rsidRPr="00465C52">
              <w:rPr>
                <w:color w:val="0D0D0D" w:themeColor="text1" w:themeTint="F2"/>
              </w:rPr>
              <w:t>successful</w:t>
            </w:r>
            <w:r w:rsidRPr="00465C52">
              <w:rPr>
                <w:color w:val="0D0D0D" w:themeColor="text1" w:themeTint="F2"/>
                <w:szCs w:val="24"/>
              </w:rPr>
              <w:t xml:space="preserve"> Bidder fails to: </w:t>
            </w:r>
          </w:p>
          <w:p w14:paraId="5D222B2F" w14:textId="77777777" w:rsidR="00BB537D" w:rsidRPr="00465C52" w:rsidRDefault="00BB537D" w:rsidP="00151EF3">
            <w:pPr>
              <w:pStyle w:val="Heading4"/>
              <w:numPr>
                <w:ilvl w:val="0"/>
                <w:numId w:val="93"/>
              </w:numPr>
              <w:ind w:left="1435" w:hanging="355"/>
              <w:contextualSpacing/>
              <w:rPr>
                <w:rFonts w:ascii="Times New Roman" w:hAnsi="Times New Roman" w:cs="Times New Roman"/>
                <w:color w:val="0D0D0D" w:themeColor="text1" w:themeTint="F2"/>
                <w:sz w:val="24"/>
                <w:szCs w:val="24"/>
              </w:rPr>
            </w:pPr>
            <w:r w:rsidRPr="00465C52">
              <w:rPr>
                <w:rFonts w:ascii="Times New Roman" w:hAnsi="Times New Roman" w:cs="Times New Roman"/>
                <w:color w:val="0D0D0D" w:themeColor="text1" w:themeTint="F2"/>
                <w:sz w:val="24"/>
                <w:szCs w:val="24"/>
              </w:rPr>
              <w:t>sign the Contract in accordance with ITB 47</w:t>
            </w:r>
            <w:r w:rsidRPr="00465C52">
              <w:rPr>
                <w:rFonts w:ascii="Times New Roman" w:hAnsi="Times New Roman" w:cs="Times New Roman"/>
                <w:color w:val="0D0D0D" w:themeColor="text1" w:themeTint="F2"/>
                <w:sz w:val="24"/>
              </w:rPr>
              <w:t>;</w:t>
            </w:r>
            <w:r w:rsidRPr="00465C52">
              <w:rPr>
                <w:rFonts w:ascii="Times New Roman" w:hAnsi="Times New Roman" w:cs="Times New Roman"/>
                <w:color w:val="0D0D0D" w:themeColor="text1" w:themeTint="F2"/>
                <w:sz w:val="24"/>
                <w:szCs w:val="24"/>
              </w:rPr>
              <w:t xml:space="preserve"> or</w:t>
            </w:r>
          </w:p>
          <w:p w14:paraId="02DF8065" w14:textId="6BD38781" w:rsidR="00493775" w:rsidRPr="00465C52" w:rsidRDefault="00BB537D" w:rsidP="00151EF3">
            <w:pPr>
              <w:pStyle w:val="Heading4"/>
              <w:numPr>
                <w:ilvl w:val="0"/>
                <w:numId w:val="93"/>
              </w:numPr>
              <w:ind w:left="1435" w:hanging="630"/>
              <w:contextualSpacing/>
              <w:rPr>
                <w:color w:val="0D0D0D" w:themeColor="text1" w:themeTint="F2"/>
              </w:rPr>
            </w:pPr>
            <w:r w:rsidRPr="00465C52">
              <w:rPr>
                <w:color w:val="0D0D0D" w:themeColor="text1" w:themeTint="F2"/>
                <w:szCs w:val="24"/>
              </w:rPr>
              <w:t xml:space="preserve"> </w:t>
            </w:r>
            <w:r w:rsidRPr="00465C52">
              <w:rPr>
                <w:rFonts w:ascii="Times New Roman" w:hAnsi="Times New Roman" w:cs="Times New Roman"/>
                <w:color w:val="0D0D0D" w:themeColor="text1" w:themeTint="F2"/>
                <w:sz w:val="24"/>
                <w:szCs w:val="24"/>
              </w:rPr>
              <w:t>furnish a Performance Security and if required in the BDS, the Environmental and Social (ES)</w:t>
            </w:r>
            <w:r w:rsidRPr="00465C52">
              <w:rPr>
                <w:rFonts w:cs="Times New Roman"/>
                <w:color w:val="0D0D0D" w:themeColor="text1" w:themeTint="F2"/>
              </w:rPr>
              <w:t xml:space="preserve"> </w:t>
            </w:r>
            <w:r w:rsidRPr="00465C52">
              <w:rPr>
                <w:rFonts w:ascii="Times New Roman" w:hAnsi="Times New Roman" w:cs="Times New Roman"/>
                <w:color w:val="0D0D0D" w:themeColor="text1" w:themeTint="F2"/>
                <w:sz w:val="24"/>
                <w:szCs w:val="24"/>
              </w:rPr>
              <w:t>Performance Security in accordance with ITB 48</w:t>
            </w:r>
            <w:r w:rsidR="009D3CA5" w:rsidRPr="00465C52">
              <w:rPr>
                <w:rFonts w:ascii="Times New Roman" w:hAnsi="Times New Roman" w:cs="Times New Roman"/>
                <w:color w:val="0D0D0D" w:themeColor="text1" w:themeTint="F2"/>
                <w:sz w:val="24"/>
                <w:szCs w:val="24"/>
              </w:rPr>
              <w:t xml:space="preserve">, </w:t>
            </w:r>
          </w:p>
          <w:p w14:paraId="534D5FC2" w14:textId="77777777" w:rsidR="00493775" w:rsidRPr="00465C52" w:rsidRDefault="00493775" w:rsidP="00347DB2">
            <w:pPr>
              <w:spacing w:before="120" w:after="120"/>
              <w:ind w:left="562"/>
              <w:contextualSpacing/>
              <w:jc w:val="both"/>
              <w:rPr>
                <w:color w:val="0D0D0D" w:themeColor="text1" w:themeTint="F2"/>
              </w:rPr>
            </w:pPr>
            <w:proofErr w:type="gramStart"/>
            <w:r w:rsidRPr="00465C52">
              <w:rPr>
                <w:color w:val="0D0D0D" w:themeColor="text1" w:themeTint="F2"/>
              </w:rPr>
              <w:t>the</w:t>
            </w:r>
            <w:proofErr w:type="gramEnd"/>
            <w:r w:rsidRPr="00465C52">
              <w:rPr>
                <w:color w:val="0D0D0D" w:themeColor="text1" w:themeTint="F2"/>
              </w:rPr>
              <w:t xml:space="preserve"> Borrower may</w:t>
            </w:r>
            <w:r w:rsidRPr="00465C52">
              <w:rPr>
                <w:b/>
                <w:color w:val="0D0D0D" w:themeColor="text1" w:themeTint="F2"/>
              </w:rPr>
              <w:t xml:space="preserve">, </w:t>
            </w:r>
            <w:r w:rsidRPr="00465C52">
              <w:rPr>
                <w:rStyle w:val="StyleHeader2-SubClausesBoldChar"/>
                <w:b w:val="0"/>
                <w:color w:val="0D0D0D" w:themeColor="text1" w:themeTint="F2"/>
                <w:lang w:val="en-US"/>
              </w:rPr>
              <w:t>if provided for</w:t>
            </w:r>
            <w:r w:rsidRPr="00465C52">
              <w:rPr>
                <w:rStyle w:val="StyleHeader2-SubClausesBoldChar"/>
                <w:color w:val="0D0D0D" w:themeColor="text1" w:themeTint="F2"/>
                <w:lang w:val="en-US"/>
              </w:rPr>
              <w:t xml:space="preserve"> in the BDS</w:t>
            </w:r>
            <w:r w:rsidRPr="00465C52">
              <w:rPr>
                <w:b/>
                <w:color w:val="0D0D0D" w:themeColor="text1" w:themeTint="F2"/>
              </w:rPr>
              <w:t>,</w:t>
            </w:r>
            <w:r w:rsidRPr="00465C52">
              <w:rPr>
                <w:color w:val="0D0D0D" w:themeColor="text1" w:themeTint="F2"/>
              </w:rPr>
              <w:t xml:space="preserve"> declare the Bidder </w:t>
            </w:r>
            <w:r w:rsidR="00371378" w:rsidRPr="00465C52">
              <w:rPr>
                <w:color w:val="0D0D0D" w:themeColor="text1" w:themeTint="F2"/>
              </w:rPr>
              <w:t xml:space="preserve">ineligible </w:t>
            </w:r>
            <w:r w:rsidRPr="00465C52">
              <w:rPr>
                <w:color w:val="0D0D0D" w:themeColor="text1" w:themeTint="F2"/>
              </w:rPr>
              <w:t xml:space="preserve">to be awarded a contract by the Employer for </w:t>
            </w:r>
            <w:proofErr w:type="gramStart"/>
            <w:r w:rsidRPr="00465C52">
              <w:rPr>
                <w:color w:val="0D0D0D" w:themeColor="text1" w:themeTint="F2"/>
              </w:rPr>
              <w:t>a period of time</w:t>
            </w:r>
            <w:proofErr w:type="gramEnd"/>
            <w:r w:rsidRPr="00465C52">
              <w:rPr>
                <w:color w:val="0D0D0D" w:themeColor="text1" w:themeTint="F2"/>
              </w:rPr>
              <w:t xml:space="preserve"> </w:t>
            </w:r>
            <w:r w:rsidRPr="00465C52">
              <w:rPr>
                <w:rStyle w:val="StyleHeader2-SubClausesBoldChar"/>
                <w:b w:val="0"/>
                <w:color w:val="0D0D0D" w:themeColor="text1" w:themeTint="F2"/>
                <w:lang w:val="en-US"/>
              </w:rPr>
              <w:t>stated</w:t>
            </w:r>
            <w:r w:rsidRPr="00465C52">
              <w:rPr>
                <w:rStyle w:val="StyleHeader2-SubClausesBoldChar"/>
                <w:color w:val="0D0D0D" w:themeColor="text1" w:themeTint="F2"/>
                <w:lang w:val="en-US"/>
              </w:rPr>
              <w:t xml:space="preserve"> in the BDS</w:t>
            </w:r>
            <w:r w:rsidRPr="00465C52">
              <w:rPr>
                <w:color w:val="0D0D0D" w:themeColor="text1" w:themeTint="F2"/>
              </w:rPr>
              <w:t>.</w:t>
            </w:r>
          </w:p>
        </w:tc>
      </w:tr>
      <w:tr w:rsidR="0016255D" w:rsidRPr="00465C52" w14:paraId="31DFA078"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1A74FCA5"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253" w:name="_Toc438438843"/>
            <w:bookmarkStart w:id="254" w:name="_Toc438532612"/>
            <w:bookmarkStart w:id="255" w:name="_Toc438733987"/>
            <w:bookmarkStart w:id="256" w:name="_Toc438907026"/>
            <w:bookmarkStart w:id="257" w:name="_Toc438907225"/>
            <w:bookmarkStart w:id="258" w:name="_Toc97371023"/>
            <w:bookmarkStart w:id="259" w:name="_Toc139863122"/>
            <w:bookmarkStart w:id="260" w:name="_Toc325723938"/>
            <w:bookmarkStart w:id="261" w:name="_Toc435624832"/>
            <w:bookmarkStart w:id="262" w:name="_Toc448224245"/>
            <w:bookmarkStart w:id="263" w:name="_Toc63331063"/>
            <w:r w:rsidRPr="00465C52">
              <w:rPr>
                <w:color w:val="0D0D0D" w:themeColor="text1" w:themeTint="F2"/>
              </w:rPr>
              <w:lastRenderedPageBreak/>
              <w:t>Format and Signing of Bid</w:t>
            </w:r>
            <w:bookmarkEnd w:id="253"/>
            <w:bookmarkEnd w:id="254"/>
            <w:bookmarkEnd w:id="255"/>
            <w:bookmarkEnd w:id="256"/>
            <w:bookmarkEnd w:id="257"/>
            <w:bookmarkEnd w:id="258"/>
            <w:bookmarkEnd w:id="259"/>
            <w:bookmarkEnd w:id="260"/>
            <w:bookmarkEnd w:id="261"/>
            <w:bookmarkEnd w:id="262"/>
            <w:bookmarkEnd w:id="263"/>
          </w:p>
        </w:tc>
        <w:tc>
          <w:tcPr>
            <w:tcW w:w="7201" w:type="dxa"/>
            <w:tcBorders>
              <w:top w:val="nil"/>
              <w:left w:val="nil"/>
              <w:bottom w:val="nil"/>
              <w:right w:val="nil"/>
            </w:tcBorders>
          </w:tcPr>
          <w:p w14:paraId="150D14B2"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Bidder shall prepare one original of the documents comprising the </w:t>
            </w:r>
            <w:r w:rsidR="006567B8" w:rsidRPr="00465C52">
              <w:rPr>
                <w:rFonts w:cs="Times New Roman"/>
                <w:color w:val="0D0D0D" w:themeColor="text1" w:themeTint="F2"/>
              </w:rPr>
              <w:t>B</w:t>
            </w:r>
            <w:r w:rsidRPr="00465C52">
              <w:rPr>
                <w:rFonts w:cs="Times New Roman"/>
                <w:color w:val="0D0D0D" w:themeColor="text1" w:themeTint="F2"/>
              </w:rPr>
              <w:t>id as described in ITB 11 and clearly mark it “</w:t>
            </w:r>
            <w:r w:rsidRPr="00465C52">
              <w:rPr>
                <w:rFonts w:cs="Times New Roman"/>
                <w:smallCaps/>
                <w:color w:val="0D0D0D" w:themeColor="text1" w:themeTint="F2"/>
              </w:rPr>
              <w:t>Original</w:t>
            </w:r>
            <w:r w:rsidRPr="00465C52">
              <w:rPr>
                <w:rFonts w:cs="Times New Roman"/>
                <w:color w:val="0D0D0D" w:themeColor="text1" w:themeTint="F2"/>
              </w:rPr>
              <w:t xml:space="preserve">”. Alternative </w:t>
            </w:r>
            <w:r w:rsidR="00B5226F" w:rsidRPr="00465C52">
              <w:rPr>
                <w:rFonts w:cs="Times New Roman"/>
                <w:color w:val="0D0D0D" w:themeColor="text1" w:themeTint="F2"/>
              </w:rPr>
              <w:t>B</w:t>
            </w:r>
            <w:r w:rsidR="00DD1461" w:rsidRPr="00465C52">
              <w:rPr>
                <w:rFonts w:cs="Times New Roman"/>
                <w:color w:val="0D0D0D" w:themeColor="text1" w:themeTint="F2"/>
              </w:rPr>
              <w:t>i</w:t>
            </w:r>
            <w:r w:rsidR="00B5226F" w:rsidRPr="00465C52">
              <w:rPr>
                <w:rFonts w:cs="Times New Roman"/>
                <w:color w:val="0D0D0D" w:themeColor="text1" w:themeTint="F2"/>
              </w:rPr>
              <w:t>ds</w:t>
            </w:r>
            <w:r w:rsidRPr="00465C52">
              <w:rPr>
                <w:rFonts w:cs="Times New Roman"/>
                <w:color w:val="0D0D0D" w:themeColor="text1" w:themeTint="F2"/>
              </w:rPr>
              <w:t>, if permitted in accordance with ITB 13, shall be clearly marked “</w:t>
            </w:r>
            <w:r w:rsidRPr="00465C52">
              <w:rPr>
                <w:rFonts w:cs="Times New Roman"/>
                <w:smallCaps/>
                <w:color w:val="0D0D0D" w:themeColor="text1" w:themeTint="F2"/>
              </w:rPr>
              <w:t>Alternative</w:t>
            </w:r>
            <w:r w:rsidRPr="00465C52">
              <w:rPr>
                <w:rFonts w:cs="Times New Roman"/>
                <w:color w:val="0D0D0D" w:themeColor="text1" w:themeTint="F2"/>
              </w:rPr>
              <w:t xml:space="preserve">”. In addition, the Bidder shall submit copies of the </w:t>
            </w:r>
            <w:r w:rsidR="00A37273" w:rsidRPr="00465C52">
              <w:rPr>
                <w:rFonts w:cs="Times New Roman"/>
                <w:color w:val="0D0D0D" w:themeColor="text1" w:themeTint="F2"/>
              </w:rPr>
              <w:t>B</w:t>
            </w:r>
            <w:r w:rsidRPr="00465C52">
              <w:rPr>
                <w:rFonts w:cs="Times New Roman"/>
                <w:color w:val="0D0D0D" w:themeColor="text1" w:themeTint="F2"/>
              </w:rPr>
              <w:t>id in the number specified</w:t>
            </w:r>
            <w:r w:rsidRPr="00465C52">
              <w:rPr>
                <w:rFonts w:cs="Times New Roman"/>
                <w:b/>
                <w:color w:val="0D0D0D" w:themeColor="text1" w:themeTint="F2"/>
              </w:rPr>
              <w:t xml:space="preserve"> in the </w:t>
            </w:r>
            <w:proofErr w:type="gramStart"/>
            <w:r w:rsidRPr="00465C52">
              <w:rPr>
                <w:rFonts w:cs="Times New Roman"/>
                <w:b/>
                <w:color w:val="0D0D0D" w:themeColor="text1" w:themeTint="F2"/>
              </w:rPr>
              <w:t>BDS,</w:t>
            </w:r>
            <w:r w:rsidRPr="00465C52">
              <w:rPr>
                <w:rFonts w:cs="Times New Roman"/>
                <w:color w:val="0D0D0D" w:themeColor="text1" w:themeTint="F2"/>
              </w:rPr>
              <w:t xml:space="preserve"> and</w:t>
            </w:r>
            <w:proofErr w:type="gramEnd"/>
            <w:r w:rsidRPr="00465C52">
              <w:rPr>
                <w:rFonts w:cs="Times New Roman"/>
                <w:color w:val="0D0D0D" w:themeColor="text1" w:themeTint="F2"/>
              </w:rPr>
              <w:t xml:space="preserve"> clearly mark each of them “</w:t>
            </w:r>
            <w:r w:rsidRPr="00465C52">
              <w:rPr>
                <w:rFonts w:cs="Times New Roman"/>
                <w:smallCaps/>
                <w:color w:val="0D0D0D" w:themeColor="text1" w:themeTint="F2"/>
              </w:rPr>
              <w:t>Copy</w:t>
            </w:r>
            <w:r w:rsidRPr="00465C52">
              <w:rPr>
                <w:rFonts w:cs="Times New Roman"/>
                <w:color w:val="0D0D0D" w:themeColor="text1" w:themeTint="F2"/>
              </w:rPr>
              <w:t xml:space="preserve">.” In the event of any discrepancy between the original and the copies, the original shall prevail. </w:t>
            </w:r>
          </w:p>
        </w:tc>
      </w:tr>
      <w:tr w:rsidR="0016255D" w:rsidRPr="00465C52" w14:paraId="5FD8365E"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6B1BF116" w14:textId="77777777" w:rsidR="00CB580D" w:rsidRPr="00465C52" w:rsidRDefault="00CB580D" w:rsidP="00347DB2">
            <w:pPr>
              <w:pStyle w:val="S1-Header2"/>
              <w:spacing w:before="120" w:after="120"/>
              <w:ind w:left="432"/>
              <w:contextualSpacing/>
              <w:rPr>
                <w:color w:val="0D0D0D" w:themeColor="text1" w:themeTint="F2"/>
              </w:rPr>
            </w:pPr>
          </w:p>
        </w:tc>
        <w:tc>
          <w:tcPr>
            <w:tcW w:w="7201" w:type="dxa"/>
            <w:tcBorders>
              <w:top w:val="nil"/>
              <w:left w:val="nil"/>
              <w:bottom w:val="nil"/>
              <w:right w:val="nil"/>
            </w:tcBorders>
          </w:tcPr>
          <w:p w14:paraId="29FCBC80" w14:textId="77777777" w:rsidR="00CB580D" w:rsidRPr="00465C52" w:rsidRDefault="00853652"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Bidders shall mark as “CONFIDENTIAL” information in their Bids which is confidential to their business. This may include </w:t>
            </w:r>
            <w:r w:rsidR="0058248B" w:rsidRPr="00465C52">
              <w:rPr>
                <w:rFonts w:cs="Times New Roman"/>
                <w:b/>
                <w:color w:val="0D0D0D" w:themeColor="text1" w:themeTint="F2"/>
              </w:rPr>
              <w:t>proprietary</w:t>
            </w:r>
            <w:r w:rsidRPr="00465C52">
              <w:rPr>
                <w:rFonts w:cs="Times New Roman"/>
                <w:color w:val="0D0D0D" w:themeColor="text1" w:themeTint="F2"/>
              </w:rPr>
              <w:t xml:space="preserve"> information, trade secrets, or commercial or financially sensitive information.</w:t>
            </w:r>
          </w:p>
        </w:tc>
      </w:tr>
      <w:tr w:rsidR="0016255D" w:rsidRPr="00465C52" w14:paraId="27C28832"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04AA9303" w14:textId="77777777" w:rsidR="007B586E" w:rsidRPr="00465C52" w:rsidRDefault="007B586E" w:rsidP="00347DB2">
            <w:pPr>
              <w:spacing w:before="120" w:after="120"/>
              <w:contextualSpacing/>
              <w:rPr>
                <w:color w:val="0D0D0D" w:themeColor="text1" w:themeTint="F2"/>
              </w:rPr>
            </w:pPr>
          </w:p>
        </w:tc>
        <w:tc>
          <w:tcPr>
            <w:tcW w:w="7201" w:type="dxa"/>
            <w:tcBorders>
              <w:top w:val="nil"/>
              <w:left w:val="nil"/>
              <w:bottom w:val="nil"/>
              <w:right w:val="nil"/>
            </w:tcBorders>
          </w:tcPr>
          <w:p w14:paraId="1ED68BEB"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original and all copies of the </w:t>
            </w:r>
            <w:r w:rsidR="00A37273" w:rsidRPr="00465C52">
              <w:rPr>
                <w:rFonts w:cs="Times New Roman"/>
                <w:color w:val="0D0D0D" w:themeColor="text1" w:themeTint="F2"/>
              </w:rPr>
              <w:t>B</w:t>
            </w:r>
            <w:r w:rsidRPr="00465C52">
              <w:rPr>
                <w:rFonts w:cs="Times New Roman"/>
                <w:color w:val="0D0D0D" w:themeColor="text1" w:themeTint="F2"/>
              </w:rPr>
              <w:t xml:space="preserve">id shall be typed or written in indelible ink and shall be signed by a person duly authorized to sign on behalf of </w:t>
            </w:r>
            <w:r w:rsidRPr="00465C52">
              <w:rPr>
                <w:rFonts w:cs="Times New Roman"/>
                <w:b/>
                <w:color w:val="0D0D0D" w:themeColor="text1" w:themeTint="F2"/>
              </w:rPr>
              <w:t>the</w:t>
            </w:r>
            <w:r w:rsidRPr="00465C52">
              <w:rPr>
                <w:rFonts w:cs="Times New Roman"/>
                <w:color w:val="0D0D0D" w:themeColor="text1" w:themeTint="F2"/>
              </w:rPr>
              <w:t xml:space="preserve"> Bidder. This authorization shall consist of a written confirmation as specified</w:t>
            </w:r>
            <w:r w:rsidRPr="00465C52">
              <w:rPr>
                <w:rFonts w:cs="Times New Roman"/>
                <w:b/>
                <w:color w:val="0D0D0D" w:themeColor="text1" w:themeTint="F2"/>
              </w:rPr>
              <w:t xml:space="preserve"> in the BDS</w:t>
            </w:r>
            <w:r w:rsidRPr="00465C52">
              <w:rPr>
                <w:rFonts w:cs="Times New Roman"/>
                <w:color w:val="0D0D0D" w:themeColor="text1" w:themeTint="F2"/>
              </w:rPr>
              <w:t xml:space="preserve"> and shall be attached to the </w:t>
            </w:r>
            <w:r w:rsidR="00A37273" w:rsidRPr="00465C52">
              <w:rPr>
                <w:rFonts w:cs="Times New Roman"/>
                <w:color w:val="0D0D0D" w:themeColor="text1" w:themeTint="F2"/>
              </w:rPr>
              <w:t>B</w:t>
            </w:r>
            <w:r w:rsidRPr="00465C52">
              <w:rPr>
                <w:rFonts w:cs="Times New Roman"/>
                <w:color w:val="0D0D0D" w:themeColor="text1" w:themeTint="F2"/>
              </w:rPr>
              <w:t>id. The name and position held by each person signing the authorization must be typed or printed below the signature.</w:t>
            </w:r>
            <w:r w:rsidR="00371378" w:rsidRPr="00465C52">
              <w:rPr>
                <w:rFonts w:cs="Times New Roman"/>
                <w:color w:val="0D0D0D" w:themeColor="text1" w:themeTint="F2"/>
              </w:rPr>
              <w:t xml:space="preserve"> </w:t>
            </w:r>
            <w:r w:rsidR="00371378" w:rsidRPr="00465C52">
              <w:rPr>
                <w:rFonts w:cs="Times New Roman"/>
                <w:iCs/>
                <w:color w:val="0D0D0D" w:themeColor="text1" w:themeTint="F2"/>
              </w:rPr>
              <w:t xml:space="preserve">All pages of the </w:t>
            </w:r>
            <w:r w:rsidR="00A37273" w:rsidRPr="00465C52">
              <w:rPr>
                <w:rFonts w:cs="Times New Roman"/>
                <w:iCs/>
                <w:color w:val="0D0D0D" w:themeColor="text1" w:themeTint="F2"/>
              </w:rPr>
              <w:t>B</w:t>
            </w:r>
            <w:r w:rsidR="00371378" w:rsidRPr="00465C52">
              <w:rPr>
                <w:rFonts w:cs="Times New Roman"/>
                <w:iCs/>
                <w:color w:val="0D0D0D" w:themeColor="text1" w:themeTint="F2"/>
              </w:rPr>
              <w:t xml:space="preserve">id where entries or amendments have been made shall be signed or </w:t>
            </w:r>
            <w:proofErr w:type="gramStart"/>
            <w:r w:rsidR="00371378" w:rsidRPr="00465C52">
              <w:rPr>
                <w:rFonts w:cs="Times New Roman"/>
                <w:iCs/>
                <w:color w:val="0D0D0D" w:themeColor="text1" w:themeTint="F2"/>
              </w:rPr>
              <w:t>initialed</w:t>
            </w:r>
            <w:proofErr w:type="gramEnd"/>
            <w:r w:rsidR="00371378" w:rsidRPr="00465C52">
              <w:rPr>
                <w:rFonts w:cs="Times New Roman"/>
                <w:iCs/>
                <w:color w:val="0D0D0D" w:themeColor="text1" w:themeTint="F2"/>
              </w:rPr>
              <w:t xml:space="preserve"> by the person signing the </w:t>
            </w:r>
            <w:r w:rsidR="00A37273" w:rsidRPr="00465C52">
              <w:rPr>
                <w:rFonts w:cs="Times New Roman"/>
                <w:iCs/>
                <w:color w:val="0D0D0D" w:themeColor="text1" w:themeTint="F2"/>
              </w:rPr>
              <w:t>B</w:t>
            </w:r>
            <w:r w:rsidR="00371378" w:rsidRPr="00465C52">
              <w:rPr>
                <w:rFonts w:cs="Times New Roman"/>
                <w:iCs/>
                <w:color w:val="0D0D0D" w:themeColor="text1" w:themeTint="F2"/>
              </w:rPr>
              <w:t>id.</w:t>
            </w:r>
          </w:p>
        </w:tc>
      </w:tr>
      <w:tr w:rsidR="0016255D" w:rsidRPr="00465C52" w14:paraId="4ABD800B"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6CEFA720" w14:textId="77777777" w:rsidR="007B586E" w:rsidRPr="00465C52" w:rsidRDefault="007B586E" w:rsidP="00347DB2">
            <w:pPr>
              <w:spacing w:before="120" w:after="120"/>
              <w:contextualSpacing/>
              <w:rPr>
                <w:color w:val="0D0D0D" w:themeColor="text1" w:themeTint="F2"/>
              </w:rPr>
            </w:pPr>
          </w:p>
        </w:tc>
        <w:tc>
          <w:tcPr>
            <w:tcW w:w="7201" w:type="dxa"/>
            <w:tcBorders>
              <w:top w:val="nil"/>
              <w:left w:val="nil"/>
              <w:bottom w:val="nil"/>
              <w:right w:val="nil"/>
            </w:tcBorders>
          </w:tcPr>
          <w:p w14:paraId="40EB62F9" w14:textId="77777777" w:rsidR="00371378" w:rsidRPr="00465C52" w:rsidRDefault="00371378"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In case the Bidder is a JV, the Bid shall be signed by an authorized representative of the JV on behalf of the JV, and </w:t>
            </w:r>
            <w:proofErr w:type="gramStart"/>
            <w:r w:rsidRPr="00465C52">
              <w:rPr>
                <w:rFonts w:cs="Times New Roman"/>
                <w:color w:val="0D0D0D" w:themeColor="text1" w:themeTint="F2"/>
              </w:rPr>
              <w:t>so as to</w:t>
            </w:r>
            <w:proofErr w:type="gramEnd"/>
            <w:r w:rsidRPr="00465C52">
              <w:rPr>
                <w:rFonts w:cs="Times New Roman"/>
                <w:color w:val="0D0D0D" w:themeColor="text1" w:themeTint="F2"/>
              </w:rPr>
              <w:t xml:space="preserve"> be legally binding on all the members as evidenced by a power of attorney signed by their legally authorized representatives.</w:t>
            </w:r>
          </w:p>
          <w:p w14:paraId="2140B71C"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Any interlineations, </w:t>
            </w:r>
            <w:r w:rsidRPr="00465C52">
              <w:rPr>
                <w:rFonts w:cs="Times New Roman"/>
                <w:b/>
                <w:color w:val="0D0D0D" w:themeColor="text1" w:themeTint="F2"/>
              </w:rPr>
              <w:t>erasures</w:t>
            </w:r>
            <w:r w:rsidRPr="00465C52">
              <w:rPr>
                <w:rFonts w:cs="Times New Roman"/>
                <w:color w:val="0D0D0D" w:themeColor="text1" w:themeTint="F2"/>
              </w:rPr>
              <w:t xml:space="preserve">, or overwriting shall be valid only if they are signed or initialed by the person signing the </w:t>
            </w:r>
            <w:r w:rsidR="009841BF" w:rsidRPr="00465C52">
              <w:rPr>
                <w:rFonts w:cs="Times New Roman"/>
                <w:color w:val="0D0D0D" w:themeColor="text1" w:themeTint="F2"/>
              </w:rPr>
              <w:t>B</w:t>
            </w:r>
            <w:r w:rsidRPr="00465C52">
              <w:rPr>
                <w:rFonts w:cs="Times New Roman"/>
                <w:color w:val="0D0D0D" w:themeColor="text1" w:themeTint="F2"/>
              </w:rPr>
              <w:t>id.</w:t>
            </w:r>
          </w:p>
        </w:tc>
      </w:tr>
      <w:tr w:rsidR="0016255D" w:rsidRPr="00465C52" w14:paraId="2BF94D66"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9607" w:type="dxa"/>
            <w:gridSpan w:val="2"/>
            <w:tcBorders>
              <w:top w:val="nil"/>
              <w:left w:val="nil"/>
              <w:bottom w:val="nil"/>
              <w:right w:val="nil"/>
            </w:tcBorders>
          </w:tcPr>
          <w:p w14:paraId="62E5FBCA" w14:textId="77777777" w:rsidR="007B586E" w:rsidRPr="00465C52" w:rsidRDefault="007B586E" w:rsidP="00347DB2">
            <w:pPr>
              <w:pStyle w:val="Section1Heading1"/>
              <w:spacing w:before="120" w:after="120"/>
              <w:contextualSpacing/>
              <w:rPr>
                <w:color w:val="0D0D0D" w:themeColor="text1" w:themeTint="F2"/>
              </w:rPr>
            </w:pPr>
            <w:bookmarkStart w:id="264" w:name="_Toc438438844"/>
            <w:bookmarkStart w:id="265" w:name="_Toc438532613"/>
            <w:bookmarkStart w:id="266" w:name="_Toc438733988"/>
            <w:bookmarkStart w:id="267" w:name="_Toc438962070"/>
            <w:bookmarkStart w:id="268" w:name="_Toc461939619"/>
            <w:bookmarkStart w:id="269" w:name="_Toc97371024"/>
            <w:bookmarkStart w:id="270" w:name="_Toc325723939"/>
            <w:bookmarkStart w:id="271" w:name="_Toc435624833"/>
            <w:bookmarkStart w:id="272" w:name="_Toc448224246"/>
            <w:bookmarkStart w:id="273" w:name="_Toc63331064"/>
            <w:r w:rsidRPr="00465C52">
              <w:rPr>
                <w:color w:val="0D0D0D" w:themeColor="text1" w:themeTint="F2"/>
              </w:rPr>
              <w:t>Submission and Opening of Bids</w:t>
            </w:r>
            <w:bookmarkEnd w:id="264"/>
            <w:bookmarkEnd w:id="265"/>
            <w:bookmarkEnd w:id="266"/>
            <w:bookmarkEnd w:id="267"/>
            <w:bookmarkEnd w:id="268"/>
            <w:bookmarkEnd w:id="269"/>
            <w:bookmarkEnd w:id="270"/>
            <w:bookmarkEnd w:id="271"/>
            <w:bookmarkEnd w:id="272"/>
            <w:bookmarkEnd w:id="273"/>
          </w:p>
        </w:tc>
      </w:tr>
      <w:tr w:rsidR="0016255D" w:rsidRPr="00465C52" w14:paraId="7CA82E7E"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161B13CE"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274" w:name="_Toc438438845"/>
            <w:bookmarkStart w:id="275" w:name="_Toc438532614"/>
            <w:bookmarkStart w:id="276" w:name="_Toc438733989"/>
            <w:bookmarkStart w:id="277" w:name="_Toc438907027"/>
            <w:bookmarkStart w:id="278" w:name="_Toc438907226"/>
            <w:bookmarkStart w:id="279" w:name="_Toc97371025"/>
            <w:bookmarkStart w:id="280" w:name="_Toc139863123"/>
            <w:bookmarkStart w:id="281" w:name="_Toc325723940"/>
            <w:bookmarkStart w:id="282" w:name="_Toc435624834"/>
            <w:bookmarkStart w:id="283" w:name="_Toc448224247"/>
            <w:bookmarkStart w:id="284" w:name="_Toc63331065"/>
            <w:r w:rsidRPr="00465C52">
              <w:rPr>
                <w:color w:val="0D0D0D" w:themeColor="text1" w:themeTint="F2"/>
              </w:rPr>
              <w:t>Sealing and Marking of Bids</w:t>
            </w:r>
            <w:bookmarkEnd w:id="274"/>
            <w:bookmarkEnd w:id="275"/>
            <w:bookmarkEnd w:id="276"/>
            <w:bookmarkEnd w:id="277"/>
            <w:bookmarkEnd w:id="278"/>
            <w:bookmarkEnd w:id="279"/>
            <w:bookmarkEnd w:id="280"/>
            <w:bookmarkEnd w:id="281"/>
            <w:bookmarkEnd w:id="282"/>
            <w:bookmarkEnd w:id="283"/>
            <w:bookmarkEnd w:id="284"/>
          </w:p>
        </w:tc>
        <w:tc>
          <w:tcPr>
            <w:tcW w:w="7201" w:type="dxa"/>
            <w:tcBorders>
              <w:top w:val="nil"/>
              <w:left w:val="nil"/>
              <w:bottom w:val="nil"/>
              <w:right w:val="nil"/>
            </w:tcBorders>
          </w:tcPr>
          <w:p w14:paraId="27D37FD5" w14:textId="77777777" w:rsidR="00532AD6" w:rsidRPr="00465C52" w:rsidRDefault="00F0665C"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Bidder shall </w:t>
            </w:r>
            <w:r w:rsidR="00532AD6" w:rsidRPr="00465C52">
              <w:rPr>
                <w:rFonts w:cs="Times New Roman"/>
                <w:color w:val="0D0D0D" w:themeColor="text1" w:themeTint="F2"/>
              </w:rPr>
              <w:t>deliver</w:t>
            </w:r>
            <w:r w:rsidRPr="00465C52">
              <w:rPr>
                <w:rFonts w:cs="Times New Roman"/>
                <w:color w:val="0D0D0D" w:themeColor="text1" w:themeTint="F2"/>
              </w:rPr>
              <w:t xml:space="preserve"> the </w:t>
            </w:r>
            <w:r w:rsidR="00532AD6" w:rsidRPr="00465C52">
              <w:rPr>
                <w:rFonts w:cs="Times New Roman"/>
                <w:color w:val="0D0D0D" w:themeColor="text1" w:themeTint="F2"/>
              </w:rPr>
              <w:t>Bid in a single, sealed envelope (one-envelope Bidding process). Within the single envelope the Bidder shall place the following separate, sealed envelopes:</w:t>
            </w:r>
          </w:p>
          <w:p w14:paraId="77DBD87B" w14:textId="77777777" w:rsidR="00532AD6" w:rsidRPr="00465C52" w:rsidRDefault="00532AD6" w:rsidP="00151EF3">
            <w:pPr>
              <w:pStyle w:val="P3Header1-Clauses"/>
              <w:numPr>
                <w:ilvl w:val="0"/>
                <w:numId w:val="116"/>
              </w:numPr>
              <w:spacing w:before="120" w:after="120"/>
              <w:ind w:left="1175" w:hanging="630"/>
              <w:contextualSpacing/>
              <w:rPr>
                <w:color w:val="0D0D0D" w:themeColor="text1" w:themeTint="F2"/>
              </w:rPr>
            </w:pPr>
            <w:r w:rsidRPr="00465C52">
              <w:rPr>
                <w:color w:val="0D0D0D" w:themeColor="text1" w:themeTint="F2"/>
              </w:rPr>
              <w:t>in an envelope marked “</w:t>
            </w:r>
            <w:r w:rsidR="003D7FE3" w:rsidRPr="00465C52">
              <w:rPr>
                <w:smallCaps/>
                <w:color w:val="0D0D0D" w:themeColor="text1" w:themeTint="F2"/>
                <w:spacing w:val="-4"/>
              </w:rPr>
              <w:t>Original</w:t>
            </w:r>
            <w:r w:rsidRPr="00465C52">
              <w:rPr>
                <w:color w:val="0D0D0D" w:themeColor="text1" w:themeTint="F2"/>
              </w:rPr>
              <w:t>”, all documents comprising the Bid, as described in ITB 11;</w:t>
            </w:r>
            <w:r w:rsidR="00F0665C" w:rsidRPr="00465C52">
              <w:rPr>
                <w:color w:val="0D0D0D" w:themeColor="text1" w:themeTint="F2"/>
              </w:rPr>
              <w:t xml:space="preserve"> and </w:t>
            </w:r>
          </w:p>
          <w:p w14:paraId="480CD92D" w14:textId="77777777" w:rsidR="00532AD6" w:rsidRPr="00465C52" w:rsidRDefault="00532AD6" w:rsidP="00151EF3">
            <w:pPr>
              <w:pStyle w:val="P3Header1-Clauses"/>
              <w:numPr>
                <w:ilvl w:val="0"/>
                <w:numId w:val="116"/>
              </w:numPr>
              <w:spacing w:before="120" w:after="120"/>
              <w:ind w:left="1175" w:hanging="630"/>
              <w:contextualSpacing/>
              <w:rPr>
                <w:color w:val="0D0D0D" w:themeColor="text1" w:themeTint="F2"/>
              </w:rPr>
            </w:pPr>
            <w:r w:rsidRPr="00465C52">
              <w:rPr>
                <w:color w:val="0D0D0D" w:themeColor="text1" w:themeTint="F2"/>
              </w:rPr>
              <w:t>in an envelope marked “</w:t>
            </w:r>
            <w:r w:rsidR="00256F8A" w:rsidRPr="00465C52">
              <w:rPr>
                <w:smallCaps/>
                <w:color w:val="0D0D0D" w:themeColor="text1" w:themeTint="F2"/>
                <w:spacing w:val="-4"/>
              </w:rPr>
              <w:t>Copies</w:t>
            </w:r>
            <w:r w:rsidRPr="00465C52">
              <w:rPr>
                <w:color w:val="0D0D0D" w:themeColor="text1" w:themeTint="F2"/>
              </w:rPr>
              <w:t xml:space="preserve">”, all required </w:t>
            </w:r>
            <w:r w:rsidR="00F0665C" w:rsidRPr="00465C52">
              <w:rPr>
                <w:color w:val="0D0D0D" w:themeColor="text1" w:themeTint="F2"/>
              </w:rPr>
              <w:t xml:space="preserve">copies of the </w:t>
            </w:r>
            <w:r w:rsidR="00AB1A51" w:rsidRPr="00465C52">
              <w:rPr>
                <w:color w:val="0D0D0D" w:themeColor="text1" w:themeTint="F2"/>
              </w:rPr>
              <w:t>Bid; and</w:t>
            </w:r>
            <w:r w:rsidRPr="00465C52">
              <w:rPr>
                <w:color w:val="0D0D0D" w:themeColor="text1" w:themeTint="F2"/>
              </w:rPr>
              <w:t xml:space="preserve"> </w:t>
            </w:r>
          </w:p>
          <w:p w14:paraId="2FF45BCE" w14:textId="77777777" w:rsidR="00532AD6" w:rsidRPr="00465C52" w:rsidRDefault="00532AD6" w:rsidP="00151EF3">
            <w:pPr>
              <w:pStyle w:val="P3Header1-Clauses"/>
              <w:numPr>
                <w:ilvl w:val="0"/>
                <w:numId w:val="116"/>
              </w:numPr>
              <w:spacing w:before="120" w:after="120"/>
              <w:ind w:left="1175" w:hanging="630"/>
              <w:contextualSpacing/>
              <w:rPr>
                <w:color w:val="0D0D0D" w:themeColor="text1" w:themeTint="F2"/>
              </w:rPr>
            </w:pPr>
            <w:r w:rsidRPr="00465C52">
              <w:rPr>
                <w:color w:val="0D0D0D" w:themeColor="text1" w:themeTint="F2"/>
              </w:rPr>
              <w:lastRenderedPageBreak/>
              <w:t>if</w:t>
            </w:r>
            <w:r w:rsidR="00F0665C" w:rsidRPr="00465C52">
              <w:rPr>
                <w:color w:val="0D0D0D" w:themeColor="text1" w:themeTint="F2"/>
              </w:rPr>
              <w:t xml:space="preserve"> alternative </w:t>
            </w:r>
            <w:r w:rsidRPr="00465C52">
              <w:rPr>
                <w:color w:val="0D0D0D" w:themeColor="text1" w:themeTint="F2"/>
              </w:rPr>
              <w:t>Bids are</w:t>
            </w:r>
            <w:r w:rsidR="00F0665C" w:rsidRPr="00465C52">
              <w:rPr>
                <w:color w:val="0D0D0D" w:themeColor="text1" w:themeTint="F2"/>
              </w:rPr>
              <w:t xml:space="preserve"> permitted in accordance with ITB 13, and </w:t>
            </w:r>
            <w:r w:rsidRPr="00465C52">
              <w:rPr>
                <w:color w:val="0D0D0D" w:themeColor="text1" w:themeTint="F2"/>
              </w:rPr>
              <w:t>if relevant:</w:t>
            </w:r>
          </w:p>
          <w:p w14:paraId="4C72BA1D" w14:textId="2D025DAB" w:rsidR="00532AD6" w:rsidRPr="00465C52" w:rsidRDefault="00532AD6" w:rsidP="00151EF3">
            <w:pPr>
              <w:pStyle w:val="Sub-ClauseText"/>
              <w:numPr>
                <w:ilvl w:val="0"/>
                <w:numId w:val="33"/>
              </w:numPr>
              <w:ind w:left="1728" w:hanging="576"/>
              <w:contextualSpacing/>
              <w:jc w:val="left"/>
              <w:rPr>
                <w:color w:val="0D0D0D" w:themeColor="text1" w:themeTint="F2"/>
              </w:rPr>
            </w:pPr>
            <w:r w:rsidRPr="00465C52">
              <w:rPr>
                <w:color w:val="0D0D0D" w:themeColor="text1" w:themeTint="F2"/>
              </w:rPr>
              <w:t>in an envelope marked “</w:t>
            </w:r>
            <w:r w:rsidR="003D7FE3" w:rsidRPr="00465C52">
              <w:rPr>
                <w:smallCaps/>
                <w:color w:val="0D0D0D" w:themeColor="text1" w:themeTint="F2"/>
              </w:rPr>
              <w:t>Original</w:t>
            </w:r>
            <w:r w:rsidR="003D7FE3" w:rsidRPr="00465C52">
              <w:rPr>
                <w:color w:val="0D0D0D" w:themeColor="text1" w:themeTint="F2"/>
              </w:rPr>
              <w:t xml:space="preserve"> </w:t>
            </w:r>
            <w:r w:rsidR="00BC4DBF" w:rsidRPr="00465C52">
              <w:rPr>
                <w:color w:val="0D0D0D" w:themeColor="text1" w:themeTint="F2"/>
              </w:rPr>
              <w:t xml:space="preserve">- </w:t>
            </w:r>
            <w:r w:rsidR="003D7FE3" w:rsidRPr="00465C52">
              <w:rPr>
                <w:smallCaps/>
                <w:color w:val="0D0D0D" w:themeColor="text1" w:themeTint="F2"/>
              </w:rPr>
              <w:t>Alternative Bid</w:t>
            </w:r>
            <w:r w:rsidRPr="00465C52">
              <w:rPr>
                <w:color w:val="0D0D0D" w:themeColor="text1" w:themeTint="F2"/>
              </w:rPr>
              <w:t>”, the alternative Bid; and</w:t>
            </w:r>
          </w:p>
          <w:p w14:paraId="685AC0ED" w14:textId="77777777" w:rsidR="007B586E" w:rsidRPr="00465C52" w:rsidRDefault="00532AD6" w:rsidP="00151EF3">
            <w:pPr>
              <w:pStyle w:val="Sub-ClauseText"/>
              <w:numPr>
                <w:ilvl w:val="0"/>
                <w:numId w:val="33"/>
              </w:numPr>
              <w:ind w:left="1728" w:hanging="576"/>
              <w:contextualSpacing/>
              <w:jc w:val="left"/>
              <w:rPr>
                <w:color w:val="0D0D0D" w:themeColor="text1" w:themeTint="F2"/>
                <w:spacing w:val="0"/>
              </w:rPr>
            </w:pPr>
            <w:r w:rsidRPr="00465C52">
              <w:rPr>
                <w:color w:val="0D0D0D" w:themeColor="text1" w:themeTint="F2"/>
              </w:rPr>
              <w:t>in the enveloped marked “</w:t>
            </w:r>
            <w:r w:rsidR="003D7FE3" w:rsidRPr="00465C52">
              <w:rPr>
                <w:smallCaps/>
                <w:color w:val="0D0D0D" w:themeColor="text1" w:themeTint="F2"/>
              </w:rPr>
              <w:t xml:space="preserve">Copies </w:t>
            </w:r>
            <w:r w:rsidR="00BC1571" w:rsidRPr="00465C52">
              <w:rPr>
                <w:smallCaps/>
                <w:color w:val="0D0D0D" w:themeColor="text1" w:themeTint="F2"/>
              </w:rPr>
              <w:t xml:space="preserve">– </w:t>
            </w:r>
            <w:r w:rsidR="003D7FE3" w:rsidRPr="00465C52">
              <w:rPr>
                <w:smallCaps/>
                <w:color w:val="0D0D0D" w:themeColor="text1" w:themeTint="F2"/>
              </w:rPr>
              <w:t>Alternative Bid</w:t>
            </w:r>
            <w:r w:rsidRPr="00465C52">
              <w:rPr>
                <w:color w:val="0D0D0D" w:themeColor="text1" w:themeTint="F2"/>
              </w:rPr>
              <w:t xml:space="preserve">” all required </w:t>
            </w:r>
            <w:r w:rsidR="00F0665C" w:rsidRPr="00465C52">
              <w:rPr>
                <w:color w:val="0D0D0D" w:themeColor="text1" w:themeTint="F2"/>
              </w:rPr>
              <w:t xml:space="preserve">copies </w:t>
            </w:r>
            <w:r w:rsidRPr="00465C52">
              <w:rPr>
                <w:color w:val="0D0D0D" w:themeColor="text1" w:themeTint="F2"/>
              </w:rPr>
              <w:t>of the alternative Bid.</w:t>
            </w:r>
          </w:p>
        </w:tc>
      </w:tr>
      <w:tr w:rsidR="0016255D" w:rsidRPr="00465C52" w14:paraId="71E63D01"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5B0C9547" w14:textId="77777777" w:rsidR="007B586E" w:rsidRPr="00465C52" w:rsidRDefault="007B586E" w:rsidP="00347DB2">
            <w:pPr>
              <w:spacing w:before="120" w:after="120"/>
              <w:contextualSpacing/>
              <w:rPr>
                <w:color w:val="0D0D0D" w:themeColor="text1" w:themeTint="F2"/>
              </w:rPr>
            </w:pPr>
          </w:p>
        </w:tc>
        <w:tc>
          <w:tcPr>
            <w:tcW w:w="7201" w:type="dxa"/>
            <w:tcBorders>
              <w:top w:val="nil"/>
              <w:left w:val="nil"/>
              <w:bottom w:val="nil"/>
              <w:right w:val="nil"/>
            </w:tcBorders>
          </w:tcPr>
          <w:p w14:paraId="0CC7A83A"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The inner and outer envelopes shall:</w:t>
            </w:r>
          </w:p>
          <w:p w14:paraId="628D6DF8" w14:textId="77777777" w:rsidR="007B586E" w:rsidRPr="00465C52" w:rsidRDefault="007B586E" w:rsidP="00151EF3">
            <w:pPr>
              <w:pStyle w:val="P3Header1-Clauses"/>
              <w:numPr>
                <w:ilvl w:val="0"/>
                <w:numId w:val="115"/>
              </w:numPr>
              <w:spacing w:before="120" w:after="120"/>
              <w:ind w:left="1175" w:hanging="630"/>
              <w:contextualSpacing/>
              <w:rPr>
                <w:color w:val="0D0D0D" w:themeColor="text1" w:themeTint="F2"/>
                <w:szCs w:val="24"/>
              </w:rPr>
            </w:pPr>
            <w:r w:rsidRPr="00465C52">
              <w:rPr>
                <w:color w:val="0D0D0D" w:themeColor="text1" w:themeTint="F2"/>
                <w:szCs w:val="24"/>
              </w:rPr>
              <w:t xml:space="preserve">bear </w:t>
            </w:r>
            <w:r w:rsidRPr="00465C52">
              <w:rPr>
                <w:color w:val="0D0D0D" w:themeColor="text1" w:themeTint="F2"/>
              </w:rPr>
              <w:t>the</w:t>
            </w:r>
            <w:r w:rsidRPr="00465C52">
              <w:rPr>
                <w:color w:val="0D0D0D" w:themeColor="text1" w:themeTint="F2"/>
                <w:szCs w:val="24"/>
              </w:rPr>
              <w:t xml:space="preserve"> name and address of the Bidder;</w:t>
            </w:r>
          </w:p>
          <w:p w14:paraId="66C0A612" w14:textId="77777777" w:rsidR="007B586E" w:rsidRPr="00465C52" w:rsidRDefault="007B586E" w:rsidP="00151EF3">
            <w:pPr>
              <w:pStyle w:val="P3Header1-Clauses"/>
              <w:numPr>
                <w:ilvl w:val="0"/>
                <w:numId w:val="115"/>
              </w:numPr>
              <w:spacing w:before="120" w:after="120"/>
              <w:ind w:left="1175" w:hanging="630"/>
              <w:contextualSpacing/>
              <w:rPr>
                <w:color w:val="0D0D0D" w:themeColor="text1" w:themeTint="F2"/>
                <w:szCs w:val="24"/>
              </w:rPr>
            </w:pPr>
            <w:r w:rsidRPr="00465C52">
              <w:rPr>
                <w:color w:val="0D0D0D" w:themeColor="text1" w:themeTint="F2"/>
                <w:szCs w:val="24"/>
              </w:rPr>
              <w:t xml:space="preserve">be </w:t>
            </w:r>
            <w:r w:rsidRPr="00465C52">
              <w:rPr>
                <w:color w:val="0D0D0D" w:themeColor="text1" w:themeTint="F2"/>
              </w:rPr>
              <w:t>addressed</w:t>
            </w:r>
            <w:r w:rsidRPr="00465C52">
              <w:rPr>
                <w:color w:val="0D0D0D" w:themeColor="text1" w:themeTint="F2"/>
                <w:szCs w:val="24"/>
              </w:rPr>
              <w:t xml:space="preserve"> </w:t>
            </w:r>
            <w:r w:rsidRPr="00465C52">
              <w:rPr>
                <w:color w:val="0D0D0D" w:themeColor="text1" w:themeTint="F2"/>
              </w:rPr>
              <w:t>to</w:t>
            </w:r>
            <w:r w:rsidRPr="00465C52">
              <w:rPr>
                <w:color w:val="0D0D0D" w:themeColor="text1" w:themeTint="F2"/>
                <w:szCs w:val="24"/>
              </w:rPr>
              <w:t xml:space="preserve"> the </w:t>
            </w:r>
            <w:r w:rsidR="00283744" w:rsidRPr="00465C52">
              <w:rPr>
                <w:color w:val="0D0D0D" w:themeColor="text1" w:themeTint="F2"/>
                <w:szCs w:val="24"/>
              </w:rPr>
              <w:t>Employer</w:t>
            </w:r>
            <w:r w:rsidRPr="00465C52">
              <w:rPr>
                <w:color w:val="0D0D0D" w:themeColor="text1" w:themeTint="F2"/>
                <w:szCs w:val="24"/>
              </w:rPr>
              <w:t xml:space="preserve"> </w:t>
            </w:r>
            <w:r w:rsidRPr="00465C52">
              <w:rPr>
                <w:color w:val="0D0D0D" w:themeColor="text1" w:themeTint="F2"/>
              </w:rPr>
              <w:t xml:space="preserve">in </w:t>
            </w:r>
            <w:r w:rsidR="00E32222" w:rsidRPr="00465C52">
              <w:rPr>
                <w:color w:val="0D0D0D" w:themeColor="text1" w:themeTint="F2"/>
              </w:rPr>
              <w:t xml:space="preserve">accordance with </w:t>
            </w:r>
            <w:r w:rsidRPr="00465C52">
              <w:rPr>
                <w:color w:val="0D0D0D" w:themeColor="text1" w:themeTint="F2"/>
                <w:szCs w:val="24"/>
              </w:rPr>
              <w:t>ITB 22.1;</w:t>
            </w:r>
          </w:p>
          <w:p w14:paraId="07AFFEB9" w14:textId="77777777" w:rsidR="007B586E" w:rsidRPr="00465C52" w:rsidRDefault="007B586E" w:rsidP="00151EF3">
            <w:pPr>
              <w:pStyle w:val="P3Header1-Clauses"/>
              <w:numPr>
                <w:ilvl w:val="0"/>
                <w:numId w:val="115"/>
              </w:numPr>
              <w:spacing w:before="120" w:after="120"/>
              <w:ind w:left="1175" w:hanging="630"/>
              <w:contextualSpacing/>
              <w:rPr>
                <w:color w:val="0D0D0D" w:themeColor="text1" w:themeTint="F2"/>
                <w:szCs w:val="24"/>
              </w:rPr>
            </w:pPr>
            <w:r w:rsidRPr="00465C52">
              <w:rPr>
                <w:color w:val="0D0D0D" w:themeColor="text1" w:themeTint="F2"/>
                <w:szCs w:val="24"/>
              </w:rPr>
              <w:t xml:space="preserve">bear the specific identification of this </w:t>
            </w:r>
            <w:r w:rsidR="00B5226F" w:rsidRPr="00465C52">
              <w:rPr>
                <w:color w:val="0D0D0D" w:themeColor="text1" w:themeTint="F2"/>
                <w:szCs w:val="24"/>
              </w:rPr>
              <w:t xml:space="preserve">Bidding </w:t>
            </w:r>
            <w:r w:rsidRPr="00465C52">
              <w:rPr>
                <w:color w:val="0D0D0D" w:themeColor="text1" w:themeTint="F2"/>
                <w:szCs w:val="24"/>
              </w:rPr>
              <w:t xml:space="preserve">process </w:t>
            </w:r>
            <w:r w:rsidR="005F0029" w:rsidRPr="00465C52">
              <w:rPr>
                <w:color w:val="0D0D0D" w:themeColor="text1" w:themeTint="F2"/>
              </w:rPr>
              <w:t>specified</w:t>
            </w:r>
            <w:r w:rsidRPr="00465C52">
              <w:rPr>
                <w:color w:val="0D0D0D" w:themeColor="text1" w:themeTint="F2"/>
                <w:szCs w:val="24"/>
              </w:rPr>
              <w:t xml:space="preserve"> in </w:t>
            </w:r>
            <w:r w:rsidRPr="00465C52">
              <w:rPr>
                <w:color w:val="0D0D0D" w:themeColor="text1" w:themeTint="F2"/>
              </w:rPr>
              <w:t>accordance</w:t>
            </w:r>
            <w:r w:rsidRPr="00465C52">
              <w:rPr>
                <w:color w:val="0D0D0D" w:themeColor="text1" w:themeTint="F2"/>
                <w:szCs w:val="24"/>
              </w:rPr>
              <w:t xml:space="preserve"> with </w:t>
            </w:r>
            <w:r w:rsidR="00F0665C" w:rsidRPr="00465C52">
              <w:rPr>
                <w:color w:val="0D0D0D" w:themeColor="text1" w:themeTint="F2"/>
                <w:szCs w:val="24"/>
              </w:rPr>
              <w:t>BDS</w:t>
            </w:r>
            <w:r w:rsidRPr="00465C52">
              <w:rPr>
                <w:color w:val="0D0D0D" w:themeColor="text1" w:themeTint="F2"/>
                <w:szCs w:val="24"/>
              </w:rPr>
              <w:t xml:space="preserve"> 1.1; and</w:t>
            </w:r>
          </w:p>
          <w:p w14:paraId="05CBAE31" w14:textId="77777777" w:rsidR="007B586E" w:rsidRPr="00465C52" w:rsidRDefault="007B586E" w:rsidP="00151EF3">
            <w:pPr>
              <w:pStyle w:val="P3Header1-Clauses"/>
              <w:numPr>
                <w:ilvl w:val="0"/>
                <w:numId w:val="115"/>
              </w:numPr>
              <w:spacing w:before="120" w:after="120"/>
              <w:ind w:left="1175" w:hanging="630"/>
              <w:contextualSpacing/>
              <w:rPr>
                <w:color w:val="0D0D0D" w:themeColor="text1" w:themeTint="F2"/>
                <w:szCs w:val="24"/>
              </w:rPr>
            </w:pPr>
            <w:proofErr w:type="gramStart"/>
            <w:r w:rsidRPr="00465C52">
              <w:rPr>
                <w:color w:val="0D0D0D" w:themeColor="text1" w:themeTint="F2"/>
                <w:szCs w:val="24"/>
              </w:rPr>
              <w:t>bear</w:t>
            </w:r>
            <w:proofErr w:type="gramEnd"/>
            <w:r w:rsidRPr="00465C52">
              <w:rPr>
                <w:color w:val="0D0D0D" w:themeColor="text1" w:themeTint="F2"/>
                <w:szCs w:val="24"/>
              </w:rPr>
              <w:t xml:space="preserve"> a </w:t>
            </w:r>
            <w:r w:rsidRPr="00465C52">
              <w:rPr>
                <w:color w:val="0D0D0D" w:themeColor="text1" w:themeTint="F2"/>
              </w:rPr>
              <w:t>warning</w:t>
            </w:r>
            <w:r w:rsidRPr="00465C52">
              <w:rPr>
                <w:color w:val="0D0D0D" w:themeColor="text1" w:themeTint="F2"/>
                <w:szCs w:val="24"/>
              </w:rPr>
              <w:t xml:space="preserve"> not to open before the time and date for </w:t>
            </w:r>
            <w:r w:rsidR="00B5226F" w:rsidRPr="00465C52">
              <w:rPr>
                <w:color w:val="0D0D0D" w:themeColor="text1" w:themeTint="F2"/>
                <w:szCs w:val="24"/>
              </w:rPr>
              <w:t xml:space="preserve">Bid </w:t>
            </w:r>
            <w:r w:rsidRPr="00465C52">
              <w:rPr>
                <w:color w:val="0D0D0D" w:themeColor="text1" w:themeTint="F2"/>
                <w:szCs w:val="24"/>
              </w:rPr>
              <w:t>opening.</w:t>
            </w:r>
          </w:p>
        </w:tc>
      </w:tr>
      <w:tr w:rsidR="0016255D" w:rsidRPr="00465C52" w14:paraId="5835FE4C"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28BF39D7" w14:textId="77777777" w:rsidR="007B586E" w:rsidRPr="00465C52" w:rsidRDefault="007B586E" w:rsidP="00347DB2">
            <w:pPr>
              <w:spacing w:before="120" w:after="120"/>
              <w:contextualSpacing/>
              <w:rPr>
                <w:color w:val="0D0D0D" w:themeColor="text1" w:themeTint="F2"/>
              </w:rPr>
            </w:pPr>
          </w:p>
        </w:tc>
        <w:tc>
          <w:tcPr>
            <w:tcW w:w="7201" w:type="dxa"/>
            <w:tcBorders>
              <w:top w:val="nil"/>
              <w:left w:val="nil"/>
              <w:bottom w:val="nil"/>
              <w:right w:val="nil"/>
            </w:tcBorders>
          </w:tcPr>
          <w:p w14:paraId="4B1AA4ED"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If all envelopes are not sealed and marked as required, the </w:t>
            </w:r>
            <w:r w:rsidR="00283744" w:rsidRPr="00465C52">
              <w:rPr>
                <w:rFonts w:cs="Times New Roman"/>
                <w:color w:val="0D0D0D" w:themeColor="text1" w:themeTint="F2"/>
              </w:rPr>
              <w:t>Employer</w:t>
            </w:r>
            <w:r w:rsidRPr="00465C52">
              <w:rPr>
                <w:rFonts w:cs="Times New Roman"/>
                <w:color w:val="0D0D0D" w:themeColor="text1" w:themeTint="F2"/>
              </w:rPr>
              <w:t xml:space="preserve"> will assume no responsibility for the misplacement or premature opening of the </w:t>
            </w:r>
            <w:r w:rsidR="009841BF" w:rsidRPr="00465C52">
              <w:rPr>
                <w:rFonts w:cs="Times New Roman"/>
                <w:color w:val="0D0D0D" w:themeColor="text1" w:themeTint="F2"/>
              </w:rPr>
              <w:t>B</w:t>
            </w:r>
            <w:r w:rsidRPr="00465C52">
              <w:rPr>
                <w:rFonts w:cs="Times New Roman"/>
                <w:color w:val="0D0D0D" w:themeColor="text1" w:themeTint="F2"/>
              </w:rPr>
              <w:t>id.</w:t>
            </w:r>
          </w:p>
        </w:tc>
      </w:tr>
      <w:tr w:rsidR="0016255D" w:rsidRPr="00465C52" w14:paraId="7D3E26BE"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trHeight w:val="873"/>
          <w:jc w:val="center"/>
        </w:trPr>
        <w:tc>
          <w:tcPr>
            <w:tcW w:w="2406" w:type="dxa"/>
            <w:tcBorders>
              <w:top w:val="nil"/>
              <w:left w:val="nil"/>
              <w:bottom w:val="nil"/>
              <w:right w:val="nil"/>
            </w:tcBorders>
          </w:tcPr>
          <w:p w14:paraId="2A69A086"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285" w:name="_Toc424009124"/>
            <w:bookmarkStart w:id="286" w:name="_Toc438438846"/>
            <w:bookmarkStart w:id="287" w:name="_Toc438532618"/>
            <w:bookmarkStart w:id="288" w:name="_Toc438733990"/>
            <w:bookmarkStart w:id="289" w:name="_Toc438907028"/>
            <w:bookmarkStart w:id="290" w:name="_Toc438907227"/>
            <w:bookmarkStart w:id="291" w:name="_Toc97371026"/>
            <w:bookmarkStart w:id="292" w:name="_Toc139863124"/>
            <w:bookmarkStart w:id="293" w:name="_Toc325723941"/>
            <w:bookmarkStart w:id="294" w:name="_Toc435624835"/>
            <w:bookmarkStart w:id="295" w:name="_Toc448224248"/>
            <w:bookmarkStart w:id="296" w:name="_Toc63331066"/>
            <w:r w:rsidRPr="00465C52">
              <w:rPr>
                <w:color w:val="0D0D0D" w:themeColor="text1" w:themeTint="F2"/>
              </w:rPr>
              <w:t>Deadline for Submission of Bids</w:t>
            </w:r>
            <w:bookmarkEnd w:id="285"/>
            <w:bookmarkEnd w:id="286"/>
            <w:bookmarkEnd w:id="287"/>
            <w:bookmarkEnd w:id="288"/>
            <w:bookmarkEnd w:id="289"/>
            <w:bookmarkEnd w:id="290"/>
            <w:bookmarkEnd w:id="291"/>
            <w:bookmarkEnd w:id="292"/>
            <w:bookmarkEnd w:id="293"/>
            <w:bookmarkEnd w:id="294"/>
            <w:bookmarkEnd w:id="295"/>
            <w:bookmarkEnd w:id="296"/>
          </w:p>
        </w:tc>
        <w:tc>
          <w:tcPr>
            <w:tcW w:w="7201" w:type="dxa"/>
            <w:tcBorders>
              <w:top w:val="nil"/>
              <w:left w:val="nil"/>
              <w:bottom w:val="nil"/>
              <w:right w:val="nil"/>
            </w:tcBorders>
          </w:tcPr>
          <w:p w14:paraId="313FF246"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Bids must be received by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at the </w:t>
            </w:r>
            <w:proofErr w:type="gramStart"/>
            <w:r w:rsidRPr="00465C52">
              <w:rPr>
                <w:rFonts w:cs="Times New Roman"/>
                <w:color w:val="0D0D0D" w:themeColor="text1" w:themeTint="F2"/>
              </w:rPr>
              <w:t>address and</w:t>
            </w:r>
            <w:proofErr w:type="gramEnd"/>
            <w:r w:rsidRPr="00465C52">
              <w:rPr>
                <w:rFonts w:cs="Times New Roman"/>
                <w:color w:val="0D0D0D" w:themeColor="text1" w:themeTint="F2"/>
              </w:rPr>
              <w:t xml:space="preserve"> no later than the date and time </w:t>
            </w:r>
            <w:r w:rsidR="005F0029" w:rsidRPr="00465C52">
              <w:rPr>
                <w:rFonts w:cs="Times New Roman"/>
                <w:color w:val="0D0D0D" w:themeColor="text1" w:themeTint="F2"/>
              </w:rPr>
              <w:t>specified</w:t>
            </w:r>
            <w:r w:rsidRPr="00465C52">
              <w:rPr>
                <w:rFonts w:cs="Times New Roman"/>
                <w:b/>
                <w:color w:val="0D0D0D" w:themeColor="text1" w:themeTint="F2"/>
              </w:rPr>
              <w:t xml:space="preserve"> in the BDS</w:t>
            </w:r>
            <w:r w:rsidRPr="00465C52">
              <w:rPr>
                <w:rFonts w:cs="Times New Roman"/>
                <w:color w:val="0D0D0D" w:themeColor="text1" w:themeTint="F2"/>
              </w:rPr>
              <w:t xml:space="preserve">. </w:t>
            </w:r>
            <w:r w:rsidR="00791174" w:rsidRPr="00465C52">
              <w:rPr>
                <w:rStyle w:val="StyleHeader2-SubClausesBoldChar"/>
                <w:rFonts w:cs="Times New Roman"/>
                <w:b w:val="0"/>
                <w:color w:val="0D0D0D" w:themeColor="text1" w:themeTint="F2"/>
                <w:lang w:val="en-US"/>
              </w:rPr>
              <w:t>When so</w:t>
            </w:r>
            <w:r w:rsidR="00791174" w:rsidRPr="00465C52">
              <w:rPr>
                <w:rStyle w:val="StyleHeader2-SubClausesBoldChar"/>
                <w:rFonts w:cs="Times New Roman"/>
                <w:color w:val="0D0D0D" w:themeColor="text1" w:themeTint="F2"/>
                <w:lang w:val="en-US"/>
              </w:rPr>
              <w:t xml:space="preserve"> </w:t>
            </w:r>
            <w:r w:rsidR="00791174" w:rsidRPr="00465C52">
              <w:rPr>
                <w:rStyle w:val="StyleHeader2-SubClausesBoldChar"/>
                <w:rFonts w:cs="Times New Roman"/>
                <w:b w:val="0"/>
                <w:color w:val="0D0D0D" w:themeColor="text1" w:themeTint="F2"/>
                <w:lang w:val="en-US"/>
              </w:rPr>
              <w:t>specified</w:t>
            </w:r>
            <w:r w:rsidR="00791174" w:rsidRPr="00465C52">
              <w:rPr>
                <w:rStyle w:val="StyleHeader2-SubClausesBoldChar"/>
                <w:rFonts w:cs="Times New Roman"/>
                <w:color w:val="0D0D0D" w:themeColor="text1" w:themeTint="F2"/>
                <w:lang w:val="en-US"/>
              </w:rPr>
              <w:t xml:space="preserve"> in the BDS</w:t>
            </w:r>
            <w:r w:rsidR="00791174" w:rsidRPr="00465C52">
              <w:rPr>
                <w:rFonts w:cs="Times New Roman"/>
                <w:color w:val="0D0D0D" w:themeColor="text1" w:themeTint="F2"/>
              </w:rPr>
              <w:t xml:space="preserve">, </w:t>
            </w:r>
            <w:r w:rsidR="00321B2B" w:rsidRPr="00465C52">
              <w:rPr>
                <w:rFonts w:cs="Times New Roman"/>
                <w:color w:val="0D0D0D" w:themeColor="text1" w:themeTint="F2"/>
              </w:rPr>
              <w:t>B</w:t>
            </w:r>
            <w:r w:rsidR="00791174" w:rsidRPr="00465C52">
              <w:rPr>
                <w:rFonts w:cs="Times New Roman"/>
                <w:color w:val="0D0D0D" w:themeColor="text1" w:themeTint="F2"/>
              </w:rPr>
              <w:t xml:space="preserve">idders shall have the option of submitting their </w:t>
            </w:r>
            <w:r w:rsidR="009841BF" w:rsidRPr="00465C52">
              <w:rPr>
                <w:rFonts w:cs="Times New Roman"/>
                <w:color w:val="0D0D0D" w:themeColor="text1" w:themeTint="F2"/>
              </w:rPr>
              <w:t>B</w:t>
            </w:r>
            <w:r w:rsidR="00791174" w:rsidRPr="00465C52">
              <w:rPr>
                <w:rFonts w:cs="Times New Roman"/>
                <w:color w:val="0D0D0D" w:themeColor="text1" w:themeTint="F2"/>
              </w:rPr>
              <w:t xml:space="preserve">ids </w:t>
            </w:r>
            <w:r w:rsidR="00791174" w:rsidRPr="00465C52">
              <w:rPr>
                <w:rFonts w:cs="Times New Roman"/>
                <w:b/>
                <w:color w:val="0D0D0D" w:themeColor="text1" w:themeTint="F2"/>
              </w:rPr>
              <w:t>electronically</w:t>
            </w:r>
            <w:r w:rsidR="00791174" w:rsidRPr="00465C52">
              <w:rPr>
                <w:rFonts w:cs="Times New Roman"/>
                <w:color w:val="0D0D0D" w:themeColor="text1" w:themeTint="F2"/>
              </w:rPr>
              <w:t xml:space="preserve">. Bidders submitting </w:t>
            </w:r>
            <w:r w:rsidR="009841BF" w:rsidRPr="00465C52">
              <w:rPr>
                <w:rFonts w:cs="Times New Roman"/>
                <w:color w:val="0D0D0D" w:themeColor="text1" w:themeTint="F2"/>
              </w:rPr>
              <w:t>B</w:t>
            </w:r>
            <w:r w:rsidR="00791174" w:rsidRPr="00465C52">
              <w:rPr>
                <w:rFonts w:cs="Times New Roman"/>
                <w:color w:val="0D0D0D" w:themeColor="text1" w:themeTint="F2"/>
              </w:rPr>
              <w:t>ids electronically shall follow</w:t>
            </w:r>
            <w:r w:rsidR="00CA1CDA" w:rsidRPr="00465C52">
              <w:rPr>
                <w:rFonts w:cs="Times New Roman"/>
                <w:color w:val="0D0D0D" w:themeColor="text1" w:themeTint="F2"/>
              </w:rPr>
              <w:t xml:space="preserve"> the electronic bid submission </w:t>
            </w:r>
            <w:r w:rsidR="00791174" w:rsidRPr="00465C52">
              <w:rPr>
                <w:rFonts w:cs="Times New Roman"/>
                <w:color w:val="0D0D0D" w:themeColor="text1" w:themeTint="F2"/>
              </w:rPr>
              <w:t xml:space="preserve">procedures </w:t>
            </w:r>
            <w:r w:rsidR="00791174" w:rsidRPr="00465C52">
              <w:rPr>
                <w:rStyle w:val="StyleHeader2-SubClausesBoldChar"/>
                <w:rFonts w:cs="Times New Roman"/>
                <w:b w:val="0"/>
                <w:color w:val="0D0D0D" w:themeColor="text1" w:themeTint="F2"/>
                <w:lang w:val="en-US"/>
              </w:rPr>
              <w:t>specified</w:t>
            </w:r>
            <w:r w:rsidR="00791174" w:rsidRPr="00465C52">
              <w:rPr>
                <w:rStyle w:val="StyleHeader2-SubClausesBoldChar"/>
                <w:rFonts w:cs="Times New Roman"/>
                <w:color w:val="0D0D0D" w:themeColor="text1" w:themeTint="F2"/>
                <w:lang w:val="en-US"/>
              </w:rPr>
              <w:t xml:space="preserve"> in the BDS.</w:t>
            </w:r>
          </w:p>
        </w:tc>
      </w:tr>
      <w:tr w:rsidR="0016255D" w:rsidRPr="00465C52" w14:paraId="63BA822B"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54613385"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Borders>
              <w:top w:val="nil"/>
              <w:left w:val="nil"/>
              <w:bottom w:val="nil"/>
              <w:right w:val="nil"/>
            </w:tcBorders>
          </w:tcPr>
          <w:p w14:paraId="30024FC2"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may, at its discretion, extend the deadline for the </w:t>
            </w:r>
            <w:r w:rsidRPr="00465C52">
              <w:rPr>
                <w:rFonts w:cs="Times New Roman"/>
                <w:b/>
                <w:color w:val="0D0D0D" w:themeColor="text1" w:themeTint="F2"/>
              </w:rPr>
              <w:t>submission</w:t>
            </w:r>
            <w:r w:rsidRPr="00465C52">
              <w:rPr>
                <w:rFonts w:cs="Times New Roman"/>
                <w:color w:val="0D0D0D" w:themeColor="text1" w:themeTint="F2"/>
              </w:rPr>
              <w:t xml:space="preserve"> of </w:t>
            </w:r>
            <w:r w:rsidR="00E32222" w:rsidRPr="00465C52">
              <w:rPr>
                <w:rFonts w:cs="Times New Roman"/>
                <w:color w:val="0D0D0D" w:themeColor="text1" w:themeTint="F2"/>
              </w:rPr>
              <w:t>B</w:t>
            </w:r>
            <w:r w:rsidRPr="00465C52">
              <w:rPr>
                <w:rFonts w:cs="Times New Roman"/>
                <w:color w:val="0D0D0D" w:themeColor="text1" w:themeTint="F2"/>
              </w:rPr>
              <w:t xml:space="preserve">ids by amending the </w:t>
            </w:r>
            <w:r w:rsidR="004509D8" w:rsidRPr="00465C52">
              <w:rPr>
                <w:rFonts w:cs="Times New Roman"/>
                <w:color w:val="0D0D0D" w:themeColor="text1" w:themeTint="F2"/>
              </w:rPr>
              <w:t>bidding document</w:t>
            </w:r>
            <w:r w:rsidRPr="00465C52">
              <w:rPr>
                <w:rFonts w:cs="Times New Roman"/>
                <w:color w:val="0D0D0D" w:themeColor="text1" w:themeTint="F2"/>
              </w:rPr>
              <w:t xml:space="preserve"> in accordance with ITB 8, in which case all rights and obligations of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and Bidders previously subject to the deadline shall thereafter be subject to the deadline as extended.</w:t>
            </w:r>
          </w:p>
        </w:tc>
      </w:tr>
      <w:tr w:rsidR="0016255D" w:rsidRPr="00465C52" w14:paraId="2E16C14F"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05208A69"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297" w:name="_Toc438438847"/>
            <w:bookmarkStart w:id="298" w:name="_Toc438532619"/>
            <w:bookmarkStart w:id="299" w:name="_Toc438733991"/>
            <w:bookmarkStart w:id="300" w:name="_Toc438907029"/>
            <w:bookmarkStart w:id="301" w:name="_Toc438907228"/>
            <w:bookmarkStart w:id="302" w:name="_Toc97371027"/>
            <w:bookmarkStart w:id="303" w:name="_Toc139863125"/>
            <w:bookmarkStart w:id="304" w:name="_Toc325723942"/>
            <w:bookmarkStart w:id="305" w:name="_Toc435624836"/>
            <w:bookmarkStart w:id="306" w:name="_Toc448224249"/>
            <w:bookmarkStart w:id="307" w:name="_Toc63331067"/>
            <w:r w:rsidRPr="00465C52">
              <w:rPr>
                <w:color w:val="0D0D0D" w:themeColor="text1" w:themeTint="F2"/>
              </w:rPr>
              <w:t>Late Bids</w:t>
            </w:r>
            <w:bookmarkEnd w:id="297"/>
            <w:bookmarkEnd w:id="298"/>
            <w:bookmarkEnd w:id="299"/>
            <w:bookmarkEnd w:id="300"/>
            <w:bookmarkEnd w:id="301"/>
            <w:bookmarkEnd w:id="302"/>
            <w:bookmarkEnd w:id="303"/>
            <w:bookmarkEnd w:id="304"/>
            <w:bookmarkEnd w:id="305"/>
            <w:bookmarkEnd w:id="306"/>
            <w:bookmarkEnd w:id="307"/>
          </w:p>
        </w:tc>
        <w:tc>
          <w:tcPr>
            <w:tcW w:w="7201" w:type="dxa"/>
            <w:tcBorders>
              <w:top w:val="nil"/>
              <w:left w:val="nil"/>
              <w:bottom w:val="nil"/>
              <w:right w:val="nil"/>
            </w:tcBorders>
          </w:tcPr>
          <w:p w14:paraId="4C6A8901"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shall not consider any </w:t>
            </w:r>
            <w:r w:rsidR="001837A5" w:rsidRPr="00465C52">
              <w:rPr>
                <w:rFonts w:cs="Times New Roman"/>
                <w:color w:val="0D0D0D" w:themeColor="text1" w:themeTint="F2"/>
              </w:rPr>
              <w:t>B</w:t>
            </w:r>
            <w:r w:rsidRPr="00465C52">
              <w:rPr>
                <w:rFonts w:cs="Times New Roman"/>
                <w:color w:val="0D0D0D" w:themeColor="text1" w:themeTint="F2"/>
              </w:rPr>
              <w:t xml:space="preserve">id that arrives after the deadline for submission of </w:t>
            </w:r>
            <w:r w:rsidR="009841BF" w:rsidRPr="00465C52">
              <w:rPr>
                <w:rFonts w:cs="Times New Roman"/>
                <w:color w:val="0D0D0D" w:themeColor="text1" w:themeTint="F2"/>
              </w:rPr>
              <w:t>B</w:t>
            </w:r>
            <w:r w:rsidRPr="00465C52">
              <w:rPr>
                <w:rFonts w:cs="Times New Roman"/>
                <w:color w:val="0D0D0D" w:themeColor="text1" w:themeTint="F2"/>
              </w:rPr>
              <w:t xml:space="preserve">ids, in accordance with ITB 22. Any </w:t>
            </w:r>
            <w:r w:rsidR="009841BF" w:rsidRPr="00465C52">
              <w:rPr>
                <w:rFonts w:cs="Times New Roman"/>
                <w:color w:val="0D0D0D" w:themeColor="text1" w:themeTint="F2"/>
              </w:rPr>
              <w:t>B</w:t>
            </w:r>
            <w:r w:rsidRPr="00465C52">
              <w:rPr>
                <w:rFonts w:cs="Times New Roman"/>
                <w:color w:val="0D0D0D" w:themeColor="text1" w:themeTint="F2"/>
              </w:rPr>
              <w:t xml:space="preserve">id </w:t>
            </w:r>
            <w:r w:rsidRPr="00465C52">
              <w:rPr>
                <w:rFonts w:cs="Times New Roman"/>
                <w:b/>
                <w:color w:val="0D0D0D" w:themeColor="text1" w:themeTint="F2"/>
              </w:rPr>
              <w:t>received</w:t>
            </w:r>
            <w:r w:rsidRPr="00465C52">
              <w:rPr>
                <w:rFonts w:cs="Times New Roman"/>
                <w:color w:val="0D0D0D" w:themeColor="text1" w:themeTint="F2"/>
              </w:rPr>
              <w:t xml:space="preserve"> by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after the deadline for submission of </w:t>
            </w:r>
            <w:r w:rsidR="009841BF" w:rsidRPr="00465C52">
              <w:rPr>
                <w:rFonts w:cs="Times New Roman"/>
                <w:color w:val="0D0D0D" w:themeColor="text1" w:themeTint="F2"/>
              </w:rPr>
              <w:t>B</w:t>
            </w:r>
            <w:r w:rsidRPr="00465C52">
              <w:rPr>
                <w:rFonts w:cs="Times New Roman"/>
                <w:color w:val="0D0D0D" w:themeColor="text1" w:themeTint="F2"/>
              </w:rPr>
              <w:t>ids shall be declared late, rejected, and returned unopened to the Bidder.</w:t>
            </w:r>
          </w:p>
        </w:tc>
      </w:tr>
      <w:tr w:rsidR="0016255D" w:rsidRPr="00465C52" w14:paraId="49D51F03"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3A02B44A"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308" w:name="_Toc424009126"/>
            <w:bookmarkStart w:id="309" w:name="_Toc438438848"/>
            <w:bookmarkStart w:id="310" w:name="_Toc438532620"/>
            <w:bookmarkStart w:id="311" w:name="_Toc438733992"/>
            <w:bookmarkStart w:id="312" w:name="_Toc438907030"/>
            <w:bookmarkStart w:id="313" w:name="_Toc438907229"/>
            <w:bookmarkStart w:id="314" w:name="_Toc97371028"/>
            <w:bookmarkStart w:id="315" w:name="_Toc139863126"/>
            <w:bookmarkStart w:id="316" w:name="_Toc325723943"/>
            <w:bookmarkStart w:id="317" w:name="_Toc435624837"/>
            <w:bookmarkStart w:id="318" w:name="_Toc448224250"/>
            <w:bookmarkStart w:id="319" w:name="_Toc63331068"/>
            <w:r w:rsidRPr="00465C52">
              <w:rPr>
                <w:color w:val="0D0D0D" w:themeColor="text1" w:themeTint="F2"/>
              </w:rPr>
              <w:t>Withdrawal, Substitution, and Modification of Bids</w:t>
            </w:r>
            <w:bookmarkEnd w:id="308"/>
            <w:bookmarkEnd w:id="309"/>
            <w:bookmarkEnd w:id="310"/>
            <w:bookmarkEnd w:id="311"/>
            <w:bookmarkEnd w:id="312"/>
            <w:bookmarkEnd w:id="313"/>
            <w:bookmarkEnd w:id="314"/>
            <w:bookmarkEnd w:id="315"/>
            <w:bookmarkEnd w:id="316"/>
            <w:bookmarkEnd w:id="317"/>
            <w:bookmarkEnd w:id="318"/>
            <w:bookmarkEnd w:id="319"/>
            <w:r w:rsidRPr="00465C52">
              <w:rPr>
                <w:color w:val="0D0D0D" w:themeColor="text1" w:themeTint="F2"/>
              </w:rPr>
              <w:t xml:space="preserve"> </w:t>
            </w:r>
          </w:p>
        </w:tc>
        <w:tc>
          <w:tcPr>
            <w:tcW w:w="7201" w:type="dxa"/>
            <w:tcBorders>
              <w:top w:val="nil"/>
              <w:left w:val="nil"/>
              <w:bottom w:val="nil"/>
              <w:right w:val="nil"/>
            </w:tcBorders>
          </w:tcPr>
          <w:p w14:paraId="14CB4464"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A Bidder may withdraw, substitute, or modify its </w:t>
            </w:r>
            <w:r w:rsidR="009841BF" w:rsidRPr="00465C52">
              <w:rPr>
                <w:rFonts w:cs="Times New Roman"/>
                <w:color w:val="0D0D0D" w:themeColor="text1" w:themeTint="F2"/>
              </w:rPr>
              <w:t>B</w:t>
            </w:r>
            <w:r w:rsidRPr="00465C52">
              <w:rPr>
                <w:rFonts w:cs="Times New Roman"/>
                <w:color w:val="0D0D0D" w:themeColor="text1" w:themeTint="F2"/>
              </w:rPr>
              <w:t xml:space="preserve">id after it has been submitted by sending a written notice, duly signed by an authorized </w:t>
            </w:r>
            <w:r w:rsidRPr="00465C52">
              <w:rPr>
                <w:rFonts w:cs="Times New Roman"/>
                <w:b/>
                <w:color w:val="0D0D0D" w:themeColor="text1" w:themeTint="F2"/>
              </w:rPr>
              <w:t>representative</w:t>
            </w:r>
            <w:r w:rsidRPr="00465C52">
              <w:rPr>
                <w:rFonts w:cs="Times New Roman"/>
                <w:color w:val="0D0D0D" w:themeColor="text1" w:themeTint="F2"/>
              </w:rPr>
              <w:t>, and shall include a copy of the authorization in accordance with ITB 20.</w:t>
            </w:r>
            <w:r w:rsidR="00321B2B" w:rsidRPr="00465C52">
              <w:rPr>
                <w:rFonts w:cs="Times New Roman"/>
                <w:color w:val="0D0D0D" w:themeColor="text1" w:themeTint="F2"/>
              </w:rPr>
              <w:t>3</w:t>
            </w:r>
            <w:r w:rsidRPr="00465C52">
              <w:rPr>
                <w:rFonts w:cs="Times New Roman"/>
                <w:color w:val="0D0D0D" w:themeColor="text1" w:themeTint="F2"/>
              </w:rPr>
              <w:t xml:space="preserve">, (except that withdrawal notices do not require copies). The corresponding substitution or modification of the </w:t>
            </w:r>
            <w:r w:rsidR="009841BF" w:rsidRPr="00465C52">
              <w:rPr>
                <w:rFonts w:cs="Times New Roman"/>
                <w:color w:val="0D0D0D" w:themeColor="text1" w:themeTint="F2"/>
              </w:rPr>
              <w:t>B</w:t>
            </w:r>
            <w:r w:rsidRPr="00465C52">
              <w:rPr>
                <w:rFonts w:cs="Times New Roman"/>
                <w:color w:val="0D0D0D" w:themeColor="text1" w:themeTint="F2"/>
              </w:rPr>
              <w:t>id must accompany the respective written notice. All notices must be:</w:t>
            </w:r>
          </w:p>
          <w:p w14:paraId="550B6B12" w14:textId="77777777" w:rsidR="007B586E" w:rsidRPr="00465C52" w:rsidRDefault="007B586E" w:rsidP="00151EF3">
            <w:pPr>
              <w:pStyle w:val="P3Header1-Clauses"/>
              <w:numPr>
                <w:ilvl w:val="0"/>
                <w:numId w:val="114"/>
              </w:numPr>
              <w:spacing w:before="120" w:after="120"/>
              <w:ind w:left="1175" w:hanging="630"/>
              <w:contextualSpacing/>
              <w:rPr>
                <w:color w:val="0D0D0D" w:themeColor="text1" w:themeTint="F2"/>
                <w:szCs w:val="24"/>
              </w:rPr>
            </w:pPr>
            <w:r w:rsidRPr="00465C52">
              <w:rPr>
                <w:color w:val="0D0D0D" w:themeColor="text1" w:themeTint="F2"/>
                <w:spacing w:val="-4"/>
                <w:szCs w:val="24"/>
              </w:rPr>
              <w:t xml:space="preserve">prepared and submitted in accordance with ITB 20 and ITB 21 (except </w:t>
            </w:r>
            <w:r w:rsidRPr="00465C52">
              <w:rPr>
                <w:color w:val="0D0D0D" w:themeColor="text1" w:themeTint="F2"/>
              </w:rPr>
              <w:t>that</w:t>
            </w:r>
            <w:r w:rsidRPr="00465C52">
              <w:rPr>
                <w:color w:val="0D0D0D" w:themeColor="text1" w:themeTint="F2"/>
                <w:spacing w:val="-4"/>
                <w:szCs w:val="24"/>
              </w:rPr>
              <w:t xml:space="preserve"> </w:t>
            </w:r>
            <w:r w:rsidRPr="00465C52">
              <w:rPr>
                <w:color w:val="0D0D0D" w:themeColor="text1" w:themeTint="F2"/>
              </w:rPr>
              <w:t>withdrawal</w:t>
            </w:r>
            <w:r w:rsidRPr="00465C52">
              <w:rPr>
                <w:color w:val="0D0D0D" w:themeColor="text1" w:themeTint="F2"/>
                <w:spacing w:val="-4"/>
                <w:szCs w:val="24"/>
              </w:rPr>
              <w:t xml:space="preserve"> notices do not require copies), and in addition, the respective envelopes shall be clearly marked “</w:t>
            </w:r>
            <w:r w:rsidRPr="00465C52">
              <w:rPr>
                <w:smallCaps/>
                <w:color w:val="0D0D0D" w:themeColor="text1" w:themeTint="F2"/>
                <w:spacing w:val="-4"/>
                <w:szCs w:val="24"/>
              </w:rPr>
              <w:t>Withdrawal</w:t>
            </w:r>
            <w:r w:rsidRPr="00465C52">
              <w:rPr>
                <w:color w:val="0D0D0D" w:themeColor="text1" w:themeTint="F2"/>
                <w:spacing w:val="-4"/>
                <w:szCs w:val="24"/>
              </w:rPr>
              <w:t>,” “</w:t>
            </w:r>
            <w:r w:rsidRPr="00465C52">
              <w:rPr>
                <w:smallCaps/>
                <w:color w:val="0D0D0D" w:themeColor="text1" w:themeTint="F2"/>
                <w:spacing w:val="-4"/>
                <w:szCs w:val="24"/>
              </w:rPr>
              <w:t>Substitution</w:t>
            </w:r>
            <w:r w:rsidRPr="00465C52">
              <w:rPr>
                <w:color w:val="0D0D0D" w:themeColor="text1" w:themeTint="F2"/>
                <w:spacing w:val="-4"/>
                <w:szCs w:val="24"/>
              </w:rPr>
              <w:t>,” “</w:t>
            </w:r>
            <w:r w:rsidRPr="00465C52">
              <w:rPr>
                <w:smallCaps/>
                <w:color w:val="0D0D0D" w:themeColor="text1" w:themeTint="F2"/>
                <w:spacing w:val="-4"/>
                <w:szCs w:val="24"/>
              </w:rPr>
              <w:t>Modification</w:t>
            </w:r>
            <w:r w:rsidRPr="00465C52">
              <w:rPr>
                <w:color w:val="0D0D0D" w:themeColor="text1" w:themeTint="F2"/>
                <w:spacing w:val="-4"/>
                <w:szCs w:val="24"/>
              </w:rPr>
              <w:t>”</w:t>
            </w:r>
            <w:r w:rsidR="00AB1A51" w:rsidRPr="00465C52">
              <w:rPr>
                <w:color w:val="0D0D0D" w:themeColor="text1" w:themeTint="F2"/>
                <w:spacing w:val="-4"/>
                <w:szCs w:val="24"/>
              </w:rPr>
              <w:t>;</w:t>
            </w:r>
            <w:r w:rsidRPr="00465C52">
              <w:rPr>
                <w:color w:val="0D0D0D" w:themeColor="text1" w:themeTint="F2"/>
                <w:spacing w:val="-4"/>
                <w:szCs w:val="24"/>
              </w:rPr>
              <w:t xml:space="preserve"> and</w:t>
            </w:r>
          </w:p>
          <w:p w14:paraId="32177AF7" w14:textId="77777777" w:rsidR="007B586E" w:rsidRPr="00465C52" w:rsidRDefault="007B586E" w:rsidP="00151EF3">
            <w:pPr>
              <w:pStyle w:val="P3Header1-Clauses"/>
              <w:numPr>
                <w:ilvl w:val="0"/>
                <w:numId w:val="114"/>
              </w:numPr>
              <w:spacing w:before="120" w:after="120"/>
              <w:ind w:left="1175" w:hanging="630"/>
              <w:contextualSpacing/>
              <w:rPr>
                <w:color w:val="0D0D0D" w:themeColor="text1" w:themeTint="F2"/>
                <w:spacing w:val="-4"/>
                <w:szCs w:val="24"/>
              </w:rPr>
            </w:pPr>
            <w:r w:rsidRPr="00465C52">
              <w:rPr>
                <w:color w:val="0D0D0D" w:themeColor="text1" w:themeTint="F2"/>
              </w:rPr>
              <w:t>received</w:t>
            </w:r>
            <w:r w:rsidRPr="00465C52">
              <w:rPr>
                <w:color w:val="0D0D0D" w:themeColor="text1" w:themeTint="F2"/>
                <w:szCs w:val="24"/>
              </w:rPr>
              <w:t xml:space="preserve"> by the </w:t>
            </w:r>
            <w:r w:rsidR="00283744" w:rsidRPr="00465C52">
              <w:rPr>
                <w:color w:val="0D0D0D" w:themeColor="text1" w:themeTint="F2"/>
                <w:szCs w:val="24"/>
              </w:rPr>
              <w:t>Employer</w:t>
            </w:r>
            <w:r w:rsidRPr="00465C52">
              <w:rPr>
                <w:color w:val="0D0D0D" w:themeColor="text1" w:themeTint="F2"/>
                <w:szCs w:val="24"/>
              </w:rPr>
              <w:t xml:space="preserve"> prior to the deadline prescribed for </w:t>
            </w:r>
            <w:r w:rsidRPr="00465C52">
              <w:rPr>
                <w:color w:val="0D0D0D" w:themeColor="text1" w:themeTint="F2"/>
              </w:rPr>
              <w:t>submission</w:t>
            </w:r>
            <w:r w:rsidRPr="00465C52">
              <w:rPr>
                <w:color w:val="0D0D0D" w:themeColor="text1" w:themeTint="F2"/>
                <w:szCs w:val="24"/>
              </w:rPr>
              <w:t xml:space="preserve"> of </w:t>
            </w:r>
            <w:r w:rsidR="00A3138E" w:rsidRPr="00465C52">
              <w:rPr>
                <w:color w:val="0D0D0D" w:themeColor="text1" w:themeTint="F2"/>
                <w:szCs w:val="24"/>
              </w:rPr>
              <w:t>B</w:t>
            </w:r>
            <w:r w:rsidRPr="00465C52">
              <w:rPr>
                <w:color w:val="0D0D0D" w:themeColor="text1" w:themeTint="F2"/>
                <w:szCs w:val="24"/>
              </w:rPr>
              <w:t xml:space="preserve">ids, in accordance with ITB </w:t>
            </w:r>
            <w:r w:rsidRPr="00465C52">
              <w:rPr>
                <w:color w:val="0D0D0D" w:themeColor="text1" w:themeTint="F2"/>
              </w:rPr>
              <w:t>22</w:t>
            </w:r>
            <w:r w:rsidRPr="00465C52">
              <w:rPr>
                <w:color w:val="0D0D0D" w:themeColor="text1" w:themeTint="F2"/>
                <w:szCs w:val="24"/>
              </w:rPr>
              <w:t>.</w:t>
            </w:r>
          </w:p>
        </w:tc>
      </w:tr>
      <w:tr w:rsidR="0016255D" w:rsidRPr="00465C52" w14:paraId="08F5FCA5"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1013824C"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Borders>
              <w:top w:val="nil"/>
              <w:left w:val="nil"/>
              <w:bottom w:val="nil"/>
              <w:right w:val="nil"/>
            </w:tcBorders>
          </w:tcPr>
          <w:p w14:paraId="577A46AB"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Bids requested to be withdrawn in accordance with ITB 24.1 shall be returned </w:t>
            </w:r>
            <w:r w:rsidRPr="00465C52">
              <w:rPr>
                <w:rFonts w:cs="Times New Roman"/>
                <w:b/>
                <w:color w:val="0D0D0D" w:themeColor="text1" w:themeTint="F2"/>
              </w:rPr>
              <w:t>unopened</w:t>
            </w:r>
            <w:r w:rsidRPr="00465C52">
              <w:rPr>
                <w:rFonts w:cs="Times New Roman"/>
                <w:color w:val="0D0D0D" w:themeColor="text1" w:themeTint="F2"/>
              </w:rPr>
              <w:t xml:space="preserve"> to the Bidders.</w:t>
            </w:r>
          </w:p>
        </w:tc>
      </w:tr>
      <w:tr w:rsidR="0016255D" w:rsidRPr="00465C52" w14:paraId="663B6B5E"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5FE9F658" w14:textId="77777777" w:rsidR="007B586E" w:rsidRPr="00465C52" w:rsidRDefault="007B586E" w:rsidP="00347DB2">
            <w:pPr>
              <w:spacing w:before="120" w:after="120"/>
              <w:contextualSpacing/>
              <w:rPr>
                <w:color w:val="0D0D0D" w:themeColor="text1" w:themeTint="F2"/>
              </w:rPr>
            </w:pPr>
          </w:p>
        </w:tc>
        <w:tc>
          <w:tcPr>
            <w:tcW w:w="7201" w:type="dxa"/>
            <w:tcBorders>
              <w:top w:val="nil"/>
              <w:left w:val="nil"/>
              <w:bottom w:val="nil"/>
              <w:right w:val="nil"/>
            </w:tcBorders>
          </w:tcPr>
          <w:p w14:paraId="2D9C74D9" w14:textId="4ED0420F"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No </w:t>
            </w:r>
            <w:r w:rsidR="001837A5" w:rsidRPr="00465C52">
              <w:rPr>
                <w:rFonts w:cs="Times New Roman"/>
                <w:color w:val="0D0D0D" w:themeColor="text1" w:themeTint="F2"/>
              </w:rPr>
              <w:t>B</w:t>
            </w:r>
            <w:r w:rsidRPr="00465C52">
              <w:rPr>
                <w:rFonts w:cs="Times New Roman"/>
                <w:color w:val="0D0D0D" w:themeColor="text1" w:themeTint="F2"/>
              </w:rPr>
              <w:t xml:space="preserve">id may be withdrawn, substituted, or modified in the interval between </w:t>
            </w:r>
            <w:r w:rsidRPr="00465C52">
              <w:rPr>
                <w:rFonts w:cs="Times New Roman"/>
                <w:b/>
                <w:color w:val="0D0D0D" w:themeColor="text1" w:themeTint="F2"/>
              </w:rPr>
              <w:t>the</w:t>
            </w:r>
            <w:r w:rsidRPr="00465C52">
              <w:rPr>
                <w:rFonts w:cs="Times New Roman"/>
                <w:color w:val="0D0D0D" w:themeColor="text1" w:themeTint="F2"/>
              </w:rPr>
              <w:t xml:space="preserve"> deadline for submission of </w:t>
            </w:r>
            <w:r w:rsidR="009841BF" w:rsidRPr="00465C52">
              <w:rPr>
                <w:rFonts w:cs="Times New Roman"/>
                <w:color w:val="0D0D0D" w:themeColor="text1" w:themeTint="F2"/>
              </w:rPr>
              <w:t>B</w:t>
            </w:r>
            <w:r w:rsidRPr="00465C52">
              <w:rPr>
                <w:rFonts w:cs="Times New Roman"/>
                <w:color w:val="0D0D0D" w:themeColor="text1" w:themeTint="F2"/>
              </w:rPr>
              <w:t xml:space="preserve">ids and the </w:t>
            </w:r>
            <w:r w:rsidR="009D3CA5" w:rsidRPr="00465C52">
              <w:rPr>
                <w:color w:val="0D0D0D" w:themeColor="text1" w:themeTint="F2"/>
              </w:rPr>
              <w:t>date of expiry of the</w:t>
            </w:r>
            <w:r w:rsidRPr="00465C52">
              <w:rPr>
                <w:rFonts w:cs="Times New Roman"/>
                <w:color w:val="0D0D0D" w:themeColor="text1" w:themeTint="F2"/>
              </w:rPr>
              <w:t xml:space="preserve"> </w:t>
            </w:r>
            <w:r w:rsidR="009841BF" w:rsidRPr="00465C52">
              <w:rPr>
                <w:rFonts w:cs="Times New Roman"/>
                <w:color w:val="0D0D0D" w:themeColor="text1" w:themeTint="F2"/>
              </w:rPr>
              <w:t>B</w:t>
            </w:r>
            <w:r w:rsidRPr="00465C52">
              <w:rPr>
                <w:rFonts w:cs="Times New Roman"/>
                <w:color w:val="0D0D0D" w:themeColor="text1" w:themeTint="F2"/>
              </w:rPr>
              <w:t xml:space="preserve">id validity specified by the Bidder on the Letter of Bid or any </w:t>
            </w:r>
            <w:r w:rsidR="009D3CA5" w:rsidRPr="00465C52">
              <w:rPr>
                <w:rFonts w:cs="Times New Roman"/>
                <w:color w:val="0D0D0D" w:themeColor="text1" w:themeTint="F2"/>
              </w:rPr>
              <w:t xml:space="preserve">extended date </w:t>
            </w:r>
            <w:r w:rsidRPr="00465C52">
              <w:rPr>
                <w:rFonts w:cs="Times New Roman"/>
                <w:color w:val="0D0D0D" w:themeColor="text1" w:themeTint="F2"/>
              </w:rPr>
              <w:t xml:space="preserve">thereof.  </w:t>
            </w:r>
          </w:p>
        </w:tc>
      </w:tr>
      <w:tr w:rsidR="0016255D" w:rsidRPr="00465C52" w14:paraId="157BB9E7"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1092DA61"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320" w:name="_Toc438438849"/>
            <w:bookmarkStart w:id="321" w:name="_Toc438532623"/>
            <w:bookmarkStart w:id="322" w:name="_Toc438733993"/>
            <w:bookmarkStart w:id="323" w:name="_Toc438907031"/>
            <w:bookmarkStart w:id="324" w:name="_Toc438907230"/>
            <w:bookmarkStart w:id="325" w:name="_Toc97371029"/>
            <w:bookmarkStart w:id="326" w:name="_Toc139863127"/>
            <w:bookmarkStart w:id="327" w:name="_Toc325723944"/>
            <w:bookmarkStart w:id="328" w:name="_Toc435624838"/>
            <w:bookmarkStart w:id="329" w:name="_Toc448224251"/>
            <w:bookmarkStart w:id="330" w:name="_Toc63331069"/>
            <w:r w:rsidRPr="00465C52">
              <w:rPr>
                <w:color w:val="0D0D0D" w:themeColor="text1" w:themeTint="F2"/>
              </w:rPr>
              <w:t>Bid Opening</w:t>
            </w:r>
            <w:bookmarkEnd w:id="320"/>
            <w:bookmarkEnd w:id="321"/>
            <w:bookmarkEnd w:id="322"/>
            <w:bookmarkEnd w:id="323"/>
            <w:bookmarkEnd w:id="324"/>
            <w:bookmarkEnd w:id="325"/>
            <w:bookmarkEnd w:id="326"/>
            <w:bookmarkEnd w:id="327"/>
            <w:bookmarkEnd w:id="328"/>
            <w:bookmarkEnd w:id="329"/>
            <w:bookmarkEnd w:id="330"/>
          </w:p>
        </w:tc>
        <w:tc>
          <w:tcPr>
            <w:tcW w:w="7201" w:type="dxa"/>
            <w:tcBorders>
              <w:top w:val="nil"/>
              <w:left w:val="nil"/>
              <w:bottom w:val="nil"/>
              <w:right w:val="nil"/>
            </w:tcBorders>
          </w:tcPr>
          <w:p w14:paraId="6CD07DEC" w14:textId="77777777" w:rsidR="007B586E" w:rsidRPr="00465C52" w:rsidRDefault="00791174"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Except in the cases specified in ITB 23 and </w:t>
            </w:r>
            <w:r w:rsidR="00853652" w:rsidRPr="00465C52">
              <w:rPr>
                <w:rFonts w:cs="Times New Roman"/>
                <w:color w:val="0D0D0D" w:themeColor="text1" w:themeTint="F2"/>
              </w:rPr>
              <w:t xml:space="preserve">ITB </w:t>
            </w:r>
            <w:r w:rsidRPr="00465C52">
              <w:rPr>
                <w:rFonts w:cs="Times New Roman"/>
                <w:color w:val="0D0D0D" w:themeColor="text1" w:themeTint="F2"/>
              </w:rPr>
              <w:t>24</w:t>
            </w:r>
            <w:r w:rsidR="00321B2B" w:rsidRPr="00465C52">
              <w:rPr>
                <w:rFonts w:cs="Times New Roman"/>
                <w:color w:val="0D0D0D" w:themeColor="text1" w:themeTint="F2"/>
              </w:rPr>
              <w:t>.2</w:t>
            </w:r>
            <w:r w:rsidRPr="00465C52">
              <w:rPr>
                <w:rFonts w:cs="Times New Roman"/>
                <w:color w:val="0D0D0D" w:themeColor="text1" w:themeTint="F2"/>
              </w:rPr>
              <w:t xml:space="preserve">, the Employer shall publicly open and read out in accordance with </w:t>
            </w:r>
            <w:r w:rsidR="008F48FE" w:rsidRPr="00465C52">
              <w:rPr>
                <w:rFonts w:cs="Times New Roman"/>
                <w:color w:val="0D0D0D" w:themeColor="text1" w:themeTint="F2"/>
              </w:rPr>
              <w:t xml:space="preserve">this </w:t>
            </w:r>
            <w:r w:rsidR="00BA2959" w:rsidRPr="00465C52">
              <w:rPr>
                <w:rFonts w:cs="Times New Roman"/>
                <w:color w:val="0D0D0D" w:themeColor="text1" w:themeTint="F2"/>
              </w:rPr>
              <w:t>ITB</w:t>
            </w:r>
            <w:r w:rsidR="008F48FE" w:rsidRPr="00465C52">
              <w:rPr>
                <w:rFonts w:cs="Times New Roman"/>
                <w:color w:val="0D0D0D" w:themeColor="text1" w:themeTint="F2"/>
              </w:rPr>
              <w:t>,</w:t>
            </w:r>
            <w:r w:rsidRPr="00465C52">
              <w:rPr>
                <w:rFonts w:cs="Times New Roman"/>
                <w:color w:val="0D0D0D" w:themeColor="text1" w:themeTint="F2"/>
              </w:rPr>
              <w:t xml:space="preserve"> all </w:t>
            </w:r>
            <w:r w:rsidR="008F48FE" w:rsidRPr="00465C52">
              <w:rPr>
                <w:rFonts w:cs="Times New Roman"/>
                <w:color w:val="0D0D0D" w:themeColor="text1" w:themeTint="F2"/>
              </w:rPr>
              <w:t>B</w:t>
            </w:r>
            <w:r w:rsidRPr="00465C52">
              <w:rPr>
                <w:rFonts w:cs="Times New Roman"/>
                <w:color w:val="0D0D0D" w:themeColor="text1" w:themeTint="F2"/>
              </w:rPr>
              <w:t>ids received by the deadline, at the date, time and place specified</w:t>
            </w:r>
            <w:r w:rsidRPr="00465C52">
              <w:rPr>
                <w:rFonts w:cs="Times New Roman"/>
                <w:b/>
                <w:color w:val="0D0D0D" w:themeColor="text1" w:themeTint="F2"/>
              </w:rPr>
              <w:t xml:space="preserve"> in the BDS</w:t>
            </w:r>
            <w:r w:rsidRPr="00465C52">
              <w:rPr>
                <w:rFonts w:cs="Times New Roman"/>
                <w:color w:val="0D0D0D" w:themeColor="text1" w:themeTint="F2"/>
              </w:rPr>
              <w:t xml:space="preserve">, in the </w:t>
            </w:r>
            <w:r w:rsidRPr="00465C52">
              <w:rPr>
                <w:rFonts w:cs="Times New Roman"/>
                <w:b/>
                <w:color w:val="0D0D0D" w:themeColor="text1" w:themeTint="F2"/>
              </w:rPr>
              <w:t>presence</w:t>
            </w:r>
            <w:r w:rsidRPr="00465C52">
              <w:rPr>
                <w:rFonts w:cs="Times New Roman"/>
                <w:color w:val="0D0D0D" w:themeColor="text1" w:themeTint="F2"/>
              </w:rPr>
              <w:t xml:space="preserve"> of Bidders</w:t>
            </w:r>
            <w:r w:rsidR="00CB580D" w:rsidRPr="00465C52">
              <w:rPr>
                <w:rFonts w:cs="Times New Roman"/>
                <w:color w:val="0D0D0D" w:themeColor="text1" w:themeTint="F2"/>
              </w:rPr>
              <w:t>’</w:t>
            </w:r>
            <w:r w:rsidRPr="00465C52">
              <w:rPr>
                <w:rFonts w:cs="Times New Roman"/>
                <w:color w:val="0D0D0D" w:themeColor="text1" w:themeTint="F2"/>
              </w:rPr>
              <w:t xml:space="preserve"> designated representatives and anyone who choose</w:t>
            </w:r>
            <w:r w:rsidR="00AD3E6B" w:rsidRPr="00465C52">
              <w:rPr>
                <w:rFonts w:cs="Times New Roman"/>
                <w:color w:val="0D0D0D" w:themeColor="text1" w:themeTint="F2"/>
              </w:rPr>
              <w:t>s</w:t>
            </w:r>
            <w:r w:rsidRPr="00465C52">
              <w:rPr>
                <w:rFonts w:cs="Times New Roman"/>
                <w:color w:val="0D0D0D" w:themeColor="text1" w:themeTint="F2"/>
              </w:rPr>
              <w:t xml:space="preserve"> to attend. </w:t>
            </w:r>
            <w:r w:rsidR="00532AD6" w:rsidRPr="00465C52">
              <w:rPr>
                <w:rFonts w:cs="Times New Roman"/>
                <w:color w:val="0D0D0D" w:themeColor="text1" w:themeTint="F2"/>
              </w:rPr>
              <w:t xml:space="preserve">All Bidders, or their representatives and any interested party may attend a public opening. </w:t>
            </w:r>
            <w:r w:rsidRPr="00465C52">
              <w:rPr>
                <w:rFonts w:cs="Times New Roman"/>
                <w:color w:val="0D0D0D" w:themeColor="text1" w:themeTint="F2"/>
              </w:rPr>
              <w:t xml:space="preserve">Any specific electronic </w:t>
            </w:r>
            <w:r w:rsidR="009841BF" w:rsidRPr="00465C52">
              <w:rPr>
                <w:rFonts w:cs="Times New Roman"/>
                <w:color w:val="0D0D0D" w:themeColor="text1" w:themeTint="F2"/>
              </w:rPr>
              <w:t>B</w:t>
            </w:r>
            <w:r w:rsidRPr="00465C52">
              <w:rPr>
                <w:rFonts w:cs="Times New Roman"/>
                <w:color w:val="0D0D0D" w:themeColor="text1" w:themeTint="F2"/>
              </w:rPr>
              <w:t xml:space="preserve">id opening procedures required if electronic bidding is permitted in accordance with ITB 22.1, shall be </w:t>
            </w:r>
            <w:r w:rsidRPr="00465C52">
              <w:rPr>
                <w:rStyle w:val="StyleHeader2-SubClausesBoldChar"/>
                <w:rFonts w:cs="Times New Roman"/>
                <w:b w:val="0"/>
                <w:color w:val="0D0D0D" w:themeColor="text1" w:themeTint="F2"/>
                <w:lang w:val="en-US"/>
              </w:rPr>
              <w:t>as</w:t>
            </w:r>
            <w:r w:rsidRPr="00465C52">
              <w:rPr>
                <w:rFonts w:cs="Times New Roman"/>
                <w:color w:val="0D0D0D" w:themeColor="text1" w:themeTint="F2"/>
              </w:rPr>
              <w:t xml:space="preserve"> </w:t>
            </w:r>
            <w:r w:rsidRPr="00465C52">
              <w:rPr>
                <w:rStyle w:val="StyleHeader2-SubClausesBoldChar"/>
                <w:rFonts w:cs="Times New Roman"/>
                <w:b w:val="0"/>
                <w:color w:val="0D0D0D" w:themeColor="text1" w:themeTint="F2"/>
                <w:lang w:val="en-US"/>
              </w:rPr>
              <w:t>specified</w:t>
            </w:r>
            <w:r w:rsidRPr="00465C52">
              <w:rPr>
                <w:rStyle w:val="StyleHeader2-SubClausesBoldChar"/>
                <w:rFonts w:cs="Times New Roman"/>
                <w:color w:val="0D0D0D" w:themeColor="text1" w:themeTint="F2"/>
                <w:lang w:val="en-US"/>
              </w:rPr>
              <w:t xml:space="preserve"> in the BDS</w:t>
            </w:r>
            <w:r w:rsidR="007B586E" w:rsidRPr="00465C52">
              <w:rPr>
                <w:rFonts w:cs="Times New Roman"/>
                <w:color w:val="0D0D0D" w:themeColor="text1" w:themeTint="F2"/>
              </w:rPr>
              <w:t>.</w:t>
            </w:r>
          </w:p>
        </w:tc>
      </w:tr>
      <w:tr w:rsidR="0016255D" w:rsidRPr="00465C52" w14:paraId="1F4ABED8"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46978D70" w14:textId="77777777" w:rsidR="007B586E" w:rsidRPr="00465C52" w:rsidRDefault="007B586E" w:rsidP="00347DB2">
            <w:pPr>
              <w:pStyle w:val="Header"/>
              <w:pBdr>
                <w:bottom w:val="none" w:sz="0" w:space="0" w:color="auto"/>
              </w:pBdr>
              <w:tabs>
                <w:tab w:val="clear" w:pos="9000"/>
              </w:tabs>
              <w:spacing w:before="120" w:after="120"/>
              <w:contextualSpacing/>
              <w:rPr>
                <w:rFonts w:ascii="Times New Roman" w:hAnsi="Times New Roman"/>
                <w:color w:val="0D0D0D" w:themeColor="text1" w:themeTint="F2"/>
                <w:sz w:val="24"/>
                <w:szCs w:val="24"/>
                <w:lang w:val="en-US" w:eastAsia="en-US"/>
              </w:rPr>
            </w:pPr>
          </w:p>
        </w:tc>
        <w:tc>
          <w:tcPr>
            <w:tcW w:w="7201" w:type="dxa"/>
            <w:tcBorders>
              <w:top w:val="nil"/>
              <w:left w:val="nil"/>
              <w:bottom w:val="nil"/>
              <w:right w:val="nil"/>
            </w:tcBorders>
          </w:tcPr>
          <w:p w14:paraId="3F19D635" w14:textId="77777777" w:rsidR="00532AD6"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First, envelopes marked “</w:t>
            </w:r>
            <w:r w:rsidRPr="00465C52">
              <w:rPr>
                <w:rFonts w:cs="Times New Roman"/>
                <w:smallCaps/>
                <w:color w:val="0D0D0D" w:themeColor="text1" w:themeTint="F2"/>
              </w:rPr>
              <w:t>Withdrawal</w:t>
            </w:r>
            <w:r w:rsidRPr="00465C52">
              <w:rPr>
                <w:rFonts w:cs="Times New Roman"/>
                <w:color w:val="0D0D0D" w:themeColor="text1" w:themeTint="F2"/>
              </w:rPr>
              <w:t xml:space="preserve">” shall be opened and read out and the </w:t>
            </w:r>
            <w:r w:rsidRPr="00465C52">
              <w:rPr>
                <w:rFonts w:cs="Times New Roman"/>
                <w:b/>
                <w:color w:val="0D0D0D" w:themeColor="text1" w:themeTint="F2"/>
              </w:rPr>
              <w:t>envelope</w:t>
            </w:r>
            <w:r w:rsidRPr="00465C52">
              <w:rPr>
                <w:rFonts w:cs="Times New Roman"/>
                <w:color w:val="0D0D0D" w:themeColor="text1" w:themeTint="F2"/>
              </w:rPr>
              <w:t xml:space="preserve"> with the corresponding </w:t>
            </w:r>
            <w:r w:rsidR="009841BF" w:rsidRPr="00465C52">
              <w:rPr>
                <w:rFonts w:cs="Times New Roman"/>
                <w:color w:val="0D0D0D" w:themeColor="text1" w:themeTint="F2"/>
              </w:rPr>
              <w:t>B</w:t>
            </w:r>
            <w:r w:rsidRPr="00465C52">
              <w:rPr>
                <w:rFonts w:cs="Times New Roman"/>
                <w:color w:val="0D0D0D" w:themeColor="text1" w:themeTint="F2"/>
              </w:rPr>
              <w:t xml:space="preserve">id shall not be </w:t>
            </w:r>
            <w:proofErr w:type="gramStart"/>
            <w:r w:rsidRPr="00465C52">
              <w:rPr>
                <w:rFonts w:cs="Times New Roman"/>
                <w:color w:val="0D0D0D" w:themeColor="text1" w:themeTint="F2"/>
              </w:rPr>
              <w:t>opened, but</w:t>
            </w:r>
            <w:proofErr w:type="gramEnd"/>
            <w:r w:rsidRPr="00465C52">
              <w:rPr>
                <w:rFonts w:cs="Times New Roman"/>
                <w:color w:val="0D0D0D" w:themeColor="text1" w:themeTint="F2"/>
              </w:rPr>
              <w:t xml:space="preserve"> returned to the Bidder. No </w:t>
            </w:r>
            <w:r w:rsidR="009841BF" w:rsidRPr="00465C52">
              <w:rPr>
                <w:rFonts w:cs="Times New Roman"/>
                <w:color w:val="0D0D0D" w:themeColor="text1" w:themeTint="F2"/>
              </w:rPr>
              <w:t>B</w:t>
            </w:r>
            <w:r w:rsidRPr="00465C52">
              <w:rPr>
                <w:rFonts w:cs="Times New Roman"/>
                <w:color w:val="0D0D0D" w:themeColor="text1" w:themeTint="F2"/>
              </w:rPr>
              <w:t xml:space="preserve">id withdrawal shall be permitted unless the corresponding withdrawal notice contains a valid authorization to request the withdrawal and is read out at </w:t>
            </w:r>
            <w:r w:rsidR="009841BF" w:rsidRPr="00465C52">
              <w:rPr>
                <w:rFonts w:cs="Times New Roman"/>
                <w:color w:val="0D0D0D" w:themeColor="text1" w:themeTint="F2"/>
              </w:rPr>
              <w:t>B</w:t>
            </w:r>
            <w:r w:rsidRPr="00465C52">
              <w:rPr>
                <w:rFonts w:cs="Times New Roman"/>
                <w:color w:val="0D0D0D" w:themeColor="text1" w:themeTint="F2"/>
              </w:rPr>
              <w:t xml:space="preserve">id opening. </w:t>
            </w:r>
          </w:p>
          <w:p w14:paraId="5D3B84E5" w14:textId="77777777" w:rsidR="00532AD6"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Next, envelopes marked “</w:t>
            </w:r>
            <w:r w:rsidRPr="00465C52">
              <w:rPr>
                <w:rFonts w:cs="Times New Roman"/>
                <w:smallCaps/>
                <w:color w:val="0D0D0D" w:themeColor="text1" w:themeTint="F2"/>
              </w:rPr>
              <w:t>Substitution</w:t>
            </w:r>
            <w:r w:rsidRPr="00465C52">
              <w:rPr>
                <w:rFonts w:cs="Times New Roman"/>
                <w:color w:val="0D0D0D" w:themeColor="text1" w:themeTint="F2"/>
              </w:rPr>
              <w:t xml:space="preserve">” shall be opened and read out and exchanged with the corresponding </w:t>
            </w:r>
            <w:r w:rsidR="009841BF" w:rsidRPr="00465C52">
              <w:rPr>
                <w:rFonts w:cs="Times New Roman"/>
                <w:color w:val="0D0D0D" w:themeColor="text1" w:themeTint="F2"/>
              </w:rPr>
              <w:t>B</w:t>
            </w:r>
            <w:r w:rsidRPr="00465C52">
              <w:rPr>
                <w:rFonts w:cs="Times New Roman"/>
                <w:color w:val="0D0D0D" w:themeColor="text1" w:themeTint="F2"/>
              </w:rPr>
              <w:t xml:space="preserve">id being substituted, and the substituted </w:t>
            </w:r>
            <w:r w:rsidR="009841BF" w:rsidRPr="00465C52">
              <w:rPr>
                <w:rFonts w:cs="Times New Roman"/>
                <w:color w:val="0D0D0D" w:themeColor="text1" w:themeTint="F2"/>
              </w:rPr>
              <w:t>B</w:t>
            </w:r>
            <w:r w:rsidRPr="00465C52">
              <w:rPr>
                <w:rFonts w:cs="Times New Roman"/>
                <w:color w:val="0D0D0D" w:themeColor="text1" w:themeTint="F2"/>
              </w:rPr>
              <w:t xml:space="preserve">id shall not be opened, but returned to the Bidder. No </w:t>
            </w:r>
            <w:r w:rsidR="009841BF" w:rsidRPr="00465C52">
              <w:rPr>
                <w:rFonts w:cs="Times New Roman"/>
                <w:color w:val="0D0D0D" w:themeColor="text1" w:themeTint="F2"/>
              </w:rPr>
              <w:t>B</w:t>
            </w:r>
            <w:r w:rsidRPr="00465C52">
              <w:rPr>
                <w:rFonts w:cs="Times New Roman"/>
                <w:color w:val="0D0D0D" w:themeColor="text1" w:themeTint="F2"/>
              </w:rPr>
              <w:t xml:space="preserve">id substitution shall be permitted unless the corresponding substitution notice contains a valid authorization to request the substitution and is read out at </w:t>
            </w:r>
            <w:r w:rsidR="009841BF" w:rsidRPr="00465C52">
              <w:rPr>
                <w:rFonts w:cs="Times New Roman"/>
                <w:color w:val="0D0D0D" w:themeColor="text1" w:themeTint="F2"/>
              </w:rPr>
              <w:t>B</w:t>
            </w:r>
            <w:r w:rsidRPr="00465C52">
              <w:rPr>
                <w:rFonts w:cs="Times New Roman"/>
                <w:color w:val="0D0D0D" w:themeColor="text1" w:themeTint="F2"/>
              </w:rPr>
              <w:t xml:space="preserve">id opening. </w:t>
            </w:r>
          </w:p>
          <w:p w14:paraId="4F6636A2" w14:textId="77777777" w:rsidR="007B586E" w:rsidRPr="00465C52" w:rsidRDefault="00532AD6"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Next, e</w:t>
            </w:r>
            <w:r w:rsidR="007B586E" w:rsidRPr="00465C52">
              <w:rPr>
                <w:rFonts w:cs="Times New Roman"/>
                <w:color w:val="0D0D0D" w:themeColor="text1" w:themeTint="F2"/>
              </w:rPr>
              <w:t>nvelopes marked “</w:t>
            </w:r>
            <w:r w:rsidR="007B586E" w:rsidRPr="00465C52">
              <w:rPr>
                <w:rFonts w:cs="Times New Roman"/>
                <w:smallCaps/>
                <w:color w:val="0D0D0D" w:themeColor="text1" w:themeTint="F2"/>
              </w:rPr>
              <w:t>Modification</w:t>
            </w:r>
            <w:r w:rsidR="007B586E" w:rsidRPr="00465C52">
              <w:rPr>
                <w:rFonts w:cs="Times New Roman"/>
                <w:color w:val="0D0D0D" w:themeColor="text1" w:themeTint="F2"/>
              </w:rPr>
              <w:t xml:space="preserve">” shall be opened and read out with the </w:t>
            </w:r>
            <w:r w:rsidR="007B586E" w:rsidRPr="00465C52">
              <w:rPr>
                <w:rFonts w:cs="Times New Roman"/>
                <w:b/>
                <w:color w:val="0D0D0D" w:themeColor="text1" w:themeTint="F2"/>
              </w:rPr>
              <w:t>corresponding</w:t>
            </w:r>
            <w:r w:rsidR="007B586E" w:rsidRPr="00465C52">
              <w:rPr>
                <w:rFonts w:cs="Times New Roman"/>
                <w:color w:val="0D0D0D" w:themeColor="text1" w:themeTint="F2"/>
              </w:rPr>
              <w:t xml:space="preserve"> </w:t>
            </w:r>
            <w:r w:rsidR="009841BF" w:rsidRPr="00465C52">
              <w:rPr>
                <w:rFonts w:cs="Times New Roman"/>
                <w:color w:val="0D0D0D" w:themeColor="text1" w:themeTint="F2"/>
              </w:rPr>
              <w:t>B</w:t>
            </w:r>
            <w:r w:rsidR="007B586E" w:rsidRPr="00465C52">
              <w:rPr>
                <w:rFonts w:cs="Times New Roman"/>
                <w:color w:val="0D0D0D" w:themeColor="text1" w:themeTint="F2"/>
              </w:rPr>
              <w:t xml:space="preserve">id. No </w:t>
            </w:r>
            <w:r w:rsidR="001837A5" w:rsidRPr="00465C52">
              <w:rPr>
                <w:rFonts w:cs="Times New Roman"/>
                <w:color w:val="0D0D0D" w:themeColor="text1" w:themeTint="F2"/>
              </w:rPr>
              <w:t>B</w:t>
            </w:r>
            <w:r w:rsidR="007B586E" w:rsidRPr="00465C52">
              <w:rPr>
                <w:rFonts w:cs="Times New Roman"/>
                <w:color w:val="0D0D0D" w:themeColor="text1" w:themeTint="F2"/>
              </w:rPr>
              <w:t xml:space="preserve">id modification shall be permitted unless the corresponding modification notice contains a valid authorization to request the modification and is read out at bid opening. </w:t>
            </w:r>
          </w:p>
        </w:tc>
      </w:tr>
      <w:tr w:rsidR="0016255D" w:rsidRPr="00465C52" w14:paraId="57B300AE"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11881DB8" w14:textId="77777777" w:rsidR="007B586E" w:rsidRPr="00465C52" w:rsidRDefault="007B586E" w:rsidP="00347DB2">
            <w:pPr>
              <w:spacing w:before="120" w:after="120"/>
              <w:contextualSpacing/>
              <w:rPr>
                <w:color w:val="0D0D0D" w:themeColor="text1" w:themeTint="F2"/>
              </w:rPr>
            </w:pPr>
          </w:p>
        </w:tc>
        <w:tc>
          <w:tcPr>
            <w:tcW w:w="7201" w:type="dxa"/>
            <w:tcBorders>
              <w:top w:val="nil"/>
              <w:left w:val="nil"/>
              <w:bottom w:val="nil"/>
              <w:right w:val="nil"/>
            </w:tcBorders>
          </w:tcPr>
          <w:p w14:paraId="2DE8C6A1" w14:textId="77777777" w:rsidR="00AD3E6B" w:rsidRPr="00465C52" w:rsidRDefault="00532AD6"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Next, all remaining</w:t>
            </w:r>
            <w:r w:rsidR="00791174" w:rsidRPr="00465C52">
              <w:rPr>
                <w:rFonts w:cs="Times New Roman"/>
                <w:color w:val="0D0D0D" w:themeColor="text1" w:themeTint="F2"/>
              </w:rPr>
              <w:t xml:space="preserve"> envelopes shall be opened one at a time, reading out: the name of the Bidder and whether there is a modification; the total Bid Price, per lot (contract) if applicable, including any discounts and alternative </w:t>
            </w:r>
            <w:r w:rsidR="00853652" w:rsidRPr="00465C52">
              <w:rPr>
                <w:rFonts w:cs="Times New Roman"/>
                <w:color w:val="0D0D0D" w:themeColor="text1" w:themeTint="F2"/>
              </w:rPr>
              <w:t>Bids</w:t>
            </w:r>
            <w:r w:rsidR="00791174" w:rsidRPr="00465C52">
              <w:rPr>
                <w:rFonts w:cs="Times New Roman"/>
                <w:color w:val="0D0D0D" w:themeColor="text1" w:themeTint="F2"/>
              </w:rPr>
              <w:t xml:space="preserve">; the presence or absence of a </w:t>
            </w:r>
            <w:r w:rsidR="009841BF" w:rsidRPr="00465C52">
              <w:rPr>
                <w:rFonts w:cs="Times New Roman"/>
                <w:color w:val="0D0D0D" w:themeColor="text1" w:themeTint="F2"/>
              </w:rPr>
              <w:t>B</w:t>
            </w:r>
            <w:r w:rsidR="00791174" w:rsidRPr="00465C52">
              <w:rPr>
                <w:rFonts w:cs="Times New Roman"/>
                <w:color w:val="0D0D0D" w:themeColor="text1" w:themeTint="F2"/>
              </w:rPr>
              <w:t xml:space="preserve">id </w:t>
            </w:r>
            <w:r w:rsidR="009841BF" w:rsidRPr="00465C52">
              <w:rPr>
                <w:rFonts w:cs="Times New Roman"/>
                <w:color w:val="0D0D0D" w:themeColor="text1" w:themeTint="F2"/>
              </w:rPr>
              <w:t>S</w:t>
            </w:r>
            <w:r w:rsidR="00791174" w:rsidRPr="00465C52">
              <w:rPr>
                <w:rFonts w:cs="Times New Roman"/>
                <w:color w:val="0D0D0D" w:themeColor="text1" w:themeTint="F2"/>
              </w:rPr>
              <w:t>ecurity</w:t>
            </w:r>
            <w:r w:rsidR="003769D7" w:rsidRPr="00465C52">
              <w:rPr>
                <w:rFonts w:cs="Times New Roman"/>
                <w:color w:val="0D0D0D" w:themeColor="text1" w:themeTint="F2"/>
              </w:rPr>
              <w:t>, or Bid Securing Declaration</w:t>
            </w:r>
            <w:r w:rsidR="00791174" w:rsidRPr="00465C52">
              <w:rPr>
                <w:rFonts w:cs="Times New Roman"/>
                <w:color w:val="0D0D0D" w:themeColor="text1" w:themeTint="F2"/>
              </w:rPr>
              <w:t xml:space="preserve">, if required; and any other details as the Employer may consider appropriate. </w:t>
            </w:r>
          </w:p>
          <w:p w14:paraId="5618DD76" w14:textId="77777777" w:rsidR="00BC1571" w:rsidRPr="00465C52" w:rsidRDefault="00AC05E3"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Only Bids, alternative Bids and discounts that are opened and read out at Bid </w:t>
            </w:r>
            <w:r w:rsidRPr="00465C52">
              <w:rPr>
                <w:rFonts w:cs="Times New Roman"/>
                <w:b/>
                <w:color w:val="0D0D0D" w:themeColor="text1" w:themeTint="F2"/>
              </w:rPr>
              <w:t>opening</w:t>
            </w:r>
            <w:r w:rsidRPr="00465C52">
              <w:rPr>
                <w:rFonts w:cs="Times New Roman"/>
                <w:color w:val="0D0D0D" w:themeColor="text1" w:themeTint="F2"/>
              </w:rPr>
              <w:t xml:space="preserve"> shall be considered further</w:t>
            </w:r>
            <w:r w:rsidR="00FE43BF" w:rsidRPr="00465C52">
              <w:rPr>
                <w:rFonts w:cs="Times New Roman"/>
                <w:color w:val="0D0D0D" w:themeColor="text1" w:themeTint="F2"/>
              </w:rPr>
              <w:t xml:space="preserve"> for evaluation</w:t>
            </w:r>
            <w:r w:rsidRPr="00465C52">
              <w:rPr>
                <w:rFonts w:cs="Times New Roman"/>
                <w:color w:val="0D0D0D" w:themeColor="text1" w:themeTint="F2"/>
              </w:rPr>
              <w:t xml:space="preserve">. </w:t>
            </w:r>
            <w:r w:rsidR="00BC1571" w:rsidRPr="00465C52">
              <w:rPr>
                <w:rFonts w:cs="Times New Roman"/>
                <w:color w:val="0D0D0D" w:themeColor="text1" w:themeTint="F2"/>
              </w:rPr>
              <w:t>The Letter of Bid and</w:t>
            </w:r>
            <w:r w:rsidR="00BC1571" w:rsidRPr="00465C52">
              <w:rPr>
                <w:rFonts w:cs="Times New Roman"/>
                <w:i/>
                <w:color w:val="0D0D0D" w:themeColor="text1" w:themeTint="F2"/>
              </w:rPr>
              <w:t xml:space="preserve"> </w:t>
            </w:r>
            <w:r w:rsidR="00BC1571" w:rsidRPr="00465C52">
              <w:rPr>
                <w:rFonts w:cs="Times New Roman"/>
                <w:color w:val="0D0D0D" w:themeColor="text1" w:themeTint="F2"/>
              </w:rPr>
              <w:t>the</w:t>
            </w:r>
            <w:r w:rsidR="00BC1571" w:rsidRPr="00465C52">
              <w:rPr>
                <w:rFonts w:cs="Times New Roman"/>
                <w:i/>
                <w:color w:val="0D0D0D" w:themeColor="text1" w:themeTint="F2"/>
              </w:rPr>
              <w:t xml:space="preserve"> </w:t>
            </w:r>
            <w:r w:rsidR="00BA7E55" w:rsidRPr="00465C52">
              <w:rPr>
                <w:rFonts w:cs="Times New Roman"/>
                <w:color w:val="0D0D0D" w:themeColor="text1" w:themeTint="F2"/>
              </w:rPr>
              <w:t>priced Schedules</w:t>
            </w:r>
            <w:r w:rsidR="00BC1571" w:rsidRPr="00465C52">
              <w:rPr>
                <w:rFonts w:cs="Times New Roman"/>
                <w:i/>
                <w:color w:val="0D0D0D" w:themeColor="text1" w:themeTint="F2"/>
              </w:rPr>
              <w:t xml:space="preserve"> </w:t>
            </w:r>
            <w:r w:rsidR="00BC1571" w:rsidRPr="00465C52">
              <w:rPr>
                <w:rFonts w:cs="Times New Roman"/>
                <w:color w:val="0D0D0D" w:themeColor="text1" w:themeTint="F2"/>
              </w:rPr>
              <w:t>are to be initialed by representatives of the Employer attending Bid opening in the manner specified</w:t>
            </w:r>
            <w:r w:rsidR="00BC1571" w:rsidRPr="00465C52">
              <w:rPr>
                <w:rFonts w:cs="Times New Roman"/>
                <w:b/>
                <w:color w:val="0D0D0D" w:themeColor="text1" w:themeTint="F2"/>
              </w:rPr>
              <w:t xml:space="preserve"> in the BDS</w:t>
            </w:r>
            <w:r w:rsidR="00BC1571" w:rsidRPr="00465C52">
              <w:rPr>
                <w:rFonts w:cs="Times New Roman"/>
                <w:color w:val="0D0D0D" w:themeColor="text1" w:themeTint="F2"/>
              </w:rPr>
              <w:t>.</w:t>
            </w:r>
          </w:p>
          <w:p w14:paraId="12F4E2F1" w14:textId="77777777" w:rsidR="007B586E" w:rsidRPr="00465C52" w:rsidRDefault="00BC1571"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The</w:t>
            </w:r>
            <w:r w:rsidR="00791174" w:rsidRPr="00465C52">
              <w:rPr>
                <w:rFonts w:cs="Times New Roman"/>
                <w:color w:val="0D0D0D" w:themeColor="text1" w:themeTint="F2"/>
              </w:rPr>
              <w:t xml:space="preserve"> Employer shall neither discuss the merits of any </w:t>
            </w:r>
            <w:r w:rsidR="009841BF" w:rsidRPr="00465C52">
              <w:rPr>
                <w:rFonts w:cs="Times New Roman"/>
                <w:color w:val="0D0D0D" w:themeColor="text1" w:themeTint="F2"/>
              </w:rPr>
              <w:t>B</w:t>
            </w:r>
            <w:r w:rsidR="00791174" w:rsidRPr="00465C52">
              <w:rPr>
                <w:rFonts w:cs="Times New Roman"/>
                <w:color w:val="0D0D0D" w:themeColor="text1" w:themeTint="F2"/>
              </w:rPr>
              <w:t xml:space="preserve">id nor reject any </w:t>
            </w:r>
            <w:r w:rsidR="009841BF" w:rsidRPr="00465C52">
              <w:rPr>
                <w:rFonts w:cs="Times New Roman"/>
                <w:color w:val="0D0D0D" w:themeColor="text1" w:themeTint="F2"/>
              </w:rPr>
              <w:t>B</w:t>
            </w:r>
            <w:r w:rsidR="00791174" w:rsidRPr="00465C52">
              <w:rPr>
                <w:rFonts w:cs="Times New Roman"/>
                <w:color w:val="0D0D0D" w:themeColor="text1" w:themeTint="F2"/>
              </w:rPr>
              <w:t>id (</w:t>
            </w:r>
            <w:r w:rsidR="00791174" w:rsidRPr="00465C52">
              <w:rPr>
                <w:rFonts w:cs="Times New Roman"/>
                <w:b/>
                <w:color w:val="0D0D0D" w:themeColor="text1" w:themeTint="F2"/>
              </w:rPr>
              <w:t>except</w:t>
            </w:r>
            <w:r w:rsidR="00791174" w:rsidRPr="00465C52">
              <w:rPr>
                <w:rFonts w:cs="Times New Roman"/>
                <w:color w:val="0D0D0D" w:themeColor="text1" w:themeTint="F2"/>
              </w:rPr>
              <w:t xml:space="preserve"> for late </w:t>
            </w:r>
            <w:r w:rsidR="009841BF" w:rsidRPr="00465C52">
              <w:rPr>
                <w:rFonts w:cs="Times New Roman"/>
                <w:color w:val="0D0D0D" w:themeColor="text1" w:themeTint="F2"/>
              </w:rPr>
              <w:t>B</w:t>
            </w:r>
            <w:r w:rsidR="00791174" w:rsidRPr="00465C52">
              <w:rPr>
                <w:rFonts w:cs="Times New Roman"/>
                <w:color w:val="0D0D0D" w:themeColor="text1" w:themeTint="F2"/>
              </w:rPr>
              <w:t>ids, in accordance with ITB 23.1)</w:t>
            </w:r>
            <w:r w:rsidR="007B586E" w:rsidRPr="00465C52">
              <w:rPr>
                <w:rFonts w:cs="Times New Roman"/>
                <w:color w:val="0D0D0D" w:themeColor="text1" w:themeTint="F2"/>
              </w:rPr>
              <w:t>.</w:t>
            </w:r>
          </w:p>
        </w:tc>
      </w:tr>
      <w:tr w:rsidR="0016255D" w:rsidRPr="00465C52" w14:paraId="1B2CE767"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092DF7D8" w14:textId="77777777" w:rsidR="007B586E" w:rsidRPr="00465C52" w:rsidRDefault="007B586E" w:rsidP="00347DB2">
            <w:pPr>
              <w:spacing w:before="120" w:after="120"/>
              <w:contextualSpacing/>
              <w:rPr>
                <w:color w:val="0D0D0D" w:themeColor="text1" w:themeTint="F2"/>
              </w:rPr>
            </w:pPr>
          </w:p>
        </w:tc>
        <w:tc>
          <w:tcPr>
            <w:tcW w:w="7201" w:type="dxa"/>
            <w:tcBorders>
              <w:top w:val="nil"/>
              <w:left w:val="nil"/>
              <w:bottom w:val="nil"/>
              <w:right w:val="nil"/>
            </w:tcBorders>
          </w:tcPr>
          <w:p w14:paraId="4389CAC6" w14:textId="77777777" w:rsidR="00B21D89"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shall prepare a </w:t>
            </w:r>
            <w:r w:rsidRPr="00465C52">
              <w:rPr>
                <w:rFonts w:cs="Times New Roman"/>
                <w:b/>
                <w:color w:val="0D0D0D" w:themeColor="text1" w:themeTint="F2"/>
              </w:rPr>
              <w:t>record</w:t>
            </w:r>
            <w:r w:rsidRPr="00465C52">
              <w:rPr>
                <w:rFonts w:cs="Times New Roman"/>
                <w:color w:val="0D0D0D" w:themeColor="text1" w:themeTint="F2"/>
              </w:rPr>
              <w:t xml:space="preserve"> of the </w:t>
            </w:r>
            <w:r w:rsidR="009841BF" w:rsidRPr="00465C52">
              <w:rPr>
                <w:rFonts w:cs="Times New Roman"/>
                <w:color w:val="0D0D0D" w:themeColor="text1" w:themeTint="F2"/>
              </w:rPr>
              <w:t>B</w:t>
            </w:r>
            <w:r w:rsidRPr="00465C52">
              <w:rPr>
                <w:rFonts w:cs="Times New Roman"/>
                <w:color w:val="0D0D0D" w:themeColor="text1" w:themeTint="F2"/>
              </w:rPr>
              <w:t xml:space="preserve">id opening that shall include, as a minimum: </w:t>
            </w:r>
          </w:p>
          <w:p w14:paraId="1834D557" w14:textId="77777777" w:rsidR="00B21D89" w:rsidRPr="00465C52" w:rsidRDefault="007B586E" w:rsidP="00151EF3">
            <w:pPr>
              <w:pStyle w:val="P3Header1-Clauses"/>
              <w:numPr>
                <w:ilvl w:val="0"/>
                <w:numId w:val="113"/>
              </w:numPr>
              <w:spacing w:before="120" w:after="120"/>
              <w:ind w:left="1175" w:hanging="630"/>
              <w:contextualSpacing/>
              <w:rPr>
                <w:color w:val="0D0D0D" w:themeColor="text1" w:themeTint="F2"/>
              </w:rPr>
            </w:pPr>
            <w:r w:rsidRPr="00465C52">
              <w:rPr>
                <w:color w:val="0D0D0D" w:themeColor="text1" w:themeTint="F2"/>
              </w:rPr>
              <w:t xml:space="preserve">the name of the Bidder and whether there is a withdrawal, substitution, or modification; </w:t>
            </w:r>
          </w:p>
          <w:p w14:paraId="3DE9220E" w14:textId="77777777" w:rsidR="00B21D89" w:rsidRPr="00465C52" w:rsidRDefault="007B586E" w:rsidP="00151EF3">
            <w:pPr>
              <w:pStyle w:val="P3Header1-Clauses"/>
              <w:numPr>
                <w:ilvl w:val="0"/>
                <w:numId w:val="113"/>
              </w:numPr>
              <w:spacing w:before="120" w:after="120"/>
              <w:ind w:left="1175" w:hanging="630"/>
              <w:contextualSpacing/>
              <w:rPr>
                <w:color w:val="0D0D0D" w:themeColor="text1" w:themeTint="F2"/>
              </w:rPr>
            </w:pPr>
            <w:r w:rsidRPr="00465C52">
              <w:rPr>
                <w:color w:val="0D0D0D" w:themeColor="text1" w:themeTint="F2"/>
              </w:rPr>
              <w:t xml:space="preserve">the Bid Price, per </w:t>
            </w:r>
            <w:r w:rsidR="00791174" w:rsidRPr="00465C52">
              <w:rPr>
                <w:color w:val="0D0D0D" w:themeColor="text1" w:themeTint="F2"/>
              </w:rPr>
              <w:t>lot (</w:t>
            </w:r>
            <w:r w:rsidRPr="00465C52">
              <w:rPr>
                <w:color w:val="0D0D0D" w:themeColor="text1" w:themeTint="F2"/>
              </w:rPr>
              <w:t>contract</w:t>
            </w:r>
            <w:r w:rsidR="00791174" w:rsidRPr="00465C52">
              <w:rPr>
                <w:color w:val="0D0D0D" w:themeColor="text1" w:themeTint="F2"/>
              </w:rPr>
              <w:t>)</w:t>
            </w:r>
            <w:r w:rsidRPr="00465C52">
              <w:rPr>
                <w:color w:val="0D0D0D" w:themeColor="text1" w:themeTint="F2"/>
              </w:rPr>
              <w:t xml:space="preserve"> if applicable, including any discounts</w:t>
            </w:r>
            <w:r w:rsidR="00B21D89" w:rsidRPr="00465C52">
              <w:rPr>
                <w:color w:val="0D0D0D" w:themeColor="text1" w:themeTint="F2"/>
              </w:rPr>
              <w:t>;</w:t>
            </w:r>
            <w:r w:rsidRPr="00465C52">
              <w:rPr>
                <w:color w:val="0D0D0D" w:themeColor="text1" w:themeTint="F2"/>
              </w:rPr>
              <w:t xml:space="preserve"> </w:t>
            </w:r>
          </w:p>
          <w:p w14:paraId="33CC3673" w14:textId="77777777" w:rsidR="006159DD" w:rsidRPr="00465C52" w:rsidRDefault="006159DD" w:rsidP="00151EF3">
            <w:pPr>
              <w:pStyle w:val="P3Header1-Clauses"/>
              <w:numPr>
                <w:ilvl w:val="0"/>
                <w:numId w:val="113"/>
              </w:numPr>
              <w:spacing w:before="120" w:after="120"/>
              <w:ind w:left="1175" w:hanging="630"/>
              <w:contextualSpacing/>
              <w:rPr>
                <w:color w:val="0D0D0D" w:themeColor="text1" w:themeTint="F2"/>
              </w:rPr>
            </w:pPr>
            <w:r w:rsidRPr="00465C52">
              <w:rPr>
                <w:color w:val="0D0D0D" w:themeColor="text1" w:themeTint="F2"/>
              </w:rPr>
              <w:t>the presence or absence of a Bid Security or Bid-Securing De</w:t>
            </w:r>
            <w:r w:rsidR="00AB1A51" w:rsidRPr="00465C52">
              <w:rPr>
                <w:color w:val="0D0D0D" w:themeColor="text1" w:themeTint="F2"/>
              </w:rPr>
              <w:t>claration, if one was required; and</w:t>
            </w:r>
          </w:p>
          <w:p w14:paraId="3C519891" w14:textId="77777777" w:rsidR="00B21D89" w:rsidRPr="00465C52" w:rsidRDefault="007B586E" w:rsidP="00151EF3">
            <w:pPr>
              <w:pStyle w:val="P3Header1-Clauses"/>
              <w:numPr>
                <w:ilvl w:val="0"/>
                <w:numId w:val="113"/>
              </w:numPr>
              <w:spacing w:before="120" w:after="120"/>
              <w:ind w:left="1175" w:hanging="630"/>
              <w:contextualSpacing/>
              <w:rPr>
                <w:color w:val="0D0D0D" w:themeColor="text1" w:themeTint="F2"/>
              </w:rPr>
            </w:pPr>
            <w:r w:rsidRPr="00465C52">
              <w:rPr>
                <w:color w:val="0D0D0D" w:themeColor="text1" w:themeTint="F2"/>
              </w:rPr>
              <w:t>an</w:t>
            </w:r>
            <w:r w:rsidR="00B21D89" w:rsidRPr="00465C52">
              <w:rPr>
                <w:color w:val="0D0D0D" w:themeColor="text1" w:themeTint="F2"/>
              </w:rPr>
              <w:t>y</w:t>
            </w:r>
            <w:r w:rsidRPr="00465C52">
              <w:rPr>
                <w:color w:val="0D0D0D" w:themeColor="text1" w:themeTint="F2"/>
              </w:rPr>
              <w:t xml:space="preserve"> alternative </w:t>
            </w:r>
            <w:r w:rsidR="009841BF" w:rsidRPr="00465C52">
              <w:rPr>
                <w:color w:val="0D0D0D" w:themeColor="text1" w:themeTint="F2"/>
              </w:rPr>
              <w:t>B</w:t>
            </w:r>
            <w:r w:rsidR="00791174" w:rsidRPr="00465C52">
              <w:rPr>
                <w:color w:val="0D0D0D" w:themeColor="text1" w:themeTint="F2"/>
              </w:rPr>
              <w:t>ids</w:t>
            </w:r>
            <w:r w:rsidR="00AB1A51" w:rsidRPr="00465C52">
              <w:rPr>
                <w:color w:val="0D0D0D" w:themeColor="text1" w:themeTint="F2"/>
              </w:rPr>
              <w:t>.</w:t>
            </w:r>
          </w:p>
          <w:p w14:paraId="2156D4C2"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Bidders’ </w:t>
            </w:r>
            <w:r w:rsidRPr="00465C52">
              <w:rPr>
                <w:rFonts w:cs="Times New Roman"/>
                <w:b/>
                <w:color w:val="0D0D0D" w:themeColor="text1" w:themeTint="F2"/>
              </w:rPr>
              <w:t>representatives</w:t>
            </w:r>
            <w:r w:rsidRPr="00465C52">
              <w:rPr>
                <w:rFonts w:cs="Times New Roman"/>
                <w:color w:val="0D0D0D" w:themeColor="text1" w:themeTint="F2"/>
              </w:rPr>
              <w:t xml:space="preserve"> who are present shall be requested to sign the record. The omission of a Bidder’s signature on the record shall not invalidate the contents and effect of the record. A copy of the record shall be distributed to all Bidders.</w:t>
            </w:r>
          </w:p>
        </w:tc>
      </w:tr>
      <w:tr w:rsidR="0016255D" w:rsidRPr="00465C52" w14:paraId="783CD07B"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9607" w:type="dxa"/>
            <w:gridSpan w:val="2"/>
            <w:tcBorders>
              <w:top w:val="nil"/>
              <w:left w:val="nil"/>
              <w:bottom w:val="nil"/>
              <w:right w:val="nil"/>
            </w:tcBorders>
          </w:tcPr>
          <w:p w14:paraId="24B6147D" w14:textId="77777777" w:rsidR="007B586E" w:rsidRPr="00465C52" w:rsidRDefault="007B586E" w:rsidP="00347DB2">
            <w:pPr>
              <w:pStyle w:val="Section1Heading1"/>
              <w:keepNext/>
              <w:keepLines/>
              <w:spacing w:before="120" w:after="120"/>
              <w:contextualSpacing/>
              <w:rPr>
                <w:color w:val="0D0D0D" w:themeColor="text1" w:themeTint="F2"/>
              </w:rPr>
            </w:pPr>
            <w:bookmarkStart w:id="331" w:name="_Toc438438850"/>
            <w:bookmarkStart w:id="332" w:name="_Toc438532629"/>
            <w:bookmarkStart w:id="333" w:name="_Toc438733994"/>
            <w:bookmarkStart w:id="334" w:name="_Toc438962076"/>
            <w:bookmarkStart w:id="335" w:name="_Toc461939620"/>
            <w:bookmarkStart w:id="336" w:name="_Toc97371030"/>
            <w:bookmarkStart w:id="337" w:name="_Toc325723945"/>
            <w:bookmarkStart w:id="338" w:name="_Toc435624839"/>
            <w:bookmarkStart w:id="339" w:name="_Toc448224252"/>
            <w:bookmarkStart w:id="340" w:name="_Toc63331070"/>
            <w:r w:rsidRPr="00465C52">
              <w:rPr>
                <w:color w:val="0D0D0D" w:themeColor="text1" w:themeTint="F2"/>
              </w:rPr>
              <w:t>Evaluation and Comparison of Bids</w:t>
            </w:r>
            <w:bookmarkEnd w:id="331"/>
            <w:bookmarkEnd w:id="332"/>
            <w:bookmarkEnd w:id="333"/>
            <w:bookmarkEnd w:id="334"/>
            <w:bookmarkEnd w:id="335"/>
            <w:bookmarkEnd w:id="336"/>
            <w:bookmarkEnd w:id="337"/>
            <w:bookmarkEnd w:id="338"/>
            <w:bookmarkEnd w:id="339"/>
            <w:bookmarkEnd w:id="340"/>
          </w:p>
        </w:tc>
      </w:tr>
      <w:tr w:rsidR="0016255D" w:rsidRPr="00465C52" w14:paraId="46F9B1FF"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5016ED0D"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341" w:name="_Toc438438851"/>
            <w:bookmarkStart w:id="342" w:name="_Toc438532630"/>
            <w:bookmarkStart w:id="343" w:name="_Toc438733995"/>
            <w:bookmarkStart w:id="344" w:name="_Toc438907032"/>
            <w:bookmarkStart w:id="345" w:name="_Toc438907231"/>
            <w:bookmarkStart w:id="346" w:name="_Toc97371031"/>
            <w:bookmarkStart w:id="347" w:name="_Toc139863128"/>
            <w:bookmarkStart w:id="348" w:name="_Toc325723946"/>
            <w:bookmarkStart w:id="349" w:name="_Toc435624840"/>
            <w:bookmarkStart w:id="350" w:name="_Toc448224253"/>
            <w:bookmarkStart w:id="351" w:name="_Toc63331071"/>
            <w:r w:rsidRPr="00465C52">
              <w:rPr>
                <w:color w:val="0D0D0D" w:themeColor="text1" w:themeTint="F2"/>
              </w:rPr>
              <w:t>Confidentiality</w:t>
            </w:r>
            <w:bookmarkEnd w:id="341"/>
            <w:bookmarkEnd w:id="342"/>
            <w:bookmarkEnd w:id="343"/>
            <w:bookmarkEnd w:id="344"/>
            <w:bookmarkEnd w:id="345"/>
            <w:bookmarkEnd w:id="346"/>
            <w:bookmarkEnd w:id="347"/>
            <w:bookmarkEnd w:id="348"/>
            <w:bookmarkEnd w:id="349"/>
            <w:bookmarkEnd w:id="350"/>
            <w:bookmarkEnd w:id="351"/>
          </w:p>
        </w:tc>
        <w:tc>
          <w:tcPr>
            <w:tcW w:w="7201" w:type="dxa"/>
            <w:tcBorders>
              <w:top w:val="nil"/>
              <w:left w:val="nil"/>
              <w:bottom w:val="nil"/>
              <w:right w:val="nil"/>
            </w:tcBorders>
          </w:tcPr>
          <w:p w14:paraId="1A90FAFE"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Information relating to the evaluation of </w:t>
            </w:r>
            <w:r w:rsidR="001837A5" w:rsidRPr="00465C52">
              <w:rPr>
                <w:rFonts w:cs="Times New Roman"/>
                <w:color w:val="0D0D0D" w:themeColor="text1" w:themeTint="F2"/>
              </w:rPr>
              <w:t>B</w:t>
            </w:r>
            <w:r w:rsidRPr="00465C52">
              <w:rPr>
                <w:rFonts w:cs="Times New Roman"/>
                <w:color w:val="0D0D0D" w:themeColor="text1" w:themeTint="F2"/>
              </w:rPr>
              <w:t xml:space="preserve">ids and recommendation of contract award, shall not be disclosed to Bidders or any other persons not </w:t>
            </w:r>
            <w:r w:rsidRPr="00465C52">
              <w:rPr>
                <w:rFonts w:cs="Times New Roman"/>
                <w:b/>
                <w:color w:val="0D0D0D" w:themeColor="text1" w:themeTint="F2"/>
              </w:rPr>
              <w:t>officially</w:t>
            </w:r>
            <w:r w:rsidRPr="00465C52">
              <w:rPr>
                <w:rFonts w:cs="Times New Roman"/>
                <w:color w:val="0D0D0D" w:themeColor="text1" w:themeTint="F2"/>
              </w:rPr>
              <w:t xml:space="preserve"> concerned with </w:t>
            </w:r>
            <w:r w:rsidR="00CB6A0E" w:rsidRPr="00465C52">
              <w:rPr>
                <w:rFonts w:cs="Times New Roman"/>
                <w:color w:val="0D0D0D" w:themeColor="text1" w:themeTint="F2"/>
              </w:rPr>
              <w:t xml:space="preserve">the </w:t>
            </w:r>
            <w:r w:rsidR="001837A5" w:rsidRPr="00465C52">
              <w:rPr>
                <w:rFonts w:cs="Times New Roman"/>
                <w:color w:val="0D0D0D" w:themeColor="text1" w:themeTint="F2"/>
              </w:rPr>
              <w:t>B</w:t>
            </w:r>
            <w:r w:rsidR="00CB6A0E" w:rsidRPr="00465C52">
              <w:rPr>
                <w:rFonts w:cs="Times New Roman"/>
                <w:color w:val="0D0D0D" w:themeColor="text1" w:themeTint="F2"/>
              </w:rPr>
              <w:t xml:space="preserve">idding </w:t>
            </w:r>
            <w:r w:rsidRPr="00465C52">
              <w:rPr>
                <w:rFonts w:cs="Times New Roman"/>
                <w:color w:val="0D0D0D" w:themeColor="text1" w:themeTint="F2"/>
              </w:rPr>
              <w:t xml:space="preserve">process until </w:t>
            </w:r>
            <w:r w:rsidR="00AC05E3" w:rsidRPr="00465C52">
              <w:rPr>
                <w:rFonts w:cs="Times New Roman"/>
                <w:color w:val="0D0D0D" w:themeColor="text1" w:themeTint="F2"/>
              </w:rPr>
              <w:t>information on Intention to Award the Contract is transmitted</w:t>
            </w:r>
            <w:r w:rsidRPr="00465C52">
              <w:rPr>
                <w:rFonts w:cs="Times New Roman"/>
                <w:color w:val="0D0D0D" w:themeColor="text1" w:themeTint="F2"/>
              </w:rPr>
              <w:t xml:space="preserve"> to all Bidders</w:t>
            </w:r>
            <w:r w:rsidR="00CB6A0E" w:rsidRPr="00465C52">
              <w:rPr>
                <w:rFonts w:cs="Times New Roman"/>
                <w:color w:val="0D0D0D" w:themeColor="text1" w:themeTint="F2"/>
              </w:rPr>
              <w:t xml:space="preserve"> in accordance with ITB </w:t>
            </w:r>
            <w:r w:rsidR="00B21D89" w:rsidRPr="00465C52">
              <w:rPr>
                <w:rFonts w:cs="Times New Roman"/>
                <w:color w:val="0D0D0D" w:themeColor="text1" w:themeTint="F2"/>
              </w:rPr>
              <w:t>4</w:t>
            </w:r>
            <w:r w:rsidR="00207A87" w:rsidRPr="00465C52">
              <w:rPr>
                <w:rFonts w:cs="Times New Roman"/>
                <w:color w:val="0D0D0D" w:themeColor="text1" w:themeTint="F2"/>
              </w:rPr>
              <w:t>3</w:t>
            </w:r>
            <w:r w:rsidRPr="00465C52">
              <w:rPr>
                <w:rFonts w:cs="Times New Roman"/>
                <w:color w:val="0D0D0D" w:themeColor="text1" w:themeTint="F2"/>
              </w:rPr>
              <w:t>.</w:t>
            </w:r>
          </w:p>
        </w:tc>
      </w:tr>
      <w:tr w:rsidR="0016255D" w:rsidRPr="00465C52" w14:paraId="7EAD44F0"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742E67AA" w14:textId="77777777" w:rsidR="007B586E" w:rsidRPr="00465C52" w:rsidRDefault="007B586E" w:rsidP="00347DB2">
            <w:pPr>
              <w:spacing w:before="120" w:after="120"/>
              <w:contextualSpacing/>
              <w:rPr>
                <w:color w:val="0D0D0D" w:themeColor="text1" w:themeTint="F2"/>
              </w:rPr>
            </w:pPr>
          </w:p>
        </w:tc>
        <w:tc>
          <w:tcPr>
            <w:tcW w:w="7201" w:type="dxa"/>
            <w:tcBorders>
              <w:top w:val="nil"/>
              <w:left w:val="nil"/>
              <w:bottom w:val="nil"/>
              <w:right w:val="nil"/>
            </w:tcBorders>
          </w:tcPr>
          <w:p w14:paraId="334BD168"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Any </w:t>
            </w:r>
            <w:r w:rsidR="005E1B28" w:rsidRPr="00465C52">
              <w:rPr>
                <w:rFonts w:cs="Times New Roman"/>
                <w:color w:val="0D0D0D" w:themeColor="text1" w:themeTint="F2"/>
              </w:rPr>
              <w:t>effort</w:t>
            </w:r>
            <w:r w:rsidRPr="00465C52">
              <w:rPr>
                <w:rFonts w:cs="Times New Roman"/>
                <w:color w:val="0D0D0D" w:themeColor="text1" w:themeTint="F2"/>
              </w:rPr>
              <w:t xml:space="preserve"> by a Bidder to influence the </w:t>
            </w:r>
            <w:r w:rsidR="00283744" w:rsidRPr="00465C52">
              <w:rPr>
                <w:rFonts w:cs="Times New Roman"/>
                <w:color w:val="0D0D0D" w:themeColor="text1" w:themeTint="F2"/>
              </w:rPr>
              <w:t>Employer</w:t>
            </w:r>
            <w:r w:rsidRPr="00465C52">
              <w:rPr>
                <w:rFonts w:cs="Times New Roman"/>
                <w:color w:val="0D0D0D" w:themeColor="text1" w:themeTint="F2"/>
              </w:rPr>
              <w:t xml:space="preserve"> in the evaluation of the </w:t>
            </w:r>
            <w:r w:rsidR="009841BF" w:rsidRPr="00465C52">
              <w:rPr>
                <w:rFonts w:cs="Times New Roman"/>
                <w:color w:val="0D0D0D" w:themeColor="text1" w:themeTint="F2"/>
              </w:rPr>
              <w:t>B</w:t>
            </w:r>
            <w:r w:rsidRPr="00465C52">
              <w:rPr>
                <w:rFonts w:cs="Times New Roman"/>
                <w:color w:val="0D0D0D" w:themeColor="text1" w:themeTint="F2"/>
              </w:rPr>
              <w:t xml:space="preserve">ids or Contract </w:t>
            </w:r>
            <w:r w:rsidRPr="00465C52">
              <w:rPr>
                <w:rFonts w:cs="Times New Roman"/>
                <w:b/>
                <w:color w:val="0D0D0D" w:themeColor="text1" w:themeTint="F2"/>
              </w:rPr>
              <w:t>award</w:t>
            </w:r>
            <w:r w:rsidRPr="00465C52">
              <w:rPr>
                <w:rFonts w:cs="Times New Roman"/>
                <w:color w:val="0D0D0D" w:themeColor="text1" w:themeTint="F2"/>
              </w:rPr>
              <w:t xml:space="preserve"> decisions may result in the rejection of its </w:t>
            </w:r>
            <w:r w:rsidR="009841BF" w:rsidRPr="00465C52">
              <w:rPr>
                <w:rFonts w:cs="Times New Roman"/>
                <w:color w:val="0D0D0D" w:themeColor="text1" w:themeTint="F2"/>
              </w:rPr>
              <w:t>B</w:t>
            </w:r>
            <w:r w:rsidRPr="00465C52">
              <w:rPr>
                <w:rFonts w:cs="Times New Roman"/>
                <w:color w:val="0D0D0D" w:themeColor="text1" w:themeTint="F2"/>
              </w:rPr>
              <w:t xml:space="preserve">id.  </w:t>
            </w:r>
          </w:p>
        </w:tc>
      </w:tr>
      <w:tr w:rsidR="0016255D" w:rsidRPr="00465C52" w14:paraId="78CC025F"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583ABA4D" w14:textId="77777777" w:rsidR="007B586E" w:rsidRPr="00465C52" w:rsidRDefault="007B586E" w:rsidP="00347DB2">
            <w:pPr>
              <w:spacing w:before="120" w:after="120"/>
              <w:contextualSpacing/>
              <w:rPr>
                <w:color w:val="0D0D0D" w:themeColor="text1" w:themeTint="F2"/>
              </w:rPr>
            </w:pPr>
          </w:p>
        </w:tc>
        <w:tc>
          <w:tcPr>
            <w:tcW w:w="7201" w:type="dxa"/>
            <w:tcBorders>
              <w:top w:val="nil"/>
              <w:left w:val="nil"/>
              <w:bottom w:val="nil"/>
              <w:right w:val="nil"/>
            </w:tcBorders>
          </w:tcPr>
          <w:p w14:paraId="6009F36A"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Notwithstanding ITB 2</w:t>
            </w:r>
            <w:r w:rsidR="00276916" w:rsidRPr="00465C52">
              <w:rPr>
                <w:rFonts w:cs="Times New Roman"/>
                <w:color w:val="0D0D0D" w:themeColor="text1" w:themeTint="F2"/>
              </w:rPr>
              <w:t>6</w:t>
            </w:r>
            <w:r w:rsidRPr="00465C52">
              <w:rPr>
                <w:rFonts w:cs="Times New Roman"/>
                <w:color w:val="0D0D0D" w:themeColor="text1" w:themeTint="F2"/>
              </w:rPr>
              <w:t xml:space="preserve">.2, from the time of </w:t>
            </w:r>
            <w:r w:rsidR="009841BF" w:rsidRPr="00465C52">
              <w:rPr>
                <w:rFonts w:cs="Times New Roman"/>
                <w:color w:val="0D0D0D" w:themeColor="text1" w:themeTint="F2"/>
              </w:rPr>
              <w:t>B</w:t>
            </w:r>
            <w:r w:rsidRPr="00465C52">
              <w:rPr>
                <w:rFonts w:cs="Times New Roman"/>
                <w:color w:val="0D0D0D" w:themeColor="text1" w:themeTint="F2"/>
              </w:rPr>
              <w:t xml:space="preserve">id opening to the time of Contract award, if a Bidder wishes to contact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on any matter related to the </w:t>
            </w:r>
            <w:r w:rsidR="009841BF" w:rsidRPr="00465C52">
              <w:rPr>
                <w:rFonts w:cs="Times New Roman"/>
                <w:color w:val="0D0D0D" w:themeColor="text1" w:themeTint="F2"/>
              </w:rPr>
              <w:t>B</w:t>
            </w:r>
            <w:r w:rsidRPr="00465C52">
              <w:rPr>
                <w:rFonts w:cs="Times New Roman"/>
                <w:color w:val="0D0D0D" w:themeColor="text1" w:themeTint="F2"/>
              </w:rPr>
              <w:t xml:space="preserve">idding process, it </w:t>
            </w:r>
            <w:r w:rsidR="00CB6A0E" w:rsidRPr="00465C52">
              <w:rPr>
                <w:rFonts w:cs="Times New Roman"/>
                <w:color w:val="0D0D0D" w:themeColor="text1" w:themeTint="F2"/>
              </w:rPr>
              <w:t xml:space="preserve">shall </w:t>
            </w:r>
            <w:r w:rsidRPr="00465C52">
              <w:rPr>
                <w:rFonts w:cs="Times New Roman"/>
                <w:color w:val="0D0D0D" w:themeColor="text1" w:themeTint="F2"/>
              </w:rPr>
              <w:t>do so in writing.</w:t>
            </w:r>
          </w:p>
        </w:tc>
      </w:tr>
      <w:tr w:rsidR="0016255D" w:rsidRPr="00465C52" w14:paraId="5BF75373"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4583E0AF"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352" w:name="_Toc424009129"/>
            <w:bookmarkStart w:id="353" w:name="_Toc438438852"/>
            <w:bookmarkStart w:id="354" w:name="_Toc438532631"/>
            <w:bookmarkStart w:id="355" w:name="_Toc438733996"/>
            <w:bookmarkStart w:id="356" w:name="_Toc438907033"/>
            <w:bookmarkStart w:id="357" w:name="_Toc438907232"/>
            <w:bookmarkStart w:id="358" w:name="_Toc97371032"/>
            <w:bookmarkStart w:id="359" w:name="_Toc139863129"/>
            <w:bookmarkStart w:id="360" w:name="_Toc325723947"/>
            <w:bookmarkStart w:id="361" w:name="_Toc435624841"/>
            <w:bookmarkStart w:id="362" w:name="_Toc448224254"/>
            <w:bookmarkStart w:id="363" w:name="_Toc63331072"/>
            <w:r w:rsidRPr="00465C52">
              <w:rPr>
                <w:color w:val="0D0D0D" w:themeColor="text1" w:themeTint="F2"/>
              </w:rPr>
              <w:t>Clarification of Bids</w:t>
            </w:r>
            <w:bookmarkEnd w:id="352"/>
            <w:bookmarkEnd w:id="353"/>
            <w:bookmarkEnd w:id="354"/>
            <w:bookmarkEnd w:id="355"/>
            <w:bookmarkEnd w:id="356"/>
            <w:bookmarkEnd w:id="357"/>
            <w:bookmarkEnd w:id="358"/>
            <w:bookmarkEnd w:id="359"/>
            <w:bookmarkEnd w:id="360"/>
            <w:bookmarkEnd w:id="361"/>
            <w:bookmarkEnd w:id="362"/>
            <w:bookmarkEnd w:id="363"/>
          </w:p>
          <w:p w14:paraId="6F4F823F"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Borders>
              <w:top w:val="nil"/>
              <w:left w:val="nil"/>
              <w:bottom w:val="nil"/>
              <w:right w:val="nil"/>
            </w:tcBorders>
          </w:tcPr>
          <w:p w14:paraId="5844A192"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To assist in the examination, evaluation, and comparison of the </w:t>
            </w:r>
            <w:r w:rsidR="009841BF" w:rsidRPr="00465C52">
              <w:rPr>
                <w:rFonts w:cs="Times New Roman"/>
                <w:color w:val="0D0D0D" w:themeColor="text1" w:themeTint="F2"/>
              </w:rPr>
              <w:t>B</w:t>
            </w:r>
            <w:r w:rsidRPr="00465C52">
              <w:rPr>
                <w:rFonts w:cs="Times New Roman"/>
                <w:color w:val="0D0D0D" w:themeColor="text1" w:themeTint="F2"/>
              </w:rPr>
              <w:t xml:space="preserve">ids, and qualification of the Bidders,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may, at its discretion, ask any </w:t>
            </w:r>
            <w:r w:rsidRPr="00465C52">
              <w:rPr>
                <w:rFonts w:cs="Times New Roman"/>
                <w:b/>
                <w:color w:val="0D0D0D" w:themeColor="text1" w:themeTint="F2"/>
              </w:rPr>
              <w:t>Bidder</w:t>
            </w:r>
            <w:r w:rsidRPr="00465C52">
              <w:rPr>
                <w:rFonts w:cs="Times New Roman"/>
                <w:color w:val="0D0D0D" w:themeColor="text1" w:themeTint="F2"/>
              </w:rPr>
              <w:t xml:space="preserve"> for a clarification of its </w:t>
            </w:r>
            <w:r w:rsidR="001837A5" w:rsidRPr="00465C52">
              <w:rPr>
                <w:rFonts w:cs="Times New Roman"/>
                <w:color w:val="0D0D0D" w:themeColor="text1" w:themeTint="F2"/>
              </w:rPr>
              <w:t>B</w:t>
            </w:r>
            <w:r w:rsidRPr="00465C52">
              <w:rPr>
                <w:rFonts w:cs="Times New Roman"/>
                <w:color w:val="0D0D0D" w:themeColor="text1" w:themeTint="F2"/>
              </w:rPr>
              <w:t>id</w:t>
            </w:r>
            <w:r w:rsidR="00CB6A0E" w:rsidRPr="00465C52">
              <w:rPr>
                <w:rFonts w:cs="Times New Roman"/>
                <w:color w:val="0D0D0D" w:themeColor="text1" w:themeTint="F2"/>
              </w:rPr>
              <w:t xml:space="preserve"> given a reasonable time for a response</w:t>
            </w:r>
            <w:r w:rsidRPr="00465C52">
              <w:rPr>
                <w:rFonts w:cs="Times New Roman"/>
                <w:color w:val="0D0D0D" w:themeColor="text1" w:themeTint="F2"/>
              </w:rPr>
              <w:t xml:space="preserve">. Any clarification submitted by a Bidder that is not in response to a request by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shall not be considered.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’s request for clarification and the response shall be in writing. No change</w:t>
            </w:r>
            <w:r w:rsidR="00CB6A0E" w:rsidRPr="00465C52">
              <w:rPr>
                <w:rFonts w:cs="Times New Roman"/>
                <w:color w:val="0D0D0D" w:themeColor="text1" w:themeTint="F2"/>
              </w:rPr>
              <w:t xml:space="preserve">, including any voluntary increase or decrease </w:t>
            </w:r>
            <w:r w:rsidRPr="00465C52">
              <w:rPr>
                <w:rFonts w:cs="Times New Roman"/>
                <w:color w:val="0D0D0D" w:themeColor="text1" w:themeTint="F2"/>
              </w:rPr>
              <w:t xml:space="preserve">in the prices or substance of the </w:t>
            </w:r>
            <w:r w:rsidR="001837A5" w:rsidRPr="00465C52">
              <w:rPr>
                <w:rFonts w:cs="Times New Roman"/>
                <w:color w:val="0D0D0D" w:themeColor="text1" w:themeTint="F2"/>
              </w:rPr>
              <w:t>B</w:t>
            </w:r>
            <w:r w:rsidRPr="00465C52">
              <w:rPr>
                <w:rFonts w:cs="Times New Roman"/>
                <w:color w:val="0D0D0D" w:themeColor="text1" w:themeTint="F2"/>
              </w:rPr>
              <w:t xml:space="preserve">id shall be sought, offered, or permitted, except to confirm the correction of arithmetic errors discovered by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in the evaluation of the </w:t>
            </w:r>
            <w:r w:rsidR="009841BF" w:rsidRPr="00465C52">
              <w:rPr>
                <w:rFonts w:cs="Times New Roman"/>
                <w:color w:val="0D0D0D" w:themeColor="text1" w:themeTint="F2"/>
              </w:rPr>
              <w:t>B</w:t>
            </w:r>
            <w:r w:rsidRPr="00465C52">
              <w:rPr>
                <w:rFonts w:cs="Times New Roman"/>
                <w:color w:val="0D0D0D" w:themeColor="text1" w:themeTint="F2"/>
              </w:rPr>
              <w:t>ids, in accordance with ITB 31.</w:t>
            </w:r>
          </w:p>
        </w:tc>
      </w:tr>
      <w:tr w:rsidR="0016255D" w:rsidRPr="00465C52" w14:paraId="1DCF659D"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3A4954D2"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Borders>
              <w:top w:val="nil"/>
              <w:left w:val="nil"/>
              <w:bottom w:val="nil"/>
              <w:right w:val="nil"/>
            </w:tcBorders>
          </w:tcPr>
          <w:p w14:paraId="2A47C14D"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If a Bidder does not provide clarifications of its </w:t>
            </w:r>
            <w:r w:rsidR="009841BF" w:rsidRPr="00465C52">
              <w:rPr>
                <w:rFonts w:cs="Times New Roman"/>
                <w:color w:val="0D0D0D" w:themeColor="text1" w:themeTint="F2"/>
              </w:rPr>
              <w:t>B</w:t>
            </w:r>
            <w:r w:rsidRPr="00465C52">
              <w:rPr>
                <w:rFonts w:cs="Times New Roman"/>
                <w:color w:val="0D0D0D" w:themeColor="text1" w:themeTint="F2"/>
              </w:rPr>
              <w:t xml:space="preserve">id by the date and time set in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’s request for clarification, its </w:t>
            </w:r>
            <w:r w:rsidR="009841BF" w:rsidRPr="00465C52">
              <w:rPr>
                <w:rFonts w:cs="Times New Roman"/>
                <w:color w:val="0D0D0D" w:themeColor="text1" w:themeTint="F2"/>
              </w:rPr>
              <w:t>B</w:t>
            </w:r>
            <w:r w:rsidRPr="00465C52">
              <w:rPr>
                <w:rFonts w:cs="Times New Roman"/>
                <w:color w:val="0D0D0D" w:themeColor="text1" w:themeTint="F2"/>
              </w:rPr>
              <w:t>id may be rejected.</w:t>
            </w:r>
          </w:p>
        </w:tc>
      </w:tr>
      <w:tr w:rsidR="0016255D" w:rsidRPr="00465C52" w14:paraId="5363247D"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387A0C2E"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364" w:name="_Toc97371033"/>
            <w:bookmarkStart w:id="365" w:name="_Toc139863130"/>
            <w:bookmarkStart w:id="366" w:name="_Toc325723948"/>
            <w:bookmarkStart w:id="367" w:name="_Toc435624842"/>
            <w:bookmarkStart w:id="368" w:name="_Toc448224255"/>
            <w:bookmarkStart w:id="369" w:name="_Toc63331073"/>
            <w:r w:rsidRPr="00465C52">
              <w:rPr>
                <w:color w:val="0D0D0D" w:themeColor="text1" w:themeTint="F2"/>
              </w:rPr>
              <w:t>Deviations, Reservations, and Omissions</w:t>
            </w:r>
            <w:bookmarkEnd w:id="364"/>
            <w:bookmarkEnd w:id="365"/>
            <w:bookmarkEnd w:id="366"/>
            <w:bookmarkEnd w:id="367"/>
            <w:bookmarkEnd w:id="368"/>
            <w:bookmarkEnd w:id="369"/>
          </w:p>
        </w:tc>
        <w:tc>
          <w:tcPr>
            <w:tcW w:w="7201" w:type="dxa"/>
            <w:tcBorders>
              <w:top w:val="nil"/>
              <w:left w:val="nil"/>
              <w:bottom w:val="nil"/>
              <w:right w:val="nil"/>
            </w:tcBorders>
          </w:tcPr>
          <w:p w14:paraId="3D3219E0"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During the </w:t>
            </w:r>
            <w:r w:rsidRPr="00465C52">
              <w:rPr>
                <w:rFonts w:cs="Times New Roman"/>
                <w:b/>
                <w:color w:val="0D0D0D" w:themeColor="text1" w:themeTint="F2"/>
              </w:rPr>
              <w:t>evaluation</w:t>
            </w:r>
            <w:r w:rsidRPr="00465C52">
              <w:rPr>
                <w:rFonts w:cs="Times New Roman"/>
                <w:color w:val="0D0D0D" w:themeColor="text1" w:themeTint="F2"/>
              </w:rPr>
              <w:t xml:space="preserve"> of </w:t>
            </w:r>
            <w:r w:rsidR="009841BF" w:rsidRPr="00465C52">
              <w:rPr>
                <w:rFonts w:cs="Times New Roman"/>
                <w:color w:val="0D0D0D" w:themeColor="text1" w:themeTint="F2"/>
              </w:rPr>
              <w:t>B</w:t>
            </w:r>
            <w:r w:rsidRPr="00465C52">
              <w:rPr>
                <w:rFonts w:cs="Times New Roman"/>
                <w:color w:val="0D0D0D" w:themeColor="text1" w:themeTint="F2"/>
              </w:rPr>
              <w:t>ids, the following definitions apply:</w:t>
            </w:r>
          </w:p>
          <w:p w14:paraId="4617860F" w14:textId="77777777" w:rsidR="007B586E" w:rsidRPr="00465C52" w:rsidRDefault="007B586E" w:rsidP="00151EF3">
            <w:pPr>
              <w:pStyle w:val="P3Header1-Clauses"/>
              <w:numPr>
                <w:ilvl w:val="0"/>
                <w:numId w:val="112"/>
              </w:numPr>
              <w:spacing w:before="120" w:after="120"/>
              <w:ind w:left="1175" w:hanging="630"/>
              <w:contextualSpacing/>
              <w:rPr>
                <w:color w:val="0D0D0D" w:themeColor="text1" w:themeTint="F2"/>
                <w:szCs w:val="24"/>
              </w:rPr>
            </w:pPr>
            <w:r w:rsidRPr="00465C52">
              <w:rPr>
                <w:color w:val="0D0D0D" w:themeColor="text1" w:themeTint="F2"/>
                <w:szCs w:val="24"/>
              </w:rPr>
              <w:t xml:space="preserve">“Deviation” is a departure from the requirements specified in the </w:t>
            </w:r>
            <w:r w:rsidR="004509D8" w:rsidRPr="00465C52">
              <w:rPr>
                <w:color w:val="0D0D0D" w:themeColor="text1" w:themeTint="F2"/>
              </w:rPr>
              <w:t>bidding</w:t>
            </w:r>
            <w:r w:rsidR="004509D8" w:rsidRPr="00465C52">
              <w:rPr>
                <w:color w:val="0D0D0D" w:themeColor="text1" w:themeTint="F2"/>
                <w:szCs w:val="24"/>
              </w:rPr>
              <w:t xml:space="preserve"> document</w:t>
            </w:r>
            <w:r w:rsidRPr="00465C52">
              <w:rPr>
                <w:color w:val="0D0D0D" w:themeColor="text1" w:themeTint="F2"/>
                <w:szCs w:val="24"/>
              </w:rPr>
              <w:t>;</w:t>
            </w:r>
          </w:p>
          <w:p w14:paraId="0F7EC591" w14:textId="77777777" w:rsidR="007B586E" w:rsidRPr="00465C52" w:rsidRDefault="007B586E" w:rsidP="00151EF3">
            <w:pPr>
              <w:pStyle w:val="P3Header1-Clauses"/>
              <w:numPr>
                <w:ilvl w:val="0"/>
                <w:numId w:val="112"/>
              </w:numPr>
              <w:spacing w:before="120" w:after="120"/>
              <w:ind w:left="1175" w:hanging="630"/>
              <w:contextualSpacing/>
              <w:rPr>
                <w:color w:val="0D0D0D" w:themeColor="text1" w:themeTint="F2"/>
                <w:szCs w:val="24"/>
              </w:rPr>
            </w:pPr>
            <w:r w:rsidRPr="00465C52">
              <w:rPr>
                <w:color w:val="0D0D0D" w:themeColor="text1" w:themeTint="F2"/>
                <w:szCs w:val="24"/>
              </w:rPr>
              <w:lastRenderedPageBreak/>
              <w:t xml:space="preserve">“Reservation” is the setting of limiting conditions or </w:t>
            </w:r>
            <w:r w:rsidRPr="00465C52">
              <w:rPr>
                <w:color w:val="0D0D0D" w:themeColor="text1" w:themeTint="F2"/>
              </w:rPr>
              <w:t>withholding</w:t>
            </w:r>
            <w:r w:rsidRPr="00465C52">
              <w:rPr>
                <w:color w:val="0D0D0D" w:themeColor="text1" w:themeTint="F2"/>
                <w:szCs w:val="24"/>
              </w:rPr>
              <w:t xml:space="preserve"> from complete acceptance of the requirements specified in the </w:t>
            </w:r>
            <w:r w:rsidR="004509D8" w:rsidRPr="00465C52">
              <w:rPr>
                <w:color w:val="0D0D0D" w:themeColor="text1" w:themeTint="F2"/>
              </w:rPr>
              <w:t>bidding</w:t>
            </w:r>
            <w:r w:rsidR="004509D8" w:rsidRPr="00465C52">
              <w:rPr>
                <w:color w:val="0D0D0D" w:themeColor="text1" w:themeTint="F2"/>
                <w:szCs w:val="24"/>
              </w:rPr>
              <w:t xml:space="preserve"> document</w:t>
            </w:r>
            <w:r w:rsidRPr="00465C52">
              <w:rPr>
                <w:color w:val="0D0D0D" w:themeColor="text1" w:themeTint="F2"/>
                <w:szCs w:val="24"/>
              </w:rPr>
              <w:t>; and</w:t>
            </w:r>
          </w:p>
          <w:p w14:paraId="0D6E1688" w14:textId="77777777" w:rsidR="007B586E" w:rsidRPr="00465C52" w:rsidRDefault="007B586E" w:rsidP="00151EF3">
            <w:pPr>
              <w:pStyle w:val="P3Header1-Clauses"/>
              <w:numPr>
                <w:ilvl w:val="0"/>
                <w:numId w:val="112"/>
              </w:numPr>
              <w:spacing w:before="120" w:after="120"/>
              <w:ind w:left="1175" w:hanging="630"/>
              <w:contextualSpacing/>
              <w:rPr>
                <w:i/>
                <w:color w:val="0D0D0D" w:themeColor="text1" w:themeTint="F2"/>
                <w:szCs w:val="24"/>
              </w:rPr>
            </w:pPr>
            <w:r w:rsidRPr="00465C52">
              <w:rPr>
                <w:color w:val="0D0D0D" w:themeColor="text1" w:themeTint="F2"/>
                <w:szCs w:val="24"/>
              </w:rPr>
              <w:t>“</w:t>
            </w:r>
            <w:r w:rsidRPr="00465C52">
              <w:rPr>
                <w:color w:val="0D0D0D" w:themeColor="text1" w:themeTint="F2"/>
              </w:rPr>
              <w:t>Omission</w:t>
            </w:r>
            <w:r w:rsidRPr="00465C52">
              <w:rPr>
                <w:color w:val="0D0D0D" w:themeColor="text1" w:themeTint="F2"/>
                <w:szCs w:val="24"/>
              </w:rPr>
              <w:t xml:space="preserve">” is </w:t>
            </w:r>
            <w:r w:rsidRPr="00465C52">
              <w:rPr>
                <w:color w:val="0D0D0D" w:themeColor="text1" w:themeTint="F2"/>
              </w:rPr>
              <w:t>the</w:t>
            </w:r>
            <w:r w:rsidRPr="00465C52">
              <w:rPr>
                <w:color w:val="0D0D0D" w:themeColor="text1" w:themeTint="F2"/>
                <w:szCs w:val="24"/>
              </w:rPr>
              <w:t xml:space="preserve"> failure to submit part or </w:t>
            </w:r>
            <w:proofErr w:type="gramStart"/>
            <w:r w:rsidRPr="00465C52">
              <w:rPr>
                <w:color w:val="0D0D0D" w:themeColor="text1" w:themeTint="F2"/>
                <w:szCs w:val="24"/>
              </w:rPr>
              <w:t>all of</w:t>
            </w:r>
            <w:proofErr w:type="gramEnd"/>
            <w:r w:rsidRPr="00465C52">
              <w:rPr>
                <w:color w:val="0D0D0D" w:themeColor="text1" w:themeTint="F2"/>
                <w:szCs w:val="24"/>
              </w:rPr>
              <w:t xml:space="preserve"> the information or documentation required in the </w:t>
            </w:r>
            <w:r w:rsidR="004509D8" w:rsidRPr="00465C52">
              <w:rPr>
                <w:color w:val="0D0D0D" w:themeColor="text1" w:themeTint="F2"/>
                <w:szCs w:val="24"/>
              </w:rPr>
              <w:t>bidding document</w:t>
            </w:r>
            <w:r w:rsidRPr="00465C52">
              <w:rPr>
                <w:color w:val="0D0D0D" w:themeColor="text1" w:themeTint="F2"/>
                <w:szCs w:val="24"/>
              </w:rPr>
              <w:t>.</w:t>
            </w:r>
          </w:p>
        </w:tc>
      </w:tr>
      <w:tr w:rsidR="0016255D" w:rsidRPr="00465C52" w14:paraId="0D30C9AB"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1D7BBB62"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370" w:name="_Toc97371034"/>
            <w:bookmarkStart w:id="371" w:name="_Toc139863131"/>
            <w:bookmarkStart w:id="372" w:name="_Toc325723949"/>
            <w:bookmarkStart w:id="373" w:name="_Toc435624843"/>
            <w:bookmarkStart w:id="374" w:name="_Toc448224256"/>
            <w:bookmarkStart w:id="375" w:name="_Toc63331074"/>
            <w:bookmarkStart w:id="376" w:name="_Toc438438854"/>
            <w:bookmarkStart w:id="377" w:name="_Toc438532636"/>
            <w:bookmarkStart w:id="378" w:name="_Toc438733998"/>
            <w:bookmarkStart w:id="379" w:name="_Toc438907035"/>
            <w:bookmarkStart w:id="380" w:name="_Toc438907234"/>
            <w:r w:rsidRPr="00465C52">
              <w:rPr>
                <w:color w:val="0D0D0D" w:themeColor="text1" w:themeTint="F2"/>
              </w:rPr>
              <w:lastRenderedPageBreak/>
              <w:t>Determination of Responsiveness</w:t>
            </w:r>
            <w:bookmarkEnd w:id="370"/>
            <w:bookmarkEnd w:id="371"/>
            <w:bookmarkEnd w:id="372"/>
            <w:bookmarkEnd w:id="373"/>
            <w:bookmarkEnd w:id="374"/>
            <w:bookmarkEnd w:id="375"/>
            <w:r w:rsidRPr="00465C52">
              <w:rPr>
                <w:color w:val="0D0D0D" w:themeColor="text1" w:themeTint="F2"/>
              </w:rPr>
              <w:t xml:space="preserve"> </w:t>
            </w:r>
            <w:bookmarkEnd w:id="376"/>
            <w:bookmarkEnd w:id="377"/>
            <w:bookmarkEnd w:id="378"/>
            <w:bookmarkEnd w:id="379"/>
            <w:bookmarkEnd w:id="380"/>
          </w:p>
        </w:tc>
        <w:tc>
          <w:tcPr>
            <w:tcW w:w="7201" w:type="dxa"/>
            <w:tcBorders>
              <w:top w:val="nil"/>
              <w:left w:val="nil"/>
              <w:bottom w:val="nil"/>
              <w:right w:val="nil"/>
            </w:tcBorders>
          </w:tcPr>
          <w:p w14:paraId="2ED06EA0"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’s determination of a </w:t>
            </w:r>
            <w:r w:rsidR="009841BF" w:rsidRPr="00465C52">
              <w:rPr>
                <w:rFonts w:cs="Times New Roman"/>
                <w:color w:val="0D0D0D" w:themeColor="text1" w:themeTint="F2"/>
              </w:rPr>
              <w:t>B</w:t>
            </w:r>
            <w:r w:rsidRPr="00465C52">
              <w:rPr>
                <w:rFonts w:cs="Times New Roman"/>
                <w:color w:val="0D0D0D" w:themeColor="text1" w:themeTint="F2"/>
              </w:rPr>
              <w:t xml:space="preserve">id’s responsiveness is to be based on the contents of the </w:t>
            </w:r>
            <w:r w:rsidR="009841BF" w:rsidRPr="00465C52">
              <w:rPr>
                <w:rFonts w:cs="Times New Roman"/>
                <w:color w:val="0D0D0D" w:themeColor="text1" w:themeTint="F2"/>
              </w:rPr>
              <w:t>B</w:t>
            </w:r>
            <w:r w:rsidRPr="00465C52">
              <w:rPr>
                <w:rFonts w:cs="Times New Roman"/>
                <w:color w:val="0D0D0D" w:themeColor="text1" w:themeTint="F2"/>
              </w:rPr>
              <w:t>id itself, as defined in ITB</w:t>
            </w:r>
            <w:r w:rsidR="005E1B28" w:rsidRPr="00465C52">
              <w:rPr>
                <w:rFonts w:cs="Times New Roman"/>
                <w:color w:val="0D0D0D" w:themeColor="text1" w:themeTint="F2"/>
              </w:rPr>
              <w:t xml:space="preserve"> </w:t>
            </w:r>
            <w:r w:rsidRPr="00465C52">
              <w:rPr>
                <w:rFonts w:cs="Times New Roman"/>
                <w:color w:val="0D0D0D" w:themeColor="text1" w:themeTint="F2"/>
              </w:rPr>
              <w:t>11.</w:t>
            </w:r>
          </w:p>
        </w:tc>
      </w:tr>
      <w:tr w:rsidR="0016255D" w:rsidRPr="00465C52" w14:paraId="5B8543F9"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23B55AEC" w14:textId="77777777" w:rsidR="007B586E" w:rsidRPr="00465C52" w:rsidRDefault="007B586E" w:rsidP="00347DB2">
            <w:pPr>
              <w:pStyle w:val="explanatorynotes"/>
              <w:suppressAutoHyphens w:val="0"/>
              <w:spacing w:before="120" w:after="120" w:line="240" w:lineRule="auto"/>
              <w:contextualSpacing/>
              <w:rPr>
                <w:rFonts w:ascii="Times New Roman" w:hAnsi="Times New Roman"/>
                <w:color w:val="0D0D0D" w:themeColor="text1" w:themeTint="F2"/>
                <w:sz w:val="24"/>
                <w:szCs w:val="24"/>
              </w:rPr>
            </w:pPr>
          </w:p>
        </w:tc>
        <w:tc>
          <w:tcPr>
            <w:tcW w:w="7201" w:type="dxa"/>
            <w:tcBorders>
              <w:top w:val="nil"/>
              <w:left w:val="nil"/>
              <w:bottom w:val="nil"/>
              <w:right w:val="nil"/>
            </w:tcBorders>
          </w:tcPr>
          <w:p w14:paraId="7F6DD33E"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A substantially responsive </w:t>
            </w:r>
            <w:r w:rsidR="00D2287C" w:rsidRPr="00465C52">
              <w:rPr>
                <w:rFonts w:cs="Times New Roman"/>
                <w:color w:val="0D0D0D" w:themeColor="text1" w:themeTint="F2"/>
              </w:rPr>
              <w:t>B</w:t>
            </w:r>
            <w:r w:rsidRPr="00465C52">
              <w:rPr>
                <w:rFonts w:cs="Times New Roman"/>
                <w:color w:val="0D0D0D" w:themeColor="text1" w:themeTint="F2"/>
              </w:rPr>
              <w:t xml:space="preserve">id is one that meets the requirements of the </w:t>
            </w:r>
            <w:r w:rsidR="004509D8" w:rsidRPr="00465C52">
              <w:rPr>
                <w:rFonts w:cs="Times New Roman"/>
                <w:color w:val="0D0D0D" w:themeColor="text1" w:themeTint="F2"/>
              </w:rPr>
              <w:t xml:space="preserve">bidding </w:t>
            </w:r>
            <w:r w:rsidR="004509D8" w:rsidRPr="00465C52">
              <w:rPr>
                <w:rFonts w:cs="Times New Roman"/>
                <w:b/>
                <w:color w:val="0D0D0D" w:themeColor="text1" w:themeTint="F2"/>
              </w:rPr>
              <w:t>document</w:t>
            </w:r>
            <w:r w:rsidRPr="00465C52">
              <w:rPr>
                <w:rFonts w:cs="Times New Roman"/>
                <w:color w:val="0D0D0D" w:themeColor="text1" w:themeTint="F2"/>
              </w:rPr>
              <w:t xml:space="preserve"> without material deviation, reservation, or omission. A material deviation, reser</w:t>
            </w:r>
            <w:r w:rsidR="00C5241D" w:rsidRPr="00465C52">
              <w:rPr>
                <w:rFonts w:cs="Times New Roman"/>
                <w:color w:val="0D0D0D" w:themeColor="text1" w:themeTint="F2"/>
              </w:rPr>
              <w:t>vation, or omission is one that:</w:t>
            </w:r>
          </w:p>
          <w:p w14:paraId="334DE49D" w14:textId="77777777" w:rsidR="007B586E" w:rsidRPr="00465C52" w:rsidRDefault="007B586E" w:rsidP="00151EF3">
            <w:pPr>
              <w:pStyle w:val="P3Header1-Clauses"/>
              <w:numPr>
                <w:ilvl w:val="0"/>
                <w:numId w:val="111"/>
              </w:numPr>
              <w:spacing w:before="120" w:after="120"/>
              <w:ind w:left="1175" w:hanging="630"/>
              <w:contextualSpacing/>
              <w:rPr>
                <w:color w:val="0D0D0D" w:themeColor="text1" w:themeTint="F2"/>
                <w:szCs w:val="24"/>
              </w:rPr>
            </w:pPr>
            <w:r w:rsidRPr="00465C52">
              <w:rPr>
                <w:color w:val="0D0D0D" w:themeColor="text1" w:themeTint="F2"/>
                <w:szCs w:val="24"/>
              </w:rPr>
              <w:t xml:space="preserve">if accepted, </w:t>
            </w:r>
            <w:r w:rsidRPr="00465C52">
              <w:rPr>
                <w:color w:val="0D0D0D" w:themeColor="text1" w:themeTint="F2"/>
              </w:rPr>
              <w:t>would</w:t>
            </w:r>
            <w:r w:rsidRPr="00465C52">
              <w:rPr>
                <w:color w:val="0D0D0D" w:themeColor="text1" w:themeTint="F2"/>
                <w:szCs w:val="24"/>
              </w:rPr>
              <w:t>:</w:t>
            </w:r>
          </w:p>
          <w:p w14:paraId="4E4834E0" w14:textId="77777777" w:rsidR="007B586E" w:rsidRPr="00465C52" w:rsidRDefault="007B586E" w:rsidP="00347DB2">
            <w:pPr>
              <w:pStyle w:val="Heading4"/>
              <w:ind w:left="1529" w:hanging="360"/>
              <w:contextualSpacing/>
              <w:rPr>
                <w:rFonts w:ascii="Times New Roman" w:hAnsi="Times New Roman" w:cs="Times New Roman"/>
                <w:color w:val="0D0D0D" w:themeColor="text1" w:themeTint="F2"/>
                <w:sz w:val="24"/>
                <w:szCs w:val="24"/>
              </w:rPr>
            </w:pPr>
            <w:r w:rsidRPr="00465C52">
              <w:rPr>
                <w:rFonts w:ascii="Times New Roman" w:hAnsi="Times New Roman" w:cs="Times New Roman"/>
                <w:color w:val="0D0D0D" w:themeColor="text1" w:themeTint="F2"/>
                <w:sz w:val="24"/>
                <w:szCs w:val="24"/>
              </w:rPr>
              <w:t>(</w:t>
            </w:r>
            <w:proofErr w:type="spellStart"/>
            <w:r w:rsidRPr="00465C52">
              <w:rPr>
                <w:rFonts w:ascii="Times New Roman" w:hAnsi="Times New Roman" w:cs="Times New Roman"/>
                <w:color w:val="0D0D0D" w:themeColor="text1" w:themeTint="F2"/>
                <w:sz w:val="24"/>
                <w:szCs w:val="24"/>
              </w:rPr>
              <w:t>i</w:t>
            </w:r>
            <w:proofErr w:type="spellEnd"/>
            <w:r w:rsidRPr="00465C52">
              <w:rPr>
                <w:rFonts w:ascii="Times New Roman" w:hAnsi="Times New Roman" w:cs="Times New Roman"/>
                <w:color w:val="0D0D0D" w:themeColor="text1" w:themeTint="F2"/>
                <w:sz w:val="24"/>
                <w:szCs w:val="24"/>
              </w:rPr>
              <w:t>)</w:t>
            </w:r>
            <w:r w:rsidRPr="00465C52">
              <w:rPr>
                <w:rFonts w:ascii="Times New Roman" w:hAnsi="Times New Roman" w:cs="Times New Roman"/>
                <w:color w:val="0D0D0D" w:themeColor="text1" w:themeTint="F2"/>
                <w:sz w:val="24"/>
                <w:szCs w:val="24"/>
              </w:rPr>
              <w:tab/>
              <w:t>affect in any substantial way the scope, quality, or performance of the Works specified in the Contract; or</w:t>
            </w:r>
          </w:p>
          <w:p w14:paraId="4321470C" w14:textId="77777777" w:rsidR="007B586E" w:rsidRPr="00465C52" w:rsidRDefault="007B586E" w:rsidP="00347DB2">
            <w:pPr>
              <w:pStyle w:val="Heading4"/>
              <w:ind w:left="1529" w:hanging="360"/>
              <w:contextualSpacing/>
              <w:rPr>
                <w:rFonts w:ascii="Times New Roman" w:hAnsi="Times New Roman" w:cs="Times New Roman"/>
                <w:color w:val="0D0D0D" w:themeColor="text1" w:themeTint="F2"/>
                <w:sz w:val="24"/>
                <w:szCs w:val="24"/>
              </w:rPr>
            </w:pPr>
            <w:r w:rsidRPr="00465C52">
              <w:rPr>
                <w:rFonts w:ascii="Times New Roman" w:hAnsi="Times New Roman" w:cs="Times New Roman"/>
                <w:color w:val="0D0D0D" w:themeColor="text1" w:themeTint="F2"/>
                <w:sz w:val="24"/>
                <w:szCs w:val="24"/>
              </w:rPr>
              <w:t>(ii)</w:t>
            </w:r>
            <w:r w:rsidRPr="00465C52">
              <w:rPr>
                <w:rFonts w:ascii="Times New Roman" w:hAnsi="Times New Roman" w:cs="Times New Roman"/>
                <w:color w:val="0D0D0D" w:themeColor="text1" w:themeTint="F2"/>
                <w:sz w:val="24"/>
                <w:szCs w:val="24"/>
              </w:rPr>
              <w:tab/>
              <w:t xml:space="preserve">limit in any substantial way, inconsistent with the </w:t>
            </w:r>
            <w:r w:rsidR="004509D8" w:rsidRPr="00465C52">
              <w:rPr>
                <w:rFonts w:ascii="Times New Roman" w:hAnsi="Times New Roman" w:cs="Times New Roman"/>
                <w:color w:val="0D0D0D" w:themeColor="text1" w:themeTint="F2"/>
                <w:sz w:val="24"/>
                <w:szCs w:val="24"/>
              </w:rPr>
              <w:t>bidding document</w:t>
            </w:r>
            <w:r w:rsidRPr="00465C52">
              <w:rPr>
                <w:rFonts w:ascii="Times New Roman" w:hAnsi="Times New Roman" w:cs="Times New Roman"/>
                <w:color w:val="0D0D0D" w:themeColor="text1" w:themeTint="F2"/>
                <w:sz w:val="24"/>
                <w:szCs w:val="24"/>
              </w:rPr>
              <w:t xml:space="preserve">, the </w:t>
            </w:r>
            <w:r w:rsidR="00283744" w:rsidRPr="00465C52">
              <w:rPr>
                <w:rFonts w:ascii="Times New Roman" w:hAnsi="Times New Roman" w:cs="Times New Roman"/>
                <w:color w:val="0D0D0D" w:themeColor="text1" w:themeTint="F2"/>
                <w:sz w:val="24"/>
                <w:szCs w:val="24"/>
              </w:rPr>
              <w:t>Employer</w:t>
            </w:r>
            <w:r w:rsidRPr="00465C52">
              <w:rPr>
                <w:rFonts w:ascii="Times New Roman" w:hAnsi="Times New Roman" w:cs="Times New Roman"/>
                <w:color w:val="0D0D0D" w:themeColor="text1" w:themeTint="F2"/>
                <w:sz w:val="24"/>
                <w:szCs w:val="24"/>
              </w:rPr>
              <w:t>’s rights or the Bidder’s obligations under the proposed Contract; or</w:t>
            </w:r>
          </w:p>
          <w:p w14:paraId="6EAF70BF" w14:textId="77777777" w:rsidR="007B586E" w:rsidRPr="00465C52" w:rsidRDefault="007B586E" w:rsidP="00151EF3">
            <w:pPr>
              <w:pStyle w:val="P3Header1-Clauses"/>
              <w:numPr>
                <w:ilvl w:val="0"/>
                <w:numId w:val="111"/>
              </w:numPr>
              <w:spacing w:before="120" w:after="120"/>
              <w:ind w:left="1175" w:hanging="630"/>
              <w:contextualSpacing/>
              <w:rPr>
                <w:color w:val="0D0D0D" w:themeColor="text1" w:themeTint="F2"/>
                <w:szCs w:val="24"/>
              </w:rPr>
            </w:pPr>
            <w:proofErr w:type="gramStart"/>
            <w:r w:rsidRPr="00465C52">
              <w:rPr>
                <w:color w:val="0D0D0D" w:themeColor="text1" w:themeTint="F2"/>
                <w:szCs w:val="24"/>
              </w:rPr>
              <w:t>if</w:t>
            </w:r>
            <w:proofErr w:type="gramEnd"/>
            <w:r w:rsidRPr="00465C52">
              <w:rPr>
                <w:color w:val="0D0D0D" w:themeColor="text1" w:themeTint="F2"/>
                <w:szCs w:val="24"/>
              </w:rPr>
              <w:t xml:space="preserve"> </w:t>
            </w:r>
            <w:r w:rsidRPr="00465C52">
              <w:rPr>
                <w:color w:val="0D0D0D" w:themeColor="text1" w:themeTint="F2"/>
              </w:rPr>
              <w:t>rectified</w:t>
            </w:r>
            <w:r w:rsidRPr="00465C52">
              <w:rPr>
                <w:color w:val="0D0D0D" w:themeColor="text1" w:themeTint="F2"/>
                <w:szCs w:val="24"/>
              </w:rPr>
              <w:t xml:space="preserve">, would </w:t>
            </w:r>
            <w:r w:rsidRPr="00465C52">
              <w:rPr>
                <w:color w:val="0D0D0D" w:themeColor="text1" w:themeTint="F2"/>
              </w:rPr>
              <w:t>unfairly</w:t>
            </w:r>
            <w:r w:rsidRPr="00465C52">
              <w:rPr>
                <w:color w:val="0D0D0D" w:themeColor="text1" w:themeTint="F2"/>
                <w:szCs w:val="24"/>
              </w:rPr>
              <w:t xml:space="preserve"> affect the competitive position of other Bidders presenting substantially responsive </w:t>
            </w:r>
            <w:r w:rsidR="009841BF" w:rsidRPr="00465C52">
              <w:rPr>
                <w:color w:val="0D0D0D" w:themeColor="text1" w:themeTint="F2"/>
                <w:szCs w:val="24"/>
              </w:rPr>
              <w:t>B</w:t>
            </w:r>
            <w:r w:rsidRPr="00465C52">
              <w:rPr>
                <w:color w:val="0D0D0D" w:themeColor="text1" w:themeTint="F2"/>
                <w:szCs w:val="24"/>
              </w:rPr>
              <w:t>ids.</w:t>
            </w:r>
          </w:p>
        </w:tc>
      </w:tr>
      <w:tr w:rsidR="0016255D" w:rsidRPr="00465C52" w14:paraId="7436321E"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228D9993" w14:textId="77777777" w:rsidR="007B586E" w:rsidRPr="00465C52" w:rsidRDefault="007B586E" w:rsidP="00347DB2">
            <w:pPr>
              <w:spacing w:before="120" w:after="120"/>
              <w:contextualSpacing/>
              <w:rPr>
                <w:color w:val="0D0D0D" w:themeColor="text1" w:themeTint="F2"/>
              </w:rPr>
            </w:pPr>
          </w:p>
        </w:tc>
        <w:tc>
          <w:tcPr>
            <w:tcW w:w="7201" w:type="dxa"/>
            <w:tcBorders>
              <w:top w:val="nil"/>
              <w:left w:val="nil"/>
              <w:bottom w:val="nil"/>
              <w:right w:val="nil"/>
            </w:tcBorders>
          </w:tcPr>
          <w:p w14:paraId="2D496862"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shall examine the technical aspects of the </w:t>
            </w:r>
            <w:r w:rsidR="00B511F1" w:rsidRPr="00465C52">
              <w:rPr>
                <w:rFonts w:cs="Times New Roman"/>
                <w:color w:val="0D0D0D" w:themeColor="text1" w:themeTint="F2"/>
              </w:rPr>
              <w:t>B</w:t>
            </w:r>
            <w:r w:rsidRPr="00465C52">
              <w:rPr>
                <w:rFonts w:cs="Times New Roman"/>
                <w:color w:val="0D0D0D" w:themeColor="text1" w:themeTint="F2"/>
              </w:rPr>
              <w:t>id submitted in accordance with ITB 16</w:t>
            </w:r>
            <w:proofErr w:type="gramStart"/>
            <w:r w:rsidRPr="00465C52">
              <w:rPr>
                <w:rFonts w:cs="Times New Roman"/>
                <w:color w:val="0D0D0D" w:themeColor="text1" w:themeTint="F2"/>
              </w:rPr>
              <w:t>, in particular, to</w:t>
            </w:r>
            <w:proofErr w:type="gramEnd"/>
            <w:r w:rsidRPr="00465C52">
              <w:rPr>
                <w:rFonts w:cs="Times New Roman"/>
                <w:color w:val="0D0D0D" w:themeColor="text1" w:themeTint="F2"/>
              </w:rPr>
              <w:t xml:space="preserve"> confirm that all requirements of Section </w:t>
            </w:r>
            <w:r w:rsidR="00CB5B6C" w:rsidRPr="00465C52">
              <w:rPr>
                <w:rFonts w:cs="Times New Roman"/>
                <w:color w:val="0D0D0D" w:themeColor="text1" w:themeTint="F2"/>
              </w:rPr>
              <w:t>VII</w:t>
            </w:r>
            <w:r w:rsidR="005E76D2" w:rsidRPr="00465C52">
              <w:rPr>
                <w:rFonts w:cs="Times New Roman"/>
                <w:color w:val="0D0D0D" w:themeColor="text1" w:themeTint="F2"/>
              </w:rPr>
              <w:t>,</w:t>
            </w:r>
            <w:r w:rsidR="007471E2" w:rsidRPr="00465C52">
              <w:rPr>
                <w:rFonts w:cs="Times New Roman"/>
                <w:color w:val="0D0D0D" w:themeColor="text1" w:themeTint="F2"/>
              </w:rPr>
              <w:t xml:space="preserve"> </w:t>
            </w:r>
            <w:r w:rsidR="00CB5B6C" w:rsidRPr="00465C52">
              <w:rPr>
                <w:rFonts w:cs="Times New Roman"/>
                <w:color w:val="0D0D0D" w:themeColor="text1" w:themeTint="F2"/>
              </w:rPr>
              <w:t>Work</w:t>
            </w:r>
            <w:r w:rsidRPr="00465C52">
              <w:rPr>
                <w:rFonts w:cs="Times New Roman"/>
                <w:color w:val="0D0D0D" w:themeColor="text1" w:themeTint="F2"/>
              </w:rPr>
              <w:t>s</w:t>
            </w:r>
            <w:r w:rsidR="005E76D2" w:rsidRPr="00465C52">
              <w:rPr>
                <w:rFonts w:cs="Times New Roman"/>
                <w:color w:val="0D0D0D" w:themeColor="text1" w:themeTint="F2"/>
              </w:rPr>
              <w:t>’</w:t>
            </w:r>
            <w:r w:rsidRPr="00465C52">
              <w:rPr>
                <w:rFonts w:cs="Times New Roman"/>
                <w:color w:val="0D0D0D" w:themeColor="text1" w:themeTint="F2"/>
              </w:rPr>
              <w:t xml:space="preserve"> </w:t>
            </w:r>
            <w:proofErr w:type="gramStart"/>
            <w:r w:rsidRPr="00465C52">
              <w:rPr>
                <w:rFonts w:cs="Times New Roman"/>
                <w:color w:val="0D0D0D" w:themeColor="text1" w:themeTint="F2"/>
              </w:rPr>
              <w:t>Requirements</w:t>
            </w:r>
            <w:proofErr w:type="gramEnd"/>
            <w:r w:rsidRPr="00465C52">
              <w:rPr>
                <w:rFonts w:cs="Times New Roman"/>
                <w:color w:val="0D0D0D" w:themeColor="text1" w:themeTint="F2"/>
              </w:rPr>
              <w:t xml:space="preserve"> have been met without any material deviation, reservation or omission.</w:t>
            </w:r>
          </w:p>
        </w:tc>
      </w:tr>
      <w:tr w:rsidR="0016255D" w:rsidRPr="00465C52" w14:paraId="1465260E"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5E2DA3C8" w14:textId="77777777" w:rsidR="007B586E" w:rsidRPr="00465C52" w:rsidRDefault="007B586E" w:rsidP="00347DB2">
            <w:pPr>
              <w:spacing w:before="120" w:after="120"/>
              <w:contextualSpacing/>
              <w:rPr>
                <w:color w:val="0D0D0D" w:themeColor="text1" w:themeTint="F2"/>
              </w:rPr>
            </w:pPr>
          </w:p>
        </w:tc>
        <w:tc>
          <w:tcPr>
            <w:tcW w:w="7201" w:type="dxa"/>
            <w:tcBorders>
              <w:top w:val="nil"/>
              <w:left w:val="nil"/>
              <w:bottom w:val="nil"/>
              <w:right w:val="nil"/>
            </w:tcBorders>
          </w:tcPr>
          <w:p w14:paraId="17F1054D"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If a </w:t>
            </w:r>
            <w:r w:rsidR="009841BF" w:rsidRPr="00465C52">
              <w:rPr>
                <w:rFonts w:cs="Times New Roman"/>
                <w:color w:val="0D0D0D" w:themeColor="text1" w:themeTint="F2"/>
              </w:rPr>
              <w:t>B</w:t>
            </w:r>
            <w:r w:rsidRPr="00465C52">
              <w:rPr>
                <w:rFonts w:cs="Times New Roman"/>
                <w:color w:val="0D0D0D" w:themeColor="text1" w:themeTint="F2"/>
              </w:rPr>
              <w:t xml:space="preserve">id is not substantially responsive to the requirements of the </w:t>
            </w:r>
            <w:r w:rsidR="004509D8" w:rsidRPr="00465C52">
              <w:rPr>
                <w:rFonts w:cs="Times New Roman"/>
                <w:color w:val="0D0D0D" w:themeColor="text1" w:themeTint="F2"/>
              </w:rPr>
              <w:t>bidding document</w:t>
            </w:r>
            <w:r w:rsidRPr="00465C52">
              <w:rPr>
                <w:rFonts w:cs="Times New Roman"/>
                <w:color w:val="0D0D0D" w:themeColor="text1" w:themeTint="F2"/>
              </w:rPr>
              <w:t xml:space="preserve">, </w:t>
            </w:r>
            <w:r w:rsidRPr="00465C52">
              <w:rPr>
                <w:rFonts w:cs="Times New Roman"/>
                <w:b/>
                <w:color w:val="0D0D0D" w:themeColor="text1" w:themeTint="F2"/>
              </w:rPr>
              <w:t>it</w:t>
            </w:r>
            <w:r w:rsidRPr="00465C52">
              <w:rPr>
                <w:rFonts w:cs="Times New Roman"/>
                <w:color w:val="0D0D0D" w:themeColor="text1" w:themeTint="F2"/>
              </w:rPr>
              <w:t xml:space="preserve"> shall be rejected by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and may not subsequently be made responsive by correction of the material deviation, reservation, or omission.</w:t>
            </w:r>
          </w:p>
        </w:tc>
      </w:tr>
      <w:tr w:rsidR="0016255D" w:rsidRPr="00465C52" w14:paraId="0B200BB9"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07719AB7" w14:textId="77777777" w:rsidR="007B586E" w:rsidRPr="00465C52" w:rsidRDefault="006E4755"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381" w:name="_Hlt438533232"/>
            <w:bookmarkStart w:id="382" w:name="_Toc97371035"/>
            <w:bookmarkStart w:id="383" w:name="_Toc139863132"/>
            <w:bookmarkStart w:id="384" w:name="_Toc325723950"/>
            <w:bookmarkStart w:id="385" w:name="_Toc435624844"/>
            <w:bookmarkStart w:id="386" w:name="_Toc448224257"/>
            <w:bookmarkStart w:id="387" w:name="_Toc63331075"/>
            <w:bookmarkEnd w:id="381"/>
            <w:r w:rsidRPr="00465C52">
              <w:rPr>
                <w:color w:val="0D0D0D" w:themeColor="text1" w:themeTint="F2"/>
              </w:rPr>
              <w:t xml:space="preserve">Nonmaterial </w:t>
            </w:r>
            <w:r w:rsidR="007B586E" w:rsidRPr="00465C52">
              <w:rPr>
                <w:color w:val="0D0D0D" w:themeColor="text1" w:themeTint="F2"/>
              </w:rPr>
              <w:t>Nonconformities</w:t>
            </w:r>
            <w:bookmarkEnd w:id="382"/>
            <w:bookmarkEnd w:id="383"/>
            <w:bookmarkEnd w:id="384"/>
            <w:bookmarkEnd w:id="385"/>
            <w:bookmarkEnd w:id="386"/>
            <w:bookmarkEnd w:id="387"/>
          </w:p>
        </w:tc>
        <w:tc>
          <w:tcPr>
            <w:tcW w:w="7201" w:type="dxa"/>
            <w:tcBorders>
              <w:top w:val="nil"/>
              <w:left w:val="nil"/>
              <w:bottom w:val="nil"/>
              <w:right w:val="nil"/>
            </w:tcBorders>
          </w:tcPr>
          <w:p w14:paraId="2C4917BA"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Provided that a </w:t>
            </w:r>
            <w:r w:rsidR="00B511F1" w:rsidRPr="00465C52">
              <w:rPr>
                <w:rFonts w:cs="Times New Roman"/>
                <w:b/>
                <w:color w:val="0D0D0D" w:themeColor="text1" w:themeTint="F2"/>
              </w:rPr>
              <w:t>B</w:t>
            </w:r>
            <w:r w:rsidRPr="00465C52">
              <w:rPr>
                <w:rFonts w:cs="Times New Roman"/>
                <w:b/>
                <w:color w:val="0D0D0D" w:themeColor="text1" w:themeTint="F2"/>
              </w:rPr>
              <w:t>id</w:t>
            </w:r>
            <w:r w:rsidRPr="00465C52">
              <w:rPr>
                <w:rFonts w:cs="Times New Roman"/>
                <w:color w:val="0D0D0D" w:themeColor="text1" w:themeTint="F2"/>
              </w:rPr>
              <w:t xml:space="preserve"> is substantially responsive,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may waive any nonconformities in the </w:t>
            </w:r>
            <w:r w:rsidR="009841BF" w:rsidRPr="00465C52">
              <w:rPr>
                <w:rFonts w:cs="Times New Roman"/>
                <w:color w:val="0D0D0D" w:themeColor="text1" w:themeTint="F2"/>
              </w:rPr>
              <w:t>B</w:t>
            </w:r>
            <w:r w:rsidRPr="00465C52">
              <w:rPr>
                <w:rFonts w:cs="Times New Roman"/>
                <w:color w:val="0D0D0D" w:themeColor="text1" w:themeTint="F2"/>
              </w:rPr>
              <w:t>id.</w:t>
            </w:r>
          </w:p>
        </w:tc>
      </w:tr>
      <w:tr w:rsidR="0016255D" w:rsidRPr="00465C52" w14:paraId="5DB65221"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676E60D1" w14:textId="77777777" w:rsidR="007B586E" w:rsidRPr="00465C52" w:rsidRDefault="007B586E" w:rsidP="00347DB2">
            <w:pPr>
              <w:pStyle w:val="explanatorynotes"/>
              <w:suppressAutoHyphens w:val="0"/>
              <w:spacing w:before="120" w:after="120" w:line="240" w:lineRule="auto"/>
              <w:contextualSpacing/>
              <w:rPr>
                <w:rFonts w:ascii="Times New Roman" w:hAnsi="Times New Roman"/>
                <w:color w:val="0D0D0D" w:themeColor="text1" w:themeTint="F2"/>
                <w:sz w:val="24"/>
                <w:szCs w:val="24"/>
              </w:rPr>
            </w:pPr>
          </w:p>
        </w:tc>
        <w:tc>
          <w:tcPr>
            <w:tcW w:w="7201" w:type="dxa"/>
            <w:tcBorders>
              <w:top w:val="nil"/>
              <w:left w:val="nil"/>
              <w:bottom w:val="nil"/>
              <w:right w:val="nil"/>
            </w:tcBorders>
          </w:tcPr>
          <w:p w14:paraId="10851D00"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Provided that a </w:t>
            </w:r>
            <w:r w:rsidR="00B511F1" w:rsidRPr="00465C52">
              <w:rPr>
                <w:rFonts w:cs="Times New Roman"/>
                <w:color w:val="0D0D0D" w:themeColor="text1" w:themeTint="F2"/>
              </w:rPr>
              <w:t>B</w:t>
            </w:r>
            <w:r w:rsidRPr="00465C52">
              <w:rPr>
                <w:rFonts w:cs="Times New Roman"/>
                <w:color w:val="0D0D0D" w:themeColor="text1" w:themeTint="F2"/>
              </w:rPr>
              <w:t xml:space="preserve">id is substantially responsive,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may request that the Bidder submit the necessary information or documentation, within a reasonable </w:t>
            </w:r>
            <w:proofErr w:type="gramStart"/>
            <w:r w:rsidRPr="00465C52">
              <w:rPr>
                <w:rFonts w:cs="Times New Roman"/>
                <w:color w:val="0D0D0D" w:themeColor="text1" w:themeTint="F2"/>
              </w:rPr>
              <w:t>period of time</w:t>
            </w:r>
            <w:proofErr w:type="gramEnd"/>
            <w:r w:rsidRPr="00465C52">
              <w:rPr>
                <w:rFonts w:cs="Times New Roman"/>
                <w:color w:val="0D0D0D" w:themeColor="text1" w:themeTint="F2"/>
              </w:rPr>
              <w:t xml:space="preserve">, to rectify nonmaterial nonconformities in the </w:t>
            </w:r>
            <w:r w:rsidR="00B511F1" w:rsidRPr="00465C52">
              <w:rPr>
                <w:rFonts w:cs="Times New Roman"/>
                <w:color w:val="0D0D0D" w:themeColor="text1" w:themeTint="F2"/>
              </w:rPr>
              <w:t>B</w:t>
            </w:r>
            <w:r w:rsidRPr="00465C52">
              <w:rPr>
                <w:rFonts w:cs="Times New Roman"/>
                <w:color w:val="0D0D0D" w:themeColor="text1" w:themeTint="F2"/>
              </w:rPr>
              <w:t xml:space="preserve">id related to documentation requirements. Requesting information or documentation on such nonconformities shall not be related to any aspect of the price of the </w:t>
            </w:r>
            <w:r w:rsidR="00CB6A0E" w:rsidRPr="00465C52">
              <w:rPr>
                <w:rFonts w:cs="Times New Roman"/>
                <w:color w:val="0D0D0D" w:themeColor="text1" w:themeTint="F2"/>
              </w:rPr>
              <w:t>B</w:t>
            </w:r>
            <w:r w:rsidRPr="00465C52">
              <w:rPr>
                <w:rFonts w:cs="Times New Roman"/>
                <w:color w:val="0D0D0D" w:themeColor="text1" w:themeTint="F2"/>
              </w:rPr>
              <w:t xml:space="preserve">id. Failure of the Bidder to comply with the request may result in the rejection of its </w:t>
            </w:r>
            <w:r w:rsidR="00CB6A0E" w:rsidRPr="00465C52">
              <w:rPr>
                <w:rFonts w:cs="Times New Roman"/>
                <w:color w:val="0D0D0D" w:themeColor="text1" w:themeTint="F2"/>
              </w:rPr>
              <w:t>B</w:t>
            </w:r>
            <w:r w:rsidRPr="00465C52">
              <w:rPr>
                <w:rFonts w:cs="Times New Roman"/>
                <w:color w:val="0D0D0D" w:themeColor="text1" w:themeTint="F2"/>
              </w:rPr>
              <w:t>id.</w:t>
            </w:r>
          </w:p>
        </w:tc>
      </w:tr>
      <w:tr w:rsidR="0016255D" w:rsidRPr="00465C52" w14:paraId="53B04495"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3679A09E" w14:textId="77777777" w:rsidR="007B586E" w:rsidRPr="00465C52" w:rsidRDefault="007B586E" w:rsidP="00347DB2">
            <w:pPr>
              <w:spacing w:before="120" w:after="120"/>
              <w:contextualSpacing/>
              <w:rPr>
                <w:color w:val="0D0D0D" w:themeColor="text1" w:themeTint="F2"/>
              </w:rPr>
            </w:pPr>
          </w:p>
        </w:tc>
        <w:tc>
          <w:tcPr>
            <w:tcW w:w="7201" w:type="dxa"/>
            <w:tcBorders>
              <w:top w:val="nil"/>
              <w:left w:val="nil"/>
              <w:bottom w:val="nil"/>
              <w:right w:val="nil"/>
            </w:tcBorders>
          </w:tcPr>
          <w:p w14:paraId="7313A510" w14:textId="7D020EA2"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Provided that a </w:t>
            </w:r>
            <w:r w:rsidR="009841BF" w:rsidRPr="00465C52">
              <w:rPr>
                <w:rFonts w:cs="Times New Roman"/>
                <w:color w:val="0D0D0D" w:themeColor="text1" w:themeTint="F2"/>
              </w:rPr>
              <w:t>B</w:t>
            </w:r>
            <w:r w:rsidRPr="00465C52">
              <w:rPr>
                <w:rFonts w:cs="Times New Roman"/>
                <w:color w:val="0D0D0D" w:themeColor="text1" w:themeTint="F2"/>
              </w:rPr>
              <w:t xml:space="preserve">id is substantially responsive,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shall rectify quantifiable nonmaterial nonconformities related to the Bid Price. </w:t>
            </w:r>
            <w:r w:rsidR="00C62096" w:rsidRPr="00465C52">
              <w:rPr>
                <w:color w:val="0D0D0D" w:themeColor="text1" w:themeTint="F2"/>
              </w:rPr>
              <w:t xml:space="preserve">To this effect, the Bid Price shall be adjusted, for comparison purposes only </w:t>
            </w:r>
            <w:r w:rsidR="00C62096" w:rsidRPr="00465C52">
              <w:rPr>
                <w:rFonts w:cs="Times New Roman"/>
                <w:b/>
                <w:color w:val="0D0D0D" w:themeColor="text1" w:themeTint="F2"/>
              </w:rPr>
              <w:t>to</w:t>
            </w:r>
            <w:r w:rsidR="00C62096" w:rsidRPr="00465C52">
              <w:rPr>
                <w:color w:val="0D0D0D" w:themeColor="text1" w:themeTint="F2"/>
              </w:rPr>
              <w:t xml:space="preserve"> reflect the price of a missing or non-conforming item or component, by adding the average price of the item or component quoted by substantially responsive Bidders. If the price of the item or component cannot be derived from the price of other </w:t>
            </w:r>
            <w:r w:rsidR="00C62096" w:rsidRPr="00465C52">
              <w:rPr>
                <w:color w:val="0D0D0D" w:themeColor="text1" w:themeTint="F2"/>
              </w:rPr>
              <w:lastRenderedPageBreak/>
              <w:t>substantially responsive Bids, the Employer shall use its best estimate.</w:t>
            </w:r>
          </w:p>
        </w:tc>
      </w:tr>
      <w:tr w:rsidR="0016255D" w:rsidRPr="00465C52" w14:paraId="0648648D"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2C43E604"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388" w:name="_Toc97371036"/>
            <w:bookmarkStart w:id="389" w:name="_Toc139863133"/>
            <w:bookmarkStart w:id="390" w:name="_Toc325723951"/>
            <w:bookmarkStart w:id="391" w:name="_Toc435624845"/>
            <w:bookmarkStart w:id="392" w:name="_Toc448224258"/>
            <w:bookmarkStart w:id="393" w:name="_Toc63331076"/>
            <w:r w:rsidRPr="00465C52">
              <w:rPr>
                <w:color w:val="0D0D0D" w:themeColor="text1" w:themeTint="F2"/>
              </w:rPr>
              <w:lastRenderedPageBreak/>
              <w:t>Correction of Arithmetical Errors</w:t>
            </w:r>
            <w:bookmarkEnd w:id="388"/>
            <w:bookmarkEnd w:id="389"/>
            <w:bookmarkEnd w:id="390"/>
            <w:bookmarkEnd w:id="391"/>
            <w:bookmarkEnd w:id="392"/>
            <w:bookmarkEnd w:id="393"/>
          </w:p>
        </w:tc>
        <w:tc>
          <w:tcPr>
            <w:tcW w:w="7201" w:type="dxa"/>
            <w:tcBorders>
              <w:top w:val="nil"/>
              <w:left w:val="nil"/>
              <w:bottom w:val="nil"/>
              <w:right w:val="nil"/>
            </w:tcBorders>
          </w:tcPr>
          <w:p w14:paraId="43DBF1C8"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Provided that the </w:t>
            </w:r>
            <w:r w:rsidR="009841BF" w:rsidRPr="00465C52">
              <w:rPr>
                <w:rFonts w:cs="Times New Roman"/>
                <w:color w:val="0D0D0D" w:themeColor="text1" w:themeTint="F2"/>
              </w:rPr>
              <w:t>B</w:t>
            </w:r>
            <w:r w:rsidRPr="00465C52">
              <w:rPr>
                <w:rFonts w:cs="Times New Roman"/>
                <w:color w:val="0D0D0D" w:themeColor="text1" w:themeTint="F2"/>
              </w:rPr>
              <w:t xml:space="preserve">id is </w:t>
            </w:r>
            <w:r w:rsidRPr="00465C52">
              <w:rPr>
                <w:rFonts w:cs="Times New Roman"/>
                <w:b/>
                <w:color w:val="0D0D0D" w:themeColor="text1" w:themeTint="F2"/>
              </w:rPr>
              <w:t>substantially</w:t>
            </w:r>
            <w:r w:rsidRPr="00465C52">
              <w:rPr>
                <w:rFonts w:cs="Times New Roman"/>
                <w:color w:val="0D0D0D" w:themeColor="text1" w:themeTint="F2"/>
              </w:rPr>
              <w:t xml:space="preserve"> responsive,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shall correct arithmetical errors on the following basis:</w:t>
            </w:r>
          </w:p>
          <w:p w14:paraId="67D766B0" w14:textId="77777777" w:rsidR="007B586E" w:rsidRPr="00465C52" w:rsidRDefault="007B586E" w:rsidP="00151EF3">
            <w:pPr>
              <w:pStyle w:val="P3Header1-Clauses"/>
              <w:numPr>
                <w:ilvl w:val="0"/>
                <w:numId w:val="110"/>
              </w:numPr>
              <w:spacing w:before="120" w:after="120"/>
              <w:ind w:left="1175" w:hanging="630"/>
              <w:contextualSpacing/>
              <w:rPr>
                <w:color w:val="0D0D0D" w:themeColor="text1" w:themeTint="F2"/>
                <w:szCs w:val="24"/>
              </w:rPr>
            </w:pPr>
            <w:r w:rsidRPr="00465C52">
              <w:rPr>
                <w:color w:val="0D0D0D" w:themeColor="text1" w:themeTint="F2"/>
                <w:szCs w:val="24"/>
              </w:rPr>
              <w:t xml:space="preserve">only for </w:t>
            </w:r>
            <w:r w:rsidR="00F9786A" w:rsidRPr="00465C52">
              <w:rPr>
                <w:color w:val="0D0D0D" w:themeColor="text1" w:themeTint="F2"/>
                <w:szCs w:val="24"/>
              </w:rPr>
              <w:t>admea</w:t>
            </w:r>
            <w:r w:rsidR="00C506D2" w:rsidRPr="00465C52">
              <w:rPr>
                <w:color w:val="0D0D0D" w:themeColor="text1" w:themeTint="F2"/>
                <w:szCs w:val="24"/>
              </w:rPr>
              <w:t>s</w:t>
            </w:r>
            <w:r w:rsidR="00F9786A" w:rsidRPr="00465C52">
              <w:rPr>
                <w:color w:val="0D0D0D" w:themeColor="text1" w:themeTint="F2"/>
                <w:szCs w:val="24"/>
              </w:rPr>
              <w:t>urement</w:t>
            </w:r>
            <w:r w:rsidRPr="00465C52">
              <w:rPr>
                <w:color w:val="0D0D0D" w:themeColor="text1" w:themeTint="F2"/>
                <w:szCs w:val="24"/>
              </w:rPr>
              <w:t xml:space="preserve"> contracts, if there is a discrepancy between the unit price and the total price that is obtained by </w:t>
            </w:r>
            <w:r w:rsidRPr="00465C52">
              <w:rPr>
                <w:color w:val="0D0D0D" w:themeColor="text1" w:themeTint="F2"/>
              </w:rPr>
              <w:t>multiplying</w:t>
            </w:r>
            <w:r w:rsidRPr="00465C52">
              <w:rPr>
                <w:color w:val="0D0D0D" w:themeColor="text1" w:themeTint="F2"/>
                <w:szCs w:val="24"/>
              </w:rPr>
              <w:t xml:space="preserve"> the unit price and quantity, the unit price shall prevail and the total price shall be corrected, unless in the opinion of </w:t>
            </w:r>
            <w:r w:rsidRPr="00465C52">
              <w:rPr>
                <w:color w:val="0D0D0D" w:themeColor="text1" w:themeTint="F2"/>
              </w:rPr>
              <w:t>the</w:t>
            </w:r>
            <w:r w:rsidRPr="00465C52">
              <w:rPr>
                <w:color w:val="0D0D0D" w:themeColor="text1" w:themeTint="F2"/>
                <w:szCs w:val="24"/>
              </w:rPr>
              <w:t xml:space="preserve"> </w:t>
            </w:r>
            <w:r w:rsidR="00283744" w:rsidRPr="00465C52">
              <w:rPr>
                <w:color w:val="0D0D0D" w:themeColor="text1" w:themeTint="F2"/>
                <w:szCs w:val="24"/>
              </w:rPr>
              <w:t>Employer</w:t>
            </w:r>
            <w:r w:rsidRPr="00465C52">
              <w:rPr>
                <w:color w:val="0D0D0D" w:themeColor="text1" w:themeTint="F2"/>
                <w:szCs w:val="24"/>
              </w:rPr>
              <w:t xml:space="preserve"> there is an obvious misplacement of the decimal point in the unit price, in which case the total price as quoted shall govern and the unit price shall be corrected;</w:t>
            </w:r>
          </w:p>
          <w:p w14:paraId="4D8B5065" w14:textId="77777777" w:rsidR="007B586E" w:rsidRPr="00465C52" w:rsidRDefault="007B586E" w:rsidP="00151EF3">
            <w:pPr>
              <w:pStyle w:val="P3Header1-Clauses"/>
              <w:numPr>
                <w:ilvl w:val="0"/>
                <w:numId w:val="110"/>
              </w:numPr>
              <w:spacing w:before="120" w:after="120"/>
              <w:ind w:left="1175" w:hanging="630"/>
              <w:contextualSpacing/>
              <w:rPr>
                <w:color w:val="0D0D0D" w:themeColor="text1" w:themeTint="F2"/>
                <w:szCs w:val="24"/>
              </w:rPr>
            </w:pPr>
            <w:r w:rsidRPr="00465C52">
              <w:rPr>
                <w:color w:val="0D0D0D" w:themeColor="text1" w:themeTint="F2"/>
                <w:szCs w:val="24"/>
              </w:rPr>
              <w:t xml:space="preserve">if there is an </w:t>
            </w:r>
            <w:r w:rsidRPr="00465C52">
              <w:rPr>
                <w:color w:val="0D0D0D" w:themeColor="text1" w:themeTint="F2"/>
              </w:rPr>
              <w:t>error</w:t>
            </w:r>
            <w:r w:rsidRPr="00465C52">
              <w:rPr>
                <w:color w:val="0D0D0D" w:themeColor="text1" w:themeTint="F2"/>
                <w:szCs w:val="24"/>
              </w:rPr>
              <w:t xml:space="preserve"> in a total corresponding to the addition or subtraction of subtotals, the subtotals shall prevail and the total shall be corrected; and</w:t>
            </w:r>
          </w:p>
          <w:p w14:paraId="74980017" w14:textId="77777777" w:rsidR="007B586E" w:rsidRPr="00465C52" w:rsidRDefault="007B586E" w:rsidP="00151EF3">
            <w:pPr>
              <w:pStyle w:val="P3Header1-Clauses"/>
              <w:numPr>
                <w:ilvl w:val="0"/>
                <w:numId w:val="110"/>
              </w:numPr>
              <w:spacing w:before="120" w:after="120"/>
              <w:ind w:left="1175" w:hanging="630"/>
              <w:contextualSpacing/>
              <w:rPr>
                <w:color w:val="0D0D0D" w:themeColor="text1" w:themeTint="F2"/>
                <w:szCs w:val="24"/>
              </w:rPr>
            </w:pPr>
            <w:proofErr w:type="gramStart"/>
            <w:r w:rsidRPr="00465C52">
              <w:rPr>
                <w:color w:val="0D0D0D" w:themeColor="text1" w:themeTint="F2"/>
                <w:szCs w:val="24"/>
              </w:rPr>
              <w:t>if</w:t>
            </w:r>
            <w:proofErr w:type="gramEnd"/>
            <w:r w:rsidRPr="00465C52">
              <w:rPr>
                <w:color w:val="0D0D0D" w:themeColor="text1" w:themeTint="F2"/>
                <w:szCs w:val="24"/>
              </w:rPr>
              <w:t xml:space="preserve"> there is a discrepancy between words and figures, the amount in </w:t>
            </w:r>
            <w:r w:rsidRPr="00465C52">
              <w:rPr>
                <w:color w:val="0D0D0D" w:themeColor="text1" w:themeTint="F2"/>
              </w:rPr>
              <w:t>words</w:t>
            </w:r>
            <w:r w:rsidRPr="00465C52">
              <w:rPr>
                <w:color w:val="0D0D0D" w:themeColor="text1" w:themeTint="F2"/>
                <w:szCs w:val="24"/>
              </w:rPr>
              <w:t xml:space="preserve"> </w:t>
            </w:r>
            <w:r w:rsidRPr="00465C52">
              <w:rPr>
                <w:color w:val="0D0D0D" w:themeColor="text1" w:themeTint="F2"/>
              </w:rPr>
              <w:t>shall</w:t>
            </w:r>
            <w:r w:rsidRPr="00465C52">
              <w:rPr>
                <w:color w:val="0D0D0D" w:themeColor="text1" w:themeTint="F2"/>
                <w:szCs w:val="24"/>
              </w:rPr>
              <w:t xml:space="preserve"> prevail, unless the amount expressed in words is related to an arithmetic error, in which case the amount in figures shall prevail subject to (a) and (b) above.</w:t>
            </w:r>
          </w:p>
        </w:tc>
      </w:tr>
      <w:tr w:rsidR="0016255D" w:rsidRPr="00465C52" w14:paraId="46359A7A"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224621CF"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Borders>
              <w:top w:val="nil"/>
              <w:left w:val="nil"/>
              <w:bottom w:val="nil"/>
              <w:right w:val="nil"/>
            </w:tcBorders>
          </w:tcPr>
          <w:p w14:paraId="778BB898" w14:textId="77777777" w:rsidR="007B586E" w:rsidRPr="00465C52" w:rsidRDefault="00152955"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Bidders shall be requested to accept correction of arithmetical errors. Failure to accept the correction in accordance with ITB 31.1, shall result in the rejection of the Bid</w:t>
            </w:r>
            <w:r w:rsidR="007B586E" w:rsidRPr="00465C52">
              <w:rPr>
                <w:rFonts w:cs="Times New Roman"/>
                <w:color w:val="0D0D0D" w:themeColor="text1" w:themeTint="F2"/>
              </w:rPr>
              <w:t>.</w:t>
            </w:r>
          </w:p>
        </w:tc>
      </w:tr>
      <w:tr w:rsidR="0016255D" w:rsidRPr="00465C52" w14:paraId="24637538"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11740C85"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394" w:name="_Toc97371037"/>
            <w:bookmarkStart w:id="395" w:name="_Toc139863134"/>
            <w:bookmarkStart w:id="396" w:name="_Toc325723952"/>
            <w:bookmarkStart w:id="397" w:name="_Toc435624846"/>
            <w:bookmarkStart w:id="398" w:name="_Toc448224259"/>
            <w:bookmarkStart w:id="399" w:name="_Toc63331077"/>
            <w:r w:rsidRPr="00465C52">
              <w:rPr>
                <w:color w:val="0D0D0D" w:themeColor="text1" w:themeTint="F2"/>
              </w:rPr>
              <w:t>Conversion to Single Currency</w:t>
            </w:r>
            <w:bookmarkEnd w:id="394"/>
            <w:bookmarkEnd w:id="395"/>
            <w:bookmarkEnd w:id="396"/>
            <w:bookmarkEnd w:id="397"/>
            <w:bookmarkEnd w:id="398"/>
            <w:bookmarkEnd w:id="399"/>
            <w:r w:rsidRPr="00465C52">
              <w:rPr>
                <w:color w:val="0D0D0D" w:themeColor="text1" w:themeTint="F2"/>
              </w:rPr>
              <w:t xml:space="preserve"> </w:t>
            </w:r>
          </w:p>
        </w:tc>
        <w:tc>
          <w:tcPr>
            <w:tcW w:w="7201" w:type="dxa"/>
            <w:tcBorders>
              <w:top w:val="nil"/>
              <w:left w:val="nil"/>
              <w:bottom w:val="nil"/>
              <w:right w:val="nil"/>
            </w:tcBorders>
          </w:tcPr>
          <w:p w14:paraId="2C1107C2"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For evaluation and comparison purposes, the currency(</w:t>
            </w:r>
            <w:proofErr w:type="spellStart"/>
            <w:r w:rsidRPr="00465C52">
              <w:rPr>
                <w:rFonts w:cs="Times New Roman"/>
                <w:color w:val="0D0D0D" w:themeColor="text1" w:themeTint="F2"/>
              </w:rPr>
              <w:t>ies</w:t>
            </w:r>
            <w:proofErr w:type="spellEnd"/>
            <w:r w:rsidRPr="00465C52">
              <w:rPr>
                <w:rFonts w:cs="Times New Roman"/>
                <w:color w:val="0D0D0D" w:themeColor="text1" w:themeTint="F2"/>
              </w:rPr>
              <w:t xml:space="preserve">) of the </w:t>
            </w:r>
            <w:r w:rsidR="00152955" w:rsidRPr="00465C52">
              <w:rPr>
                <w:rFonts w:cs="Times New Roman"/>
                <w:color w:val="0D0D0D" w:themeColor="text1" w:themeTint="F2"/>
              </w:rPr>
              <w:t>B</w:t>
            </w:r>
            <w:r w:rsidRPr="00465C52">
              <w:rPr>
                <w:rFonts w:cs="Times New Roman"/>
                <w:color w:val="0D0D0D" w:themeColor="text1" w:themeTint="F2"/>
              </w:rPr>
              <w:t>id shall be converted into a single currency as specified</w:t>
            </w:r>
            <w:r w:rsidRPr="00465C52">
              <w:rPr>
                <w:rFonts w:cs="Times New Roman"/>
                <w:b/>
                <w:color w:val="0D0D0D" w:themeColor="text1" w:themeTint="F2"/>
              </w:rPr>
              <w:t xml:space="preserve"> in the BDS</w:t>
            </w:r>
            <w:r w:rsidRPr="00465C52">
              <w:rPr>
                <w:rFonts w:cs="Times New Roman"/>
                <w:color w:val="0D0D0D" w:themeColor="text1" w:themeTint="F2"/>
              </w:rPr>
              <w:t xml:space="preserve">. </w:t>
            </w:r>
          </w:p>
        </w:tc>
      </w:tr>
      <w:tr w:rsidR="0016255D" w:rsidRPr="00465C52" w14:paraId="08C01282"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1694B3B9"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400" w:name="_Toc438438858"/>
            <w:bookmarkStart w:id="401" w:name="_Toc438532647"/>
            <w:bookmarkStart w:id="402" w:name="_Toc438734002"/>
            <w:bookmarkStart w:id="403" w:name="_Toc438907039"/>
            <w:bookmarkStart w:id="404" w:name="_Toc438907238"/>
            <w:bookmarkStart w:id="405" w:name="_Toc97371038"/>
            <w:bookmarkStart w:id="406" w:name="_Toc139863135"/>
            <w:bookmarkStart w:id="407" w:name="_Toc325723953"/>
            <w:bookmarkStart w:id="408" w:name="_Toc435624847"/>
            <w:bookmarkStart w:id="409" w:name="_Toc448224260"/>
            <w:bookmarkStart w:id="410" w:name="_Toc63331078"/>
            <w:r w:rsidRPr="00465C52">
              <w:rPr>
                <w:color w:val="0D0D0D" w:themeColor="text1" w:themeTint="F2"/>
              </w:rPr>
              <w:t>Margin of Preference</w:t>
            </w:r>
            <w:bookmarkEnd w:id="400"/>
            <w:bookmarkEnd w:id="401"/>
            <w:bookmarkEnd w:id="402"/>
            <w:bookmarkEnd w:id="403"/>
            <w:bookmarkEnd w:id="404"/>
            <w:bookmarkEnd w:id="405"/>
            <w:bookmarkEnd w:id="406"/>
            <w:bookmarkEnd w:id="407"/>
            <w:bookmarkEnd w:id="408"/>
            <w:bookmarkEnd w:id="409"/>
            <w:bookmarkEnd w:id="410"/>
          </w:p>
        </w:tc>
        <w:tc>
          <w:tcPr>
            <w:tcW w:w="7201" w:type="dxa"/>
            <w:tcBorders>
              <w:top w:val="nil"/>
              <w:left w:val="nil"/>
              <w:bottom w:val="nil"/>
              <w:right w:val="nil"/>
            </w:tcBorders>
          </w:tcPr>
          <w:p w14:paraId="61BF7388" w14:textId="77777777" w:rsidR="00636D0B" w:rsidRPr="00465C52" w:rsidRDefault="00152955"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spacing w:val="-2"/>
              </w:rPr>
              <w:t>Unless otherwise specified</w:t>
            </w:r>
            <w:r w:rsidRPr="00465C52">
              <w:rPr>
                <w:rFonts w:cs="Times New Roman"/>
                <w:b/>
                <w:color w:val="0D0D0D" w:themeColor="text1" w:themeTint="F2"/>
                <w:spacing w:val="-2"/>
              </w:rPr>
              <w:t xml:space="preserve"> in the</w:t>
            </w:r>
            <w:r w:rsidRPr="00465C52">
              <w:rPr>
                <w:rFonts w:cs="Times New Roman"/>
                <w:color w:val="0D0D0D" w:themeColor="text1" w:themeTint="F2"/>
                <w:spacing w:val="-2"/>
              </w:rPr>
              <w:t xml:space="preserve"> </w:t>
            </w:r>
            <w:r w:rsidRPr="00465C52">
              <w:rPr>
                <w:rFonts w:cs="Times New Roman"/>
                <w:b/>
                <w:color w:val="0D0D0D" w:themeColor="text1" w:themeTint="F2"/>
                <w:spacing w:val="-2"/>
              </w:rPr>
              <w:t xml:space="preserve">BDS, </w:t>
            </w:r>
            <w:r w:rsidRPr="00465C52">
              <w:rPr>
                <w:rFonts w:cs="Times New Roman"/>
                <w:color w:val="0D0D0D" w:themeColor="text1" w:themeTint="F2"/>
                <w:spacing w:val="-2"/>
              </w:rPr>
              <w:t xml:space="preserve">a margin of preference for domestic </w:t>
            </w:r>
            <w:r w:rsidR="009841BF" w:rsidRPr="00465C52">
              <w:rPr>
                <w:rFonts w:cs="Times New Roman"/>
                <w:color w:val="0D0D0D" w:themeColor="text1" w:themeTint="F2"/>
                <w:spacing w:val="-2"/>
              </w:rPr>
              <w:t>B</w:t>
            </w:r>
            <w:r w:rsidRPr="00465C52">
              <w:rPr>
                <w:rFonts w:cs="Times New Roman"/>
                <w:color w:val="0D0D0D" w:themeColor="text1" w:themeTint="F2"/>
                <w:spacing w:val="-2"/>
              </w:rPr>
              <w:t>idders</w:t>
            </w:r>
            <w:r w:rsidRPr="00465C52">
              <w:rPr>
                <w:rStyle w:val="FootnoteReference"/>
                <w:rFonts w:cs="Times New Roman"/>
                <w:color w:val="0D0D0D" w:themeColor="text1" w:themeTint="F2"/>
                <w:spacing w:val="-2"/>
              </w:rPr>
              <w:footnoteReference w:id="4"/>
            </w:r>
            <w:r w:rsidRPr="00465C52">
              <w:rPr>
                <w:rFonts w:cs="Times New Roman"/>
                <w:color w:val="0D0D0D" w:themeColor="text1" w:themeTint="F2"/>
                <w:spacing w:val="-2"/>
              </w:rPr>
              <w:t xml:space="preserve"> shall not apply</w:t>
            </w:r>
            <w:r w:rsidR="007B586E" w:rsidRPr="00465C52">
              <w:rPr>
                <w:rFonts w:cs="Times New Roman"/>
                <w:color w:val="0D0D0D" w:themeColor="text1" w:themeTint="F2"/>
              </w:rPr>
              <w:t>.</w:t>
            </w:r>
          </w:p>
        </w:tc>
      </w:tr>
      <w:tr w:rsidR="0016255D" w:rsidRPr="00465C52" w14:paraId="5D450406"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4B92C07F" w14:textId="77777777" w:rsidR="00152955" w:rsidRPr="00465C52" w:rsidRDefault="00152955"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411" w:name="_Toc325723954"/>
            <w:bookmarkStart w:id="412" w:name="_Toc435624848"/>
            <w:bookmarkStart w:id="413" w:name="_Toc448224261"/>
            <w:bookmarkStart w:id="414" w:name="_Toc63331079"/>
            <w:r w:rsidRPr="00465C52">
              <w:rPr>
                <w:color w:val="0D0D0D" w:themeColor="text1" w:themeTint="F2"/>
              </w:rPr>
              <w:t>Subcontractors</w:t>
            </w:r>
            <w:bookmarkEnd w:id="411"/>
            <w:bookmarkEnd w:id="412"/>
            <w:bookmarkEnd w:id="413"/>
            <w:bookmarkEnd w:id="414"/>
          </w:p>
        </w:tc>
        <w:tc>
          <w:tcPr>
            <w:tcW w:w="7201" w:type="dxa"/>
            <w:tcBorders>
              <w:top w:val="nil"/>
              <w:left w:val="nil"/>
              <w:bottom w:val="nil"/>
              <w:right w:val="nil"/>
            </w:tcBorders>
          </w:tcPr>
          <w:p w14:paraId="57EF959D" w14:textId="77777777" w:rsidR="00152955" w:rsidRPr="00465C52" w:rsidRDefault="00152955" w:rsidP="00151EF3">
            <w:pPr>
              <w:pStyle w:val="Header2-SubClauses"/>
              <w:numPr>
                <w:ilvl w:val="1"/>
                <w:numId w:val="26"/>
              </w:numPr>
              <w:spacing w:before="120" w:after="120"/>
              <w:ind w:left="511" w:hanging="596"/>
              <w:contextualSpacing/>
              <w:rPr>
                <w:rFonts w:cs="Times New Roman"/>
                <w:color w:val="0D0D0D" w:themeColor="text1" w:themeTint="F2"/>
                <w:spacing w:val="-2"/>
              </w:rPr>
            </w:pPr>
            <w:r w:rsidRPr="00465C52">
              <w:rPr>
                <w:rFonts w:cs="Times New Roman"/>
                <w:color w:val="0D0D0D" w:themeColor="text1" w:themeTint="F2"/>
                <w:spacing w:val="-2"/>
              </w:rPr>
              <w:t>Unless otherwise stated</w:t>
            </w:r>
            <w:r w:rsidRPr="00465C52">
              <w:rPr>
                <w:rFonts w:cs="Times New Roman"/>
                <w:b/>
                <w:color w:val="0D0D0D" w:themeColor="text1" w:themeTint="F2"/>
                <w:spacing w:val="-2"/>
              </w:rPr>
              <w:t xml:space="preserve"> in the BDS</w:t>
            </w:r>
            <w:r w:rsidRPr="00465C52">
              <w:rPr>
                <w:rFonts w:cs="Times New Roman"/>
                <w:bCs/>
                <w:color w:val="0D0D0D" w:themeColor="text1" w:themeTint="F2"/>
                <w:spacing w:val="-2"/>
              </w:rPr>
              <w:t xml:space="preserve">, the Employer does not intend to execute any specific </w:t>
            </w:r>
            <w:r w:rsidRPr="00465C52">
              <w:rPr>
                <w:rFonts w:cs="Times New Roman"/>
                <w:color w:val="0D0D0D" w:themeColor="text1" w:themeTint="F2"/>
                <w:spacing w:val="-2"/>
              </w:rPr>
              <w:t>elements</w:t>
            </w:r>
            <w:r w:rsidRPr="00465C52">
              <w:rPr>
                <w:rFonts w:cs="Times New Roman"/>
                <w:bCs/>
                <w:color w:val="0D0D0D" w:themeColor="text1" w:themeTint="F2"/>
                <w:spacing w:val="-2"/>
              </w:rPr>
              <w:t xml:space="preserve"> of the Works by </w:t>
            </w:r>
            <w:r w:rsidR="0009660F" w:rsidRPr="00465C52">
              <w:rPr>
                <w:rFonts w:cs="Times New Roman"/>
                <w:bCs/>
                <w:color w:val="0D0D0D" w:themeColor="text1" w:themeTint="F2"/>
                <w:spacing w:val="-2"/>
              </w:rPr>
              <w:t>sub</w:t>
            </w:r>
            <w:r w:rsidRPr="00465C52">
              <w:rPr>
                <w:rFonts w:cs="Times New Roman"/>
                <w:bCs/>
                <w:color w:val="0D0D0D" w:themeColor="text1" w:themeTint="F2"/>
                <w:spacing w:val="-2"/>
              </w:rPr>
              <w:t>contractors sele</w:t>
            </w:r>
            <w:r w:rsidR="003B73B2" w:rsidRPr="00465C52">
              <w:rPr>
                <w:rFonts w:cs="Times New Roman"/>
                <w:bCs/>
                <w:color w:val="0D0D0D" w:themeColor="text1" w:themeTint="F2"/>
                <w:spacing w:val="-2"/>
              </w:rPr>
              <w:t>cted in advance by the Employer, Financial Parts</w:t>
            </w:r>
          </w:p>
          <w:p w14:paraId="1D4B7AD5" w14:textId="77777777" w:rsidR="008A287C" w:rsidRPr="00465C52" w:rsidRDefault="00A01315" w:rsidP="00151EF3">
            <w:pPr>
              <w:pStyle w:val="Header2-SubClauses"/>
              <w:numPr>
                <w:ilvl w:val="1"/>
                <w:numId w:val="26"/>
              </w:numPr>
              <w:spacing w:before="120" w:after="120"/>
              <w:ind w:left="511" w:hanging="596"/>
              <w:contextualSpacing/>
              <w:rPr>
                <w:rFonts w:cs="Times New Roman"/>
                <w:bCs/>
                <w:color w:val="0D0D0D" w:themeColor="text1" w:themeTint="F2"/>
                <w:spacing w:val="-2"/>
              </w:rPr>
            </w:pPr>
            <w:r w:rsidRPr="00465C52">
              <w:rPr>
                <w:rFonts w:cs="Times New Roman"/>
                <w:color w:val="0D0D0D" w:themeColor="text1" w:themeTint="F2"/>
                <w:spacing w:val="-2"/>
              </w:rPr>
              <w:t xml:space="preserve">The subcontractor’s qualifications shall not be used by the Bidder to qualify for the Works unless their </w:t>
            </w:r>
            <w:r w:rsidR="001B2C0E" w:rsidRPr="00465C52">
              <w:rPr>
                <w:rFonts w:cs="Times New Roman"/>
                <w:color w:val="0D0D0D" w:themeColor="text1" w:themeTint="F2"/>
                <w:spacing w:val="-2"/>
              </w:rPr>
              <w:t>specialized</w:t>
            </w:r>
            <w:r w:rsidRPr="00465C52">
              <w:rPr>
                <w:rFonts w:cs="Times New Roman"/>
                <w:color w:val="0D0D0D" w:themeColor="text1" w:themeTint="F2"/>
                <w:spacing w:val="-2"/>
              </w:rPr>
              <w:t xml:space="preserve"> parts of the Works were </w:t>
            </w:r>
            <w:r w:rsidRPr="00465C52">
              <w:rPr>
                <w:rFonts w:cs="Times New Roman"/>
                <w:color w:val="0D0D0D" w:themeColor="text1" w:themeTint="F2"/>
              </w:rPr>
              <w:t>previously</w:t>
            </w:r>
            <w:r w:rsidRPr="00465C52">
              <w:rPr>
                <w:rFonts w:cs="Times New Roman"/>
                <w:color w:val="0D0D0D" w:themeColor="text1" w:themeTint="F2"/>
                <w:spacing w:val="-2"/>
              </w:rPr>
              <w:t xml:space="preserve"> designated by the Employer </w:t>
            </w:r>
            <w:r w:rsidRPr="00465C52">
              <w:rPr>
                <w:rFonts w:cs="Times New Roman"/>
                <w:b/>
                <w:color w:val="0D0D0D" w:themeColor="text1" w:themeTint="F2"/>
                <w:spacing w:val="-2"/>
              </w:rPr>
              <w:t>in the BDS</w:t>
            </w:r>
            <w:r w:rsidRPr="00465C52">
              <w:rPr>
                <w:rFonts w:cs="Times New Roman"/>
                <w:color w:val="0D0D0D" w:themeColor="text1" w:themeTint="F2"/>
                <w:spacing w:val="-2"/>
              </w:rPr>
              <w:t xml:space="preserve"> as can be met by subcontractors </w:t>
            </w:r>
            <w:r w:rsidR="009B340C" w:rsidRPr="00465C52">
              <w:rPr>
                <w:rFonts w:cs="Times New Roman"/>
                <w:color w:val="0D0D0D" w:themeColor="text1" w:themeTint="F2"/>
                <w:spacing w:val="-2"/>
              </w:rPr>
              <w:t>referred</w:t>
            </w:r>
            <w:r w:rsidRPr="00465C52">
              <w:rPr>
                <w:rFonts w:cs="Times New Roman"/>
                <w:color w:val="0D0D0D" w:themeColor="text1" w:themeTint="F2"/>
                <w:spacing w:val="-2"/>
              </w:rPr>
              <w:t xml:space="preserve"> to hereafter as ‘Specialized Subcontractors’, in which case, the qualifications of the Specialized Subcontractors proposed by the Bidder may be added to the qualifications</w:t>
            </w:r>
            <w:r w:rsidR="008A287C" w:rsidRPr="00465C52">
              <w:rPr>
                <w:rFonts w:cs="Times New Roman"/>
                <w:bCs/>
                <w:color w:val="0D0D0D" w:themeColor="text1" w:themeTint="F2"/>
                <w:spacing w:val="-2"/>
              </w:rPr>
              <w:t>.</w:t>
            </w:r>
            <w:r w:rsidR="00152955" w:rsidRPr="00465C52">
              <w:rPr>
                <w:rFonts w:cs="Times New Roman"/>
                <w:bCs/>
                <w:color w:val="0D0D0D" w:themeColor="text1" w:themeTint="F2"/>
                <w:spacing w:val="-2"/>
              </w:rPr>
              <w:t xml:space="preserve"> </w:t>
            </w:r>
          </w:p>
          <w:p w14:paraId="73B40C33" w14:textId="77777777" w:rsidR="00152955" w:rsidRPr="00465C52" w:rsidRDefault="00152955" w:rsidP="00151EF3">
            <w:pPr>
              <w:pStyle w:val="Header2-SubClauses"/>
              <w:numPr>
                <w:ilvl w:val="1"/>
                <w:numId w:val="26"/>
              </w:numPr>
              <w:spacing w:before="120" w:after="120"/>
              <w:ind w:left="511" w:hanging="596"/>
              <w:contextualSpacing/>
              <w:rPr>
                <w:rFonts w:cs="Times New Roman"/>
                <w:color w:val="0D0D0D" w:themeColor="text1" w:themeTint="F2"/>
                <w:spacing w:val="-2"/>
              </w:rPr>
            </w:pPr>
            <w:r w:rsidRPr="00465C52">
              <w:rPr>
                <w:rFonts w:cs="Times New Roman"/>
                <w:bCs/>
                <w:color w:val="0D0D0D" w:themeColor="text1" w:themeTint="F2"/>
                <w:spacing w:val="-2"/>
              </w:rPr>
              <w:t xml:space="preserve">Bidders may propose subcontracting up to the percentage of total value of contracts or the volume of </w:t>
            </w:r>
            <w:proofErr w:type="gramStart"/>
            <w:r w:rsidRPr="00465C52">
              <w:rPr>
                <w:rFonts w:cs="Times New Roman"/>
                <w:bCs/>
                <w:color w:val="0D0D0D" w:themeColor="text1" w:themeTint="F2"/>
                <w:spacing w:val="-2"/>
              </w:rPr>
              <w:t>works</w:t>
            </w:r>
            <w:proofErr w:type="gramEnd"/>
            <w:r w:rsidRPr="00465C52">
              <w:rPr>
                <w:rFonts w:cs="Times New Roman"/>
                <w:bCs/>
                <w:color w:val="0D0D0D" w:themeColor="text1" w:themeTint="F2"/>
                <w:spacing w:val="-2"/>
              </w:rPr>
              <w:t xml:space="preserve"> as specified </w:t>
            </w:r>
            <w:r w:rsidRPr="00465C52">
              <w:rPr>
                <w:rFonts w:cs="Times New Roman"/>
                <w:b/>
                <w:bCs/>
                <w:color w:val="0D0D0D" w:themeColor="text1" w:themeTint="F2"/>
                <w:spacing w:val="-2"/>
              </w:rPr>
              <w:t>in the BDS</w:t>
            </w:r>
            <w:r w:rsidRPr="00465C52">
              <w:rPr>
                <w:rFonts w:cs="Times New Roman"/>
                <w:bCs/>
                <w:color w:val="0D0D0D" w:themeColor="text1" w:themeTint="F2"/>
                <w:spacing w:val="-2"/>
              </w:rPr>
              <w:t>.</w:t>
            </w:r>
            <w:r w:rsidR="001C051B" w:rsidRPr="00465C52">
              <w:rPr>
                <w:rFonts w:cs="Times New Roman"/>
                <w:bCs/>
                <w:color w:val="0D0D0D" w:themeColor="text1" w:themeTint="F2"/>
                <w:spacing w:val="-2"/>
              </w:rPr>
              <w:t xml:space="preserve"> </w:t>
            </w:r>
            <w:r w:rsidR="001C051B" w:rsidRPr="00465C52">
              <w:rPr>
                <w:rFonts w:cs="Times New Roman"/>
                <w:color w:val="0D0D0D" w:themeColor="text1" w:themeTint="F2"/>
                <w:spacing w:val="-2"/>
              </w:rPr>
              <w:lastRenderedPageBreak/>
              <w:t>Subcontractors proposed by the Bidder shall be fully qualified for their parts of the Works.</w:t>
            </w:r>
          </w:p>
        </w:tc>
      </w:tr>
      <w:tr w:rsidR="0016255D" w:rsidRPr="00465C52" w14:paraId="55154D61"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3BB851FE"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415" w:name="_Toc438438859"/>
            <w:bookmarkStart w:id="416" w:name="_Toc438532648"/>
            <w:bookmarkStart w:id="417" w:name="_Toc438734003"/>
            <w:bookmarkStart w:id="418" w:name="_Toc438907040"/>
            <w:bookmarkStart w:id="419" w:name="_Toc438907239"/>
            <w:bookmarkStart w:id="420" w:name="_Toc97371039"/>
            <w:bookmarkStart w:id="421" w:name="_Toc139863136"/>
            <w:bookmarkStart w:id="422" w:name="_Toc325723955"/>
            <w:bookmarkStart w:id="423" w:name="_Toc435624849"/>
            <w:bookmarkStart w:id="424" w:name="_Toc448224262"/>
            <w:bookmarkStart w:id="425" w:name="_Toc63331080"/>
            <w:r w:rsidRPr="00465C52">
              <w:rPr>
                <w:color w:val="0D0D0D" w:themeColor="text1" w:themeTint="F2"/>
              </w:rPr>
              <w:lastRenderedPageBreak/>
              <w:t>Evaluation of Bids</w:t>
            </w:r>
            <w:bookmarkEnd w:id="415"/>
            <w:bookmarkEnd w:id="416"/>
            <w:bookmarkEnd w:id="417"/>
            <w:bookmarkEnd w:id="418"/>
            <w:bookmarkEnd w:id="419"/>
            <w:bookmarkEnd w:id="420"/>
            <w:bookmarkEnd w:id="421"/>
            <w:bookmarkEnd w:id="422"/>
            <w:bookmarkEnd w:id="423"/>
            <w:bookmarkEnd w:id="424"/>
            <w:bookmarkEnd w:id="425"/>
          </w:p>
        </w:tc>
        <w:tc>
          <w:tcPr>
            <w:tcW w:w="7201" w:type="dxa"/>
            <w:tcBorders>
              <w:top w:val="nil"/>
              <w:left w:val="nil"/>
              <w:bottom w:val="nil"/>
              <w:right w:val="nil"/>
            </w:tcBorders>
          </w:tcPr>
          <w:p w14:paraId="292E41C2" w14:textId="77777777" w:rsidR="00FA5723"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w:t>
            </w:r>
            <w:r w:rsidR="00283744" w:rsidRPr="00465C52">
              <w:rPr>
                <w:rFonts w:cs="Times New Roman"/>
                <w:color w:val="0D0D0D" w:themeColor="text1" w:themeTint="F2"/>
              </w:rPr>
              <w:t>Employer</w:t>
            </w:r>
            <w:r w:rsidRPr="00465C52">
              <w:rPr>
                <w:rFonts w:cs="Times New Roman"/>
                <w:color w:val="0D0D0D" w:themeColor="text1" w:themeTint="F2"/>
              </w:rPr>
              <w:t xml:space="preserve"> shall use the criteria and methodologies listed in this </w:t>
            </w:r>
            <w:r w:rsidR="00BA2959" w:rsidRPr="00465C52">
              <w:rPr>
                <w:rFonts w:cs="Times New Roman"/>
                <w:color w:val="0D0D0D" w:themeColor="text1" w:themeTint="F2"/>
              </w:rPr>
              <w:t xml:space="preserve">ITB </w:t>
            </w:r>
            <w:r w:rsidR="00FA19F5" w:rsidRPr="00465C52">
              <w:rPr>
                <w:rFonts w:cs="Times New Roman"/>
                <w:color w:val="0D0D0D" w:themeColor="text1" w:themeTint="F2"/>
              </w:rPr>
              <w:t xml:space="preserve">and Section III, Evaluation and Qualification criteria. </w:t>
            </w:r>
            <w:r w:rsidRPr="00465C52">
              <w:rPr>
                <w:rFonts w:cs="Times New Roman"/>
                <w:color w:val="0D0D0D" w:themeColor="text1" w:themeTint="F2"/>
              </w:rPr>
              <w:t>No other evaluation criteria or methodologies shall be permitted.</w:t>
            </w:r>
            <w:r w:rsidR="00FA19F5" w:rsidRPr="00465C52">
              <w:rPr>
                <w:rFonts w:cs="Times New Roman"/>
                <w:color w:val="0D0D0D" w:themeColor="text1" w:themeTint="F2"/>
              </w:rPr>
              <w:t xml:space="preserve"> By applying the criteria and methodologies the </w:t>
            </w:r>
            <w:r w:rsidR="003B37C5" w:rsidRPr="00465C52">
              <w:rPr>
                <w:rFonts w:cs="Times New Roman"/>
                <w:color w:val="0D0D0D" w:themeColor="text1" w:themeTint="F2"/>
              </w:rPr>
              <w:t>Employer</w:t>
            </w:r>
            <w:r w:rsidR="00FA19F5" w:rsidRPr="00465C52">
              <w:rPr>
                <w:rFonts w:cs="Times New Roman"/>
                <w:color w:val="0D0D0D" w:themeColor="text1" w:themeTint="F2"/>
              </w:rPr>
              <w:t xml:space="preserve"> shall determine the </w:t>
            </w:r>
            <w:r w:rsidR="00FA5723" w:rsidRPr="00465C52">
              <w:rPr>
                <w:rFonts w:cs="Times New Roman"/>
                <w:color w:val="0D0D0D" w:themeColor="text1" w:themeTint="F2"/>
              </w:rPr>
              <w:t>Most Advantageous Bid. This is the Bid of the Bidder that meets the Qualification Criteria and whose Bid has been determined to be:</w:t>
            </w:r>
          </w:p>
          <w:p w14:paraId="6E9D8A10" w14:textId="77777777" w:rsidR="00FA5723" w:rsidRPr="00465C52" w:rsidRDefault="00FA5723" w:rsidP="00151EF3">
            <w:pPr>
              <w:pStyle w:val="P3Header1-Clauses"/>
              <w:numPr>
                <w:ilvl w:val="0"/>
                <w:numId w:val="109"/>
              </w:numPr>
              <w:spacing w:before="120" w:after="120"/>
              <w:ind w:left="1175" w:hanging="630"/>
              <w:contextualSpacing/>
              <w:rPr>
                <w:color w:val="0D0D0D" w:themeColor="text1" w:themeTint="F2"/>
              </w:rPr>
            </w:pPr>
            <w:r w:rsidRPr="00465C52">
              <w:rPr>
                <w:color w:val="0D0D0D" w:themeColor="text1" w:themeTint="F2"/>
              </w:rPr>
              <w:t>substantially res</w:t>
            </w:r>
            <w:r w:rsidR="00C5241D" w:rsidRPr="00465C52">
              <w:rPr>
                <w:color w:val="0D0D0D" w:themeColor="text1" w:themeTint="F2"/>
              </w:rPr>
              <w:t xml:space="preserve">ponsive to the </w:t>
            </w:r>
            <w:r w:rsidR="004509D8" w:rsidRPr="00465C52">
              <w:rPr>
                <w:color w:val="0D0D0D" w:themeColor="text1" w:themeTint="F2"/>
              </w:rPr>
              <w:t>bidding document</w:t>
            </w:r>
            <w:r w:rsidR="00C5241D" w:rsidRPr="00465C52">
              <w:rPr>
                <w:color w:val="0D0D0D" w:themeColor="text1" w:themeTint="F2"/>
              </w:rPr>
              <w:t>;</w:t>
            </w:r>
            <w:r w:rsidRPr="00465C52">
              <w:rPr>
                <w:color w:val="0D0D0D" w:themeColor="text1" w:themeTint="F2"/>
              </w:rPr>
              <w:t xml:space="preserve"> and</w:t>
            </w:r>
          </w:p>
          <w:p w14:paraId="2CC678CE" w14:textId="77777777" w:rsidR="007B586E" w:rsidRPr="00465C52" w:rsidRDefault="00FA5723" w:rsidP="00151EF3">
            <w:pPr>
              <w:pStyle w:val="P3Header1-Clauses"/>
              <w:numPr>
                <w:ilvl w:val="0"/>
                <w:numId w:val="109"/>
              </w:numPr>
              <w:spacing w:before="120" w:after="120"/>
              <w:ind w:left="1175" w:hanging="630"/>
              <w:contextualSpacing/>
              <w:rPr>
                <w:color w:val="0D0D0D" w:themeColor="text1" w:themeTint="F2"/>
              </w:rPr>
            </w:pPr>
            <w:r w:rsidRPr="00465C52">
              <w:rPr>
                <w:color w:val="0D0D0D" w:themeColor="text1" w:themeTint="F2"/>
              </w:rPr>
              <w:t>the lowest evaluated cost.</w:t>
            </w:r>
          </w:p>
        </w:tc>
      </w:tr>
      <w:tr w:rsidR="0016255D" w:rsidRPr="00465C52" w14:paraId="35D54C3B"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2D465436"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Borders>
              <w:top w:val="nil"/>
              <w:left w:val="nil"/>
              <w:bottom w:val="nil"/>
              <w:right w:val="nil"/>
            </w:tcBorders>
          </w:tcPr>
          <w:p w14:paraId="7E196A83"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To evaluate a </w:t>
            </w:r>
            <w:r w:rsidR="009841BF" w:rsidRPr="00465C52">
              <w:rPr>
                <w:rFonts w:cs="Times New Roman"/>
                <w:color w:val="0D0D0D" w:themeColor="text1" w:themeTint="F2"/>
              </w:rPr>
              <w:t>B</w:t>
            </w:r>
            <w:r w:rsidRPr="00465C52">
              <w:rPr>
                <w:rFonts w:cs="Times New Roman"/>
                <w:color w:val="0D0D0D" w:themeColor="text1" w:themeTint="F2"/>
              </w:rPr>
              <w:t xml:space="preserve">id, the </w:t>
            </w:r>
            <w:r w:rsidR="00283744" w:rsidRPr="00465C52">
              <w:rPr>
                <w:iCs/>
                <w:color w:val="0D0D0D" w:themeColor="text1" w:themeTint="F2"/>
              </w:rPr>
              <w:t>Employer</w:t>
            </w:r>
            <w:r w:rsidRPr="00465C52">
              <w:rPr>
                <w:rFonts w:cs="Times New Roman"/>
                <w:iCs/>
                <w:color w:val="0D0D0D" w:themeColor="text1" w:themeTint="F2"/>
              </w:rPr>
              <w:t xml:space="preserve"> </w:t>
            </w:r>
            <w:r w:rsidRPr="00465C52">
              <w:rPr>
                <w:rFonts w:cs="Times New Roman"/>
                <w:color w:val="0D0D0D" w:themeColor="text1" w:themeTint="F2"/>
              </w:rPr>
              <w:t>shall consider the following:</w:t>
            </w:r>
          </w:p>
          <w:p w14:paraId="30182E0F" w14:textId="77777777" w:rsidR="007B586E" w:rsidRPr="00465C52" w:rsidRDefault="007B586E" w:rsidP="00151EF3">
            <w:pPr>
              <w:pStyle w:val="P3Header1-Clauses"/>
              <w:numPr>
                <w:ilvl w:val="0"/>
                <w:numId w:val="108"/>
              </w:numPr>
              <w:spacing w:before="120" w:after="120"/>
              <w:ind w:left="1175" w:hanging="630"/>
              <w:contextualSpacing/>
              <w:rPr>
                <w:color w:val="0D0D0D" w:themeColor="text1" w:themeTint="F2"/>
              </w:rPr>
            </w:pPr>
            <w:r w:rsidRPr="00465C52">
              <w:rPr>
                <w:color w:val="0D0D0D" w:themeColor="text1" w:themeTint="F2"/>
              </w:rPr>
              <w:t xml:space="preserve">the </w:t>
            </w:r>
            <w:r w:rsidR="00FF220A" w:rsidRPr="00465C52">
              <w:rPr>
                <w:color w:val="0D0D0D" w:themeColor="text1" w:themeTint="F2"/>
              </w:rPr>
              <w:t>B</w:t>
            </w:r>
            <w:r w:rsidRPr="00465C52">
              <w:rPr>
                <w:color w:val="0D0D0D" w:themeColor="text1" w:themeTint="F2"/>
              </w:rPr>
              <w:t>id price, excluding Provisional Sums and the provision, if any, for contingencies in the Summary Bill of Quantities</w:t>
            </w:r>
            <w:r w:rsidR="00FF220A" w:rsidRPr="00465C52">
              <w:rPr>
                <w:color w:val="0D0D0D" w:themeColor="text1" w:themeTint="F2"/>
                <w:vertAlign w:val="superscript"/>
              </w:rPr>
              <w:footnoteReference w:id="5"/>
            </w:r>
            <w:r w:rsidRPr="00465C52">
              <w:rPr>
                <w:color w:val="0D0D0D" w:themeColor="text1" w:themeTint="F2"/>
              </w:rPr>
              <w:t xml:space="preserve"> for admeasurement contracts</w:t>
            </w:r>
            <w:r w:rsidR="00F9786A" w:rsidRPr="00465C52">
              <w:rPr>
                <w:color w:val="0D0D0D" w:themeColor="text1" w:themeTint="F2"/>
              </w:rPr>
              <w:t>,</w:t>
            </w:r>
            <w:r w:rsidRPr="00465C52">
              <w:rPr>
                <w:color w:val="0D0D0D" w:themeColor="text1" w:themeTint="F2"/>
              </w:rPr>
              <w:t xml:space="preserve"> but including </w:t>
            </w:r>
            <w:r w:rsidR="00D84433" w:rsidRPr="00465C52">
              <w:rPr>
                <w:color w:val="0D0D0D" w:themeColor="text1" w:themeTint="F2"/>
              </w:rPr>
              <w:t>Daywork</w:t>
            </w:r>
            <w:r w:rsidR="00FF220A" w:rsidRPr="00465C52">
              <w:rPr>
                <w:color w:val="0D0D0D" w:themeColor="text1" w:themeTint="F2"/>
                <w:vertAlign w:val="superscript"/>
              </w:rPr>
              <w:footnoteReference w:id="6"/>
            </w:r>
            <w:r w:rsidRPr="00465C52">
              <w:rPr>
                <w:color w:val="0D0D0D" w:themeColor="text1" w:themeTint="F2"/>
              </w:rPr>
              <w:t xml:space="preserve"> items, where priced competitively;</w:t>
            </w:r>
          </w:p>
          <w:p w14:paraId="2AABC2B4" w14:textId="77777777" w:rsidR="007B586E" w:rsidRPr="00465C52" w:rsidRDefault="007B586E" w:rsidP="00151EF3">
            <w:pPr>
              <w:pStyle w:val="P3Header1-Clauses"/>
              <w:numPr>
                <w:ilvl w:val="0"/>
                <w:numId w:val="108"/>
              </w:numPr>
              <w:spacing w:before="120" w:after="120"/>
              <w:ind w:left="1175" w:hanging="630"/>
              <w:contextualSpacing/>
              <w:rPr>
                <w:color w:val="0D0D0D" w:themeColor="text1" w:themeTint="F2"/>
              </w:rPr>
            </w:pPr>
            <w:r w:rsidRPr="00465C52">
              <w:rPr>
                <w:color w:val="0D0D0D" w:themeColor="text1" w:themeTint="F2"/>
              </w:rPr>
              <w:t>price adjustment for correction of arithmetic errors in accordance with ITB 31.1;</w:t>
            </w:r>
          </w:p>
          <w:p w14:paraId="1A593149" w14:textId="77777777" w:rsidR="007B586E" w:rsidRPr="00465C52" w:rsidRDefault="007B586E" w:rsidP="00151EF3">
            <w:pPr>
              <w:pStyle w:val="P3Header1-Clauses"/>
              <w:numPr>
                <w:ilvl w:val="0"/>
                <w:numId w:val="108"/>
              </w:numPr>
              <w:spacing w:before="120" w:after="120"/>
              <w:ind w:left="1175" w:hanging="630"/>
              <w:contextualSpacing/>
              <w:rPr>
                <w:color w:val="0D0D0D" w:themeColor="text1" w:themeTint="F2"/>
              </w:rPr>
            </w:pPr>
            <w:r w:rsidRPr="00465C52">
              <w:rPr>
                <w:color w:val="0D0D0D" w:themeColor="text1" w:themeTint="F2"/>
              </w:rPr>
              <w:t>price adjustment due to discounts offered in accordance with ITB 14.</w:t>
            </w:r>
            <w:r w:rsidR="00CB5B6C" w:rsidRPr="00465C52">
              <w:rPr>
                <w:color w:val="0D0D0D" w:themeColor="text1" w:themeTint="F2"/>
              </w:rPr>
              <w:t>4</w:t>
            </w:r>
            <w:r w:rsidRPr="00465C52">
              <w:rPr>
                <w:color w:val="0D0D0D" w:themeColor="text1" w:themeTint="F2"/>
              </w:rPr>
              <w:t>;</w:t>
            </w:r>
          </w:p>
          <w:p w14:paraId="6AC47257" w14:textId="77777777" w:rsidR="003B73B2" w:rsidRPr="00465C52" w:rsidRDefault="003B73B2" w:rsidP="00151EF3">
            <w:pPr>
              <w:pStyle w:val="P3Header1-Clauses"/>
              <w:numPr>
                <w:ilvl w:val="0"/>
                <w:numId w:val="108"/>
              </w:numPr>
              <w:spacing w:before="120" w:after="120"/>
              <w:ind w:left="1175" w:hanging="630"/>
              <w:contextualSpacing/>
              <w:rPr>
                <w:color w:val="0D0D0D" w:themeColor="text1" w:themeTint="F2"/>
              </w:rPr>
            </w:pPr>
            <w:r w:rsidRPr="00465C52">
              <w:rPr>
                <w:color w:val="0D0D0D" w:themeColor="text1" w:themeTint="F2"/>
              </w:rPr>
              <w:t>converting the amount resulting from applying (a) to (c) above, if relevant, to a single currency in accordance with ITB 32;</w:t>
            </w:r>
            <w:r w:rsidRPr="00465C52">
              <w:rPr>
                <w:color w:val="0D0D0D" w:themeColor="text1" w:themeTint="F2"/>
              </w:rPr>
              <w:tab/>
            </w:r>
          </w:p>
          <w:p w14:paraId="0D6375FC" w14:textId="77777777" w:rsidR="00FF220A" w:rsidRPr="00465C52" w:rsidRDefault="00FF220A" w:rsidP="00151EF3">
            <w:pPr>
              <w:pStyle w:val="P3Header1-Clauses"/>
              <w:numPr>
                <w:ilvl w:val="0"/>
                <w:numId w:val="108"/>
              </w:numPr>
              <w:spacing w:before="120" w:after="120"/>
              <w:ind w:left="1175" w:hanging="630"/>
              <w:contextualSpacing/>
              <w:rPr>
                <w:color w:val="0D0D0D" w:themeColor="text1" w:themeTint="F2"/>
              </w:rPr>
            </w:pPr>
            <w:r w:rsidRPr="00465C52">
              <w:rPr>
                <w:color w:val="0D0D0D" w:themeColor="text1" w:themeTint="F2"/>
              </w:rPr>
              <w:t>price adjustment for nonconformities in accordance with ITB 30.3;</w:t>
            </w:r>
            <w:r w:rsidR="00F766A7" w:rsidRPr="00465C52">
              <w:rPr>
                <w:color w:val="0D0D0D" w:themeColor="text1" w:themeTint="F2"/>
              </w:rPr>
              <w:t xml:space="preserve"> and</w:t>
            </w:r>
          </w:p>
          <w:p w14:paraId="3BB1FA1F" w14:textId="77777777" w:rsidR="007B586E" w:rsidRPr="00465C52" w:rsidRDefault="00152955" w:rsidP="00151EF3">
            <w:pPr>
              <w:pStyle w:val="P3Header1-Clauses"/>
              <w:numPr>
                <w:ilvl w:val="0"/>
                <w:numId w:val="108"/>
              </w:numPr>
              <w:spacing w:before="120" w:after="120"/>
              <w:ind w:left="1175" w:hanging="630"/>
              <w:contextualSpacing/>
              <w:rPr>
                <w:b/>
                <w:bCs/>
                <w:i/>
                <w:iCs/>
                <w:color w:val="0D0D0D" w:themeColor="text1" w:themeTint="F2"/>
                <w:szCs w:val="24"/>
              </w:rPr>
            </w:pPr>
            <w:proofErr w:type="gramStart"/>
            <w:r w:rsidRPr="00465C52">
              <w:rPr>
                <w:color w:val="0D0D0D" w:themeColor="text1" w:themeTint="F2"/>
                <w:szCs w:val="24"/>
              </w:rPr>
              <w:t>the</w:t>
            </w:r>
            <w:proofErr w:type="gramEnd"/>
            <w:r w:rsidRPr="00465C52">
              <w:rPr>
                <w:color w:val="0D0D0D" w:themeColor="text1" w:themeTint="F2"/>
                <w:szCs w:val="24"/>
              </w:rPr>
              <w:t xml:space="preserve"> </w:t>
            </w:r>
            <w:r w:rsidRPr="00465C52">
              <w:rPr>
                <w:color w:val="0D0D0D" w:themeColor="text1" w:themeTint="F2"/>
              </w:rPr>
              <w:t>additional</w:t>
            </w:r>
            <w:r w:rsidRPr="00465C52">
              <w:rPr>
                <w:color w:val="0D0D0D" w:themeColor="text1" w:themeTint="F2"/>
                <w:szCs w:val="24"/>
              </w:rPr>
              <w:t xml:space="preserve"> </w:t>
            </w:r>
            <w:r w:rsidR="007B586E" w:rsidRPr="00465C52">
              <w:rPr>
                <w:color w:val="0D0D0D" w:themeColor="text1" w:themeTint="F2"/>
                <w:szCs w:val="24"/>
              </w:rPr>
              <w:t xml:space="preserve">evaluation factors </w:t>
            </w:r>
            <w:r w:rsidRPr="00465C52">
              <w:rPr>
                <w:color w:val="0D0D0D" w:themeColor="text1" w:themeTint="F2"/>
                <w:szCs w:val="24"/>
              </w:rPr>
              <w:t xml:space="preserve">are </w:t>
            </w:r>
            <w:r w:rsidR="005F0029" w:rsidRPr="00465C52">
              <w:rPr>
                <w:color w:val="0D0D0D" w:themeColor="text1" w:themeTint="F2"/>
                <w:szCs w:val="24"/>
              </w:rPr>
              <w:t>specified</w:t>
            </w:r>
            <w:r w:rsidR="007B586E" w:rsidRPr="00465C52">
              <w:rPr>
                <w:color w:val="0D0D0D" w:themeColor="text1" w:themeTint="F2"/>
                <w:szCs w:val="24"/>
              </w:rPr>
              <w:t xml:space="preserve"> in Section III</w:t>
            </w:r>
            <w:r w:rsidR="00FF220A" w:rsidRPr="00465C52">
              <w:rPr>
                <w:color w:val="0D0D0D" w:themeColor="text1" w:themeTint="F2"/>
              </w:rPr>
              <w:t>,</w:t>
            </w:r>
            <w:r w:rsidR="00FF220A" w:rsidRPr="00465C52">
              <w:rPr>
                <w:color w:val="0D0D0D" w:themeColor="text1" w:themeTint="F2"/>
                <w:szCs w:val="24"/>
              </w:rPr>
              <w:t xml:space="preserve"> </w:t>
            </w:r>
            <w:r w:rsidR="007B586E" w:rsidRPr="00465C52">
              <w:rPr>
                <w:color w:val="0D0D0D" w:themeColor="text1" w:themeTint="F2"/>
              </w:rPr>
              <w:t>Evaluation</w:t>
            </w:r>
            <w:r w:rsidR="007B586E" w:rsidRPr="00465C52">
              <w:rPr>
                <w:color w:val="0D0D0D" w:themeColor="text1" w:themeTint="F2"/>
                <w:szCs w:val="24"/>
              </w:rPr>
              <w:t xml:space="preserve"> and Qualification Criteria</w:t>
            </w:r>
            <w:r w:rsidR="00FF220A" w:rsidRPr="00465C52">
              <w:rPr>
                <w:color w:val="0D0D0D" w:themeColor="text1" w:themeTint="F2"/>
              </w:rPr>
              <w:t>.</w:t>
            </w:r>
          </w:p>
        </w:tc>
      </w:tr>
      <w:tr w:rsidR="0016255D" w:rsidRPr="00465C52" w14:paraId="44C1C3EE"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trHeight w:val="1062"/>
          <w:jc w:val="center"/>
        </w:trPr>
        <w:tc>
          <w:tcPr>
            <w:tcW w:w="2406" w:type="dxa"/>
            <w:tcBorders>
              <w:top w:val="nil"/>
              <w:left w:val="nil"/>
              <w:bottom w:val="nil"/>
              <w:right w:val="nil"/>
            </w:tcBorders>
          </w:tcPr>
          <w:p w14:paraId="52DA4C86" w14:textId="77777777" w:rsidR="007B586E" w:rsidRPr="00465C52" w:rsidRDefault="007B586E" w:rsidP="00347DB2">
            <w:pPr>
              <w:spacing w:before="120" w:after="120"/>
              <w:contextualSpacing/>
              <w:rPr>
                <w:color w:val="0D0D0D" w:themeColor="text1" w:themeTint="F2"/>
              </w:rPr>
            </w:pPr>
          </w:p>
        </w:tc>
        <w:tc>
          <w:tcPr>
            <w:tcW w:w="7201" w:type="dxa"/>
            <w:tcBorders>
              <w:top w:val="nil"/>
              <w:left w:val="nil"/>
              <w:bottom w:val="nil"/>
              <w:right w:val="nil"/>
            </w:tcBorders>
          </w:tcPr>
          <w:p w14:paraId="1BB68966"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estimated effect of the price adjustment provisions of the Conditions of Contract, applied over the period of execution of the Contract, shall not be </w:t>
            </w:r>
            <w:proofErr w:type="gramStart"/>
            <w:r w:rsidRPr="00465C52">
              <w:rPr>
                <w:rFonts w:cs="Times New Roman"/>
                <w:color w:val="0D0D0D" w:themeColor="text1" w:themeTint="F2"/>
              </w:rPr>
              <w:t>taken into account</w:t>
            </w:r>
            <w:proofErr w:type="gramEnd"/>
            <w:r w:rsidRPr="00465C52">
              <w:rPr>
                <w:rFonts w:cs="Times New Roman"/>
                <w:color w:val="0D0D0D" w:themeColor="text1" w:themeTint="F2"/>
              </w:rPr>
              <w:t xml:space="preserve"> in </w:t>
            </w:r>
            <w:r w:rsidR="009841BF" w:rsidRPr="00465C52">
              <w:rPr>
                <w:rFonts w:cs="Times New Roman"/>
                <w:color w:val="0D0D0D" w:themeColor="text1" w:themeTint="F2"/>
              </w:rPr>
              <w:t>B</w:t>
            </w:r>
            <w:r w:rsidRPr="00465C52">
              <w:rPr>
                <w:rFonts w:cs="Times New Roman"/>
                <w:color w:val="0D0D0D" w:themeColor="text1" w:themeTint="F2"/>
              </w:rPr>
              <w:t>id evaluation.</w:t>
            </w:r>
          </w:p>
        </w:tc>
      </w:tr>
      <w:tr w:rsidR="0016255D" w:rsidRPr="00465C52" w14:paraId="59CA49BE"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58864BF0" w14:textId="77777777" w:rsidR="007B586E" w:rsidRPr="00465C52" w:rsidRDefault="007B586E" w:rsidP="00347DB2">
            <w:pPr>
              <w:spacing w:before="120" w:after="120"/>
              <w:contextualSpacing/>
              <w:rPr>
                <w:color w:val="0D0D0D" w:themeColor="text1" w:themeTint="F2"/>
              </w:rPr>
            </w:pPr>
          </w:p>
        </w:tc>
        <w:tc>
          <w:tcPr>
            <w:tcW w:w="7201" w:type="dxa"/>
            <w:tcBorders>
              <w:top w:val="nil"/>
              <w:left w:val="nil"/>
              <w:bottom w:val="nil"/>
              <w:right w:val="nil"/>
            </w:tcBorders>
          </w:tcPr>
          <w:p w14:paraId="331C2528" w14:textId="77777777" w:rsidR="007B586E" w:rsidRPr="00465C52" w:rsidRDefault="00246733"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If this </w:t>
            </w:r>
            <w:r w:rsidR="004509D8" w:rsidRPr="00465C52">
              <w:rPr>
                <w:rFonts w:cs="Times New Roman"/>
                <w:color w:val="0D0D0D" w:themeColor="text1" w:themeTint="F2"/>
              </w:rPr>
              <w:t>bidding document</w:t>
            </w:r>
            <w:r w:rsidRPr="00465C52">
              <w:rPr>
                <w:rFonts w:cs="Times New Roman"/>
                <w:color w:val="0D0D0D" w:themeColor="text1" w:themeTint="F2"/>
              </w:rPr>
              <w:t xml:space="preserve"> allows Bidders to quote separate prices for different lots (contracts), the methodology to determine the lowest evaluated cost of the contract combinations, including any discounts offered in the Letter of Bid, is specified in Section III</w:t>
            </w:r>
            <w:r w:rsidR="003B73B2" w:rsidRPr="00465C52">
              <w:rPr>
                <w:rFonts w:cs="Times New Roman"/>
                <w:color w:val="0D0D0D" w:themeColor="text1" w:themeTint="F2"/>
              </w:rPr>
              <w:t>,</w:t>
            </w:r>
            <w:r w:rsidRPr="00465C52">
              <w:rPr>
                <w:rFonts w:cs="Times New Roman"/>
                <w:color w:val="0D0D0D" w:themeColor="text1" w:themeTint="F2"/>
              </w:rPr>
              <w:t xml:space="preserve"> Evaluation and Qualification Criteria.</w:t>
            </w:r>
          </w:p>
        </w:tc>
      </w:tr>
      <w:tr w:rsidR="0016255D" w:rsidRPr="00465C52" w14:paraId="1E3D7379"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407BF28A"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426" w:name="_Toc432229696"/>
            <w:bookmarkStart w:id="427" w:name="_Toc432663303"/>
            <w:bookmarkStart w:id="428" w:name="_Toc432663499"/>
            <w:bookmarkStart w:id="429" w:name="_Toc432663694"/>
            <w:bookmarkStart w:id="430" w:name="_Toc433224112"/>
            <w:bookmarkStart w:id="431" w:name="_Toc435519216"/>
            <w:bookmarkStart w:id="432" w:name="_Toc435624850"/>
            <w:bookmarkStart w:id="433" w:name="_Toc435624853"/>
            <w:bookmarkStart w:id="434" w:name="_Toc448224263"/>
            <w:bookmarkStart w:id="435" w:name="_Toc63331081"/>
            <w:bookmarkEnd w:id="426"/>
            <w:bookmarkEnd w:id="427"/>
            <w:bookmarkEnd w:id="428"/>
            <w:bookmarkEnd w:id="429"/>
            <w:bookmarkEnd w:id="430"/>
            <w:bookmarkEnd w:id="431"/>
            <w:bookmarkEnd w:id="432"/>
            <w:r w:rsidRPr="00465C52">
              <w:rPr>
                <w:color w:val="0D0D0D" w:themeColor="text1" w:themeTint="F2"/>
              </w:rPr>
              <w:t>Comparison of Bids</w:t>
            </w:r>
            <w:bookmarkEnd w:id="433"/>
            <w:bookmarkEnd w:id="434"/>
            <w:bookmarkEnd w:id="435"/>
          </w:p>
        </w:tc>
        <w:tc>
          <w:tcPr>
            <w:tcW w:w="7201" w:type="dxa"/>
            <w:tcBorders>
              <w:top w:val="nil"/>
              <w:left w:val="nil"/>
              <w:bottom w:val="nil"/>
              <w:right w:val="nil"/>
            </w:tcBorders>
          </w:tcPr>
          <w:p w14:paraId="6E145CEA" w14:textId="77777777" w:rsidR="007B586E" w:rsidRPr="00465C52" w:rsidRDefault="007B586E" w:rsidP="00347DB2">
            <w:pPr>
              <w:pStyle w:val="Header2-SubClauses"/>
              <w:spacing w:before="120" w:after="120"/>
              <w:ind w:left="576" w:hanging="576"/>
              <w:contextualSpacing/>
              <w:rPr>
                <w:rFonts w:cs="Times New Roman"/>
                <w:color w:val="0D0D0D" w:themeColor="text1" w:themeTint="F2"/>
              </w:rPr>
            </w:pPr>
            <w:r w:rsidRPr="00465C52">
              <w:rPr>
                <w:rFonts w:cs="Times New Roman"/>
                <w:color w:val="0D0D0D" w:themeColor="text1" w:themeTint="F2"/>
              </w:rPr>
              <w:t xml:space="preserve">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shall compare </w:t>
            </w:r>
            <w:r w:rsidR="00152955" w:rsidRPr="00465C52">
              <w:rPr>
                <w:rFonts w:cs="Times New Roman"/>
                <w:color w:val="0D0D0D" w:themeColor="text1" w:themeTint="F2"/>
              </w:rPr>
              <w:t xml:space="preserve">the evaluated </w:t>
            </w:r>
            <w:r w:rsidR="003B73B2" w:rsidRPr="00465C52">
              <w:rPr>
                <w:rFonts w:cs="Times New Roman"/>
                <w:color w:val="0D0D0D" w:themeColor="text1" w:themeTint="F2"/>
              </w:rPr>
              <w:t>costs</w:t>
            </w:r>
            <w:r w:rsidR="00152955" w:rsidRPr="00465C52">
              <w:rPr>
                <w:rFonts w:cs="Times New Roman"/>
                <w:color w:val="0D0D0D" w:themeColor="text1" w:themeTint="F2"/>
              </w:rPr>
              <w:t xml:space="preserve"> of </w:t>
            </w:r>
            <w:r w:rsidRPr="00465C52">
              <w:rPr>
                <w:rFonts w:cs="Times New Roman"/>
                <w:color w:val="0D0D0D" w:themeColor="text1" w:themeTint="F2"/>
              </w:rPr>
              <w:t xml:space="preserve">all substantially responsive </w:t>
            </w:r>
            <w:r w:rsidR="009841BF" w:rsidRPr="00465C52">
              <w:rPr>
                <w:rFonts w:cs="Times New Roman"/>
                <w:color w:val="0D0D0D" w:themeColor="text1" w:themeTint="F2"/>
              </w:rPr>
              <w:t>B</w:t>
            </w:r>
            <w:r w:rsidRPr="00465C52">
              <w:rPr>
                <w:rFonts w:cs="Times New Roman"/>
                <w:color w:val="0D0D0D" w:themeColor="text1" w:themeTint="F2"/>
              </w:rPr>
              <w:t xml:space="preserve">ids </w:t>
            </w:r>
            <w:r w:rsidR="00152955" w:rsidRPr="00465C52">
              <w:rPr>
                <w:rFonts w:cs="Times New Roman"/>
                <w:color w:val="0D0D0D" w:themeColor="text1" w:themeTint="F2"/>
              </w:rPr>
              <w:t xml:space="preserve">established </w:t>
            </w:r>
            <w:r w:rsidRPr="00465C52">
              <w:rPr>
                <w:rFonts w:cs="Times New Roman"/>
                <w:color w:val="0D0D0D" w:themeColor="text1" w:themeTint="F2"/>
              </w:rPr>
              <w:t>in accordance with ITB 3</w:t>
            </w:r>
            <w:r w:rsidR="00152955" w:rsidRPr="00465C52">
              <w:rPr>
                <w:rFonts w:cs="Times New Roman"/>
                <w:color w:val="0D0D0D" w:themeColor="text1" w:themeTint="F2"/>
              </w:rPr>
              <w:t>5</w:t>
            </w:r>
            <w:r w:rsidRPr="00465C52">
              <w:rPr>
                <w:rFonts w:cs="Times New Roman"/>
                <w:color w:val="0D0D0D" w:themeColor="text1" w:themeTint="F2"/>
              </w:rPr>
              <w:t xml:space="preserve">.2 to determine </w:t>
            </w:r>
            <w:r w:rsidR="00FA19F5" w:rsidRPr="00465C52">
              <w:rPr>
                <w:rFonts w:cs="Times New Roman"/>
                <w:color w:val="0D0D0D" w:themeColor="text1" w:themeTint="F2"/>
              </w:rPr>
              <w:t>the Bid that has the lowest evaluated cost.</w:t>
            </w:r>
          </w:p>
        </w:tc>
      </w:tr>
      <w:tr w:rsidR="0016255D" w:rsidRPr="00465C52" w14:paraId="17A6457A"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3683A32D" w14:textId="77777777" w:rsidR="007B586E" w:rsidRPr="00465C52" w:rsidRDefault="00F779C2"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436" w:name="_Toc433224119"/>
            <w:bookmarkStart w:id="437" w:name="_Toc435519223"/>
            <w:bookmarkStart w:id="438" w:name="_Toc435624857"/>
            <w:bookmarkStart w:id="439" w:name="_Toc433224124"/>
            <w:bookmarkStart w:id="440" w:name="_Toc435519228"/>
            <w:bookmarkStart w:id="441" w:name="_Toc435624862"/>
            <w:bookmarkStart w:id="442" w:name="_Toc435624865"/>
            <w:bookmarkStart w:id="443" w:name="_Toc448224264"/>
            <w:bookmarkStart w:id="444" w:name="_Toc63331082"/>
            <w:bookmarkEnd w:id="436"/>
            <w:bookmarkEnd w:id="437"/>
            <w:bookmarkEnd w:id="438"/>
            <w:bookmarkEnd w:id="439"/>
            <w:bookmarkEnd w:id="440"/>
            <w:bookmarkEnd w:id="441"/>
            <w:r w:rsidRPr="00465C52">
              <w:rPr>
                <w:color w:val="0D0D0D" w:themeColor="text1" w:themeTint="F2"/>
              </w:rPr>
              <w:t>Abnormally Low Bids</w:t>
            </w:r>
            <w:bookmarkEnd w:id="442"/>
            <w:bookmarkEnd w:id="443"/>
            <w:bookmarkEnd w:id="444"/>
          </w:p>
        </w:tc>
        <w:tc>
          <w:tcPr>
            <w:tcW w:w="7201" w:type="dxa"/>
            <w:tcBorders>
              <w:top w:val="nil"/>
              <w:left w:val="nil"/>
              <w:bottom w:val="nil"/>
              <w:right w:val="nil"/>
            </w:tcBorders>
          </w:tcPr>
          <w:p w14:paraId="7317D45B" w14:textId="77777777" w:rsidR="00C65626" w:rsidRPr="00465C52" w:rsidRDefault="00C65626" w:rsidP="00151EF3">
            <w:pPr>
              <w:pStyle w:val="Header2-SubClauses"/>
              <w:numPr>
                <w:ilvl w:val="1"/>
                <w:numId w:val="26"/>
              </w:numPr>
              <w:spacing w:before="120" w:after="120"/>
              <w:ind w:left="511" w:hanging="596"/>
              <w:contextualSpacing/>
              <w:rPr>
                <w:color w:val="0D0D0D" w:themeColor="text1" w:themeTint="F2"/>
                <w:spacing w:val="-4"/>
              </w:rPr>
            </w:pPr>
            <w:r w:rsidRPr="00465C52">
              <w:rPr>
                <w:color w:val="0D0D0D" w:themeColor="text1" w:themeTint="F2"/>
                <w:spacing w:val="-4"/>
              </w:rPr>
              <w:t xml:space="preserve">An </w:t>
            </w:r>
            <w:r w:rsidR="000C51EB" w:rsidRPr="00465C52">
              <w:rPr>
                <w:color w:val="0D0D0D" w:themeColor="text1" w:themeTint="F2"/>
              </w:rPr>
              <w:t xml:space="preserve">Abnormally Low Bid is one where the Bid price, in combination with other constituent elements of the Bid, appears unreasonably </w:t>
            </w:r>
            <w:r w:rsidR="000C51EB" w:rsidRPr="00465C52">
              <w:rPr>
                <w:color w:val="0D0D0D" w:themeColor="text1" w:themeTint="F2"/>
              </w:rPr>
              <w:lastRenderedPageBreak/>
              <w:t xml:space="preserve">low to the </w:t>
            </w:r>
            <w:r w:rsidR="000C51EB" w:rsidRPr="00465C52">
              <w:rPr>
                <w:rFonts w:cs="Times New Roman"/>
                <w:color w:val="0D0D0D" w:themeColor="text1" w:themeTint="F2"/>
              </w:rPr>
              <w:t>extent</w:t>
            </w:r>
            <w:r w:rsidR="000C51EB" w:rsidRPr="00465C52">
              <w:rPr>
                <w:color w:val="0D0D0D" w:themeColor="text1" w:themeTint="F2"/>
              </w:rPr>
              <w:t xml:space="preserve"> that the Bid price raises material concerns as to the capability of the Bidder to perform the Contract for the offered Bid price.</w:t>
            </w:r>
          </w:p>
          <w:p w14:paraId="743A8D2F" w14:textId="77777777" w:rsidR="00740002" w:rsidRPr="00465C52" w:rsidRDefault="00853652" w:rsidP="00151EF3">
            <w:pPr>
              <w:pStyle w:val="Header2-SubClauses"/>
              <w:numPr>
                <w:ilvl w:val="1"/>
                <w:numId w:val="26"/>
              </w:numPr>
              <w:spacing w:before="120" w:after="120"/>
              <w:ind w:left="511" w:hanging="596"/>
              <w:contextualSpacing/>
              <w:rPr>
                <w:color w:val="0D0D0D" w:themeColor="text1" w:themeTint="F2"/>
                <w:spacing w:val="-4"/>
              </w:rPr>
            </w:pPr>
            <w:r w:rsidRPr="00465C52">
              <w:rPr>
                <w:rFonts w:cs="Times New Roman"/>
                <w:color w:val="0D0D0D" w:themeColor="text1" w:themeTint="F2"/>
              </w:rPr>
              <w:t>In</w:t>
            </w:r>
            <w:r w:rsidRPr="00465C52">
              <w:rPr>
                <w:color w:val="0D0D0D" w:themeColor="text1" w:themeTint="F2"/>
              </w:rPr>
              <w:t xml:space="preserve"> the event of identification of a potentially </w:t>
            </w:r>
            <w:r w:rsidRPr="00465C52">
              <w:rPr>
                <w:bCs/>
                <w:color w:val="0D0D0D" w:themeColor="text1" w:themeTint="F2"/>
              </w:rPr>
              <w:t xml:space="preserve">Abnormally </w:t>
            </w:r>
            <w:r w:rsidR="00740002" w:rsidRPr="00465C52">
              <w:rPr>
                <w:color w:val="0D0D0D" w:themeColor="text1" w:themeTint="F2"/>
              </w:rPr>
              <w:t>Low Bid</w:t>
            </w:r>
            <w:r w:rsidR="00740002" w:rsidRPr="00465C52">
              <w:rPr>
                <w:color w:val="0D0D0D" w:themeColor="text1" w:themeTint="F2"/>
                <w:spacing w:val="-4"/>
              </w:rPr>
              <w:t xml:space="preserve">, the Employer shall seek written clarifications from the Bidder, including detailed price analyses of its Bid price in relation to the subject matter of the contract, scope, proposed methodology, schedule, allocation of risks and responsibilities and any other requirements of the </w:t>
            </w:r>
            <w:r w:rsidR="004509D8" w:rsidRPr="00465C52">
              <w:rPr>
                <w:color w:val="0D0D0D" w:themeColor="text1" w:themeTint="F2"/>
                <w:spacing w:val="-4"/>
              </w:rPr>
              <w:t>bidding document</w:t>
            </w:r>
            <w:r w:rsidR="00740002" w:rsidRPr="00465C52">
              <w:rPr>
                <w:color w:val="0D0D0D" w:themeColor="text1" w:themeTint="F2"/>
                <w:spacing w:val="-4"/>
              </w:rPr>
              <w:t>.</w:t>
            </w:r>
          </w:p>
          <w:p w14:paraId="05473419" w14:textId="77777777" w:rsidR="007B586E" w:rsidRPr="00465C52" w:rsidRDefault="007B586E" w:rsidP="00151EF3">
            <w:pPr>
              <w:pStyle w:val="Header2-SubClauses"/>
              <w:numPr>
                <w:ilvl w:val="1"/>
                <w:numId w:val="26"/>
              </w:numPr>
              <w:spacing w:before="120" w:after="120"/>
              <w:ind w:left="511" w:hanging="596"/>
              <w:contextualSpacing/>
              <w:rPr>
                <w:color w:val="0D0D0D" w:themeColor="text1" w:themeTint="F2"/>
                <w:spacing w:val="-4"/>
              </w:rPr>
            </w:pPr>
            <w:r w:rsidRPr="00465C52">
              <w:rPr>
                <w:rFonts w:cs="Times New Roman"/>
                <w:color w:val="0D0D0D" w:themeColor="text1" w:themeTint="F2"/>
              </w:rPr>
              <w:t>After</w:t>
            </w:r>
            <w:r w:rsidRPr="00465C52">
              <w:rPr>
                <w:color w:val="0D0D0D" w:themeColor="text1" w:themeTint="F2"/>
                <w:spacing w:val="-4"/>
              </w:rPr>
              <w:t xml:space="preserve"> evaluation of the price </w:t>
            </w:r>
            <w:proofErr w:type="gramStart"/>
            <w:r w:rsidRPr="00465C52">
              <w:rPr>
                <w:color w:val="0D0D0D" w:themeColor="text1" w:themeTint="F2"/>
                <w:spacing w:val="-4"/>
              </w:rPr>
              <w:t>analyses</w:t>
            </w:r>
            <w:proofErr w:type="gramEnd"/>
            <w:r w:rsidRPr="00465C52">
              <w:rPr>
                <w:color w:val="0D0D0D" w:themeColor="text1" w:themeTint="F2"/>
                <w:spacing w:val="-4"/>
              </w:rPr>
              <w:t xml:space="preserve">, </w:t>
            </w:r>
            <w:proofErr w:type="gramStart"/>
            <w:r w:rsidR="00C65626" w:rsidRPr="00465C52">
              <w:rPr>
                <w:color w:val="0D0D0D" w:themeColor="text1" w:themeTint="F2"/>
                <w:spacing w:val="-4"/>
              </w:rPr>
              <w:t>in the event that</w:t>
            </w:r>
            <w:proofErr w:type="gramEnd"/>
            <w:r w:rsidRPr="00465C52">
              <w:rPr>
                <w:color w:val="0D0D0D" w:themeColor="text1" w:themeTint="F2"/>
                <w:spacing w:val="-4"/>
              </w:rPr>
              <w:t xml:space="preserve"> the </w:t>
            </w:r>
            <w:r w:rsidR="00283744" w:rsidRPr="00465C52">
              <w:rPr>
                <w:color w:val="0D0D0D" w:themeColor="text1" w:themeTint="F2"/>
                <w:spacing w:val="-4"/>
              </w:rPr>
              <w:t>Employer</w:t>
            </w:r>
            <w:r w:rsidRPr="00465C52">
              <w:rPr>
                <w:color w:val="0D0D0D" w:themeColor="text1" w:themeTint="F2"/>
                <w:spacing w:val="-4"/>
              </w:rPr>
              <w:t xml:space="preserve"> </w:t>
            </w:r>
            <w:r w:rsidR="00C65626" w:rsidRPr="00465C52">
              <w:rPr>
                <w:rFonts w:cs="Times New Roman"/>
                <w:color w:val="0D0D0D" w:themeColor="text1" w:themeTint="F2"/>
              </w:rPr>
              <w:t>determines</w:t>
            </w:r>
            <w:r w:rsidRPr="00465C52">
              <w:rPr>
                <w:color w:val="0D0D0D" w:themeColor="text1" w:themeTint="F2"/>
                <w:spacing w:val="-4"/>
              </w:rPr>
              <w:t xml:space="preserve"> that the Bidder </w:t>
            </w:r>
            <w:r w:rsidR="00C65626" w:rsidRPr="00465C52">
              <w:rPr>
                <w:color w:val="0D0D0D" w:themeColor="text1" w:themeTint="F2"/>
                <w:spacing w:val="-4"/>
              </w:rPr>
              <w:t xml:space="preserve">has failed </w:t>
            </w:r>
            <w:r w:rsidRPr="00465C52">
              <w:rPr>
                <w:color w:val="0D0D0D" w:themeColor="text1" w:themeTint="F2"/>
                <w:spacing w:val="-4"/>
              </w:rPr>
              <w:t xml:space="preserve">to </w:t>
            </w:r>
            <w:r w:rsidR="00C65626" w:rsidRPr="00465C52">
              <w:rPr>
                <w:color w:val="0D0D0D" w:themeColor="text1" w:themeTint="F2"/>
                <w:spacing w:val="-4"/>
              </w:rPr>
              <w:t>demonstrate its capability</w:t>
            </w:r>
            <w:r w:rsidRPr="00465C52">
              <w:rPr>
                <w:color w:val="0D0D0D" w:themeColor="text1" w:themeTint="F2"/>
                <w:spacing w:val="-4"/>
              </w:rPr>
              <w:t xml:space="preserve"> to </w:t>
            </w:r>
            <w:r w:rsidR="00740002" w:rsidRPr="00465C52">
              <w:rPr>
                <w:color w:val="0D0D0D" w:themeColor="text1" w:themeTint="F2"/>
                <w:spacing w:val="-4"/>
              </w:rPr>
              <w:t xml:space="preserve">perform </w:t>
            </w:r>
            <w:r w:rsidR="00C65626" w:rsidRPr="00465C52">
              <w:rPr>
                <w:color w:val="0D0D0D" w:themeColor="text1" w:themeTint="F2"/>
                <w:spacing w:val="-4"/>
              </w:rPr>
              <w:t xml:space="preserve">the </w:t>
            </w:r>
            <w:r w:rsidR="00740002" w:rsidRPr="00465C52">
              <w:rPr>
                <w:color w:val="0D0D0D" w:themeColor="text1" w:themeTint="F2"/>
                <w:spacing w:val="-4"/>
              </w:rPr>
              <w:t>C</w:t>
            </w:r>
            <w:r w:rsidR="00C65626" w:rsidRPr="00465C52">
              <w:rPr>
                <w:color w:val="0D0D0D" w:themeColor="text1" w:themeTint="F2"/>
                <w:spacing w:val="-4"/>
              </w:rPr>
              <w:t xml:space="preserve">ontract for the offered </w:t>
            </w:r>
            <w:r w:rsidR="00740002" w:rsidRPr="00465C52">
              <w:rPr>
                <w:color w:val="0D0D0D" w:themeColor="text1" w:themeTint="F2"/>
                <w:spacing w:val="-4"/>
              </w:rPr>
              <w:t>Bid Price</w:t>
            </w:r>
            <w:r w:rsidR="00C65626" w:rsidRPr="00465C52">
              <w:rPr>
                <w:color w:val="0D0D0D" w:themeColor="text1" w:themeTint="F2"/>
                <w:spacing w:val="-4"/>
              </w:rPr>
              <w:t>,</w:t>
            </w:r>
            <w:r w:rsidRPr="00465C52">
              <w:rPr>
                <w:color w:val="0D0D0D" w:themeColor="text1" w:themeTint="F2"/>
                <w:spacing w:val="-4"/>
              </w:rPr>
              <w:t xml:space="preserve"> the </w:t>
            </w:r>
            <w:r w:rsidR="00283744" w:rsidRPr="00465C52">
              <w:rPr>
                <w:color w:val="0D0D0D" w:themeColor="text1" w:themeTint="F2"/>
                <w:spacing w:val="-4"/>
              </w:rPr>
              <w:t>Employer</w:t>
            </w:r>
            <w:r w:rsidRPr="00465C52">
              <w:rPr>
                <w:color w:val="0D0D0D" w:themeColor="text1" w:themeTint="F2"/>
                <w:spacing w:val="-4"/>
              </w:rPr>
              <w:t xml:space="preserve"> </w:t>
            </w:r>
            <w:r w:rsidR="00C65626" w:rsidRPr="00465C52">
              <w:rPr>
                <w:color w:val="0D0D0D" w:themeColor="text1" w:themeTint="F2"/>
                <w:spacing w:val="-4"/>
              </w:rPr>
              <w:t xml:space="preserve">shall reject the Bid. </w:t>
            </w:r>
          </w:p>
        </w:tc>
      </w:tr>
      <w:tr w:rsidR="0016255D" w:rsidRPr="00465C52" w14:paraId="73DB2568"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60C41B1B" w14:textId="77777777" w:rsidR="007B586E" w:rsidRPr="00465C52" w:rsidRDefault="00262D67"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445" w:name="_Toc435624866"/>
            <w:bookmarkStart w:id="446" w:name="_Toc448224265"/>
            <w:bookmarkStart w:id="447" w:name="_Toc63331083"/>
            <w:r w:rsidRPr="00465C52">
              <w:rPr>
                <w:color w:val="0D0D0D" w:themeColor="text1" w:themeTint="F2"/>
              </w:rPr>
              <w:lastRenderedPageBreak/>
              <w:t xml:space="preserve">Unbalanced or </w:t>
            </w:r>
            <w:proofErr w:type="gramStart"/>
            <w:r w:rsidR="00712A44" w:rsidRPr="00465C52">
              <w:rPr>
                <w:color w:val="0D0D0D" w:themeColor="text1" w:themeTint="F2"/>
              </w:rPr>
              <w:t>Fr</w:t>
            </w:r>
            <w:r w:rsidRPr="00465C52">
              <w:rPr>
                <w:color w:val="0D0D0D" w:themeColor="text1" w:themeTint="F2"/>
              </w:rPr>
              <w:t xml:space="preserve">ont </w:t>
            </w:r>
            <w:r w:rsidR="00951677" w:rsidRPr="00465C52">
              <w:rPr>
                <w:color w:val="0D0D0D" w:themeColor="text1" w:themeTint="F2"/>
              </w:rPr>
              <w:t>L</w:t>
            </w:r>
            <w:r w:rsidRPr="00465C52">
              <w:rPr>
                <w:color w:val="0D0D0D" w:themeColor="text1" w:themeTint="F2"/>
              </w:rPr>
              <w:t>oaded</w:t>
            </w:r>
            <w:bookmarkEnd w:id="445"/>
            <w:proofErr w:type="gramEnd"/>
            <w:r w:rsidR="00740002" w:rsidRPr="00465C52">
              <w:rPr>
                <w:color w:val="0D0D0D" w:themeColor="text1" w:themeTint="F2"/>
              </w:rPr>
              <w:t xml:space="preserve"> Bids</w:t>
            </w:r>
            <w:bookmarkEnd w:id="446"/>
            <w:bookmarkEnd w:id="447"/>
          </w:p>
        </w:tc>
        <w:tc>
          <w:tcPr>
            <w:tcW w:w="7201" w:type="dxa"/>
            <w:tcBorders>
              <w:top w:val="nil"/>
              <w:left w:val="nil"/>
              <w:bottom w:val="nil"/>
              <w:right w:val="nil"/>
            </w:tcBorders>
          </w:tcPr>
          <w:p w14:paraId="5E50C714" w14:textId="77777777" w:rsidR="0033431D" w:rsidRPr="00465C52" w:rsidRDefault="00262D67" w:rsidP="00151EF3">
            <w:pPr>
              <w:pStyle w:val="Header2-SubClauses"/>
              <w:numPr>
                <w:ilvl w:val="1"/>
                <w:numId w:val="26"/>
              </w:numPr>
              <w:spacing w:before="120" w:after="120"/>
              <w:ind w:left="511" w:hanging="596"/>
              <w:contextualSpacing/>
              <w:rPr>
                <w:rStyle w:val="StyleHeader2-SubClausesItalicChar"/>
                <w:rFonts w:cs="Times New Roman"/>
                <w:i w:val="0"/>
                <w:iCs w:val="0"/>
                <w:noProof/>
                <w:color w:val="0D0D0D" w:themeColor="text1" w:themeTint="F2"/>
              </w:rPr>
            </w:pPr>
            <w:r w:rsidRPr="00465C52">
              <w:rPr>
                <w:rFonts w:cs="Times New Roman"/>
                <w:noProof/>
                <w:color w:val="0D0D0D" w:themeColor="text1" w:themeTint="F2"/>
              </w:rPr>
              <w:t xml:space="preserve">If the Bid for an admeasurement contract, which results in the </w:t>
            </w:r>
            <w:r w:rsidR="00740002" w:rsidRPr="00465C52">
              <w:rPr>
                <w:rFonts w:cs="Times New Roman"/>
                <w:noProof/>
                <w:color w:val="0D0D0D" w:themeColor="text1" w:themeTint="F2"/>
              </w:rPr>
              <w:t>lowest evaluated cost</w:t>
            </w:r>
            <w:r w:rsidR="0033431D" w:rsidRPr="00465C52">
              <w:rPr>
                <w:rFonts w:cs="Times New Roman"/>
                <w:noProof/>
                <w:color w:val="0D0D0D" w:themeColor="text1" w:themeTint="F2"/>
              </w:rPr>
              <w:t xml:space="preserve"> </w:t>
            </w:r>
            <w:r w:rsidRPr="00465C52">
              <w:rPr>
                <w:rFonts w:cs="Times New Roman"/>
                <w:noProof/>
                <w:color w:val="0D0D0D" w:themeColor="text1" w:themeTint="F2"/>
              </w:rPr>
              <w:t>i</w:t>
            </w:r>
            <w:r w:rsidR="0033431D" w:rsidRPr="00465C52">
              <w:rPr>
                <w:rFonts w:cs="Times New Roman"/>
                <w:noProof/>
                <w:color w:val="0D0D0D" w:themeColor="text1" w:themeTint="F2"/>
              </w:rPr>
              <w:t xml:space="preserve">s, in the Employer’s opinion, </w:t>
            </w:r>
            <w:r w:rsidRPr="00465C52">
              <w:rPr>
                <w:rFonts w:cs="Times New Roman"/>
                <w:noProof/>
                <w:color w:val="0D0D0D" w:themeColor="text1" w:themeTint="F2"/>
              </w:rPr>
              <w:t>seriously unbalanced or, front loaded</w:t>
            </w:r>
            <w:r w:rsidR="0033431D" w:rsidRPr="00465C52">
              <w:rPr>
                <w:rFonts w:cs="Times New Roman"/>
                <w:noProof/>
                <w:color w:val="0D0D0D" w:themeColor="text1" w:themeTint="F2"/>
              </w:rPr>
              <w:t xml:space="preserve">, </w:t>
            </w:r>
            <w:r w:rsidRPr="00465C52">
              <w:rPr>
                <w:rFonts w:cs="Times New Roman"/>
                <w:noProof/>
                <w:color w:val="0D0D0D" w:themeColor="text1" w:themeTint="F2"/>
              </w:rPr>
              <w:t xml:space="preserve">the </w:t>
            </w:r>
            <w:r w:rsidRPr="00465C52">
              <w:rPr>
                <w:rStyle w:val="StyleHeader2-SubClausesItalicChar"/>
                <w:rFonts w:cs="Times New Roman"/>
                <w:i w:val="0"/>
                <w:noProof/>
                <w:color w:val="0D0D0D" w:themeColor="text1" w:themeTint="F2"/>
              </w:rPr>
              <w:t>Employer</w:t>
            </w:r>
            <w:r w:rsidRPr="00465C52">
              <w:rPr>
                <w:rFonts w:cs="Times New Roman"/>
                <w:noProof/>
                <w:color w:val="0D0D0D" w:themeColor="text1" w:themeTint="F2"/>
              </w:rPr>
              <w:t xml:space="preserve"> may require the Bidder to </w:t>
            </w:r>
            <w:r w:rsidR="0033431D" w:rsidRPr="00465C52">
              <w:rPr>
                <w:rFonts w:cs="Times New Roman"/>
                <w:noProof/>
                <w:color w:val="0D0D0D" w:themeColor="text1" w:themeTint="F2"/>
              </w:rPr>
              <w:t xml:space="preserve">provide written </w:t>
            </w:r>
            <w:r w:rsidR="0033431D" w:rsidRPr="00465C52">
              <w:rPr>
                <w:rFonts w:cs="Times New Roman"/>
                <w:color w:val="0D0D0D" w:themeColor="text1" w:themeTint="F2"/>
              </w:rPr>
              <w:t>clarifications</w:t>
            </w:r>
            <w:r w:rsidR="0033431D" w:rsidRPr="00465C52">
              <w:rPr>
                <w:rFonts w:cs="Times New Roman"/>
                <w:noProof/>
                <w:color w:val="0D0D0D" w:themeColor="text1" w:themeTint="F2"/>
              </w:rPr>
              <w:t xml:space="preserve">. Clarifications may include detailed price analyses to demonstrate the consistency of the Bid priceas </w:t>
            </w:r>
            <w:r w:rsidRPr="00465C52">
              <w:rPr>
                <w:rStyle w:val="StyleHeader2-SubClausesItalicChar"/>
                <w:rFonts w:cs="Times New Roman"/>
                <w:i w:val="0"/>
                <w:iCs w:val="0"/>
                <w:noProof/>
                <w:color w:val="0D0D0D" w:themeColor="text1" w:themeTint="F2"/>
              </w:rPr>
              <w:t xml:space="preserve">with the </w:t>
            </w:r>
            <w:r w:rsidR="0033431D" w:rsidRPr="00465C52">
              <w:rPr>
                <w:rStyle w:val="StyleHeader2-SubClausesItalicChar"/>
                <w:rFonts w:cs="Times New Roman"/>
                <w:i w:val="0"/>
                <w:iCs w:val="0"/>
                <w:noProof/>
                <w:color w:val="0D0D0D" w:themeColor="text1" w:themeTint="F2"/>
              </w:rPr>
              <w:t xml:space="preserve">scope of works, proposed methodology, schedule and any other requirements of the </w:t>
            </w:r>
            <w:r w:rsidR="004509D8" w:rsidRPr="00465C52">
              <w:rPr>
                <w:rStyle w:val="StyleHeader2-SubClausesItalicChar"/>
                <w:rFonts w:cs="Times New Roman"/>
                <w:i w:val="0"/>
                <w:iCs w:val="0"/>
                <w:noProof/>
                <w:color w:val="0D0D0D" w:themeColor="text1" w:themeTint="F2"/>
              </w:rPr>
              <w:t>bidding document</w:t>
            </w:r>
            <w:r w:rsidR="0033431D" w:rsidRPr="00465C52">
              <w:rPr>
                <w:rStyle w:val="StyleHeader2-SubClausesItalicChar"/>
                <w:rFonts w:cs="Times New Roman"/>
                <w:i w:val="0"/>
                <w:iCs w:val="0"/>
                <w:noProof/>
                <w:color w:val="0D0D0D" w:themeColor="text1" w:themeTint="F2"/>
              </w:rPr>
              <w:t>.</w:t>
            </w:r>
          </w:p>
          <w:p w14:paraId="5BF23629" w14:textId="77777777" w:rsidR="00262D67" w:rsidRPr="00465C52" w:rsidRDefault="00262D67" w:rsidP="00151EF3">
            <w:pPr>
              <w:pStyle w:val="Header2-SubClauses"/>
              <w:numPr>
                <w:ilvl w:val="1"/>
                <w:numId w:val="26"/>
              </w:numPr>
              <w:spacing w:before="120" w:after="120"/>
              <w:ind w:left="511" w:hanging="596"/>
              <w:contextualSpacing/>
              <w:rPr>
                <w:rFonts w:cs="Times New Roman"/>
                <w:noProof/>
                <w:color w:val="0D0D0D" w:themeColor="text1" w:themeTint="F2"/>
              </w:rPr>
            </w:pPr>
            <w:r w:rsidRPr="00465C52">
              <w:rPr>
                <w:rFonts w:cs="Times New Roman"/>
                <w:noProof/>
                <w:color w:val="0D0D0D" w:themeColor="text1" w:themeTint="F2"/>
              </w:rPr>
              <w:t xml:space="preserve">After the </w:t>
            </w:r>
            <w:r w:rsidRPr="00465C52">
              <w:rPr>
                <w:rFonts w:cs="Times New Roman"/>
                <w:color w:val="0D0D0D" w:themeColor="text1" w:themeTint="F2"/>
              </w:rPr>
              <w:t>evaluation</w:t>
            </w:r>
            <w:r w:rsidRPr="00465C52">
              <w:rPr>
                <w:rFonts w:cs="Times New Roman"/>
                <w:noProof/>
                <w:color w:val="0D0D0D" w:themeColor="text1" w:themeTint="F2"/>
              </w:rPr>
              <w:t xml:space="preserve"> of the information and detailed price analyses presented by the </w:t>
            </w:r>
            <w:r w:rsidR="009841BF" w:rsidRPr="00465C52">
              <w:rPr>
                <w:rFonts w:cs="Times New Roman"/>
                <w:noProof/>
                <w:color w:val="0D0D0D" w:themeColor="text1" w:themeTint="F2"/>
              </w:rPr>
              <w:t>B</w:t>
            </w:r>
            <w:r w:rsidRPr="00465C52">
              <w:rPr>
                <w:rFonts w:cs="Times New Roman"/>
                <w:noProof/>
                <w:color w:val="0D0D0D" w:themeColor="text1" w:themeTint="F2"/>
              </w:rPr>
              <w:t>idder, the Employer may</w:t>
            </w:r>
            <w:r w:rsidR="0033431D" w:rsidRPr="00465C52">
              <w:rPr>
                <w:rFonts w:cs="Times New Roman"/>
                <w:noProof/>
                <w:color w:val="0D0D0D" w:themeColor="text1" w:themeTint="F2"/>
              </w:rPr>
              <w:t xml:space="preserve"> as appropriate</w:t>
            </w:r>
            <w:r w:rsidRPr="00465C52">
              <w:rPr>
                <w:rFonts w:cs="Times New Roman"/>
                <w:noProof/>
                <w:color w:val="0D0D0D" w:themeColor="text1" w:themeTint="F2"/>
              </w:rPr>
              <w:t>:</w:t>
            </w:r>
          </w:p>
          <w:p w14:paraId="7614B24F" w14:textId="77777777" w:rsidR="00262D67" w:rsidRPr="00465C52" w:rsidRDefault="00C5241D" w:rsidP="00151EF3">
            <w:pPr>
              <w:pStyle w:val="P3Header1-Clauses"/>
              <w:numPr>
                <w:ilvl w:val="0"/>
                <w:numId w:val="107"/>
              </w:numPr>
              <w:spacing w:before="120" w:after="120"/>
              <w:ind w:left="1175" w:hanging="630"/>
              <w:contextualSpacing/>
              <w:rPr>
                <w:color w:val="0D0D0D" w:themeColor="text1" w:themeTint="F2"/>
              </w:rPr>
            </w:pPr>
            <w:r w:rsidRPr="00465C52">
              <w:rPr>
                <w:color w:val="0D0D0D" w:themeColor="text1" w:themeTint="F2"/>
              </w:rPr>
              <w:t>accept the Bid;</w:t>
            </w:r>
            <w:r w:rsidR="00262D67" w:rsidRPr="00465C52">
              <w:rPr>
                <w:color w:val="0D0D0D" w:themeColor="text1" w:themeTint="F2"/>
              </w:rPr>
              <w:t xml:space="preserve"> or</w:t>
            </w:r>
          </w:p>
          <w:p w14:paraId="130984BA" w14:textId="77777777" w:rsidR="00262D67" w:rsidRPr="00465C52" w:rsidRDefault="00262D67" w:rsidP="00151EF3">
            <w:pPr>
              <w:pStyle w:val="P3Header1-Clauses"/>
              <w:numPr>
                <w:ilvl w:val="0"/>
                <w:numId w:val="107"/>
              </w:numPr>
              <w:spacing w:before="120" w:after="120"/>
              <w:ind w:left="1175" w:hanging="630"/>
              <w:contextualSpacing/>
              <w:rPr>
                <w:color w:val="0D0D0D" w:themeColor="text1" w:themeTint="F2"/>
              </w:rPr>
            </w:pPr>
            <w:r w:rsidRPr="00465C52">
              <w:rPr>
                <w:color w:val="0D0D0D" w:themeColor="text1" w:themeTint="F2"/>
              </w:rPr>
              <w:t xml:space="preserve">require that the amount of the </w:t>
            </w:r>
            <w:r w:rsidR="004608E4" w:rsidRPr="00465C52">
              <w:rPr>
                <w:color w:val="0D0D0D" w:themeColor="text1" w:themeTint="F2"/>
              </w:rPr>
              <w:t>Per</w:t>
            </w:r>
            <w:r w:rsidRPr="00465C52">
              <w:rPr>
                <w:color w:val="0D0D0D" w:themeColor="text1" w:themeTint="F2"/>
              </w:rPr>
              <w:t xml:space="preserve">formance </w:t>
            </w:r>
            <w:r w:rsidR="004608E4" w:rsidRPr="00465C52">
              <w:rPr>
                <w:color w:val="0D0D0D" w:themeColor="text1" w:themeTint="F2"/>
              </w:rPr>
              <w:t>S</w:t>
            </w:r>
            <w:r w:rsidRPr="00465C52">
              <w:rPr>
                <w:color w:val="0D0D0D" w:themeColor="text1" w:themeTint="F2"/>
              </w:rPr>
              <w:t xml:space="preserve">ecurity be increased at the expense of the Bidder to a level not exceeding </w:t>
            </w:r>
            <w:r w:rsidR="00CC351D" w:rsidRPr="00465C52">
              <w:rPr>
                <w:color w:val="0D0D0D" w:themeColor="text1" w:themeTint="F2"/>
              </w:rPr>
              <w:t>20</w:t>
            </w:r>
            <w:r w:rsidRPr="00465C52">
              <w:rPr>
                <w:color w:val="0D0D0D" w:themeColor="text1" w:themeTint="F2"/>
              </w:rPr>
              <w:t xml:space="preserve">% of the </w:t>
            </w:r>
            <w:r w:rsidR="00740002" w:rsidRPr="00465C52">
              <w:rPr>
                <w:color w:val="0D0D0D" w:themeColor="text1" w:themeTint="F2"/>
              </w:rPr>
              <w:t>C</w:t>
            </w:r>
            <w:r w:rsidRPr="00465C52">
              <w:rPr>
                <w:color w:val="0D0D0D" w:themeColor="text1" w:themeTint="F2"/>
              </w:rPr>
              <w:t xml:space="preserve">ontract </w:t>
            </w:r>
            <w:r w:rsidR="00740002" w:rsidRPr="00465C52">
              <w:rPr>
                <w:color w:val="0D0D0D" w:themeColor="text1" w:themeTint="F2"/>
              </w:rPr>
              <w:t>P</w:t>
            </w:r>
            <w:r w:rsidR="00C5241D" w:rsidRPr="00465C52">
              <w:rPr>
                <w:color w:val="0D0D0D" w:themeColor="text1" w:themeTint="F2"/>
              </w:rPr>
              <w:t>rice;</w:t>
            </w:r>
            <w:r w:rsidRPr="00465C52">
              <w:rPr>
                <w:color w:val="0D0D0D" w:themeColor="text1" w:themeTint="F2"/>
              </w:rPr>
              <w:t xml:space="preserve"> or</w:t>
            </w:r>
          </w:p>
          <w:p w14:paraId="6F358924" w14:textId="77777777" w:rsidR="007B586E" w:rsidRPr="00465C52" w:rsidRDefault="00262D67" w:rsidP="00151EF3">
            <w:pPr>
              <w:pStyle w:val="P3Header1-Clauses"/>
              <w:numPr>
                <w:ilvl w:val="0"/>
                <w:numId w:val="107"/>
              </w:numPr>
              <w:spacing w:before="120" w:after="120"/>
              <w:ind w:left="1175" w:hanging="630"/>
              <w:contextualSpacing/>
              <w:rPr>
                <w:color w:val="0D0D0D" w:themeColor="text1" w:themeTint="F2"/>
              </w:rPr>
            </w:pPr>
            <w:r w:rsidRPr="00465C52">
              <w:rPr>
                <w:color w:val="0D0D0D" w:themeColor="text1" w:themeTint="F2"/>
              </w:rPr>
              <w:t xml:space="preserve">reject the Bid. </w:t>
            </w:r>
          </w:p>
        </w:tc>
      </w:tr>
      <w:tr w:rsidR="0016255D" w:rsidRPr="00465C52" w14:paraId="1204A57B"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39370663"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448" w:name="_Toc438438861"/>
            <w:bookmarkStart w:id="449" w:name="_Toc438532655"/>
            <w:bookmarkStart w:id="450" w:name="_Toc438734005"/>
            <w:bookmarkStart w:id="451" w:name="_Toc438907042"/>
            <w:bookmarkStart w:id="452" w:name="_Toc438907241"/>
            <w:bookmarkStart w:id="453" w:name="_Toc97371041"/>
            <w:bookmarkStart w:id="454" w:name="_Toc139863138"/>
            <w:bookmarkStart w:id="455" w:name="_Toc325723957"/>
            <w:bookmarkStart w:id="456" w:name="_Toc435624867"/>
            <w:bookmarkStart w:id="457" w:name="_Toc448224266"/>
            <w:bookmarkStart w:id="458" w:name="_Toc63331084"/>
            <w:r w:rsidRPr="00465C52">
              <w:rPr>
                <w:color w:val="0D0D0D" w:themeColor="text1" w:themeTint="F2"/>
              </w:rPr>
              <w:t>Qualification of the Bidder</w:t>
            </w:r>
            <w:bookmarkEnd w:id="448"/>
            <w:bookmarkEnd w:id="449"/>
            <w:bookmarkEnd w:id="450"/>
            <w:bookmarkEnd w:id="451"/>
            <w:bookmarkEnd w:id="452"/>
            <w:bookmarkEnd w:id="453"/>
            <w:bookmarkEnd w:id="454"/>
            <w:bookmarkEnd w:id="455"/>
            <w:bookmarkEnd w:id="456"/>
            <w:bookmarkEnd w:id="457"/>
            <w:bookmarkEnd w:id="458"/>
          </w:p>
        </w:tc>
        <w:tc>
          <w:tcPr>
            <w:tcW w:w="7201" w:type="dxa"/>
            <w:tcBorders>
              <w:top w:val="nil"/>
              <w:left w:val="nil"/>
              <w:bottom w:val="nil"/>
              <w:right w:val="nil"/>
            </w:tcBorders>
          </w:tcPr>
          <w:p w14:paraId="0EFCC455"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shall determine to its satisfaction whether the </w:t>
            </w:r>
            <w:r w:rsidR="005B45D1" w:rsidRPr="00465C52">
              <w:rPr>
                <w:rFonts w:cs="Times New Roman"/>
                <w:color w:val="0D0D0D" w:themeColor="text1" w:themeTint="F2"/>
              </w:rPr>
              <w:t xml:space="preserve">eligible </w:t>
            </w:r>
            <w:r w:rsidRPr="00465C52">
              <w:rPr>
                <w:rFonts w:cs="Times New Roman"/>
                <w:color w:val="0D0D0D" w:themeColor="text1" w:themeTint="F2"/>
              </w:rPr>
              <w:t xml:space="preserve">Bidder that is selected as having submitted the lowest evaluated </w:t>
            </w:r>
            <w:r w:rsidR="009841BF" w:rsidRPr="00465C52">
              <w:rPr>
                <w:rFonts w:cs="Times New Roman"/>
                <w:color w:val="0D0D0D" w:themeColor="text1" w:themeTint="F2"/>
              </w:rPr>
              <w:t xml:space="preserve">cost </w:t>
            </w:r>
            <w:r w:rsidRPr="00465C52">
              <w:rPr>
                <w:rFonts w:cs="Times New Roman"/>
                <w:color w:val="0D0D0D" w:themeColor="text1" w:themeTint="F2"/>
              </w:rPr>
              <w:t xml:space="preserve">and substantially responsive </w:t>
            </w:r>
            <w:r w:rsidR="009841BF" w:rsidRPr="00465C52">
              <w:rPr>
                <w:rFonts w:cs="Times New Roman"/>
                <w:color w:val="0D0D0D" w:themeColor="text1" w:themeTint="F2"/>
              </w:rPr>
              <w:t>B</w:t>
            </w:r>
            <w:r w:rsidRPr="00465C52">
              <w:rPr>
                <w:rFonts w:cs="Times New Roman"/>
                <w:color w:val="0D0D0D" w:themeColor="text1" w:themeTint="F2"/>
              </w:rPr>
              <w:t>id meets</w:t>
            </w:r>
            <w:r w:rsidRPr="00465C52">
              <w:rPr>
                <w:rFonts w:cs="Times New Roman"/>
                <w:iCs/>
                <w:color w:val="0D0D0D" w:themeColor="text1" w:themeTint="F2"/>
              </w:rPr>
              <w:t xml:space="preserve"> the qualifying criteria specified in Section III</w:t>
            </w:r>
            <w:r w:rsidR="00CC5D24" w:rsidRPr="00465C52">
              <w:rPr>
                <w:rFonts w:cs="Times New Roman"/>
                <w:iCs/>
                <w:color w:val="0D0D0D" w:themeColor="text1" w:themeTint="F2"/>
              </w:rPr>
              <w:t>,</w:t>
            </w:r>
            <w:r w:rsidRPr="00465C52">
              <w:rPr>
                <w:rFonts w:cs="Times New Roman"/>
                <w:iCs/>
                <w:color w:val="0D0D0D" w:themeColor="text1" w:themeTint="F2"/>
              </w:rPr>
              <w:t xml:space="preserve"> Evalua</w:t>
            </w:r>
            <w:r w:rsidR="004B1320" w:rsidRPr="00465C52">
              <w:rPr>
                <w:rFonts w:cs="Times New Roman"/>
                <w:iCs/>
                <w:color w:val="0D0D0D" w:themeColor="text1" w:themeTint="F2"/>
              </w:rPr>
              <w:t>tion and Qualification Criteria</w:t>
            </w:r>
            <w:r w:rsidRPr="00465C52">
              <w:rPr>
                <w:rFonts w:cs="Times New Roman"/>
                <w:color w:val="0D0D0D" w:themeColor="text1" w:themeTint="F2"/>
              </w:rPr>
              <w:t>.</w:t>
            </w:r>
          </w:p>
        </w:tc>
      </w:tr>
      <w:tr w:rsidR="0016255D" w:rsidRPr="00465C52" w14:paraId="3D253C6B"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574D26CA"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Borders>
              <w:top w:val="nil"/>
              <w:left w:val="nil"/>
              <w:bottom w:val="nil"/>
              <w:right w:val="nil"/>
            </w:tcBorders>
          </w:tcPr>
          <w:p w14:paraId="4B5F9ABB" w14:textId="77777777" w:rsidR="00AF20C8" w:rsidRPr="00465C52" w:rsidRDefault="007B586E" w:rsidP="00151EF3">
            <w:pPr>
              <w:pStyle w:val="Header2-SubClauses"/>
              <w:numPr>
                <w:ilvl w:val="1"/>
                <w:numId w:val="26"/>
              </w:numPr>
              <w:spacing w:before="120" w:after="120"/>
              <w:ind w:left="511" w:hanging="596"/>
              <w:contextualSpacing/>
              <w:rPr>
                <w:color w:val="0D0D0D" w:themeColor="text1" w:themeTint="F2"/>
              </w:rPr>
            </w:pPr>
            <w:r w:rsidRPr="00465C52">
              <w:rPr>
                <w:rFonts w:cs="Times New Roman"/>
                <w:color w:val="0D0D0D" w:themeColor="text1" w:themeTint="F2"/>
              </w:rPr>
              <w:t xml:space="preserve">The determination shall be based upon an examination of the documentary evidence of the Bidder’s qualifications submitted by the Bidder, pursuant to ITB </w:t>
            </w:r>
            <w:r w:rsidR="005B45D1" w:rsidRPr="00465C52">
              <w:rPr>
                <w:rFonts w:cs="Times New Roman"/>
                <w:color w:val="0D0D0D" w:themeColor="text1" w:themeTint="F2"/>
              </w:rPr>
              <w:t>17</w:t>
            </w:r>
            <w:r w:rsidRPr="00465C52">
              <w:rPr>
                <w:rFonts w:cs="Times New Roman"/>
                <w:color w:val="0D0D0D" w:themeColor="text1" w:themeTint="F2"/>
              </w:rPr>
              <w:t>.</w:t>
            </w:r>
            <w:r w:rsidR="00FA2DE3" w:rsidRPr="00465C52">
              <w:rPr>
                <w:rFonts w:cs="Times New Roman"/>
                <w:color w:val="0D0D0D" w:themeColor="text1" w:themeTint="F2"/>
              </w:rPr>
              <w:t xml:space="preserve"> The determination shall not take into consideration the qualifications of other firms such as the Bidder’s subsidiaries, parent entities, affiliates, subcontractors (other</w:t>
            </w:r>
            <w:r w:rsidR="005E6252" w:rsidRPr="00465C52">
              <w:rPr>
                <w:rFonts w:cs="Times New Roman"/>
                <w:color w:val="0D0D0D" w:themeColor="text1" w:themeTint="F2"/>
              </w:rPr>
              <w:t xml:space="preserve"> than Specialized S</w:t>
            </w:r>
            <w:r w:rsidR="00FA2DE3" w:rsidRPr="00465C52">
              <w:rPr>
                <w:rFonts w:cs="Times New Roman"/>
                <w:color w:val="0D0D0D" w:themeColor="text1" w:themeTint="F2"/>
              </w:rPr>
              <w:t xml:space="preserve">ubcontractors if permitted in the </w:t>
            </w:r>
            <w:r w:rsidR="004509D8" w:rsidRPr="00465C52">
              <w:rPr>
                <w:rFonts w:cs="Times New Roman"/>
                <w:color w:val="0D0D0D" w:themeColor="text1" w:themeTint="F2"/>
              </w:rPr>
              <w:t>bidding document</w:t>
            </w:r>
            <w:r w:rsidR="00FA2DE3" w:rsidRPr="00465C52">
              <w:rPr>
                <w:rFonts w:cs="Times New Roman"/>
                <w:color w:val="0D0D0D" w:themeColor="text1" w:themeTint="F2"/>
              </w:rPr>
              <w:t>), or any other firm(s) different from the Bidder</w:t>
            </w:r>
            <w:r w:rsidR="00AA538C" w:rsidRPr="00465C52">
              <w:rPr>
                <w:rFonts w:cs="Times New Roman"/>
                <w:color w:val="0D0D0D" w:themeColor="text1" w:themeTint="F2"/>
              </w:rPr>
              <w:t>.</w:t>
            </w:r>
            <w:r w:rsidR="00AF20C8" w:rsidRPr="00465C52">
              <w:rPr>
                <w:b/>
                <w:color w:val="0D0D0D" w:themeColor="text1" w:themeTint="F2"/>
              </w:rPr>
              <w:t xml:space="preserve"> </w:t>
            </w:r>
          </w:p>
          <w:p w14:paraId="45D5FBAF" w14:textId="1E3CA24F" w:rsidR="007459F6" w:rsidRPr="00465C52" w:rsidRDefault="00AF20C8"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color w:val="0D0D0D" w:themeColor="text1" w:themeTint="F2"/>
              </w:rPr>
              <w:t xml:space="preserve">Prior to Contract award, the Employer will verify that the </w:t>
            </w:r>
            <w:r w:rsidRPr="00465C52">
              <w:rPr>
                <w:rFonts w:cs="Times New Roman"/>
                <w:color w:val="0D0D0D" w:themeColor="text1" w:themeTint="F2"/>
              </w:rPr>
              <w:t>successful</w:t>
            </w:r>
            <w:r w:rsidRPr="00465C52">
              <w:rPr>
                <w:color w:val="0D0D0D" w:themeColor="text1" w:themeTint="F2"/>
              </w:rPr>
              <w:t xml:space="preserve"> </w:t>
            </w:r>
            <w:r w:rsidRPr="00465C52">
              <w:rPr>
                <w:rFonts w:cs="Times New Roman"/>
                <w:color w:val="0D0D0D" w:themeColor="text1" w:themeTint="F2"/>
              </w:rPr>
              <w:t>Bidder</w:t>
            </w:r>
            <w:r w:rsidRPr="00465C52">
              <w:rPr>
                <w:color w:val="0D0D0D" w:themeColor="text1" w:themeTint="F2"/>
              </w:rPr>
              <w:t xml:space="preserve"> (including each member of a JV) is not disqualified by the Bank due to noncompliance with contractual SEA/SH </w:t>
            </w:r>
            <w:r w:rsidRPr="00465C52">
              <w:rPr>
                <w:rFonts w:eastAsia="Arial Narrow"/>
                <w:color w:val="0D0D0D" w:themeColor="text1" w:themeTint="F2"/>
              </w:rPr>
              <w:t xml:space="preserve">prevention and response </w:t>
            </w:r>
            <w:r w:rsidRPr="00465C52">
              <w:rPr>
                <w:color w:val="0D0D0D" w:themeColor="text1" w:themeTint="F2"/>
              </w:rPr>
              <w:t>obligations. The Employer will conduct the same verification for each subcontractor proposed by the successful Bidder. If any proposed subcontractor does not meet the requirement, the Employer will require the Bidder to propose a replacement subcontractor.</w:t>
            </w:r>
          </w:p>
        </w:tc>
      </w:tr>
      <w:tr w:rsidR="0016255D" w:rsidRPr="00465C52" w14:paraId="514F4773"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588BB886" w14:textId="77777777" w:rsidR="007B586E" w:rsidRPr="00465C52" w:rsidRDefault="007B586E" w:rsidP="00347DB2">
            <w:pPr>
              <w:spacing w:before="120" w:after="120"/>
              <w:contextualSpacing/>
              <w:rPr>
                <w:color w:val="0D0D0D" w:themeColor="text1" w:themeTint="F2"/>
              </w:rPr>
            </w:pPr>
          </w:p>
        </w:tc>
        <w:tc>
          <w:tcPr>
            <w:tcW w:w="7201" w:type="dxa"/>
            <w:tcBorders>
              <w:top w:val="nil"/>
              <w:left w:val="nil"/>
              <w:bottom w:val="nil"/>
              <w:right w:val="nil"/>
            </w:tcBorders>
          </w:tcPr>
          <w:p w14:paraId="0332DCDA"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An affirmative determination of qualification shall be a prerequisite for award of the Contract to the Bidder. A negative determination shall result in disqualification of the </w:t>
            </w:r>
            <w:r w:rsidR="009841BF" w:rsidRPr="00465C52">
              <w:rPr>
                <w:rFonts w:cs="Times New Roman"/>
                <w:color w:val="0D0D0D" w:themeColor="text1" w:themeTint="F2"/>
              </w:rPr>
              <w:t>B</w:t>
            </w:r>
            <w:r w:rsidRPr="00465C52">
              <w:rPr>
                <w:rFonts w:cs="Times New Roman"/>
                <w:color w:val="0D0D0D" w:themeColor="text1" w:themeTint="F2"/>
              </w:rPr>
              <w:t xml:space="preserve">id, in which event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shall proceed to the </w:t>
            </w:r>
            <w:r w:rsidR="00624A0D" w:rsidRPr="00465C52">
              <w:rPr>
                <w:rFonts w:cs="Times New Roman"/>
                <w:color w:val="0D0D0D" w:themeColor="text1" w:themeTint="F2"/>
              </w:rPr>
              <w:t xml:space="preserve">substantially responsive Bid which offers the next lowest evaluated cost </w:t>
            </w:r>
            <w:r w:rsidRPr="00465C52">
              <w:rPr>
                <w:rFonts w:cs="Times New Roman"/>
                <w:color w:val="0D0D0D" w:themeColor="text1" w:themeTint="F2"/>
              </w:rPr>
              <w:t>to make a similar determination of that Bidder’s qualifications to perform satisfactorily.</w:t>
            </w:r>
          </w:p>
        </w:tc>
      </w:tr>
      <w:tr w:rsidR="0016255D" w:rsidRPr="00465C52" w14:paraId="16D95797"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trHeight w:val="890"/>
          <w:jc w:val="center"/>
        </w:trPr>
        <w:tc>
          <w:tcPr>
            <w:tcW w:w="2406" w:type="dxa"/>
            <w:tcBorders>
              <w:top w:val="nil"/>
              <w:left w:val="nil"/>
              <w:bottom w:val="nil"/>
              <w:right w:val="nil"/>
            </w:tcBorders>
          </w:tcPr>
          <w:p w14:paraId="6974DFB8" w14:textId="77777777" w:rsidR="00262D67" w:rsidRPr="00465C52" w:rsidRDefault="00262D67" w:rsidP="00151EF3">
            <w:pPr>
              <w:pStyle w:val="Section1-Clauses"/>
              <w:numPr>
                <w:ilvl w:val="0"/>
                <w:numId w:val="26"/>
              </w:numPr>
              <w:tabs>
                <w:tab w:val="clear" w:pos="432"/>
              </w:tabs>
              <w:spacing w:before="120" w:after="120"/>
              <w:ind w:left="360" w:hanging="360"/>
              <w:contextualSpacing/>
              <w:rPr>
                <w:iCs/>
                <w:color w:val="0D0D0D" w:themeColor="text1" w:themeTint="F2"/>
              </w:rPr>
            </w:pPr>
            <w:bookmarkStart w:id="459" w:name="_Toc435624868"/>
            <w:bookmarkStart w:id="460" w:name="_Toc448224267"/>
            <w:bookmarkStart w:id="461" w:name="_Toc63331085"/>
            <w:bookmarkStart w:id="462" w:name="_Toc438438862"/>
            <w:bookmarkStart w:id="463" w:name="_Toc438532656"/>
            <w:bookmarkStart w:id="464" w:name="_Toc438734006"/>
            <w:bookmarkStart w:id="465" w:name="_Toc438907043"/>
            <w:bookmarkStart w:id="466" w:name="_Toc438907242"/>
            <w:bookmarkStart w:id="467" w:name="_Toc97371042"/>
            <w:bookmarkStart w:id="468" w:name="_Toc139863139"/>
            <w:bookmarkStart w:id="469" w:name="_Toc325723958"/>
            <w:r w:rsidRPr="00465C52">
              <w:rPr>
                <w:color w:val="0D0D0D" w:themeColor="text1" w:themeTint="F2"/>
              </w:rPr>
              <w:t>Most Advantageous Bid</w:t>
            </w:r>
            <w:bookmarkEnd w:id="459"/>
            <w:bookmarkEnd w:id="460"/>
            <w:bookmarkEnd w:id="461"/>
          </w:p>
        </w:tc>
        <w:tc>
          <w:tcPr>
            <w:tcW w:w="7201" w:type="dxa"/>
            <w:tcBorders>
              <w:top w:val="nil"/>
              <w:left w:val="nil"/>
              <w:bottom w:val="nil"/>
              <w:right w:val="nil"/>
            </w:tcBorders>
          </w:tcPr>
          <w:p w14:paraId="43B777A0" w14:textId="77777777" w:rsidR="00CF1E65" w:rsidRPr="00465C52" w:rsidRDefault="00CF1E65"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Having compared the evaluated </w:t>
            </w:r>
            <w:r w:rsidR="00EB2248" w:rsidRPr="00465C52">
              <w:rPr>
                <w:rFonts w:cs="Times New Roman"/>
                <w:color w:val="0D0D0D" w:themeColor="text1" w:themeTint="F2"/>
              </w:rPr>
              <w:t xml:space="preserve">costs </w:t>
            </w:r>
            <w:r w:rsidRPr="00465C52">
              <w:rPr>
                <w:rFonts w:cs="Times New Roman"/>
                <w:color w:val="0D0D0D" w:themeColor="text1" w:themeTint="F2"/>
              </w:rPr>
              <w:t xml:space="preserve">of Bids, the </w:t>
            </w:r>
            <w:r w:rsidR="00895E9B" w:rsidRPr="00465C52">
              <w:rPr>
                <w:rFonts w:cs="Times New Roman"/>
                <w:color w:val="0D0D0D" w:themeColor="text1" w:themeTint="F2"/>
              </w:rPr>
              <w:t>Employer</w:t>
            </w:r>
            <w:r w:rsidRPr="00465C52">
              <w:rPr>
                <w:rFonts w:cs="Times New Roman"/>
                <w:color w:val="0D0D0D" w:themeColor="text1" w:themeTint="F2"/>
              </w:rPr>
              <w:t xml:space="preserve"> shall determine the Most Advantageous Bid. The Most Advantageous Bid is the Bid of the Bidder that me</w:t>
            </w:r>
            <w:r w:rsidR="004B7172" w:rsidRPr="00465C52">
              <w:rPr>
                <w:rFonts w:cs="Times New Roman"/>
                <w:color w:val="0D0D0D" w:themeColor="text1" w:themeTint="F2"/>
              </w:rPr>
              <w:t>e</w:t>
            </w:r>
            <w:r w:rsidRPr="00465C52">
              <w:rPr>
                <w:rFonts w:cs="Times New Roman"/>
                <w:color w:val="0D0D0D" w:themeColor="text1" w:themeTint="F2"/>
              </w:rPr>
              <w:t>t</w:t>
            </w:r>
            <w:r w:rsidR="004B7172" w:rsidRPr="00465C52">
              <w:rPr>
                <w:rFonts w:cs="Times New Roman"/>
                <w:color w:val="0D0D0D" w:themeColor="text1" w:themeTint="F2"/>
              </w:rPr>
              <w:t>s</w:t>
            </w:r>
            <w:r w:rsidRPr="00465C52">
              <w:rPr>
                <w:rFonts w:cs="Times New Roman"/>
                <w:color w:val="0D0D0D" w:themeColor="text1" w:themeTint="F2"/>
              </w:rPr>
              <w:t xml:space="preserve"> the Qualification Criteria and whose Bid has been determined to be:</w:t>
            </w:r>
          </w:p>
          <w:p w14:paraId="70751089" w14:textId="77777777" w:rsidR="00CF1E65" w:rsidRPr="00465C52" w:rsidRDefault="00CF1E65" w:rsidP="00151EF3">
            <w:pPr>
              <w:pStyle w:val="P3Header1-Clauses"/>
              <w:numPr>
                <w:ilvl w:val="0"/>
                <w:numId w:val="106"/>
              </w:numPr>
              <w:spacing w:before="120" w:after="120"/>
              <w:ind w:left="1175" w:hanging="630"/>
              <w:contextualSpacing/>
              <w:rPr>
                <w:color w:val="0D0D0D" w:themeColor="text1" w:themeTint="F2"/>
              </w:rPr>
            </w:pPr>
            <w:r w:rsidRPr="00465C52">
              <w:rPr>
                <w:color w:val="0D0D0D" w:themeColor="text1" w:themeTint="F2"/>
              </w:rPr>
              <w:t>substantially res</w:t>
            </w:r>
            <w:r w:rsidR="00C5241D" w:rsidRPr="00465C52">
              <w:rPr>
                <w:color w:val="0D0D0D" w:themeColor="text1" w:themeTint="F2"/>
              </w:rPr>
              <w:t xml:space="preserve">ponsive to the </w:t>
            </w:r>
            <w:r w:rsidR="004509D8" w:rsidRPr="00465C52">
              <w:rPr>
                <w:color w:val="0D0D0D" w:themeColor="text1" w:themeTint="F2"/>
              </w:rPr>
              <w:t>bidding document</w:t>
            </w:r>
            <w:r w:rsidR="00C5241D" w:rsidRPr="00465C52">
              <w:rPr>
                <w:color w:val="0D0D0D" w:themeColor="text1" w:themeTint="F2"/>
              </w:rPr>
              <w:t>;</w:t>
            </w:r>
            <w:r w:rsidRPr="00465C52">
              <w:rPr>
                <w:color w:val="0D0D0D" w:themeColor="text1" w:themeTint="F2"/>
              </w:rPr>
              <w:t xml:space="preserve"> and</w:t>
            </w:r>
          </w:p>
          <w:p w14:paraId="560848AF" w14:textId="77777777" w:rsidR="00262D67" w:rsidRPr="00465C52" w:rsidRDefault="00CF1E65" w:rsidP="00151EF3">
            <w:pPr>
              <w:pStyle w:val="P3Header1-Clauses"/>
              <w:numPr>
                <w:ilvl w:val="0"/>
                <w:numId w:val="106"/>
              </w:numPr>
              <w:spacing w:before="120" w:after="120"/>
              <w:ind w:left="1175" w:hanging="630"/>
              <w:contextualSpacing/>
              <w:rPr>
                <w:color w:val="0D0D0D" w:themeColor="text1" w:themeTint="F2"/>
              </w:rPr>
            </w:pPr>
            <w:r w:rsidRPr="00465C52">
              <w:rPr>
                <w:color w:val="0D0D0D" w:themeColor="text1" w:themeTint="F2"/>
              </w:rPr>
              <w:t xml:space="preserve">the lowest evaluated </w:t>
            </w:r>
            <w:r w:rsidR="003334AD" w:rsidRPr="00465C52">
              <w:rPr>
                <w:color w:val="0D0D0D" w:themeColor="text1" w:themeTint="F2"/>
              </w:rPr>
              <w:t>cost.</w:t>
            </w:r>
          </w:p>
        </w:tc>
      </w:tr>
      <w:tr w:rsidR="0016255D" w:rsidRPr="00465C52" w14:paraId="474A00E9"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trHeight w:val="1332"/>
          <w:jc w:val="center"/>
        </w:trPr>
        <w:tc>
          <w:tcPr>
            <w:tcW w:w="2406" w:type="dxa"/>
            <w:tcBorders>
              <w:top w:val="nil"/>
              <w:left w:val="nil"/>
              <w:bottom w:val="nil"/>
              <w:right w:val="nil"/>
            </w:tcBorders>
          </w:tcPr>
          <w:p w14:paraId="2B01F28E" w14:textId="02B11EFF" w:rsidR="007B586E" w:rsidRPr="00465C52" w:rsidRDefault="00283744"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470" w:name="_Toc435624873"/>
            <w:bookmarkStart w:id="471" w:name="_Toc448224268"/>
            <w:bookmarkStart w:id="472" w:name="_Toc63331086"/>
            <w:r w:rsidRPr="00465C52">
              <w:rPr>
                <w:color w:val="0D0D0D" w:themeColor="text1" w:themeTint="F2"/>
              </w:rPr>
              <w:t>Employer</w:t>
            </w:r>
            <w:r w:rsidR="007B586E" w:rsidRPr="00465C52">
              <w:rPr>
                <w:color w:val="0D0D0D" w:themeColor="text1" w:themeTint="F2"/>
              </w:rPr>
              <w:t>’s</w:t>
            </w:r>
            <w:r w:rsidR="007B586E" w:rsidRPr="00465C52">
              <w:rPr>
                <w:iCs/>
                <w:color w:val="0D0D0D" w:themeColor="text1" w:themeTint="F2"/>
              </w:rPr>
              <w:t xml:space="preserve"> </w:t>
            </w:r>
            <w:r w:rsidR="007B586E" w:rsidRPr="00465C52">
              <w:rPr>
                <w:color w:val="0D0D0D" w:themeColor="text1" w:themeTint="F2"/>
              </w:rPr>
              <w:t>Right to Accept Any Bid, and to Reject Any or All Bids</w:t>
            </w:r>
            <w:bookmarkEnd w:id="462"/>
            <w:bookmarkEnd w:id="463"/>
            <w:bookmarkEnd w:id="464"/>
            <w:bookmarkEnd w:id="465"/>
            <w:bookmarkEnd w:id="466"/>
            <w:bookmarkEnd w:id="467"/>
            <w:bookmarkEnd w:id="468"/>
            <w:bookmarkEnd w:id="469"/>
            <w:bookmarkEnd w:id="470"/>
            <w:bookmarkEnd w:id="471"/>
            <w:bookmarkEnd w:id="472"/>
          </w:p>
        </w:tc>
        <w:tc>
          <w:tcPr>
            <w:tcW w:w="7201" w:type="dxa"/>
            <w:tcBorders>
              <w:top w:val="nil"/>
              <w:left w:val="nil"/>
              <w:bottom w:val="nil"/>
              <w:right w:val="nil"/>
            </w:tcBorders>
          </w:tcPr>
          <w:p w14:paraId="04C2FBFE"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reserves the right to accept or reject any </w:t>
            </w:r>
            <w:r w:rsidR="009841BF" w:rsidRPr="00465C52">
              <w:rPr>
                <w:rFonts w:cs="Times New Roman"/>
                <w:color w:val="0D0D0D" w:themeColor="text1" w:themeTint="F2"/>
              </w:rPr>
              <w:t>B</w:t>
            </w:r>
            <w:r w:rsidRPr="00465C52">
              <w:rPr>
                <w:rFonts w:cs="Times New Roman"/>
                <w:color w:val="0D0D0D" w:themeColor="text1" w:themeTint="F2"/>
              </w:rPr>
              <w:t xml:space="preserve">id, and to annul the </w:t>
            </w:r>
            <w:r w:rsidR="009841BF" w:rsidRPr="00465C52">
              <w:rPr>
                <w:rFonts w:cs="Times New Roman"/>
                <w:color w:val="0D0D0D" w:themeColor="text1" w:themeTint="F2"/>
              </w:rPr>
              <w:t>B</w:t>
            </w:r>
            <w:r w:rsidRPr="00465C52">
              <w:rPr>
                <w:rFonts w:cs="Times New Roman"/>
                <w:color w:val="0D0D0D" w:themeColor="text1" w:themeTint="F2"/>
              </w:rPr>
              <w:t xml:space="preserve">idding process and reject all </w:t>
            </w:r>
            <w:r w:rsidR="009841BF" w:rsidRPr="00465C52">
              <w:rPr>
                <w:rFonts w:cs="Times New Roman"/>
                <w:color w:val="0D0D0D" w:themeColor="text1" w:themeTint="F2"/>
              </w:rPr>
              <w:t>B</w:t>
            </w:r>
            <w:r w:rsidRPr="00465C52">
              <w:rPr>
                <w:rFonts w:cs="Times New Roman"/>
                <w:color w:val="0D0D0D" w:themeColor="text1" w:themeTint="F2"/>
              </w:rPr>
              <w:t xml:space="preserve">ids at any time prior to </w:t>
            </w:r>
            <w:r w:rsidR="00EB2248" w:rsidRPr="00465C52">
              <w:rPr>
                <w:rFonts w:cs="Times New Roman"/>
                <w:color w:val="0D0D0D" w:themeColor="text1" w:themeTint="F2"/>
              </w:rPr>
              <w:t>C</w:t>
            </w:r>
            <w:r w:rsidRPr="00465C52">
              <w:rPr>
                <w:rFonts w:cs="Times New Roman"/>
                <w:color w:val="0D0D0D" w:themeColor="text1" w:themeTint="F2"/>
              </w:rPr>
              <w:t xml:space="preserve">ontract </w:t>
            </w:r>
            <w:r w:rsidR="00EB2248" w:rsidRPr="00465C52">
              <w:rPr>
                <w:rFonts w:cs="Times New Roman"/>
                <w:color w:val="0D0D0D" w:themeColor="text1" w:themeTint="F2"/>
              </w:rPr>
              <w:t>A</w:t>
            </w:r>
            <w:r w:rsidRPr="00465C52">
              <w:rPr>
                <w:rFonts w:cs="Times New Roman"/>
                <w:color w:val="0D0D0D" w:themeColor="text1" w:themeTint="F2"/>
              </w:rPr>
              <w:t xml:space="preserve">ward, without thereby incurring any liability to Bidders. In case of annulment, all </w:t>
            </w:r>
            <w:r w:rsidR="009841BF" w:rsidRPr="00465C52">
              <w:rPr>
                <w:rFonts w:cs="Times New Roman"/>
                <w:color w:val="0D0D0D" w:themeColor="text1" w:themeTint="F2"/>
              </w:rPr>
              <w:t>B</w:t>
            </w:r>
            <w:r w:rsidRPr="00465C52">
              <w:rPr>
                <w:rFonts w:cs="Times New Roman"/>
                <w:color w:val="0D0D0D" w:themeColor="text1" w:themeTint="F2"/>
              </w:rPr>
              <w:t xml:space="preserve">ids submitted and specifically, </w:t>
            </w:r>
            <w:proofErr w:type="gramStart"/>
            <w:r w:rsidR="009841BF" w:rsidRPr="00465C52">
              <w:rPr>
                <w:rFonts w:cs="Times New Roman"/>
                <w:color w:val="0D0D0D" w:themeColor="text1" w:themeTint="F2"/>
              </w:rPr>
              <w:t>B</w:t>
            </w:r>
            <w:r w:rsidRPr="00465C52">
              <w:rPr>
                <w:rFonts w:cs="Times New Roman"/>
                <w:color w:val="0D0D0D" w:themeColor="text1" w:themeTint="F2"/>
              </w:rPr>
              <w:t>id</w:t>
            </w:r>
            <w:proofErr w:type="gramEnd"/>
            <w:r w:rsidRPr="00465C52">
              <w:rPr>
                <w:rFonts w:cs="Times New Roman"/>
                <w:color w:val="0D0D0D" w:themeColor="text1" w:themeTint="F2"/>
              </w:rPr>
              <w:t xml:space="preserve"> securities, shall be promptly returned to the Bidders.</w:t>
            </w:r>
          </w:p>
        </w:tc>
      </w:tr>
      <w:tr w:rsidR="0016255D" w:rsidRPr="00465C52" w14:paraId="03DC2FD4"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trHeight w:val="350"/>
          <w:jc w:val="center"/>
        </w:trPr>
        <w:tc>
          <w:tcPr>
            <w:tcW w:w="2406" w:type="dxa"/>
            <w:tcBorders>
              <w:top w:val="nil"/>
              <w:left w:val="nil"/>
              <w:bottom w:val="nil"/>
              <w:right w:val="nil"/>
            </w:tcBorders>
          </w:tcPr>
          <w:p w14:paraId="7D11C8FA" w14:textId="77777777" w:rsidR="00FB4252" w:rsidRPr="00465C52" w:rsidRDefault="00FB4252" w:rsidP="00151EF3">
            <w:pPr>
              <w:pStyle w:val="Section1-Clauses"/>
              <w:numPr>
                <w:ilvl w:val="0"/>
                <w:numId w:val="26"/>
              </w:numPr>
              <w:tabs>
                <w:tab w:val="clear" w:pos="432"/>
              </w:tabs>
              <w:spacing w:before="120" w:after="120"/>
              <w:ind w:left="360" w:hanging="360"/>
              <w:contextualSpacing/>
              <w:rPr>
                <w:b w:val="0"/>
                <w:color w:val="0D0D0D" w:themeColor="text1" w:themeTint="F2"/>
              </w:rPr>
            </w:pPr>
            <w:bookmarkStart w:id="473" w:name="_Toc431030699"/>
            <w:bookmarkStart w:id="474" w:name="_Toc435624874"/>
            <w:bookmarkStart w:id="475" w:name="_Toc448224269"/>
            <w:bookmarkStart w:id="476" w:name="_Toc63331087"/>
            <w:r w:rsidRPr="00465C52">
              <w:rPr>
                <w:color w:val="0D0D0D" w:themeColor="text1" w:themeTint="F2"/>
              </w:rPr>
              <w:t>Standstill Period</w:t>
            </w:r>
            <w:bookmarkEnd w:id="473"/>
            <w:bookmarkEnd w:id="474"/>
            <w:bookmarkEnd w:id="475"/>
            <w:bookmarkEnd w:id="476"/>
          </w:p>
        </w:tc>
        <w:tc>
          <w:tcPr>
            <w:tcW w:w="7201" w:type="dxa"/>
            <w:tcBorders>
              <w:top w:val="nil"/>
              <w:left w:val="nil"/>
              <w:bottom w:val="nil"/>
              <w:right w:val="nil"/>
            </w:tcBorders>
          </w:tcPr>
          <w:p w14:paraId="2E5812F6" w14:textId="77777777" w:rsidR="00FB4252" w:rsidRPr="00465C52" w:rsidRDefault="00CD5401"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color w:val="0D0D0D" w:themeColor="text1" w:themeTint="F2"/>
              </w:rPr>
              <w:t xml:space="preserve">The Contract shall </w:t>
            </w:r>
            <w:r w:rsidR="00C83414" w:rsidRPr="00465C52">
              <w:rPr>
                <w:color w:val="0D0D0D" w:themeColor="text1" w:themeTint="F2"/>
              </w:rPr>
              <w:t xml:space="preserve">not </w:t>
            </w:r>
            <w:r w:rsidRPr="00465C52">
              <w:rPr>
                <w:color w:val="0D0D0D" w:themeColor="text1" w:themeTint="F2"/>
              </w:rPr>
              <w:t xml:space="preserve">be awarded earlier than the expiry of the Standstill Period. </w:t>
            </w:r>
            <w:r w:rsidRPr="00465C52">
              <w:rPr>
                <w:iCs/>
                <w:color w:val="0D0D0D" w:themeColor="text1" w:themeTint="F2"/>
              </w:rPr>
              <w:t xml:space="preserve">The Standstill Period shall be ten (10) Business Days unless extended in accordance with ITB 46. </w:t>
            </w:r>
            <w:r w:rsidRPr="00465C52">
              <w:rPr>
                <w:color w:val="0D0D0D" w:themeColor="text1" w:themeTint="F2"/>
              </w:rPr>
              <w:t xml:space="preserve">The Standstill Period commences the day after the date the Employer has transmitted to each Bidder the Notification of Intention to Award the Contract. Where only one Bid is submitted, or if this contract is in response to </w:t>
            </w:r>
            <w:proofErr w:type="gramStart"/>
            <w:r w:rsidRPr="00465C52">
              <w:rPr>
                <w:color w:val="0D0D0D" w:themeColor="text1" w:themeTint="F2"/>
              </w:rPr>
              <w:t>an</w:t>
            </w:r>
            <w:r w:rsidR="00C22845" w:rsidRPr="00465C52">
              <w:rPr>
                <w:color w:val="0D0D0D" w:themeColor="text1" w:themeTint="F2"/>
              </w:rPr>
              <w:t xml:space="preserve"> </w:t>
            </w:r>
            <w:r w:rsidRPr="00465C52">
              <w:rPr>
                <w:color w:val="0D0D0D" w:themeColor="text1" w:themeTint="F2"/>
              </w:rPr>
              <w:t>emergency</w:t>
            </w:r>
            <w:r w:rsidR="00C22845" w:rsidRPr="00465C52">
              <w:rPr>
                <w:color w:val="0D0D0D" w:themeColor="text1" w:themeTint="F2"/>
              </w:rPr>
              <w:t xml:space="preserve"> </w:t>
            </w:r>
            <w:r w:rsidRPr="00465C52">
              <w:rPr>
                <w:color w:val="0D0D0D" w:themeColor="text1" w:themeTint="F2"/>
              </w:rPr>
              <w:t>situation</w:t>
            </w:r>
            <w:proofErr w:type="gramEnd"/>
            <w:r w:rsidRPr="00465C52">
              <w:rPr>
                <w:color w:val="0D0D0D" w:themeColor="text1" w:themeTint="F2"/>
              </w:rPr>
              <w:t xml:space="preserve"> recognized by the Bank, the Standstill Period shall not apply.</w:t>
            </w:r>
          </w:p>
        </w:tc>
      </w:tr>
      <w:tr w:rsidR="0016255D" w:rsidRPr="00465C52" w14:paraId="5A375542"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trHeight w:val="1430"/>
          <w:jc w:val="center"/>
        </w:trPr>
        <w:tc>
          <w:tcPr>
            <w:tcW w:w="2406" w:type="dxa"/>
            <w:tcBorders>
              <w:top w:val="nil"/>
              <w:left w:val="nil"/>
              <w:bottom w:val="nil"/>
              <w:right w:val="nil"/>
            </w:tcBorders>
          </w:tcPr>
          <w:p w14:paraId="31237DEE" w14:textId="77777777" w:rsidR="00853652" w:rsidRPr="00465C52" w:rsidRDefault="007A2405"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477" w:name="_Toc63331088"/>
            <w:r w:rsidRPr="00465C52">
              <w:rPr>
                <w:color w:val="0D0D0D" w:themeColor="text1" w:themeTint="F2"/>
              </w:rPr>
              <w:t>Noti</w:t>
            </w:r>
            <w:r w:rsidR="00CD5401" w:rsidRPr="00465C52">
              <w:rPr>
                <w:color w:val="0D0D0D" w:themeColor="text1" w:themeTint="F2"/>
              </w:rPr>
              <w:t xml:space="preserve">fication </w:t>
            </w:r>
            <w:r w:rsidRPr="00465C52">
              <w:rPr>
                <w:color w:val="0D0D0D" w:themeColor="text1" w:themeTint="F2"/>
              </w:rPr>
              <w:t>of Intention to Award</w:t>
            </w:r>
            <w:bookmarkEnd w:id="477"/>
            <w:r w:rsidRPr="00465C52">
              <w:rPr>
                <w:color w:val="0D0D0D" w:themeColor="text1" w:themeTint="F2"/>
              </w:rPr>
              <w:t xml:space="preserve"> </w:t>
            </w:r>
          </w:p>
        </w:tc>
        <w:tc>
          <w:tcPr>
            <w:tcW w:w="7201" w:type="dxa"/>
            <w:tcBorders>
              <w:top w:val="nil"/>
              <w:left w:val="nil"/>
              <w:bottom w:val="nil"/>
              <w:right w:val="nil"/>
            </w:tcBorders>
          </w:tcPr>
          <w:p w14:paraId="39A2E9DB" w14:textId="77777777" w:rsidR="007A2405" w:rsidRPr="00465C52" w:rsidRDefault="00CD5401"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color w:val="0D0D0D" w:themeColor="text1" w:themeTint="F2"/>
              </w:rPr>
              <w:t xml:space="preserve">The Employer shall send to each Bidder the Notification of Intention to Award the Contract to the successful Bidder. </w:t>
            </w:r>
            <w:r w:rsidR="007A2405" w:rsidRPr="00465C52">
              <w:rPr>
                <w:rFonts w:cs="Times New Roman"/>
                <w:color w:val="0D0D0D" w:themeColor="text1" w:themeTint="F2"/>
              </w:rPr>
              <w:t xml:space="preserve"> The Notification of Intention to Award shall contain, at a minimum, the following information:</w:t>
            </w:r>
          </w:p>
          <w:p w14:paraId="39F23A98" w14:textId="77777777" w:rsidR="007A2405" w:rsidRPr="00465C52" w:rsidRDefault="007A2405" w:rsidP="00151EF3">
            <w:pPr>
              <w:pStyle w:val="P3Header1-Clauses"/>
              <w:numPr>
                <w:ilvl w:val="0"/>
                <w:numId w:val="105"/>
              </w:numPr>
              <w:spacing w:before="120" w:after="120"/>
              <w:ind w:left="1175" w:hanging="630"/>
              <w:contextualSpacing/>
              <w:rPr>
                <w:color w:val="0D0D0D" w:themeColor="text1" w:themeTint="F2"/>
              </w:rPr>
            </w:pPr>
            <w:r w:rsidRPr="00465C52">
              <w:rPr>
                <w:color w:val="0D0D0D" w:themeColor="text1" w:themeTint="F2"/>
              </w:rPr>
              <w:t xml:space="preserve">the name and address of the Bidder submitting the successful Bid; </w:t>
            </w:r>
          </w:p>
          <w:p w14:paraId="1CBEB05D" w14:textId="77777777" w:rsidR="007A2405" w:rsidRPr="00465C52" w:rsidRDefault="007A2405" w:rsidP="00151EF3">
            <w:pPr>
              <w:pStyle w:val="P3Header1-Clauses"/>
              <w:numPr>
                <w:ilvl w:val="0"/>
                <w:numId w:val="105"/>
              </w:numPr>
              <w:spacing w:before="120" w:after="120"/>
              <w:ind w:left="1175" w:hanging="630"/>
              <w:contextualSpacing/>
              <w:rPr>
                <w:color w:val="0D0D0D" w:themeColor="text1" w:themeTint="F2"/>
              </w:rPr>
            </w:pPr>
            <w:r w:rsidRPr="00465C52">
              <w:rPr>
                <w:color w:val="0D0D0D" w:themeColor="text1" w:themeTint="F2"/>
              </w:rPr>
              <w:t xml:space="preserve">the Contract price of the successful Bid; </w:t>
            </w:r>
          </w:p>
          <w:p w14:paraId="5A809CC7" w14:textId="77777777" w:rsidR="007A2405" w:rsidRPr="00465C52" w:rsidRDefault="007A2405" w:rsidP="00151EF3">
            <w:pPr>
              <w:pStyle w:val="P3Header1-Clauses"/>
              <w:numPr>
                <w:ilvl w:val="0"/>
                <w:numId w:val="105"/>
              </w:numPr>
              <w:spacing w:before="120" w:after="120"/>
              <w:ind w:left="1175" w:hanging="630"/>
              <w:contextualSpacing/>
              <w:rPr>
                <w:color w:val="0D0D0D" w:themeColor="text1" w:themeTint="F2"/>
              </w:rPr>
            </w:pPr>
            <w:r w:rsidRPr="00465C52">
              <w:rPr>
                <w:color w:val="0D0D0D" w:themeColor="text1" w:themeTint="F2"/>
              </w:rPr>
              <w:t>the names of all Bidders who submitted Bids, and their Bid prices as readout, and as evaluated;</w:t>
            </w:r>
          </w:p>
          <w:p w14:paraId="130B5297" w14:textId="77777777" w:rsidR="007A2405" w:rsidRPr="00465C52" w:rsidRDefault="007A2405" w:rsidP="00151EF3">
            <w:pPr>
              <w:pStyle w:val="P3Header1-Clauses"/>
              <w:numPr>
                <w:ilvl w:val="0"/>
                <w:numId w:val="105"/>
              </w:numPr>
              <w:spacing w:before="120" w:after="120"/>
              <w:ind w:left="1175" w:hanging="630"/>
              <w:contextualSpacing/>
              <w:rPr>
                <w:color w:val="0D0D0D" w:themeColor="text1" w:themeTint="F2"/>
              </w:rPr>
            </w:pPr>
            <w:r w:rsidRPr="00465C52">
              <w:rPr>
                <w:color w:val="0D0D0D" w:themeColor="text1" w:themeTint="F2"/>
              </w:rPr>
              <w:t xml:space="preserve">a statement of the reason(s) the Bid </w:t>
            </w:r>
            <w:proofErr w:type="gramStart"/>
            <w:r w:rsidRPr="00465C52">
              <w:rPr>
                <w:color w:val="0D0D0D" w:themeColor="text1" w:themeTint="F2"/>
              </w:rPr>
              <w:t xml:space="preserve">(of </w:t>
            </w:r>
            <w:proofErr w:type="gramEnd"/>
            <w:r w:rsidRPr="00465C52">
              <w:rPr>
                <w:color w:val="0D0D0D" w:themeColor="text1" w:themeTint="F2"/>
              </w:rPr>
              <w:t xml:space="preserve">the unsuccessful Bidder to whom the </w:t>
            </w:r>
            <w:r w:rsidR="00CD5401" w:rsidRPr="00465C52">
              <w:rPr>
                <w:color w:val="0D0D0D" w:themeColor="text1" w:themeTint="F2"/>
              </w:rPr>
              <w:t xml:space="preserve">notification </w:t>
            </w:r>
            <w:r w:rsidRPr="00465C52">
              <w:rPr>
                <w:color w:val="0D0D0D" w:themeColor="text1" w:themeTint="F2"/>
              </w:rPr>
              <w:t>is addressed) was unsuccessful, unless the price information in c) above already reveals the reason;</w:t>
            </w:r>
          </w:p>
          <w:p w14:paraId="346C2B98" w14:textId="77777777" w:rsidR="007A2405" w:rsidRPr="00465C52" w:rsidRDefault="007A2405" w:rsidP="00151EF3">
            <w:pPr>
              <w:pStyle w:val="P3Header1-Clauses"/>
              <w:numPr>
                <w:ilvl w:val="0"/>
                <w:numId w:val="105"/>
              </w:numPr>
              <w:spacing w:before="120" w:after="120"/>
              <w:ind w:left="1175" w:hanging="630"/>
              <w:contextualSpacing/>
              <w:rPr>
                <w:color w:val="0D0D0D" w:themeColor="text1" w:themeTint="F2"/>
              </w:rPr>
            </w:pPr>
            <w:r w:rsidRPr="00465C52">
              <w:rPr>
                <w:color w:val="0D0D0D" w:themeColor="text1" w:themeTint="F2"/>
              </w:rPr>
              <w:t>the expiry date of the Standstill Period;</w:t>
            </w:r>
          </w:p>
          <w:p w14:paraId="34D13DA9" w14:textId="77777777" w:rsidR="00853652" w:rsidRPr="00465C52" w:rsidRDefault="007A2405" w:rsidP="00151EF3">
            <w:pPr>
              <w:pStyle w:val="P3Header1-Clauses"/>
              <w:numPr>
                <w:ilvl w:val="0"/>
                <w:numId w:val="105"/>
              </w:numPr>
              <w:spacing w:before="120" w:after="120"/>
              <w:ind w:left="1175" w:hanging="630"/>
              <w:contextualSpacing/>
              <w:rPr>
                <w:color w:val="0D0D0D" w:themeColor="text1" w:themeTint="F2"/>
              </w:rPr>
            </w:pPr>
            <w:r w:rsidRPr="00465C52">
              <w:rPr>
                <w:color w:val="0D0D0D" w:themeColor="text1" w:themeTint="F2"/>
              </w:rPr>
              <w:t>instructions on how to request a debriefing and/or submit a complaint during the standstill period</w:t>
            </w:r>
            <w:r w:rsidR="00C5241D" w:rsidRPr="00465C52">
              <w:rPr>
                <w:color w:val="0D0D0D" w:themeColor="text1" w:themeTint="F2"/>
              </w:rPr>
              <w:t>.</w:t>
            </w:r>
          </w:p>
        </w:tc>
      </w:tr>
      <w:tr w:rsidR="0016255D" w:rsidRPr="00465C52" w14:paraId="6F222D67"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9607" w:type="dxa"/>
            <w:gridSpan w:val="2"/>
            <w:tcBorders>
              <w:top w:val="nil"/>
              <w:left w:val="nil"/>
              <w:bottom w:val="nil"/>
              <w:right w:val="nil"/>
            </w:tcBorders>
          </w:tcPr>
          <w:p w14:paraId="17CEAF27" w14:textId="77777777" w:rsidR="007B586E" w:rsidRPr="00465C52" w:rsidRDefault="007B586E" w:rsidP="00347DB2">
            <w:pPr>
              <w:pStyle w:val="Section1Heading1"/>
              <w:keepNext/>
              <w:spacing w:before="120" w:after="120"/>
              <w:contextualSpacing/>
              <w:rPr>
                <w:color w:val="0D0D0D" w:themeColor="text1" w:themeTint="F2"/>
              </w:rPr>
            </w:pPr>
            <w:bookmarkStart w:id="478" w:name="_Toc438438863"/>
            <w:bookmarkStart w:id="479" w:name="_Toc438532657"/>
            <w:bookmarkStart w:id="480" w:name="_Toc438734007"/>
            <w:bookmarkStart w:id="481" w:name="_Toc438962089"/>
            <w:bookmarkStart w:id="482" w:name="_Toc461939621"/>
            <w:bookmarkStart w:id="483" w:name="_Toc97371043"/>
            <w:bookmarkStart w:id="484" w:name="_Toc325723959"/>
            <w:bookmarkStart w:id="485" w:name="_Toc435624875"/>
            <w:bookmarkStart w:id="486" w:name="_Toc448224270"/>
            <w:bookmarkStart w:id="487" w:name="_Toc63331089"/>
            <w:r w:rsidRPr="00465C52">
              <w:rPr>
                <w:color w:val="0D0D0D" w:themeColor="text1" w:themeTint="F2"/>
              </w:rPr>
              <w:t>Award of Contract</w:t>
            </w:r>
            <w:bookmarkEnd w:id="478"/>
            <w:bookmarkEnd w:id="479"/>
            <w:bookmarkEnd w:id="480"/>
            <w:bookmarkEnd w:id="481"/>
            <w:bookmarkEnd w:id="482"/>
            <w:bookmarkEnd w:id="483"/>
            <w:bookmarkEnd w:id="484"/>
            <w:bookmarkEnd w:id="485"/>
            <w:bookmarkEnd w:id="486"/>
            <w:bookmarkEnd w:id="487"/>
          </w:p>
        </w:tc>
      </w:tr>
      <w:tr w:rsidR="0016255D" w:rsidRPr="00465C52" w14:paraId="318454A4"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0D34B824"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488" w:name="_Toc438438864"/>
            <w:bookmarkStart w:id="489" w:name="_Toc438532658"/>
            <w:bookmarkStart w:id="490" w:name="_Toc438734008"/>
            <w:bookmarkStart w:id="491" w:name="_Toc438907044"/>
            <w:bookmarkStart w:id="492" w:name="_Toc438907243"/>
            <w:bookmarkStart w:id="493" w:name="_Toc97371044"/>
            <w:bookmarkStart w:id="494" w:name="_Toc139863140"/>
            <w:bookmarkStart w:id="495" w:name="_Toc325723960"/>
            <w:bookmarkStart w:id="496" w:name="_Toc435624876"/>
            <w:bookmarkStart w:id="497" w:name="_Toc448224271"/>
            <w:bookmarkStart w:id="498" w:name="_Toc63331090"/>
            <w:r w:rsidRPr="00465C52">
              <w:rPr>
                <w:color w:val="0D0D0D" w:themeColor="text1" w:themeTint="F2"/>
              </w:rPr>
              <w:t>Award Criteria</w:t>
            </w:r>
            <w:bookmarkEnd w:id="488"/>
            <w:bookmarkEnd w:id="489"/>
            <w:bookmarkEnd w:id="490"/>
            <w:bookmarkEnd w:id="491"/>
            <w:bookmarkEnd w:id="492"/>
            <w:bookmarkEnd w:id="493"/>
            <w:bookmarkEnd w:id="494"/>
            <w:bookmarkEnd w:id="495"/>
            <w:bookmarkEnd w:id="496"/>
            <w:bookmarkEnd w:id="497"/>
            <w:bookmarkEnd w:id="498"/>
          </w:p>
        </w:tc>
        <w:tc>
          <w:tcPr>
            <w:tcW w:w="7201" w:type="dxa"/>
            <w:tcBorders>
              <w:top w:val="nil"/>
              <w:left w:val="nil"/>
              <w:bottom w:val="nil"/>
              <w:right w:val="nil"/>
            </w:tcBorders>
          </w:tcPr>
          <w:p w14:paraId="3A88E9F6"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Subject to </w:t>
            </w:r>
            <w:r w:rsidR="00025CF3" w:rsidRPr="00465C52">
              <w:rPr>
                <w:rFonts w:cs="Times New Roman"/>
                <w:color w:val="0D0D0D" w:themeColor="text1" w:themeTint="F2"/>
              </w:rPr>
              <w:t xml:space="preserve">ITB </w:t>
            </w:r>
            <w:r w:rsidR="009672C4" w:rsidRPr="00465C52">
              <w:rPr>
                <w:rFonts w:cs="Times New Roman"/>
                <w:color w:val="0D0D0D" w:themeColor="text1" w:themeTint="F2"/>
              </w:rPr>
              <w:t>4</w:t>
            </w:r>
            <w:r w:rsidR="00B17C63" w:rsidRPr="00465C52">
              <w:rPr>
                <w:rFonts w:cs="Times New Roman"/>
                <w:color w:val="0D0D0D" w:themeColor="text1" w:themeTint="F2"/>
              </w:rPr>
              <w:t>1</w:t>
            </w:r>
            <w:r w:rsidRPr="00465C52">
              <w:rPr>
                <w:rFonts w:cs="Times New Roman"/>
                <w:color w:val="0D0D0D" w:themeColor="text1" w:themeTint="F2"/>
              </w:rPr>
              <w:t xml:space="preserve">, the </w:t>
            </w:r>
            <w:r w:rsidR="00283744" w:rsidRPr="00465C52">
              <w:rPr>
                <w:rFonts w:cs="Times New Roman"/>
                <w:color w:val="0D0D0D" w:themeColor="text1" w:themeTint="F2"/>
              </w:rPr>
              <w:t>Employer</w:t>
            </w:r>
            <w:r w:rsidRPr="00465C52">
              <w:rPr>
                <w:rFonts w:cs="Times New Roman"/>
                <w:color w:val="0D0D0D" w:themeColor="text1" w:themeTint="F2"/>
              </w:rPr>
              <w:t xml:space="preserve"> shall award the Contract to the </w:t>
            </w:r>
            <w:r w:rsidR="00EB07CE" w:rsidRPr="00465C52">
              <w:rPr>
                <w:rFonts w:cs="Times New Roman"/>
                <w:color w:val="0D0D0D" w:themeColor="text1" w:themeTint="F2"/>
              </w:rPr>
              <w:t xml:space="preserve">successful Bidder. This is the </w:t>
            </w:r>
            <w:r w:rsidRPr="00465C52">
              <w:rPr>
                <w:rFonts w:cs="Times New Roman"/>
                <w:color w:val="0D0D0D" w:themeColor="text1" w:themeTint="F2"/>
              </w:rPr>
              <w:t xml:space="preserve">Bidder whose </w:t>
            </w:r>
            <w:r w:rsidR="00EB07CE" w:rsidRPr="00465C52">
              <w:rPr>
                <w:rFonts w:cs="Times New Roman"/>
                <w:color w:val="0D0D0D" w:themeColor="text1" w:themeTint="F2"/>
              </w:rPr>
              <w:t>B</w:t>
            </w:r>
            <w:r w:rsidR="009A002D" w:rsidRPr="00465C52">
              <w:rPr>
                <w:rFonts w:cs="Times New Roman"/>
                <w:color w:val="0D0D0D" w:themeColor="text1" w:themeTint="F2"/>
              </w:rPr>
              <w:t>id</w:t>
            </w:r>
            <w:r w:rsidRPr="00465C52">
              <w:rPr>
                <w:rFonts w:cs="Times New Roman"/>
                <w:color w:val="0D0D0D" w:themeColor="text1" w:themeTint="F2"/>
              </w:rPr>
              <w:t xml:space="preserve"> has been </w:t>
            </w:r>
            <w:r w:rsidRPr="00465C52">
              <w:rPr>
                <w:rFonts w:cs="Times New Roman"/>
                <w:color w:val="0D0D0D" w:themeColor="text1" w:themeTint="F2"/>
              </w:rPr>
              <w:lastRenderedPageBreak/>
              <w:t xml:space="preserve">determined to be the </w:t>
            </w:r>
            <w:r w:rsidR="00EB07CE" w:rsidRPr="00465C52">
              <w:rPr>
                <w:rFonts w:cs="Times New Roman"/>
                <w:color w:val="0D0D0D" w:themeColor="text1" w:themeTint="F2"/>
              </w:rPr>
              <w:t>Most Advantageous Bid</w:t>
            </w:r>
            <w:r w:rsidR="00FE4B73" w:rsidRPr="00465C52">
              <w:rPr>
                <w:rFonts w:cs="Times New Roman"/>
                <w:color w:val="0D0D0D" w:themeColor="text1" w:themeTint="F2"/>
              </w:rPr>
              <w:t xml:space="preserve"> as specified in ITB 40.</w:t>
            </w:r>
          </w:p>
        </w:tc>
      </w:tr>
      <w:tr w:rsidR="0016255D" w:rsidRPr="00465C52" w14:paraId="4C2070F7"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trHeight w:val="720"/>
          <w:jc w:val="center"/>
        </w:trPr>
        <w:tc>
          <w:tcPr>
            <w:tcW w:w="2406" w:type="dxa"/>
            <w:tcBorders>
              <w:top w:val="nil"/>
              <w:left w:val="nil"/>
              <w:bottom w:val="nil"/>
              <w:right w:val="nil"/>
            </w:tcBorders>
          </w:tcPr>
          <w:p w14:paraId="3CAFDBFD"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499" w:name="_Toc438438866"/>
            <w:bookmarkStart w:id="500" w:name="_Toc438532660"/>
            <w:bookmarkStart w:id="501" w:name="_Toc438734010"/>
            <w:bookmarkStart w:id="502" w:name="_Toc438907046"/>
            <w:bookmarkStart w:id="503" w:name="_Toc438907245"/>
            <w:bookmarkStart w:id="504" w:name="_Toc97371045"/>
            <w:bookmarkStart w:id="505" w:name="_Toc139863141"/>
            <w:bookmarkStart w:id="506" w:name="_Toc325723961"/>
            <w:bookmarkStart w:id="507" w:name="_Toc435624877"/>
            <w:bookmarkStart w:id="508" w:name="_Toc448224272"/>
            <w:bookmarkStart w:id="509" w:name="_Toc63331091"/>
            <w:r w:rsidRPr="00465C52">
              <w:rPr>
                <w:color w:val="0D0D0D" w:themeColor="text1" w:themeTint="F2"/>
              </w:rPr>
              <w:lastRenderedPageBreak/>
              <w:t>Notification of Award</w:t>
            </w:r>
            <w:bookmarkEnd w:id="499"/>
            <w:bookmarkEnd w:id="500"/>
            <w:bookmarkEnd w:id="501"/>
            <w:bookmarkEnd w:id="502"/>
            <w:bookmarkEnd w:id="503"/>
            <w:bookmarkEnd w:id="504"/>
            <w:bookmarkEnd w:id="505"/>
            <w:bookmarkEnd w:id="506"/>
            <w:bookmarkEnd w:id="507"/>
            <w:bookmarkEnd w:id="508"/>
            <w:bookmarkEnd w:id="509"/>
          </w:p>
        </w:tc>
        <w:tc>
          <w:tcPr>
            <w:tcW w:w="7201" w:type="dxa"/>
            <w:tcBorders>
              <w:top w:val="nil"/>
              <w:left w:val="nil"/>
              <w:bottom w:val="nil"/>
              <w:right w:val="nil"/>
            </w:tcBorders>
          </w:tcPr>
          <w:p w14:paraId="41974C88" w14:textId="0880AAD3" w:rsidR="003751AA" w:rsidRPr="00465C52" w:rsidRDefault="003751AA"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Prior to the expiration of the </w:t>
            </w:r>
            <w:r w:rsidR="00931D57" w:rsidRPr="00465C52">
              <w:rPr>
                <w:rFonts w:cs="Times New Roman"/>
                <w:color w:val="0D0D0D" w:themeColor="text1" w:themeTint="F2"/>
              </w:rPr>
              <w:t>B</w:t>
            </w:r>
            <w:r w:rsidR="009D3CA5" w:rsidRPr="00465C52">
              <w:rPr>
                <w:rFonts w:cs="Times New Roman"/>
                <w:color w:val="0D0D0D" w:themeColor="text1" w:themeTint="F2"/>
              </w:rPr>
              <w:t xml:space="preserve">id validity, </w:t>
            </w:r>
            <w:r w:rsidRPr="00465C52">
              <w:rPr>
                <w:rFonts w:cs="Times New Roman"/>
                <w:color w:val="0D0D0D" w:themeColor="text1" w:themeTint="F2"/>
              </w:rPr>
              <w:t>and upon expiry of the Standstill Period</w:t>
            </w:r>
            <w:r w:rsidR="009D3CA5" w:rsidRPr="00465C52">
              <w:rPr>
                <w:rFonts w:cs="Times New Roman"/>
                <w:color w:val="0D0D0D" w:themeColor="text1" w:themeTint="F2"/>
              </w:rPr>
              <w:t xml:space="preserve"> </w:t>
            </w:r>
            <w:r w:rsidRPr="00465C52">
              <w:rPr>
                <w:rFonts w:cs="Times New Roman"/>
                <w:color w:val="0D0D0D" w:themeColor="text1" w:themeTint="F2"/>
              </w:rPr>
              <w:t xml:space="preserve">specified in ITB </w:t>
            </w:r>
            <w:r w:rsidR="00281D16" w:rsidRPr="00465C52">
              <w:rPr>
                <w:rFonts w:cs="Times New Roman"/>
                <w:color w:val="0D0D0D" w:themeColor="text1" w:themeTint="F2"/>
              </w:rPr>
              <w:t>42</w:t>
            </w:r>
            <w:r w:rsidRPr="00465C52">
              <w:rPr>
                <w:rFonts w:cs="Times New Roman"/>
                <w:color w:val="0D0D0D" w:themeColor="text1" w:themeTint="F2"/>
              </w:rPr>
              <w:t xml:space="preserve">.1 or any extension thereof, </w:t>
            </w:r>
            <w:r w:rsidR="00B82748" w:rsidRPr="00465C52">
              <w:rPr>
                <w:rFonts w:cs="Times New Roman"/>
                <w:color w:val="0D0D0D" w:themeColor="text1" w:themeTint="F2"/>
              </w:rPr>
              <w:t>and</w:t>
            </w:r>
            <w:r w:rsidR="00C22845" w:rsidRPr="00465C52">
              <w:rPr>
                <w:rFonts w:cs="Times New Roman"/>
                <w:color w:val="0D0D0D" w:themeColor="text1" w:themeTint="F2"/>
              </w:rPr>
              <w:t xml:space="preserve">, </w:t>
            </w:r>
            <w:r w:rsidRPr="00465C52">
              <w:rPr>
                <w:rFonts w:cs="Times New Roman"/>
                <w:color w:val="0D0D0D" w:themeColor="text1" w:themeTint="F2"/>
              </w:rPr>
              <w:t>upon satisfactorily addressing a</w:t>
            </w:r>
            <w:r w:rsidR="00B82748" w:rsidRPr="00465C52">
              <w:rPr>
                <w:rFonts w:cs="Times New Roman"/>
                <w:color w:val="0D0D0D" w:themeColor="text1" w:themeTint="F2"/>
              </w:rPr>
              <w:t>ny</w:t>
            </w:r>
            <w:r w:rsidRPr="00465C52">
              <w:rPr>
                <w:rFonts w:cs="Times New Roman"/>
                <w:color w:val="0D0D0D" w:themeColor="text1" w:themeTint="F2"/>
              </w:rPr>
              <w:t xml:space="preserve"> complaint that has been filed within the Standstill Period, the </w:t>
            </w:r>
            <w:r w:rsidR="00893D9A" w:rsidRPr="00465C52">
              <w:rPr>
                <w:rFonts w:cs="Times New Roman"/>
                <w:color w:val="0D0D0D" w:themeColor="text1" w:themeTint="F2"/>
              </w:rPr>
              <w:t>Employer</w:t>
            </w:r>
            <w:r w:rsidRPr="00465C52">
              <w:rPr>
                <w:rFonts w:cs="Times New Roman"/>
                <w:color w:val="0D0D0D" w:themeColor="text1" w:themeTint="F2"/>
              </w:rPr>
              <w:t xml:space="preserve"> shall</w:t>
            </w:r>
            <w:r w:rsidR="00CD5401" w:rsidRPr="00465C52">
              <w:rPr>
                <w:color w:val="0D0D0D" w:themeColor="text1" w:themeTint="F2"/>
              </w:rPr>
              <w:t xml:space="preserve"> notify the successful Bidder, in writing, that its Bid has been accepted.</w:t>
            </w:r>
            <w:r w:rsidRPr="00465C52">
              <w:rPr>
                <w:rFonts w:cs="Times New Roman"/>
                <w:color w:val="0D0D0D" w:themeColor="text1" w:themeTint="F2"/>
              </w:rPr>
              <w:t xml:space="preserve"> </w:t>
            </w:r>
            <w:r w:rsidR="00CD5401" w:rsidRPr="00465C52">
              <w:rPr>
                <w:color w:val="0D0D0D" w:themeColor="text1" w:themeTint="F2"/>
              </w:rPr>
              <w:t xml:space="preserve">The notification of award (hereinafter and in the Conditions of Contract and Contract Forms called the “Letter of Acceptance”) </w:t>
            </w:r>
            <w:r w:rsidRPr="00465C52">
              <w:rPr>
                <w:rFonts w:cs="Times New Roman"/>
                <w:color w:val="0D0D0D" w:themeColor="text1" w:themeTint="F2"/>
              </w:rPr>
              <w:t xml:space="preserve">shall specify the sum that the </w:t>
            </w:r>
            <w:r w:rsidR="00893D9A" w:rsidRPr="00465C52">
              <w:rPr>
                <w:rFonts w:cs="Times New Roman"/>
                <w:color w:val="0D0D0D" w:themeColor="text1" w:themeTint="F2"/>
              </w:rPr>
              <w:t>Employer</w:t>
            </w:r>
            <w:r w:rsidRPr="00465C52">
              <w:rPr>
                <w:rFonts w:cs="Times New Roman"/>
                <w:color w:val="0D0D0D" w:themeColor="text1" w:themeTint="F2"/>
              </w:rPr>
              <w:t xml:space="preserve"> will pay the </w:t>
            </w:r>
            <w:r w:rsidR="00893D9A" w:rsidRPr="00465C52">
              <w:rPr>
                <w:rFonts w:cs="Times New Roman"/>
                <w:color w:val="0D0D0D" w:themeColor="text1" w:themeTint="F2"/>
              </w:rPr>
              <w:t>Contractor</w:t>
            </w:r>
            <w:r w:rsidRPr="00465C52">
              <w:rPr>
                <w:rFonts w:cs="Times New Roman"/>
                <w:color w:val="0D0D0D" w:themeColor="text1" w:themeTint="F2"/>
              </w:rPr>
              <w:t xml:space="preserve"> in consideration of the execution </w:t>
            </w:r>
            <w:r w:rsidR="00DA2990" w:rsidRPr="00465C52">
              <w:rPr>
                <w:rFonts w:cs="Times New Roman"/>
                <w:color w:val="0D0D0D" w:themeColor="text1" w:themeTint="F2"/>
              </w:rPr>
              <w:t>of the contract</w:t>
            </w:r>
            <w:r w:rsidRPr="00465C52">
              <w:rPr>
                <w:rFonts w:cs="Times New Roman"/>
                <w:color w:val="0D0D0D" w:themeColor="text1" w:themeTint="F2"/>
              </w:rPr>
              <w:t xml:space="preserve"> (hereinafter and in the Conditions of Contract and Contract Forms called “the Contract Price”).</w:t>
            </w:r>
          </w:p>
          <w:p w14:paraId="645FCC27" w14:textId="77777777" w:rsidR="003751AA" w:rsidRPr="00465C52" w:rsidRDefault="00CD5401" w:rsidP="00151EF3">
            <w:pPr>
              <w:pStyle w:val="Header2-SubClauses"/>
              <w:numPr>
                <w:ilvl w:val="1"/>
                <w:numId w:val="26"/>
              </w:numPr>
              <w:spacing w:before="120" w:after="120"/>
              <w:ind w:left="511" w:hanging="596"/>
              <w:contextualSpacing/>
              <w:rPr>
                <w:rFonts w:cs="Times New Roman"/>
                <w:b/>
                <w:color w:val="0D0D0D" w:themeColor="text1" w:themeTint="F2"/>
              </w:rPr>
            </w:pPr>
            <w:r w:rsidRPr="00465C52">
              <w:rPr>
                <w:color w:val="0D0D0D" w:themeColor="text1" w:themeTint="F2"/>
              </w:rPr>
              <w:t>Within ten (10) Business Days after the date of transmission of the Letter of Acceptance</w:t>
            </w:r>
            <w:r w:rsidR="003751AA" w:rsidRPr="00465C52">
              <w:rPr>
                <w:rFonts w:cs="Times New Roman"/>
                <w:color w:val="0D0D0D" w:themeColor="text1" w:themeTint="F2"/>
              </w:rPr>
              <w:t xml:space="preserve">, the </w:t>
            </w:r>
            <w:r w:rsidR="00893D9A" w:rsidRPr="00465C52">
              <w:rPr>
                <w:rFonts w:cs="Times New Roman"/>
                <w:color w:val="0D0D0D" w:themeColor="text1" w:themeTint="F2"/>
              </w:rPr>
              <w:t>Employer</w:t>
            </w:r>
            <w:r w:rsidR="003751AA" w:rsidRPr="00465C52">
              <w:rPr>
                <w:rFonts w:cs="Times New Roman"/>
                <w:color w:val="0D0D0D" w:themeColor="text1" w:themeTint="F2"/>
              </w:rPr>
              <w:t xml:space="preserve"> shall publish the Contract Award Notice which shall contain, at a minimum, the following information: </w:t>
            </w:r>
          </w:p>
          <w:p w14:paraId="4A27F0B3" w14:textId="77777777" w:rsidR="003751AA" w:rsidRPr="00465C52" w:rsidRDefault="003751AA" w:rsidP="00151EF3">
            <w:pPr>
              <w:pStyle w:val="P3Header1-Clauses"/>
              <w:numPr>
                <w:ilvl w:val="0"/>
                <w:numId w:val="104"/>
              </w:numPr>
              <w:spacing w:before="120" w:after="120"/>
              <w:ind w:left="1175" w:hanging="630"/>
              <w:contextualSpacing/>
              <w:rPr>
                <w:rFonts w:eastAsia="Calibri"/>
                <w:color w:val="0D0D0D" w:themeColor="text1" w:themeTint="F2"/>
              </w:rPr>
            </w:pPr>
            <w:r w:rsidRPr="00465C52">
              <w:rPr>
                <w:rFonts w:eastAsia="Calibri"/>
                <w:color w:val="0D0D0D" w:themeColor="text1" w:themeTint="F2"/>
              </w:rPr>
              <w:t xml:space="preserve">name and address </w:t>
            </w:r>
            <w:r w:rsidRPr="00465C52">
              <w:rPr>
                <w:color w:val="0D0D0D" w:themeColor="text1" w:themeTint="F2"/>
              </w:rPr>
              <w:t>of</w:t>
            </w:r>
            <w:r w:rsidRPr="00465C52">
              <w:rPr>
                <w:rFonts w:eastAsia="Calibri"/>
                <w:color w:val="0D0D0D" w:themeColor="text1" w:themeTint="F2"/>
              </w:rPr>
              <w:t xml:space="preserve"> the </w:t>
            </w:r>
            <w:r w:rsidR="00893D9A" w:rsidRPr="00465C52">
              <w:rPr>
                <w:rFonts w:eastAsia="Calibri"/>
                <w:color w:val="0D0D0D" w:themeColor="text1" w:themeTint="F2"/>
              </w:rPr>
              <w:t>Employer</w:t>
            </w:r>
            <w:r w:rsidRPr="00465C52">
              <w:rPr>
                <w:rFonts w:eastAsia="Calibri"/>
                <w:color w:val="0D0D0D" w:themeColor="text1" w:themeTint="F2"/>
              </w:rPr>
              <w:t>;</w:t>
            </w:r>
          </w:p>
          <w:p w14:paraId="7949D884" w14:textId="77777777" w:rsidR="003751AA" w:rsidRPr="00465C52" w:rsidRDefault="003751AA" w:rsidP="00151EF3">
            <w:pPr>
              <w:pStyle w:val="P3Header1-Clauses"/>
              <w:numPr>
                <w:ilvl w:val="0"/>
                <w:numId w:val="104"/>
              </w:numPr>
              <w:spacing w:before="120" w:after="120"/>
              <w:ind w:left="1175" w:hanging="630"/>
              <w:contextualSpacing/>
              <w:rPr>
                <w:rFonts w:eastAsia="Calibri"/>
                <w:color w:val="0D0D0D" w:themeColor="text1" w:themeTint="F2"/>
              </w:rPr>
            </w:pPr>
            <w:r w:rsidRPr="00465C52">
              <w:rPr>
                <w:rFonts w:eastAsia="Calibri"/>
                <w:color w:val="0D0D0D" w:themeColor="text1" w:themeTint="F2"/>
              </w:rPr>
              <w:t xml:space="preserve">name and reference </w:t>
            </w:r>
            <w:r w:rsidRPr="00465C52">
              <w:rPr>
                <w:color w:val="0D0D0D" w:themeColor="text1" w:themeTint="F2"/>
              </w:rPr>
              <w:t>number</w:t>
            </w:r>
            <w:r w:rsidRPr="00465C52">
              <w:rPr>
                <w:rFonts w:eastAsia="Calibri"/>
                <w:color w:val="0D0D0D" w:themeColor="text1" w:themeTint="F2"/>
              </w:rPr>
              <w:t xml:space="preserve"> of the contract being awarded, and </w:t>
            </w:r>
            <w:r w:rsidRPr="00465C52">
              <w:rPr>
                <w:color w:val="0D0D0D" w:themeColor="text1" w:themeTint="F2"/>
              </w:rPr>
              <w:t>the</w:t>
            </w:r>
            <w:r w:rsidRPr="00465C52">
              <w:rPr>
                <w:rFonts w:eastAsia="Calibri"/>
                <w:color w:val="0D0D0D" w:themeColor="text1" w:themeTint="F2"/>
              </w:rPr>
              <w:t xml:space="preserve"> selection method used; </w:t>
            </w:r>
          </w:p>
          <w:p w14:paraId="210449D3" w14:textId="77777777" w:rsidR="003751AA" w:rsidRPr="00465C52" w:rsidRDefault="003751AA" w:rsidP="00151EF3">
            <w:pPr>
              <w:pStyle w:val="P3Header1-Clauses"/>
              <w:numPr>
                <w:ilvl w:val="0"/>
                <w:numId w:val="104"/>
              </w:numPr>
              <w:spacing w:before="120" w:after="120"/>
              <w:ind w:left="1175" w:hanging="630"/>
              <w:contextualSpacing/>
              <w:rPr>
                <w:rFonts w:eastAsia="Calibri"/>
                <w:color w:val="0D0D0D" w:themeColor="text1" w:themeTint="F2"/>
              </w:rPr>
            </w:pPr>
            <w:r w:rsidRPr="00465C52">
              <w:rPr>
                <w:rFonts w:eastAsia="Calibri"/>
                <w:color w:val="0D0D0D" w:themeColor="text1" w:themeTint="F2"/>
              </w:rPr>
              <w:t xml:space="preserve">names </w:t>
            </w:r>
            <w:r w:rsidRPr="00465C52">
              <w:rPr>
                <w:color w:val="0D0D0D" w:themeColor="text1" w:themeTint="F2"/>
              </w:rPr>
              <w:t>of</w:t>
            </w:r>
            <w:r w:rsidRPr="00465C52">
              <w:rPr>
                <w:rFonts w:eastAsia="Calibri"/>
                <w:color w:val="0D0D0D" w:themeColor="text1" w:themeTint="F2"/>
              </w:rPr>
              <w:t xml:space="preserve"> all Bidders that submitted Bids, and their Bid prices as read out at Bid opening, and as evaluated; </w:t>
            </w:r>
          </w:p>
          <w:p w14:paraId="3C90DF85" w14:textId="77777777" w:rsidR="003751AA" w:rsidRPr="00465C52" w:rsidRDefault="003751AA" w:rsidP="00151EF3">
            <w:pPr>
              <w:pStyle w:val="P3Header1-Clauses"/>
              <w:numPr>
                <w:ilvl w:val="0"/>
                <w:numId w:val="104"/>
              </w:numPr>
              <w:spacing w:before="120" w:after="120"/>
              <w:ind w:left="1175" w:hanging="630"/>
              <w:contextualSpacing/>
              <w:rPr>
                <w:rFonts w:eastAsia="Calibri"/>
                <w:color w:val="0D0D0D" w:themeColor="text1" w:themeTint="F2"/>
              </w:rPr>
            </w:pPr>
            <w:r w:rsidRPr="00465C52">
              <w:rPr>
                <w:rFonts w:eastAsia="Calibri"/>
                <w:color w:val="0D0D0D" w:themeColor="text1" w:themeTint="F2"/>
              </w:rPr>
              <w:t xml:space="preserve">names of all Bidders whose Bids were rejected either as </w:t>
            </w:r>
            <w:r w:rsidRPr="00465C52">
              <w:rPr>
                <w:color w:val="0D0D0D" w:themeColor="text1" w:themeTint="F2"/>
              </w:rPr>
              <w:t>nonresponsive</w:t>
            </w:r>
            <w:r w:rsidRPr="00465C52">
              <w:rPr>
                <w:rFonts w:eastAsia="Calibri"/>
                <w:color w:val="0D0D0D" w:themeColor="text1" w:themeTint="F2"/>
              </w:rPr>
              <w:t xml:space="preserve"> or as not meeting qualification criteria, or were not evaluated, with the reasons therefor;</w:t>
            </w:r>
          </w:p>
          <w:p w14:paraId="1CDBD02E" w14:textId="77777777" w:rsidR="00EE2946" w:rsidRPr="00465C52" w:rsidRDefault="003751AA" w:rsidP="00151EF3">
            <w:pPr>
              <w:pStyle w:val="P3Header1-Clauses"/>
              <w:numPr>
                <w:ilvl w:val="0"/>
                <w:numId w:val="104"/>
              </w:numPr>
              <w:spacing w:before="120" w:after="120"/>
              <w:ind w:left="1175" w:hanging="630"/>
              <w:contextualSpacing/>
              <w:rPr>
                <w:color w:val="0D0D0D" w:themeColor="text1" w:themeTint="F2"/>
              </w:rPr>
            </w:pPr>
            <w:r w:rsidRPr="00465C52">
              <w:rPr>
                <w:rFonts w:eastAsia="Calibri"/>
                <w:color w:val="0D0D0D" w:themeColor="text1" w:themeTint="F2"/>
              </w:rPr>
              <w:t xml:space="preserve">the </w:t>
            </w:r>
            <w:r w:rsidRPr="00465C52">
              <w:rPr>
                <w:color w:val="0D0D0D" w:themeColor="text1" w:themeTint="F2"/>
              </w:rPr>
              <w:t>name</w:t>
            </w:r>
            <w:r w:rsidRPr="00465C52">
              <w:rPr>
                <w:rFonts w:eastAsia="Calibri"/>
                <w:color w:val="0D0D0D" w:themeColor="text1" w:themeTint="F2"/>
              </w:rPr>
              <w:t xml:space="preserve"> of the successful Bidder, the final total contract price, the contract </w:t>
            </w:r>
            <w:r w:rsidRPr="00465C52">
              <w:rPr>
                <w:color w:val="0D0D0D" w:themeColor="text1" w:themeTint="F2"/>
              </w:rPr>
              <w:t>durat</w:t>
            </w:r>
            <w:r w:rsidR="0060023B" w:rsidRPr="00465C52">
              <w:rPr>
                <w:color w:val="0D0D0D" w:themeColor="text1" w:themeTint="F2"/>
              </w:rPr>
              <w:t>ion</w:t>
            </w:r>
            <w:r w:rsidR="0060023B" w:rsidRPr="00465C52">
              <w:rPr>
                <w:rFonts w:eastAsia="Calibri"/>
                <w:color w:val="0D0D0D" w:themeColor="text1" w:themeTint="F2"/>
              </w:rPr>
              <w:t xml:space="preserve"> and a summary of its scope</w:t>
            </w:r>
            <w:r w:rsidR="00EE2946" w:rsidRPr="00465C52">
              <w:rPr>
                <w:rFonts w:eastAsia="Calibri"/>
                <w:color w:val="0D0D0D" w:themeColor="text1" w:themeTint="F2"/>
              </w:rPr>
              <w:t>; and</w:t>
            </w:r>
          </w:p>
          <w:p w14:paraId="7AA94DF4" w14:textId="0255812B" w:rsidR="00893D9A" w:rsidRPr="00465C52" w:rsidRDefault="00EE2946" w:rsidP="00151EF3">
            <w:pPr>
              <w:pStyle w:val="P3Header1-Clauses"/>
              <w:numPr>
                <w:ilvl w:val="0"/>
                <w:numId w:val="104"/>
              </w:numPr>
              <w:spacing w:before="120" w:after="120"/>
              <w:ind w:left="1175" w:hanging="630"/>
              <w:contextualSpacing/>
              <w:rPr>
                <w:color w:val="0D0D0D" w:themeColor="text1" w:themeTint="F2"/>
              </w:rPr>
            </w:pPr>
            <w:r w:rsidRPr="00465C52">
              <w:rPr>
                <w:color w:val="0D0D0D" w:themeColor="text1" w:themeTint="F2"/>
              </w:rPr>
              <w:t xml:space="preserve">successful Bidder’s </w:t>
            </w:r>
            <w:r w:rsidR="00847D6C" w:rsidRPr="00465C52">
              <w:rPr>
                <w:color w:val="0D0D0D" w:themeColor="text1" w:themeTint="F2"/>
              </w:rPr>
              <w:t>Beneficial Ownership Disclosure Form</w:t>
            </w:r>
            <w:r w:rsidRPr="00465C52">
              <w:rPr>
                <w:color w:val="0D0D0D" w:themeColor="text1" w:themeTint="F2"/>
              </w:rPr>
              <w:t>, if specified in BDS ITB 47.1</w:t>
            </w:r>
            <w:r w:rsidR="0060023B" w:rsidRPr="00465C52">
              <w:rPr>
                <w:rFonts w:eastAsia="Calibri"/>
                <w:color w:val="0D0D0D" w:themeColor="text1" w:themeTint="F2"/>
              </w:rPr>
              <w:t>.</w:t>
            </w:r>
          </w:p>
        </w:tc>
      </w:tr>
      <w:tr w:rsidR="0016255D" w:rsidRPr="00465C52" w14:paraId="22D71365" w14:textId="77777777" w:rsidTr="003751A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trHeight w:val="1620"/>
          <w:jc w:val="center"/>
        </w:trPr>
        <w:tc>
          <w:tcPr>
            <w:tcW w:w="2406" w:type="dxa"/>
            <w:tcBorders>
              <w:top w:val="nil"/>
              <w:left w:val="nil"/>
              <w:bottom w:val="nil"/>
              <w:right w:val="nil"/>
            </w:tcBorders>
          </w:tcPr>
          <w:p w14:paraId="139AA028"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Borders>
              <w:top w:val="nil"/>
              <w:left w:val="nil"/>
              <w:bottom w:val="nil"/>
              <w:right w:val="nil"/>
            </w:tcBorders>
          </w:tcPr>
          <w:p w14:paraId="2DFECBA4" w14:textId="77777777" w:rsidR="007B586E" w:rsidRPr="00465C52" w:rsidRDefault="003751AA"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Contract Award Notice shall be published on the </w:t>
            </w:r>
            <w:r w:rsidR="00893D9A" w:rsidRPr="00465C52">
              <w:rPr>
                <w:rFonts w:cs="Times New Roman"/>
                <w:color w:val="0D0D0D" w:themeColor="text1" w:themeTint="F2"/>
              </w:rPr>
              <w:t>Employer</w:t>
            </w:r>
            <w:r w:rsidRPr="00465C52">
              <w:rPr>
                <w:rFonts w:cs="Times New Roman"/>
                <w:color w:val="0D0D0D" w:themeColor="text1" w:themeTint="F2"/>
              </w:rPr>
              <w:t xml:space="preserve">’s website with free access if available, or in at least one newspaper of national circulation in the </w:t>
            </w:r>
            <w:r w:rsidR="00893D9A" w:rsidRPr="00465C52">
              <w:rPr>
                <w:rFonts w:cs="Times New Roman"/>
                <w:color w:val="0D0D0D" w:themeColor="text1" w:themeTint="F2"/>
              </w:rPr>
              <w:t>Employer</w:t>
            </w:r>
            <w:r w:rsidRPr="00465C52">
              <w:rPr>
                <w:rFonts w:cs="Times New Roman"/>
                <w:color w:val="0D0D0D" w:themeColor="text1" w:themeTint="F2"/>
              </w:rPr>
              <w:t xml:space="preserve">’s Country, or in the official gazette. The </w:t>
            </w:r>
            <w:r w:rsidR="00893D9A" w:rsidRPr="00465C52">
              <w:rPr>
                <w:rFonts w:cs="Times New Roman"/>
                <w:color w:val="0D0D0D" w:themeColor="text1" w:themeTint="F2"/>
              </w:rPr>
              <w:t>Employer</w:t>
            </w:r>
            <w:r w:rsidRPr="00465C52">
              <w:rPr>
                <w:rFonts w:cs="Times New Roman"/>
                <w:color w:val="0D0D0D" w:themeColor="text1" w:themeTint="F2"/>
              </w:rPr>
              <w:t xml:space="preserve"> shall also publish the contract award notice in UNDB online.</w:t>
            </w:r>
          </w:p>
        </w:tc>
      </w:tr>
      <w:tr w:rsidR="0016255D" w:rsidRPr="00465C52" w14:paraId="71B50DF7"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300FC1BD" w14:textId="77777777" w:rsidR="007B586E" w:rsidRPr="00465C52" w:rsidRDefault="007B586E" w:rsidP="00347DB2">
            <w:pPr>
              <w:pStyle w:val="Header1-Clauses"/>
              <w:numPr>
                <w:ilvl w:val="0"/>
                <w:numId w:val="0"/>
              </w:numPr>
              <w:spacing w:after="120"/>
              <w:contextualSpacing/>
              <w:rPr>
                <w:rFonts w:ascii="Times New Roman" w:hAnsi="Times New Roman"/>
                <w:color w:val="0D0D0D" w:themeColor="text1" w:themeTint="F2"/>
                <w:sz w:val="24"/>
                <w:szCs w:val="24"/>
              </w:rPr>
            </w:pPr>
          </w:p>
        </w:tc>
        <w:tc>
          <w:tcPr>
            <w:tcW w:w="7201" w:type="dxa"/>
            <w:tcBorders>
              <w:top w:val="nil"/>
              <w:left w:val="nil"/>
              <w:bottom w:val="nil"/>
              <w:right w:val="nil"/>
            </w:tcBorders>
          </w:tcPr>
          <w:p w14:paraId="67884467" w14:textId="77777777" w:rsidR="007B586E" w:rsidRPr="00465C52" w:rsidRDefault="003751AA"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Until a formal contract is prepared and executed, the </w:t>
            </w:r>
            <w:r w:rsidR="00E741C5" w:rsidRPr="00465C52">
              <w:rPr>
                <w:rFonts w:cs="Times New Roman"/>
                <w:color w:val="0D0D0D" w:themeColor="text1" w:themeTint="F2"/>
              </w:rPr>
              <w:t>Letter of Acceptance</w:t>
            </w:r>
            <w:r w:rsidRPr="00465C52">
              <w:rPr>
                <w:rFonts w:cs="Times New Roman"/>
                <w:color w:val="0D0D0D" w:themeColor="text1" w:themeTint="F2"/>
              </w:rPr>
              <w:t xml:space="preserve"> shall constitute a binding Contract.</w:t>
            </w:r>
          </w:p>
        </w:tc>
      </w:tr>
      <w:tr w:rsidR="0016255D" w:rsidRPr="00465C52" w14:paraId="29747AFA"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49E5A1CF" w14:textId="77777777" w:rsidR="00C729A4" w:rsidRPr="00465C52" w:rsidRDefault="00C729A4"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510" w:name="_Toc435624878"/>
            <w:bookmarkStart w:id="511" w:name="_Toc448224273"/>
            <w:bookmarkStart w:id="512" w:name="_Toc63331092"/>
            <w:r w:rsidRPr="00465C52">
              <w:rPr>
                <w:color w:val="0D0D0D" w:themeColor="text1" w:themeTint="F2"/>
              </w:rPr>
              <w:t>Debriefing by the Employer</w:t>
            </w:r>
            <w:bookmarkEnd w:id="510"/>
            <w:bookmarkEnd w:id="511"/>
            <w:bookmarkEnd w:id="512"/>
          </w:p>
        </w:tc>
        <w:tc>
          <w:tcPr>
            <w:tcW w:w="7201" w:type="dxa"/>
            <w:tcBorders>
              <w:top w:val="nil"/>
              <w:left w:val="nil"/>
              <w:bottom w:val="nil"/>
              <w:right w:val="nil"/>
            </w:tcBorders>
          </w:tcPr>
          <w:p w14:paraId="097D5D64" w14:textId="77777777" w:rsidR="00C729A4" w:rsidRPr="00465C52" w:rsidRDefault="003751AA"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On receipt of the </w:t>
            </w:r>
            <w:r w:rsidR="00893D9A" w:rsidRPr="00465C52">
              <w:rPr>
                <w:rFonts w:cs="Times New Roman"/>
                <w:color w:val="0D0D0D" w:themeColor="text1" w:themeTint="F2"/>
              </w:rPr>
              <w:t>Employer</w:t>
            </w:r>
            <w:r w:rsidRPr="00465C52">
              <w:rPr>
                <w:rFonts w:cs="Times New Roman"/>
                <w:color w:val="0D0D0D" w:themeColor="text1" w:themeTint="F2"/>
              </w:rPr>
              <w:t>’s Notification of Intention to Award referred to in ITB 4</w:t>
            </w:r>
            <w:r w:rsidR="00281D16" w:rsidRPr="00465C52">
              <w:rPr>
                <w:rFonts w:cs="Times New Roman"/>
                <w:color w:val="0D0D0D" w:themeColor="text1" w:themeTint="F2"/>
              </w:rPr>
              <w:t>3</w:t>
            </w:r>
            <w:r w:rsidRPr="00465C52">
              <w:rPr>
                <w:rFonts w:cs="Times New Roman"/>
                <w:color w:val="0D0D0D" w:themeColor="text1" w:themeTint="F2"/>
              </w:rPr>
              <w:t xml:space="preserve">.1, an unsuccessful Bidder has three (3) Business Days to make a written request to the </w:t>
            </w:r>
            <w:r w:rsidR="00893D9A" w:rsidRPr="00465C52">
              <w:rPr>
                <w:rFonts w:cs="Times New Roman"/>
                <w:color w:val="0D0D0D" w:themeColor="text1" w:themeTint="F2"/>
              </w:rPr>
              <w:t>Employer</w:t>
            </w:r>
            <w:r w:rsidRPr="00465C52">
              <w:rPr>
                <w:rFonts w:cs="Times New Roman"/>
                <w:color w:val="0D0D0D" w:themeColor="text1" w:themeTint="F2"/>
              </w:rPr>
              <w:t xml:space="preserve"> for a debriefing. The </w:t>
            </w:r>
            <w:r w:rsidR="00893D9A" w:rsidRPr="00465C52">
              <w:rPr>
                <w:rFonts w:cs="Times New Roman"/>
                <w:color w:val="0D0D0D" w:themeColor="text1" w:themeTint="F2"/>
              </w:rPr>
              <w:t>Employer</w:t>
            </w:r>
            <w:r w:rsidRPr="00465C52">
              <w:rPr>
                <w:rFonts w:cs="Times New Roman"/>
                <w:color w:val="0D0D0D" w:themeColor="text1" w:themeTint="F2"/>
              </w:rPr>
              <w:t xml:space="preserve"> shall provide a debriefing to all unsuccessful Bidders whose request is received within this deadline.</w:t>
            </w:r>
          </w:p>
        </w:tc>
      </w:tr>
      <w:tr w:rsidR="0016255D" w:rsidRPr="00465C52" w14:paraId="3D439DA7"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749EA4C1" w14:textId="77777777" w:rsidR="007B586E" w:rsidRPr="00465C52" w:rsidRDefault="007B586E" w:rsidP="00347DB2">
            <w:pPr>
              <w:pStyle w:val="S1-Header2"/>
              <w:spacing w:before="120" w:after="120"/>
              <w:ind w:left="432"/>
              <w:contextualSpacing/>
              <w:rPr>
                <w:color w:val="0D0D0D" w:themeColor="text1" w:themeTint="F2"/>
              </w:rPr>
            </w:pPr>
          </w:p>
        </w:tc>
        <w:tc>
          <w:tcPr>
            <w:tcW w:w="7201" w:type="dxa"/>
            <w:tcBorders>
              <w:top w:val="nil"/>
              <w:left w:val="nil"/>
              <w:bottom w:val="nil"/>
              <w:right w:val="nil"/>
            </w:tcBorders>
          </w:tcPr>
          <w:p w14:paraId="05237B73" w14:textId="77777777" w:rsidR="007B586E" w:rsidRPr="00465C52" w:rsidRDefault="003751AA"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Where a request for debriefing is received within the deadline, the </w:t>
            </w:r>
            <w:r w:rsidR="00893D9A" w:rsidRPr="00465C52">
              <w:rPr>
                <w:rFonts w:cs="Times New Roman"/>
                <w:color w:val="0D0D0D" w:themeColor="text1" w:themeTint="F2"/>
              </w:rPr>
              <w:t>Employer</w:t>
            </w:r>
            <w:r w:rsidRPr="00465C52">
              <w:rPr>
                <w:rFonts w:cs="Times New Roman"/>
                <w:color w:val="0D0D0D" w:themeColor="text1" w:themeTint="F2"/>
              </w:rPr>
              <w:t xml:space="preserve"> shall provide a debriefing within five (5) Business Days, unless the </w:t>
            </w:r>
            <w:r w:rsidR="00893D9A" w:rsidRPr="00465C52">
              <w:rPr>
                <w:rFonts w:cs="Times New Roman"/>
                <w:color w:val="0D0D0D" w:themeColor="text1" w:themeTint="F2"/>
              </w:rPr>
              <w:t>Employer</w:t>
            </w:r>
            <w:r w:rsidRPr="00465C52">
              <w:rPr>
                <w:rFonts w:cs="Times New Roman"/>
                <w:color w:val="0D0D0D" w:themeColor="text1" w:themeTint="F2"/>
              </w:rPr>
              <w:t xml:space="preserve"> decides, for justifiable reasons, to provide the debriefing outside this timeframe. In that case, the standstill period shall automatically be extended until five (5) Business Days after such debriefing is provided.  If more than one debriefing </w:t>
            </w:r>
            <w:proofErr w:type="gramStart"/>
            <w:r w:rsidRPr="00465C52">
              <w:rPr>
                <w:rFonts w:cs="Times New Roman"/>
                <w:color w:val="0D0D0D" w:themeColor="text1" w:themeTint="F2"/>
              </w:rPr>
              <w:t>is so</w:t>
            </w:r>
            <w:proofErr w:type="gramEnd"/>
            <w:r w:rsidRPr="00465C52">
              <w:rPr>
                <w:rFonts w:cs="Times New Roman"/>
                <w:color w:val="0D0D0D" w:themeColor="text1" w:themeTint="F2"/>
              </w:rPr>
              <w:t xml:space="preserve"> delayed, the standstill period shall not end earlier than five (5) </w:t>
            </w:r>
            <w:r w:rsidRPr="00465C52">
              <w:rPr>
                <w:rFonts w:cs="Times New Roman"/>
                <w:color w:val="0D0D0D" w:themeColor="text1" w:themeTint="F2"/>
              </w:rPr>
              <w:lastRenderedPageBreak/>
              <w:t xml:space="preserve">Business Days after the last debriefing takes place. The </w:t>
            </w:r>
            <w:r w:rsidR="00893D9A" w:rsidRPr="00465C52">
              <w:rPr>
                <w:rFonts w:cs="Times New Roman"/>
                <w:color w:val="0D0D0D" w:themeColor="text1" w:themeTint="F2"/>
              </w:rPr>
              <w:t>Employer</w:t>
            </w:r>
            <w:r w:rsidRPr="00465C52">
              <w:rPr>
                <w:rFonts w:cs="Times New Roman"/>
                <w:color w:val="0D0D0D" w:themeColor="text1" w:themeTint="F2"/>
              </w:rPr>
              <w:t xml:space="preserve"> shall promptly inform, by the quickest means available, </w:t>
            </w:r>
            <w:proofErr w:type="gramStart"/>
            <w:r w:rsidRPr="00465C52">
              <w:rPr>
                <w:rFonts w:cs="Times New Roman"/>
                <w:color w:val="0D0D0D" w:themeColor="text1" w:themeTint="F2"/>
              </w:rPr>
              <w:t>all</w:t>
            </w:r>
            <w:proofErr w:type="gramEnd"/>
            <w:r w:rsidRPr="00465C52">
              <w:rPr>
                <w:rFonts w:cs="Times New Roman"/>
                <w:color w:val="0D0D0D" w:themeColor="text1" w:themeTint="F2"/>
              </w:rPr>
              <w:t xml:space="preserve"> Bidders of the extended standstill period</w:t>
            </w:r>
          </w:p>
        </w:tc>
      </w:tr>
      <w:tr w:rsidR="0016255D" w:rsidRPr="00465C52" w14:paraId="3D52993F"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6603F651" w14:textId="77777777" w:rsidR="00A913C9" w:rsidRPr="00465C52" w:rsidRDefault="00A913C9" w:rsidP="00347DB2">
            <w:pPr>
              <w:pStyle w:val="S1-Header2"/>
              <w:spacing w:before="120" w:after="120"/>
              <w:ind w:left="432"/>
              <w:contextualSpacing/>
              <w:rPr>
                <w:color w:val="0D0D0D" w:themeColor="text1" w:themeTint="F2"/>
              </w:rPr>
            </w:pPr>
          </w:p>
        </w:tc>
        <w:tc>
          <w:tcPr>
            <w:tcW w:w="7201" w:type="dxa"/>
            <w:tcBorders>
              <w:top w:val="nil"/>
              <w:left w:val="nil"/>
              <w:bottom w:val="nil"/>
              <w:right w:val="nil"/>
            </w:tcBorders>
          </w:tcPr>
          <w:p w14:paraId="410D7BC9" w14:textId="77777777" w:rsidR="00A913C9" w:rsidRPr="00465C52" w:rsidRDefault="003751AA"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Where a request for debriefing is received by the </w:t>
            </w:r>
            <w:r w:rsidR="00893D9A" w:rsidRPr="00465C52">
              <w:rPr>
                <w:rFonts w:cs="Times New Roman"/>
                <w:color w:val="0D0D0D" w:themeColor="text1" w:themeTint="F2"/>
              </w:rPr>
              <w:t>Employer</w:t>
            </w:r>
            <w:r w:rsidRPr="00465C52">
              <w:rPr>
                <w:rFonts w:cs="Times New Roman"/>
                <w:color w:val="0D0D0D" w:themeColor="text1" w:themeTint="F2"/>
              </w:rPr>
              <w:t xml:space="preserve"> later than the three (3)-Business Day deadline, the </w:t>
            </w:r>
            <w:r w:rsidR="00893D9A" w:rsidRPr="00465C52">
              <w:rPr>
                <w:rFonts w:cs="Times New Roman"/>
                <w:color w:val="0D0D0D" w:themeColor="text1" w:themeTint="F2"/>
              </w:rPr>
              <w:t>Employer</w:t>
            </w:r>
            <w:r w:rsidRPr="00465C52">
              <w:rPr>
                <w:rFonts w:cs="Times New Roman"/>
                <w:color w:val="0D0D0D" w:themeColor="text1" w:themeTint="F2"/>
              </w:rPr>
              <w:t xml:space="preserve"> should provide the debriefing as soon as practicable, and normally no later than fifteen (15) Business Days from the date of publication of Public Notice of Award of contract. Requests for debriefing received outside the three (3)-day deadline shall not lead to extension of the standstill period.  </w:t>
            </w:r>
          </w:p>
        </w:tc>
      </w:tr>
      <w:tr w:rsidR="0016255D" w:rsidRPr="00465C52" w14:paraId="43214B5C"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24CDEDD0" w14:textId="77777777" w:rsidR="00A913C9" w:rsidRPr="00465C52" w:rsidRDefault="00A913C9" w:rsidP="00347DB2">
            <w:pPr>
              <w:pStyle w:val="S1-Header2"/>
              <w:spacing w:before="120" w:after="120"/>
              <w:ind w:left="432"/>
              <w:contextualSpacing/>
              <w:rPr>
                <w:color w:val="0D0D0D" w:themeColor="text1" w:themeTint="F2"/>
              </w:rPr>
            </w:pPr>
          </w:p>
        </w:tc>
        <w:tc>
          <w:tcPr>
            <w:tcW w:w="7201" w:type="dxa"/>
            <w:tcBorders>
              <w:top w:val="nil"/>
              <w:left w:val="nil"/>
              <w:bottom w:val="nil"/>
              <w:right w:val="nil"/>
            </w:tcBorders>
          </w:tcPr>
          <w:p w14:paraId="0B291BEF" w14:textId="77777777" w:rsidR="00A913C9" w:rsidRPr="00465C52" w:rsidRDefault="00893D9A"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Debriefings of unsuccessful Bidders may be done in writing or verbally. The Bidder shall bear their own costs of attending such a debriefing meeting. </w:t>
            </w:r>
          </w:p>
        </w:tc>
      </w:tr>
      <w:tr w:rsidR="0016255D" w:rsidRPr="00465C52" w14:paraId="15C5CEB0"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6F54D05A"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513" w:name="_Toc438438867"/>
            <w:bookmarkStart w:id="514" w:name="_Toc438532661"/>
            <w:bookmarkStart w:id="515" w:name="_Toc438734011"/>
            <w:bookmarkStart w:id="516" w:name="_Toc438907047"/>
            <w:bookmarkStart w:id="517" w:name="_Toc438907246"/>
            <w:bookmarkStart w:id="518" w:name="_Toc97371046"/>
            <w:bookmarkStart w:id="519" w:name="_Toc139863142"/>
            <w:bookmarkStart w:id="520" w:name="_Toc325723962"/>
            <w:bookmarkStart w:id="521" w:name="_Toc435624879"/>
            <w:bookmarkStart w:id="522" w:name="_Toc448224274"/>
            <w:bookmarkStart w:id="523" w:name="_Toc63331093"/>
            <w:r w:rsidRPr="00465C52">
              <w:rPr>
                <w:color w:val="0D0D0D" w:themeColor="text1" w:themeTint="F2"/>
              </w:rPr>
              <w:t>Signing of Contract</w:t>
            </w:r>
            <w:bookmarkEnd w:id="513"/>
            <w:bookmarkEnd w:id="514"/>
            <w:bookmarkEnd w:id="515"/>
            <w:bookmarkEnd w:id="516"/>
            <w:bookmarkEnd w:id="517"/>
            <w:bookmarkEnd w:id="518"/>
            <w:bookmarkEnd w:id="519"/>
            <w:bookmarkEnd w:id="520"/>
            <w:bookmarkEnd w:id="521"/>
            <w:bookmarkEnd w:id="522"/>
            <w:bookmarkEnd w:id="523"/>
          </w:p>
        </w:tc>
        <w:tc>
          <w:tcPr>
            <w:tcW w:w="7201" w:type="dxa"/>
            <w:tcBorders>
              <w:top w:val="nil"/>
              <w:left w:val="nil"/>
              <w:bottom w:val="nil"/>
              <w:right w:val="nil"/>
            </w:tcBorders>
          </w:tcPr>
          <w:p w14:paraId="23C9F4EC" w14:textId="77777777" w:rsidR="007B586E" w:rsidRPr="00465C52" w:rsidRDefault="00CD5401"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color w:val="0D0D0D" w:themeColor="text1" w:themeTint="F2"/>
              </w:rPr>
              <w:t xml:space="preserve">The Employer shall send to the successful Bidder the Letter of Acceptance including the Contract Agreement, and, if specified in the BDS, a </w:t>
            </w:r>
            <w:r w:rsidRPr="00465C52">
              <w:rPr>
                <w:rFonts w:cs="Times New Roman"/>
                <w:color w:val="0D0D0D" w:themeColor="text1" w:themeTint="F2"/>
              </w:rPr>
              <w:t>request</w:t>
            </w:r>
            <w:r w:rsidRPr="00465C52">
              <w:rPr>
                <w:color w:val="0D0D0D" w:themeColor="text1" w:themeTint="F2"/>
              </w:rPr>
              <w:t xml:space="preserve"> to submit the Beneficial Ownership Disclosure Form providing additional information on its beneficial ownership</w:t>
            </w:r>
            <w:r w:rsidR="00C83414" w:rsidRPr="00465C52">
              <w:rPr>
                <w:color w:val="0D0D0D" w:themeColor="text1" w:themeTint="F2"/>
              </w:rPr>
              <w:t xml:space="preserve">. The Beneficial Ownership Disclosure Form, </w:t>
            </w:r>
            <w:proofErr w:type="gramStart"/>
            <w:r w:rsidR="00C83414" w:rsidRPr="00465C52">
              <w:rPr>
                <w:color w:val="0D0D0D" w:themeColor="text1" w:themeTint="F2"/>
              </w:rPr>
              <w:t>if so</w:t>
            </w:r>
            <w:proofErr w:type="gramEnd"/>
            <w:r w:rsidR="00C83414" w:rsidRPr="00465C52">
              <w:rPr>
                <w:color w:val="0D0D0D" w:themeColor="text1" w:themeTint="F2"/>
              </w:rPr>
              <w:t xml:space="preserve"> requested, shall be submitted within eight (8) Business Days of receiving this request. </w:t>
            </w:r>
            <w:r w:rsidRPr="00465C52">
              <w:rPr>
                <w:color w:val="0D0D0D" w:themeColor="text1" w:themeTint="F2"/>
              </w:rPr>
              <w:t xml:space="preserve"> </w:t>
            </w:r>
          </w:p>
        </w:tc>
      </w:tr>
      <w:tr w:rsidR="0016255D" w:rsidRPr="00465C52" w14:paraId="7D787A98"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6096FE51" w14:textId="77777777" w:rsidR="007B586E" w:rsidRPr="00465C52" w:rsidRDefault="007B586E" w:rsidP="00347DB2">
            <w:pPr>
              <w:pStyle w:val="S1-Header2"/>
              <w:spacing w:before="120" w:after="120"/>
              <w:ind w:left="432"/>
              <w:contextualSpacing/>
              <w:rPr>
                <w:color w:val="0D0D0D" w:themeColor="text1" w:themeTint="F2"/>
              </w:rPr>
            </w:pPr>
          </w:p>
        </w:tc>
        <w:tc>
          <w:tcPr>
            <w:tcW w:w="7201" w:type="dxa"/>
            <w:tcBorders>
              <w:top w:val="nil"/>
              <w:left w:val="nil"/>
              <w:bottom w:val="nil"/>
              <w:right w:val="nil"/>
            </w:tcBorders>
          </w:tcPr>
          <w:p w14:paraId="1BA7551A" w14:textId="77777777" w:rsidR="007B586E" w:rsidRPr="00465C52" w:rsidRDefault="00C83414"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color w:val="0D0D0D" w:themeColor="text1" w:themeTint="F2"/>
              </w:rPr>
              <w:t xml:space="preserve">The successful </w:t>
            </w:r>
            <w:r w:rsidRPr="00465C52">
              <w:rPr>
                <w:rFonts w:cs="Times New Roman"/>
                <w:color w:val="0D0D0D" w:themeColor="text1" w:themeTint="F2"/>
              </w:rPr>
              <w:t>Bidder</w:t>
            </w:r>
            <w:r w:rsidRPr="00465C52">
              <w:rPr>
                <w:color w:val="0D0D0D" w:themeColor="text1" w:themeTint="F2"/>
              </w:rPr>
              <w:t xml:space="preserve"> shall sign, date and return to the Employer, the Contract Agreement within twenty-eight (28) days of its receipt</w:t>
            </w:r>
            <w:r w:rsidR="00CD5401" w:rsidRPr="00465C52">
              <w:rPr>
                <w:color w:val="0D0D0D" w:themeColor="text1" w:themeTint="F2"/>
              </w:rPr>
              <w:t>.</w:t>
            </w:r>
          </w:p>
        </w:tc>
      </w:tr>
      <w:tr w:rsidR="0016255D" w:rsidRPr="00465C52" w14:paraId="13FDAEE8"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1204033F"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524" w:name="_Toc432229716"/>
            <w:bookmarkStart w:id="525" w:name="_Toc432663323"/>
            <w:bookmarkStart w:id="526" w:name="_Toc432663519"/>
            <w:bookmarkStart w:id="527" w:name="_Toc432663714"/>
            <w:bookmarkStart w:id="528" w:name="_Toc433224145"/>
            <w:bookmarkStart w:id="529" w:name="_Toc435519249"/>
            <w:bookmarkStart w:id="530" w:name="_Toc435624883"/>
            <w:bookmarkStart w:id="531" w:name="_Toc438438868"/>
            <w:bookmarkStart w:id="532" w:name="_Toc438532662"/>
            <w:bookmarkStart w:id="533" w:name="_Toc438734012"/>
            <w:bookmarkStart w:id="534" w:name="_Toc438907048"/>
            <w:bookmarkStart w:id="535" w:name="_Toc438907247"/>
            <w:bookmarkStart w:id="536" w:name="_Toc97371047"/>
            <w:bookmarkStart w:id="537" w:name="_Toc139863143"/>
            <w:bookmarkStart w:id="538" w:name="_Toc325723963"/>
            <w:bookmarkStart w:id="539" w:name="_Toc435624886"/>
            <w:bookmarkStart w:id="540" w:name="_Toc448224275"/>
            <w:bookmarkStart w:id="541" w:name="_Toc63331094"/>
            <w:bookmarkEnd w:id="524"/>
            <w:bookmarkEnd w:id="525"/>
            <w:bookmarkEnd w:id="526"/>
            <w:bookmarkEnd w:id="527"/>
            <w:bookmarkEnd w:id="528"/>
            <w:bookmarkEnd w:id="529"/>
            <w:bookmarkEnd w:id="530"/>
            <w:r w:rsidRPr="00465C52">
              <w:rPr>
                <w:color w:val="0D0D0D" w:themeColor="text1" w:themeTint="F2"/>
              </w:rPr>
              <w:t>Performance Security</w:t>
            </w:r>
            <w:bookmarkEnd w:id="531"/>
            <w:bookmarkEnd w:id="532"/>
            <w:bookmarkEnd w:id="533"/>
            <w:bookmarkEnd w:id="534"/>
            <w:bookmarkEnd w:id="535"/>
            <w:bookmarkEnd w:id="536"/>
            <w:bookmarkEnd w:id="537"/>
            <w:bookmarkEnd w:id="538"/>
            <w:bookmarkEnd w:id="539"/>
            <w:bookmarkEnd w:id="540"/>
            <w:bookmarkEnd w:id="541"/>
          </w:p>
        </w:tc>
        <w:tc>
          <w:tcPr>
            <w:tcW w:w="7201" w:type="dxa"/>
            <w:tcBorders>
              <w:top w:val="nil"/>
              <w:left w:val="nil"/>
              <w:bottom w:val="nil"/>
              <w:right w:val="nil"/>
            </w:tcBorders>
          </w:tcPr>
          <w:p w14:paraId="3EFD3C43"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Within twenty-eight (28) days of the receipt of </w:t>
            </w:r>
            <w:r w:rsidR="00EB2248" w:rsidRPr="00465C52">
              <w:rPr>
                <w:rFonts w:cs="Times New Roman"/>
                <w:color w:val="0D0D0D" w:themeColor="text1" w:themeTint="F2"/>
              </w:rPr>
              <w:t>the Letter of Acceptance</w:t>
            </w:r>
            <w:r w:rsidRPr="00465C52">
              <w:rPr>
                <w:rFonts w:cs="Times New Roman"/>
                <w:color w:val="0D0D0D" w:themeColor="text1" w:themeTint="F2"/>
              </w:rPr>
              <w:t xml:space="preserve"> from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 xml:space="preserve">, the successful Bidder shall furnish the </w:t>
            </w:r>
            <w:r w:rsidR="004608E4" w:rsidRPr="00465C52">
              <w:rPr>
                <w:rFonts w:cs="Times New Roman"/>
                <w:color w:val="0D0D0D" w:themeColor="text1" w:themeTint="F2"/>
              </w:rPr>
              <w:t>Performance S</w:t>
            </w:r>
            <w:r w:rsidR="00EB2248" w:rsidRPr="00465C52">
              <w:rPr>
                <w:rFonts w:cs="Times New Roman"/>
                <w:color w:val="0D0D0D" w:themeColor="text1" w:themeTint="F2"/>
              </w:rPr>
              <w:t xml:space="preserve">ecurity </w:t>
            </w:r>
            <w:r w:rsidR="00F82CA6" w:rsidRPr="00465C52">
              <w:rPr>
                <w:rFonts w:cs="Times New Roman"/>
                <w:color w:val="0D0D0D" w:themeColor="text1" w:themeTint="F2"/>
              </w:rPr>
              <w:t xml:space="preserve">and, if required in the BDS, the </w:t>
            </w:r>
            <w:r w:rsidR="0020732D" w:rsidRPr="00465C52">
              <w:rPr>
                <w:rFonts w:cs="Times New Roman"/>
                <w:color w:val="0D0D0D" w:themeColor="text1" w:themeTint="F2"/>
              </w:rPr>
              <w:t xml:space="preserve">Environmental and Social (ES) </w:t>
            </w:r>
            <w:r w:rsidR="00F82CA6" w:rsidRPr="00465C52">
              <w:rPr>
                <w:rFonts w:cs="Times New Roman"/>
                <w:color w:val="0D0D0D" w:themeColor="text1" w:themeTint="F2"/>
              </w:rPr>
              <w:t xml:space="preserve">Performance Security </w:t>
            </w:r>
            <w:r w:rsidR="00EB2248" w:rsidRPr="00465C52">
              <w:rPr>
                <w:rFonts w:cs="Times New Roman"/>
                <w:color w:val="0D0D0D" w:themeColor="text1" w:themeTint="F2"/>
              </w:rPr>
              <w:t>in accordance with the General C</w:t>
            </w:r>
            <w:r w:rsidRPr="00465C52">
              <w:rPr>
                <w:rFonts w:cs="Times New Roman"/>
                <w:color w:val="0D0D0D" w:themeColor="text1" w:themeTint="F2"/>
              </w:rPr>
              <w:t xml:space="preserve">onditions of </w:t>
            </w:r>
            <w:r w:rsidR="00EB2248" w:rsidRPr="00465C52">
              <w:rPr>
                <w:rFonts w:cs="Times New Roman"/>
                <w:color w:val="0D0D0D" w:themeColor="text1" w:themeTint="F2"/>
              </w:rPr>
              <w:t>C</w:t>
            </w:r>
            <w:r w:rsidRPr="00465C52">
              <w:rPr>
                <w:rFonts w:cs="Times New Roman"/>
                <w:color w:val="0D0D0D" w:themeColor="text1" w:themeTint="F2"/>
              </w:rPr>
              <w:t xml:space="preserve">ontract, subject to </w:t>
            </w:r>
            <w:r w:rsidR="004608E4" w:rsidRPr="00465C52">
              <w:rPr>
                <w:rFonts w:cs="Times New Roman"/>
                <w:color w:val="0D0D0D" w:themeColor="text1" w:themeTint="F2"/>
              </w:rPr>
              <w:t>ITB 38.</w:t>
            </w:r>
            <w:r w:rsidR="00EB2248" w:rsidRPr="00465C52">
              <w:rPr>
                <w:rFonts w:cs="Times New Roman"/>
                <w:color w:val="0D0D0D" w:themeColor="text1" w:themeTint="F2"/>
              </w:rPr>
              <w:t xml:space="preserve">2 </w:t>
            </w:r>
            <w:r w:rsidR="004608E4" w:rsidRPr="00465C52">
              <w:rPr>
                <w:rFonts w:cs="Times New Roman"/>
                <w:color w:val="0D0D0D" w:themeColor="text1" w:themeTint="F2"/>
              </w:rPr>
              <w:t>(b</w:t>
            </w:r>
            <w:r w:rsidR="00932060" w:rsidRPr="00465C52">
              <w:rPr>
                <w:rFonts w:cs="Times New Roman"/>
                <w:color w:val="0D0D0D" w:themeColor="text1" w:themeTint="F2"/>
              </w:rPr>
              <w:t>)</w:t>
            </w:r>
            <w:r w:rsidRPr="00465C52">
              <w:rPr>
                <w:rFonts w:cs="Times New Roman"/>
                <w:color w:val="0D0D0D" w:themeColor="text1" w:themeTint="F2"/>
              </w:rPr>
              <w:t xml:space="preserve">, using for that purpose the Performance Security </w:t>
            </w:r>
            <w:r w:rsidR="00F82CA6" w:rsidRPr="00465C52">
              <w:rPr>
                <w:rFonts w:cs="Times New Roman"/>
                <w:color w:val="0D0D0D" w:themeColor="text1" w:themeTint="F2"/>
              </w:rPr>
              <w:t>and ES Performance Security Forms</w:t>
            </w:r>
            <w:r w:rsidRPr="00465C52">
              <w:rPr>
                <w:rFonts w:cs="Times New Roman"/>
                <w:color w:val="0D0D0D" w:themeColor="text1" w:themeTint="F2"/>
              </w:rPr>
              <w:t xml:space="preserve"> included in Section X</w:t>
            </w:r>
            <w:r w:rsidR="0041149D" w:rsidRPr="00465C52">
              <w:rPr>
                <w:rFonts w:cs="Times New Roman"/>
                <w:color w:val="0D0D0D" w:themeColor="text1" w:themeTint="F2"/>
              </w:rPr>
              <w:t xml:space="preserve">, </w:t>
            </w:r>
            <w:r w:rsidRPr="00465C52">
              <w:rPr>
                <w:rFonts w:cs="Times New Roman"/>
                <w:color w:val="0D0D0D" w:themeColor="text1" w:themeTint="F2"/>
              </w:rPr>
              <w:t xml:space="preserve">Contract Forms, or another form acceptable to the </w:t>
            </w:r>
            <w:r w:rsidR="00283744" w:rsidRPr="00465C52">
              <w:rPr>
                <w:rStyle w:val="StyleHeader2-SubClausesItalicChar"/>
                <w:rFonts w:cs="Times New Roman"/>
                <w:i w:val="0"/>
                <w:color w:val="0D0D0D" w:themeColor="text1" w:themeTint="F2"/>
              </w:rPr>
              <w:t>Employer</w:t>
            </w:r>
            <w:r w:rsidRPr="00465C52">
              <w:rPr>
                <w:rFonts w:cs="Times New Roman"/>
                <w:color w:val="0D0D0D" w:themeColor="text1" w:themeTint="F2"/>
              </w:rPr>
              <w:t>.</w:t>
            </w:r>
            <w:r w:rsidRPr="00465C52">
              <w:rPr>
                <w:rFonts w:cs="Times New Roman"/>
                <w:i/>
                <w:color w:val="0D0D0D" w:themeColor="text1" w:themeTint="F2"/>
              </w:rPr>
              <w:t xml:space="preserve"> </w:t>
            </w:r>
            <w:r w:rsidRPr="00465C52">
              <w:rPr>
                <w:rStyle w:val="StyleHeader2-SubClausesItalicChar"/>
                <w:rFonts w:cs="Times New Roman"/>
                <w:i w:val="0"/>
                <w:color w:val="0D0D0D" w:themeColor="text1" w:themeTint="F2"/>
              </w:rPr>
              <w:t xml:space="preserve">If the </w:t>
            </w:r>
            <w:r w:rsidR="000177A5" w:rsidRPr="00465C52">
              <w:rPr>
                <w:rStyle w:val="StyleHeader2-SubClausesItalicChar"/>
                <w:rFonts w:cs="Times New Roman"/>
                <w:i w:val="0"/>
                <w:color w:val="0D0D0D" w:themeColor="text1" w:themeTint="F2"/>
              </w:rPr>
              <w:t xml:space="preserve">Performance Security </w:t>
            </w:r>
            <w:r w:rsidRPr="00465C52">
              <w:rPr>
                <w:rStyle w:val="StyleHeader2-SubClausesItalicChar"/>
                <w:rFonts w:cs="Times New Roman"/>
                <w:i w:val="0"/>
                <w:color w:val="0D0D0D" w:themeColor="text1" w:themeTint="F2"/>
              </w:rPr>
              <w:t xml:space="preserve">furnished by the successful Bidder is in the form of a bond, it shall be issued by a bonding or insurance company that has been determined by the successful Bidder to be acceptable to the </w:t>
            </w:r>
            <w:r w:rsidR="00283744" w:rsidRPr="00465C52">
              <w:rPr>
                <w:rStyle w:val="StyleHeader2-SubClausesItalicChar"/>
                <w:rFonts w:cs="Times New Roman"/>
                <w:i w:val="0"/>
                <w:color w:val="0D0D0D" w:themeColor="text1" w:themeTint="F2"/>
              </w:rPr>
              <w:t>Employer</w:t>
            </w:r>
            <w:r w:rsidRPr="00465C52">
              <w:rPr>
                <w:rStyle w:val="StyleHeader2-SubClausesItalicChar"/>
                <w:rFonts w:cs="Times New Roman"/>
                <w:i w:val="0"/>
                <w:color w:val="0D0D0D" w:themeColor="text1" w:themeTint="F2"/>
              </w:rPr>
              <w:t xml:space="preserve">. A foreign institution providing a bond shall have a correspondent </w:t>
            </w:r>
            <w:r w:rsidRPr="00465C52">
              <w:rPr>
                <w:rFonts w:cs="Times New Roman"/>
                <w:iCs/>
                <w:color w:val="0D0D0D" w:themeColor="text1" w:themeTint="F2"/>
                <w:spacing w:val="-2"/>
              </w:rPr>
              <w:t>financial institution</w:t>
            </w:r>
            <w:r w:rsidRPr="00465C52">
              <w:rPr>
                <w:rFonts w:cs="Times New Roman"/>
                <w:i/>
                <w:color w:val="0D0D0D" w:themeColor="text1" w:themeTint="F2"/>
                <w:spacing w:val="-2"/>
              </w:rPr>
              <w:t xml:space="preserve"> </w:t>
            </w:r>
            <w:r w:rsidRPr="00465C52">
              <w:rPr>
                <w:rStyle w:val="StyleHeader2-SubClausesItalicChar"/>
                <w:rFonts w:cs="Times New Roman"/>
                <w:i w:val="0"/>
                <w:color w:val="0D0D0D" w:themeColor="text1" w:themeTint="F2"/>
              </w:rPr>
              <w:t xml:space="preserve">located in the </w:t>
            </w:r>
            <w:r w:rsidR="00283744" w:rsidRPr="00465C52">
              <w:rPr>
                <w:rStyle w:val="StyleHeader2-SubClausesItalicChar"/>
                <w:rFonts w:cs="Times New Roman"/>
                <w:i w:val="0"/>
                <w:color w:val="0D0D0D" w:themeColor="text1" w:themeTint="F2"/>
              </w:rPr>
              <w:t>Employer</w:t>
            </w:r>
            <w:r w:rsidRPr="00465C52">
              <w:rPr>
                <w:rStyle w:val="StyleHeader2-SubClausesItalicChar"/>
                <w:rFonts w:cs="Times New Roman"/>
                <w:i w:val="0"/>
                <w:color w:val="0D0D0D" w:themeColor="text1" w:themeTint="F2"/>
              </w:rPr>
              <w:t>’s Country</w:t>
            </w:r>
            <w:r w:rsidR="00FD2B92" w:rsidRPr="00465C52">
              <w:rPr>
                <w:rStyle w:val="StyleHeader2-SubClausesItalicChar"/>
                <w:rFonts w:cs="Times New Roman"/>
                <w:i w:val="0"/>
                <w:color w:val="0D0D0D" w:themeColor="text1" w:themeTint="F2"/>
              </w:rPr>
              <w:t xml:space="preserve">, </w:t>
            </w:r>
            <w:r w:rsidR="00FD2B92" w:rsidRPr="00465C52">
              <w:rPr>
                <w:rFonts w:cs="Times New Roman"/>
                <w:bCs/>
                <w:color w:val="0D0D0D" w:themeColor="text1" w:themeTint="F2"/>
              </w:rPr>
              <w:t>unless the Employer has agreed in writing that a correspondent financial institution is not required.</w:t>
            </w:r>
          </w:p>
        </w:tc>
      </w:tr>
      <w:tr w:rsidR="0016255D" w:rsidRPr="00465C52" w14:paraId="119E490E"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062BC896" w14:textId="77777777" w:rsidR="007B586E" w:rsidRPr="00465C52" w:rsidRDefault="007B586E" w:rsidP="00347DB2">
            <w:pPr>
              <w:spacing w:before="120" w:after="120"/>
              <w:contextualSpacing/>
              <w:rPr>
                <w:color w:val="0D0D0D" w:themeColor="text1" w:themeTint="F2"/>
              </w:rPr>
            </w:pPr>
          </w:p>
        </w:tc>
        <w:tc>
          <w:tcPr>
            <w:tcW w:w="7201" w:type="dxa"/>
            <w:tcBorders>
              <w:top w:val="nil"/>
              <w:left w:val="nil"/>
              <w:bottom w:val="nil"/>
              <w:right w:val="nil"/>
            </w:tcBorders>
          </w:tcPr>
          <w:p w14:paraId="58BACED9" w14:textId="23F329EF"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Failure of the successful Bidder to submit the above-mentioned Performance Security </w:t>
            </w:r>
            <w:r w:rsidR="00F82CA6" w:rsidRPr="00465C52">
              <w:rPr>
                <w:rFonts w:cs="Times New Roman"/>
                <w:color w:val="0D0D0D" w:themeColor="text1" w:themeTint="F2"/>
              </w:rPr>
              <w:t xml:space="preserve">and, if required in the BDS, the </w:t>
            </w:r>
            <w:r w:rsidR="0020732D" w:rsidRPr="00465C52">
              <w:rPr>
                <w:rFonts w:cs="Times New Roman"/>
                <w:color w:val="0D0D0D" w:themeColor="text1" w:themeTint="F2"/>
              </w:rPr>
              <w:t>Environmental and Social</w:t>
            </w:r>
            <w:r w:rsidR="003E5570" w:rsidRPr="00465C52">
              <w:rPr>
                <w:rFonts w:cs="Times New Roman"/>
                <w:color w:val="0D0D0D" w:themeColor="text1" w:themeTint="F2"/>
              </w:rPr>
              <w:t xml:space="preserve"> requirements</w:t>
            </w:r>
            <w:r w:rsidR="0020732D" w:rsidRPr="00465C52">
              <w:rPr>
                <w:rFonts w:cs="Times New Roman"/>
                <w:color w:val="0D0D0D" w:themeColor="text1" w:themeTint="F2"/>
              </w:rPr>
              <w:t xml:space="preserve"> (ES) </w:t>
            </w:r>
            <w:r w:rsidR="00F82CA6" w:rsidRPr="00465C52">
              <w:rPr>
                <w:rFonts w:cs="Times New Roman"/>
                <w:color w:val="0D0D0D" w:themeColor="text1" w:themeTint="F2"/>
              </w:rPr>
              <w:t xml:space="preserve">Performance Security, </w:t>
            </w:r>
            <w:r w:rsidRPr="00465C52">
              <w:rPr>
                <w:rFonts w:cs="Times New Roman"/>
                <w:color w:val="0D0D0D" w:themeColor="text1" w:themeTint="F2"/>
              </w:rPr>
              <w:t xml:space="preserve">or to sign the Contract Agreement shall constitute sufficient grounds for the annulment of the award and forfeiture of the </w:t>
            </w:r>
            <w:r w:rsidR="009841BF" w:rsidRPr="00465C52">
              <w:rPr>
                <w:rFonts w:cs="Times New Roman"/>
                <w:color w:val="0D0D0D" w:themeColor="text1" w:themeTint="F2"/>
              </w:rPr>
              <w:t>Bid S</w:t>
            </w:r>
            <w:r w:rsidRPr="00465C52">
              <w:rPr>
                <w:rFonts w:cs="Times New Roman"/>
                <w:color w:val="0D0D0D" w:themeColor="text1" w:themeTint="F2"/>
              </w:rPr>
              <w:t xml:space="preserve">ecurity. </w:t>
            </w:r>
            <w:r w:rsidR="008E5759" w:rsidRPr="00465C52">
              <w:rPr>
                <w:rFonts w:cs="Times New Roman"/>
                <w:color w:val="0D0D0D" w:themeColor="text1" w:themeTint="F2"/>
              </w:rPr>
              <w:t>In that event the Employer may award the Contract to the Bidder offering the next Most Advantageous Bid.</w:t>
            </w:r>
          </w:p>
        </w:tc>
      </w:tr>
      <w:tr w:rsidR="0016255D" w:rsidRPr="00465C52" w14:paraId="4243DA1D"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006558FC" w14:textId="77777777" w:rsidR="007B586E" w:rsidRPr="00465C52" w:rsidRDefault="007B586E"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542" w:name="_Toc139863144"/>
            <w:bookmarkStart w:id="543" w:name="_Toc325723964"/>
            <w:bookmarkStart w:id="544" w:name="_Toc435624887"/>
            <w:bookmarkStart w:id="545" w:name="_Toc448224276"/>
            <w:bookmarkStart w:id="546" w:name="_Toc63331095"/>
            <w:r w:rsidRPr="00465C52">
              <w:rPr>
                <w:color w:val="0D0D0D" w:themeColor="text1" w:themeTint="F2"/>
              </w:rPr>
              <w:lastRenderedPageBreak/>
              <w:t>Adjudicator</w:t>
            </w:r>
            <w:bookmarkEnd w:id="542"/>
            <w:bookmarkEnd w:id="543"/>
            <w:bookmarkEnd w:id="544"/>
            <w:bookmarkEnd w:id="545"/>
            <w:bookmarkEnd w:id="546"/>
          </w:p>
        </w:tc>
        <w:tc>
          <w:tcPr>
            <w:tcW w:w="7201" w:type="dxa"/>
            <w:tcBorders>
              <w:top w:val="nil"/>
              <w:left w:val="nil"/>
              <w:bottom w:val="nil"/>
              <w:right w:val="nil"/>
            </w:tcBorders>
          </w:tcPr>
          <w:p w14:paraId="4B13662E" w14:textId="77777777" w:rsidR="007B586E" w:rsidRPr="00465C52" w:rsidRDefault="007B586E"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rFonts w:cs="Times New Roman"/>
                <w:color w:val="0D0D0D" w:themeColor="text1" w:themeTint="F2"/>
              </w:rPr>
              <w:t xml:space="preserve">The </w:t>
            </w:r>
            <w:r w:rsidR="00283744" w:rsidRPr="00465C52">
              <w:rPr>
                <w:rFonts w:cs="Times New Roman"/>
                <w:color w:val="0D0D0D" w:themeColor="text1" w:themeTint="F2"/>
              </w:rPr>
              <w:t>Employer</w:t>
            </w:r>
            <w:r w:rsidRPr="00465C52">
              <w:rPr>
                <w:rFonts w:cs="Times New Roman"/>
                <w:color w:val="0D0D0D" w:themeColor="text1" w:themeTint="F2"/>
              </w:rPr>
              <w:t xml:space="preserve"> proposes the person named </w:t>
            </w:r>
            <w:r w:rsidRPr="00465C52">
              <w:rPr>
                <w:rFonts w:cs="Times New Roman"/>
                <w:b/>
                <w:color w:val="0D0D0D" w:themeColor="text1" w:themeTint="F2"/>
              </w:rPr>
              <w:t>in the BDS</w:t>
            </w:r>
            <w:r w:rsidRPr="00465C52">
              <w:rPr>
                <w:rFonts w:cs="Times New Roman"/>
                <w:color w:val="0D0D0D" w:themeColor="text1" w:themeTint="F2"/>
              </w:rPr>
              <w:t xml:space="preserve"> to be appointed as Adjudicator under the Contract, at the hourly fee specified</w:t>
            </w:r>
            <w:r w:rsidRPr="00465C52">
              <w:rPr>
                <w:rFonts w:cs="Times New Roman"/>
                <w:b/>
                <w:color w:val="0D0D0D" w:themeColor="text1" w:themeTint="F2"/>
              </w:rPr>
              <w:t xml:space="preserve"> in the BDS</w:t>
            </w:r>
            <w:r w:rsidRPr="00465C52">
              <w:rPr>
                <w:rFonts w:cs="Times New Roman"/>
                <w:color w:val="0D0D0D" w:themeColor="text1" w:themeTint="F2"/>
              </w:rPr>
              <w:t xml:space="preserve">, plus reimbursable expenses. If the Bidder disagrees with this proposal, the Bidder </w:t>
            </w:r>
            <w:proofErr w:type="gramStart"/>
            <w:r w:rsidRPr="00465C52">
              <w:rPr>
                <w:rFonts w:cs="Times New Roman"/>
                <w:color w:val="0D0D0D" w:themeColor="text1" w:themeTint="F2"/>
              </w:rPr>
              <w:t>should so</w:t>
            </w:r>
            <w:proofErr w:type="gramEnd"/>
            <w:r w:rsidRPr="00465C52">
              <w:rPr>
                <w:rFonts w:cs="Times New Roman"/>
                <w:color w:val="0D0D0D" w:themeColor="text1" w:themeTint="F2"/>
              </w:rPr>
              <w:t xml:space="preserve"> state in his Bid. If, in the Letter of Acceptance, the </w:t>
            </w:r>
            <w:r w:rsidR="00283744" w:rsidRPr="00465C52">
              <w:rPr>
                <w:rFonts w:cs="Times New Roman"/>
                <w:color w:val="0D0D0D" w:themeColor="text1" w:themeTint="F2"/>
              </w:rPr>
              <w:t>Employer</w:t>
            </w:r>
            <w:r w:rsidRPr="00465C52">
              <w:rPr>
                <w:rFonts w:cs="Times New Roman"/>
                <w:color w:val="0D0D0D" w:themeColor="text1" w:themeTint="F2"/>
              </w:rPr>
              <w:t xml:space="preserve"> does not agree </w:t>
            </w:r>
            <w:proofErr w:type="gramStart"/>
            <w:r w:rsidRPr="00465C52">
              <w:rPr>
                <w:rFonts w:cs="Times New Roman"/>
                <w:color w:val="0D0D0D" w:themeColor="text1" w:themeTint="F2"/>
              </w:rPr>
              <w:t>on</w:t>
            </w:r>
            <w:proofErr w:type="gramEnd"/>
            <w:r w:rsidRPr="00465C52">
              <w:rPr>
                <w:rFonts w:cs="Times New Roman"/>
                <w:color w:val="0D0D0D" w:themeColor="text1" w:themeTint="F2"/>
              </w:rPr>
              <w:t xml:space="preserve"> the appointment of the Adjudicator, the </w:t>
            </w:r>
            <w:r w:rsidR="00283744" w:rsidRPr="00465C52">
              <w:rPr>
                <w:rFonts w:cs="Times New Roman"/>
                <w:color w:val="0D0D0D" w:themeColor="text1" w:themeTint="F2"/>
              </w:rPr>
              <w:t>Employer</w:t>
            </w:r>
            <w:r w:rsidRPr="00465C52">
              <w:rPr>
                <w:rFonts w:cs="Times New Roman"/>
                <w:color w:val="0D0D0D" w:themeColor="text1" w:themeTint="F2"/>
              </w:rPr>
              <w:t xml:space="preserve"> will request the Appointing Authority designated in the Particular Conditions of Contract (PCC) pursuant to Clause 23.1 of the General Conditions of Contract (GCC), to appoint the Adjudicator.</w:t>
            </w:r>
          </w:p>
        </w:tc>
      </w:tr>
      <w:tr w:rsidR="00EA48B0" w:rsidRPr="00465C52" w14:paraId="57498210" w14:textId="77777777" w:rsidTr="006D287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PrEx>
        <w:trPr>
          <w:jc w:val="center"/>
        </w:trPr>
        <w:tc>
          <w:tcPr>
            <w:tcW w:w="2406" w:type="dxa"/>
            <w:tcBorders>
              <w:top w:val="nil"/>
              <w:left w:val="nil"/>
              <w:bottom w:val="nil"/>
              <w:right w:val="nil"/>
            </w:tcBorders>
          </w:tcPr>
          <w:p w14:paraId="401365E0" w14:textId="77777777" w:rsidR="00EA48B0" w:rsidRPr="00465C52" w:rsidRDefault="00EA48B0" w:rsidP="00151EF3">
            <w:pPr>
              <w:pStyle w:val="Section1-Clauses"/>
              <w:numPr>
                <w:ilvl w:val="0"/>
                <w:numId w:val="26"/>
              </w:numPr>
              <w:tabs>
                <w:tab w:val="clear" w:pos="432"/>
              </w:tabs>
              <w:spacing w:before="120" w:after="120"/>
              <w:ind w:left="360" w:hanging="360"/>
              <w:contextualSpacing/>
              <w:rPr>
                <w:color w:val="0D0D0D" w:themeColor="text1" w:themeTint="F2"/>
              </w:rPr>
            </w:pPr>
            <w:bookmarkStart w:id="547" w:name="_Toc63331096"/>
            <w:r w:rsidRPr="00465C52">
              <w:rPr>
                <w:color w:val="0D0D0D" w:themeColor="text1" w:themeTint="F2"/>
              </w:rPr>
              <w:t>Procurement Related Complaint</w:t>
            </w:r>
            <w:bookmarkEnd w:id="547"/>
          </w:p>
        </w:tc>
        <w:tc>
          <w:tcPr>
            <w:tcW w:w="7201" w:type="dxa"/>
            <w:tcBorders>
              <w:top w:val="nil"/>
              <w:left w:val="nil"/>
              <w:bottom w:val="nil"/>
              <w:right w:val="nil"/>
            </w:tcBorders>
          </w:tcPr>
          <w:p w14:paraId="433805F6" w14:textId="77777777" w:rsidR="00EA48B0" w:rsidRPr="00465C52" w:rsidRDefault="00EA48B0" w:rsidP="00151EF3">
            <w:pPr>
              <w:pStyle w:val="Header2-SubClauses"/>
              <w:numPr>
                <w:ilvl w:val="1"/>
                <w:numId w:val="26"/>
              </w:numPr>
              <w:spacing w:before="120" w:after="120"/>
              <w:ind w:left="511" w:hanging="596"/>
              <w:contextualSpacing/>
              <w:rPr>
                <w:rFonts w:cs="Times New Roman"/>
                <w:color w:val="0D0D0D" w:themeColor="text1" w:themeTint="F2"/>
              </w:rPr>
            </w:pPr>
            <w:r w:rsidRPr="00465C52">
              <w:rPr>
                <w:color w:val="0D0D0D" w:themeColor="text1" w:themeTint="F2"/>
              </w:rPr>
              <w:t xml:space="preserve">The </w:t>
            </w:r>
            <w:r w:rsidRPr="00465C52">
              <w:rPr>
                <w:rFonts w:cs="Times New Roman"/>
                <w:color w:val="0D0D0D" w:themeColor="text1" w:themeTint="F2"/>
              </w:rPr>
              <w:t>procedures</w:t>
            </w:r>
            <w:r w:rsidRPr="00465C52">
              <w:rPr>
                <w:color w:val="0D0D0D" w:themeColor="text1" w:themeTint="F2"/>
              </w:rPr>
              <w:t xml:space="preserve"> for making a Procurement-related Complaint are as specified in the BDS.</w:t>
            </w:r>
          </w:p>
        </w:tc>
      </w:tr>
    </w:tbl>
    <w:p w14:paraId="3A0F7588" w14:textId="77777777" w:rsidR="007B586E" w:rsidRPr="00465C52" w:rsidRDefault="007B586E" w:rsidP="00347DB2">
      <w:pPr>
        <w:pStyle w:val="BodyText"/>
        <w:contextualSpacing/>
        <w:rPr>
          <w:rFonts w:ascii="Times New Roman" w:hAnsi="Times New Roman" w:cs="Times New Roman"/>
          <w:color w:val="0D0D0D" w:themeColor="text1" w:themeTint="F2"/>
        </w:rPr>
      </w:pPr>
      <w:bookmarkStart w:id="548" w:name="_Toc438532584"/>
      <w:bookmarkStart w:id="549" w:name="_Toc438532601"/>
      <w:bookmarkStart w:id="550" w:name="_Toc438532602"/>
      <w:bookmarkStart w:id="551" w:name="_Toc438532639"/>
      <w:bookmarkStart w:id="552" w:name="_Toc438532651"/>
      <w:bookmarkStart w:id="553" w:name="_Toc438532652"/>
      <w:bookmarkStart w:id="554" w:name="_Toc438532653"/>
      <w:bookmarkEnd w:id="548"/>
      <w:bookmarkEnd w:id="549"/>
      <w:bookmarkEnd w:id="550"/>
      <w:bookmarkEnd w:id="551"/>
      <w:bookmarkEnd w:id="552"/>
      <w:bookmarkEnd w:id="553"/>
      <w:bookmarkEnd w:id="554"/>
    </w:p>
    <w:p w14:paraId="7E1CB473" w14:textId="77777777" w:rsidR="007B586E" w:rsidRPr="00465C52" w:rsidRDefault="007B586E" w:rsidP="00347DB2">
      <w:pPr>
        <w:pStyle w:val="BodyText"/>
        <w:contextualSpacing/>
        <w:rPr>
          <w:rFonts w:ascii="Times New Roman" w:hAnsi="Times New Roman" w:cs="Times New Roman"/>
          <w:color w:val="0D0D0D" w:themeColor="text1" w:themeTint="F2"/>
        </w:rPr>
      </w:pPr>
    </w:p>
    <w:p w14:paraId="55EAA604" w14:textId="77777777" w:rsidR="00B6565A" w:rsidRPr="00465C52" w:rsidRDefault="00B6565A" w:rsidP="00347DB2">
      <w:pPr>
        <w:pStyle w:val="Subtitle"/>
        <w:contextualSpacing/>
        <w:rPr>
          <w:color w:val="0D0D0D" w:themeColor="text1" w:themeTint="F2"/>
        </w:rPr>
        <w:sectPr w:rsidR="00B6565A" w:rsidRPr="00465C52" w:rsidSect="00733204">
          <w:headerReference w:type="even" r:id="rId28"/>
          <w:headerReference w:type="default" r:id="rId29"/>
          <w:headerReference w:type="first" r:id="rId30"/>
          <w:type w:val="oddPage"/>
          <w:pgSz w:w="11909" w:h="16834" w:code="9"/>
          <w:pgMar w:top="1440" w:right="720" w:bottom="720" w:left="1440" w:header="720" w:footer="720" w:gutter="0"/>
          <w:cols w:space="720"/>
          <w:titlePg/>
        </w:sectPr>
      </w:pPr>
      <w:bookmarkStart w:id="555" w:name="_Toc25317544"/>
      <w:bookmarkStart w:id="556" w:name="_Toc438366665"/>
      <w:bookmarkStart w:id="557" w:name="_Toc41971239"/>
    </w:p>
    <w:p w14:paraId="04C04B7D" w14:textId="77777777" w:rsidR="007B586E" w:rsidRPr="00465C52" w:rsidRDefault="007B586E" w:rsidP="00347DB2">
      <w:pPr>
        <w:pStyle w:val="Subtitle"/>
        <w:contextualSpacing/>
        <w:rPr>
          <w:color w:val="0D0D0D" w:themeColor="text1" w:themeTint="F2"/>
        </w:rPr>
      </w:pPr>
      <w:r w:rsidRPr="00465C52">
        <w:rPr>
          <w:color w:val="0D0D0D" w:themeColor="text1" w:themeTint="F2"/>
        </w:rPr>
        <w:lastRenderedPageBreak/>
        <w:t>Section II - Bid Data Sheet (BDS)</w:t>
      </w:r>
      <w:bookmarkEnd w:id="555"/>
    </w:p>
    <w:bookmarkEnd w:id="556"/>
    <w:bookmarkEnd w:id="557"/>
    <w:p w14:paraId="601CACAF" w14:textId="77777777" w:rsidR="006F30E7" w:rsidRPr="00465C52" w:rsidRDefault="006F30E7" w:rsidP="00347DB2">
      <w:pPr>
        <w:contextualSpacing/>
        <w:jc w:val="both"/>
        <w:rPr>
          <w:color w:val="0D0D0D" w:themeColor="text1" w:themeTint="F2"/>
        </w:rPr>
      </w:pPr>
      <w:r w:rsidRPr="00465C52">
        <w:rPr>
          <w:color w:val="0D0D0D" w:themeColor="text1" w:themeTint="F2"/>
        </w:rPr>
        <w:t>The following specific data for the Works to be procured shall complement, supplement, or amend the provisions in the Instructions to Bidders (ITB). Whenever there is a conflict, the provisions herein shall prevail over those in ITB.</w:t>
      </w:r>
    </w:p>
    <w:p w14:paraId="4719B135" w14:textId="77777777" w:rsidR="00757E7C" w:rsidRPr="00465C52" w:rsidRDefault="00757E7C" w:rsidP="00347DB2">
      <w:pPr>
        <w:suppressAutoHyphens/>
        <w:contextualSpacing/>
        <w:jc w:val="both"/>
        <w:rPr>
          <w:i/>
          <w:color w:val="0D0D0D" w:themeColor="text1" w:themeTint="F2"/>
          <w:szCs w:val="20"/>
        </w:rPr>
      </w:pPr>
    </w:p>
    <w:p w14:paraId="3FB00CDB" w14:textId="77777777" w:rsidR="00370FC2" w:rsidRPr="00465C52" w:rsidRDefault="00A65C88" w:rsidP="00347DB2">
      <w:pPr>
        <w:suppressAutoHyphens/>
        <w:contextualSpacing/>
        <w:jc w:val="both"/>
        <w:rPr>
          <w:i/>
          <w:color w:val="0D0D0D" w:themeColor="text1" w:themeTint="F2"/>
          <w:szCs w:val="20"/>
        </w:rPr>
      </w:pPr>
      <w:r w:rsidRPr="00465C52">
        <w:rPr>
          <w:i/>
          <w:color w:val="0D0D0D" w:themeColor="text1" w:themeTint="F2"/>
          <w:szCs w:val="20"/>
        </w:rPr>
        <w:t>[</w:t>
      </w:r>
      <w:r w:rsidR="00370FC2" w:rsidRPr="00465C52">
        <w:rPr>
          <w:i/>
          <w:color w:val="0D0D0D" w:themeColor="text1" w:themeTint="F2"/>
          <w:szCs w:val="20"/>
        </w:rPr>
        <w:t>Where an e-procurement system is used, modify the relevant parts of the BDS accordingly to reflect the e-procurement process</w:t>
      </w:r>
      <w:r w:rsidRPr="00465C52">
        <w:rPr>
          <w:i/>
          <w:color w:val="0D0D0D" w:themeColor="text1" w:themeTint="F2"/>
          <w:szCs w:val="20"/>
        </w:rPr>
        <w:t>]</w:t>
      </w:r>
    </w:p>
    <w:p w14:paraId="5FE9F5CA" w14:textId="77777777" w:rsidR="00757E7C" w:rsidRPr="00465C52" w:rsidRDefault="00757E7C" w:rsidP="00347DB2">
      <w:pPr>
        <w:contextualSpacing/>
        <w:jc w:val="both"/>
        <w:rPr>
          <w:i/>
          <w:color w:val="0D0D0D" w:themeColor="text1" w:themeTint="F2"/>
        </w:rPr>
      </w:pPr>
    </w:p>
    <w:p w14:paraId="2D87241F" w14:textId="77777777" w:rsidR="006F30E7" w:rsidRPr="00465C52" w:rsidRDefault="006F30E7" w:rsidP="00347DB2">
      <w:pPr>
        <w:contextualSpacing/>
        <w:jc w:val="both"/>
        <w:rPr>
          <w:i/>
          <w:color w:val="0D0D0D" w:themeColor="text1" w:themeTint="F2"/>
        </w:rPr>
      </w:pPr>
      <w:r w:rsidRPr="00465C52">
        <w:rPr>
          <w:i/>
          <w:color w:val="0D0D0D" w:themeColor="text1" w:themeTint="F2"/>
        </w:rPr>
        <w:t>[Instructions for completing the Bid Data Sheet are provided, as needed, in the notes in italics mentioned for the relevant ITB.]</w:t>
      </w:r>
    </w:p>
    <w:p w14:paraId="348175A8" w14:textId="77777777" w:rsidR="007B586E" w:rsidRPr="00465C52" w:rsidRDefault="007B586E" w:rsidP="00347DB2">
      <w:pPr>
        <w:pStyle w:val="Caption"/>
        <w:tabs>
          <w:tab w:val="clear" w:pos="7254"/>
          <w:tab w:val="right" w:pos="7434"/>
        </w:tabs>
        <w:contextualSpacing/>
        <w:rPr>
          <w:rFonts w:ascii="Times New Roman" w:hAnsi="Times New Roman" w:cs="Times New Roman"/>
          <w:color w:val="0D0D0D" w:themeColor="text1" w:themeTint="F2"/>
        </w:rPr>
      </w:pPr>
    </w:p>
    <w:tbl>
      <w:tblPr>
        <w:tblW w:w="9094" w:type="dxa"/>
        <w:jc w:val="cente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Layout w:type="fixed"/>
        <w:tblLook w:val="00A0" w:firstRow="1" w:lastRow="0" w:firstColumn="1" w:lastColumn="0" w:noHBand="0" w:noVBand="0"/>
      </w:tblPr>
      <w:tblGrid>
        <w:gridCol w:w="1617"/>
        <w:gridCol w:w="7477"/>
      </w:tblGrid>
      <w:tr w:rsidR="0016255D" w:rsidRPr="00465C52" w14:paraId="7DE84B6B" w14:textId="77777777" w:rsidTr="000B112D">
        <w:trPr>
          <w:jc w:val="center"/>
        </w:trPr>
        <w:tc>
          <w:tcPr>
            <w:tcW w:w="1617" w:type="dxa"/>
            <w:tcBorders>
              <w:top w:val="single" w:sz="2" w:space="0" w:color="000000"/>
              <w:left w:val="single" w:sz="2" w:space="0" w:color="000000"/>
              <w:bottom w:val="single" w:sz="2" w:space="0" w:color="000000"/>
              <w:right w:val="single" w:sz="2" w:space="0" w:color="000000"/>
            </w:tcBorders>
          </w:tcPr>
          <w:p w14:paraId="658B70F1" w14:textId="77777777" w:rsidR="0041149D" w:rsidRPr="00465C52" w:rsidRDefault="0041149D" w:rsidP="00347DB2">
            <w:pPr>
              <w:spacing w:before="60" w:after="60"/>
              <w:contextualSpacing/>
              <w:rPr>
                <w:color w:val="0D0D0D" w:themeColor="text1" w:themeTint="F2"/>
              </w:rPr>
            </w:pPr>
            <w:r w:rsidRPr="00465C52">
              <w:rPr>
                <w:b/>
                <w:bCs/>
                <w:color w:val="0D0D0D" w:themeColor="text1" w:themeTint="F2"/>
              </w:rPr>
              <w:t>ITB Reference</w:t>
            </w:r>
            <w:r w:rsidRPr="00465C52" w:rsidDel="0041149D">
              <w:rPr>
                <w:b/>
                <w:color w:val="0D0D0D" w:themeColor="text1" w:themeTint="F2"/>
                <w:sz w:val="28"/>
              </w:rPr>
              <w:t xml:space="preserve"> </w:t>
            </w:r>
          </w:p>
        </w:tc>
        <w:tc>
          <w:tcPr>
            <w:tcW w:w="7477" w:type="dxa"/>
            <w:tcBorders>
              <w:top w:val="single" w:sz="2" w:space="0" w:color="000000"/>
              <w:left w:val="single" w:sz="2" w:space="0" w:color="000000"/>
              <w:bottom w:val="single" w:sz="2" w:space="0" w:color="000000"/>
              <w:right w:val="single" w:sz="2" w:space="0" w:color="000000"/>
            </w:tcBorders>
          </w:tcPr>
          <w:p w14:paraId="3178AF42" w14:textId="77777777" w:rsidR="0041149D" w:rsidRPr="00465C52" w:rsidRDefault="0041149D" w:rsidP="00347DB2">
            <w:pPr>
              <w:tabs>
                <w:tab w:val="right" w:pos="7254"/>
              </w:tabs>
              <w:spacing w:before="120" w:after="120"/>
              <w:contextualSpacing/>
              <w:jc w:val="center"/>
              <w:rPr>
                <w:color w:val="0D0D0D" w:themeColor="text1" w:themeTint="F2"/>
              </w:rPr>
            </w:pPr>
            <w:r w:rsidRPr="00465C52">
              <w:rPr>
                <w:b/>
                <w:color w:val="0D0D0D" w:themeColor="text1" w:themeTint="F2"/>
                <w:sz w:val="28"/>
              </w:rPr>
              <w:t>A.  General</w:t>
            </w:r>
          </w:p>
        </w:tc>
      </w:tr>
      <w:tr w:rsidR="0016255D" w:rsidRPr="00465C52" w14:paraId="2507CEBC"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53A23CE9" w14:textId="77777777" w:rsidR="007B586E" w:rsidRPr="00465C52" w:rsidRDefault="007B586E" w:rsidP="00347DB2">
            <w:pPr>
              <w:spacing w:before="60" w:after="60"/>
              <w:contextualSpacing/>
              <w:rPr>
                <w:b/>
                <w:color w:val="0D0D0D" w:themeColor="text1" w:themeTint="F2"/>
              </w:rPr>
            </w:pPr>
            <w:r w:rsidRPr="00465C52">
              <w:rPr>
                <w:b/>
                <w:color w:val="0D0D0D" w:themeColor="text1" w:themeTint="F2"/>
              </w:rPr>
              <w:t>ITB 1.1</w:t>
            </w:r>
          </w:p>
        </w:tc>
        <w:tc>
          <w:tcPr>
            <w:tcW w:w="7477" w:type="dxa"/>
            <w:tcBorders>
              <w:top w:val="single" w:sz="2" w:space="0" w:color="000000"/>
              <w:left w:val="nil"/>
              <w:bottom w:val="single" w:sz="2" w:space="0" w:color="000000"/>
              <w:right w:val="single" w:sz="2" w:space="0" w:color="000000"/>
            </w:tcBorders>
          </w:tcPr>
          <w:p w14:paraId="45AC48D3" w14:textId="4B1691B2" w:rsidR="007B586E" w:rsidRPr="00465C52" w:rsidRDefault="007B586E" w:rsidP="00347DB2">
            <w:pPr>
              <w:tabs>
                <w:tab w:val="right" w:pos="7272"/>
              </w:tabs>
              <w:spacing w:before="60" w:after="60"/>
              <w:contextualSpacing/>
              <w:rPr>
                <w:b/>
                <w:iCs/>
                <w:color w:val="0D0D0D" w:themeColor="text1" w:themeTint="F2"/>
              </w:rPr>
            </w:pPr>
            <w:r w:rsidRPr="00465C52">
              <w:rPr>
                <w:color w:val="0D0D0D" w:themeColor="text1" w:themeTint="F2"/>
              </w:rPr>
              <w:t xml:space="preserve">The </w:t>
            </w:r>
            <w:r w:rsidR="00283744" w:rsidRPr="00465C52">
              <w:rPr>
                <w:iCs/>
                <w:color w:val="0D0D0D" w:themeColor="text1" w:themeTint="F2"/>
              </w:rPr>
              <w:t>Employer</w:t>
            </w:r>
            <w:r w:rsidRPr="00465C52">
              <w:rPr>
                <w:iCs/>
                <w:color w:val="0D0D0D" w:themeColor="text1" w:themeTint="F2"/>
              </w:rPr>
              <w:t xml:space="preserve"> </w:t>
            </w:r>
            <w:r w:rsidRPr="00465C52">
              <w:rPr>
                <w:color w:val="0D0D0D" w:themeColor="text1" w:themeTint="F2"/>
              </w:rPr>
              <w:t xml:space="preserve">is: </w:t>
            </w:r>
            <w:r w:rsidR="007B057A" w:rsidRPr="00465C52">
              <w:rPr>
                <w:b/>
                <w:iCs/>
                <w:color w:val="0D0D0D" w:themeColor="text1" w:themeTint="F2"/>
              </w:rPr>
              <w:t>Ministry of Finance</w:t>
            </w:r>
            <w:r w:rsidR="00286F14" w:rsidRPr="00465C52">
              <w:rPr>
                <w:b/>
                <w:iCs/>
                <w:color w:val="0D0D0D" w:themeColor="text1" w:themeTint="F2"/>
              </w:rPr>
              <w:t xml:space="preserve">, </w:t>
            </w:r>
            <w:proofErr w:type="spellStart"/>
            <w:r w:rsidR="00390347" w:rsidRPr="00465C52">
              <w:rPr>
                <w:b/>
                <w:iCs/>
                <w:color w:val="0D0D0D" w:themeColor="text1" w:themeTint="F2"/>
              </w:rPr>
              <w:t>Hirshabelle</w:t>
            </w:r>
            <w:proofErr w:type="spellEnd"/>
            <w:r w:rsidR="00286F14" w:rsidRPr="00465C52">
              <w:rPr>
                <w:b/>
                <w:iCs/>
                <w:color w:val="0D0D0D" w:themeColor="text1" w:themeTint="F2"/>
              </w:rPr>
              <w:t xml:space="preserve"> state of Somalia</w:t>
            </w:r>
          </w:p>
          <w:p w14:paraId="039A118F" w14:textId="77777777" w:rsidR="00B6565A" w:rsidRPr="00465C52" w:rsidRDefault="00B6565A" w:rsidP="00347DB2">
            <w:pPr>
              <w:tabs>
                <w:tab w:val="right" w:pos="7272"/>
              </w:tabs>
              <w:spacing w:before="60" w:after="60"/>
              <w:contextualSpacing/>
              <w:rPr>
                <w:b/>
                <w:iCs/>
                <w:color w:val="0D0D0D" w:themeColor="text1" w:themeTint="F2"/>
              </w:rPr>
            </w:pPr>
          </w:p>
          <w:p w14:paraId="7D72A189" w14:textId="6E0CA18C" w:rsidR="00401450" w:rsidRPr="00465C52" w:rsidRDefault="00401450" w:rsidP="007B057A">
            <w:pPr>
              <w:tabs>
                <w:tab w:val="right" w:pos="7272"/>
              </w:tabs>
              <w:spacing w:before="60" w:after="60"/>
              <w:contextualSpacing/>
              <w:rPr>
                <w:b/>
                <w:bCs/>
                <w:iCs/>
                <w:color w:val="0D0D0D" w:themeColor="text1" w:themeTint="F2"/>
              </w:rPr>
            </w:pPr>
            <w:r w:rsidRPr="00465C52">
              <w:rPr>
                <w:color w:val="0D0D0D" w:themeColor="text1" w:themeTint="F2"/>
              </w:rPr>
              <w:t xml:space="preserve">The reference number of the Request for Bids (RFB) </w:t>
            </w:r>
            <w:r w:rsidR="000177A5" w:rsidRPr="00465C52">
              <w:rPr>
                <w:color w:val="0D0D0D" w:themeColor="text1" w:themeTint="F2"/>
              </w:rPr>
              <w:t>is:</w:t>
            </w:r>
            <w:r w:rsidRPr="00465C52">
              <w:rPr>
                <w:color w:val="0D0D0D" w:themeColor="text1" w:themeTint="F2"/>
              </w:rPr>
              <w:t xml:space="preserve"> </w:t>
            </w:r>
            <w:r w:rsidR="00C361BC" w:rsidRPr="00465C52">
              <w:rPr>
                <w:b/>
                <w:bCs/>
                <w:iCs/>
                <w:color w:val="0D0D0D" w:themeColor="text1" w:themeTint="F2"/>
              </w:rPr>
              <w:t>SO-MOF-544672-CW-RFB</w:t>
            </w:r>
          </w:p>
          <w:p w14:paraId="4D78CFB7" w14:textId="77777777" w:rsidR="00B6565A" w:rsidRPr="00465C52" w:rsidRDefault="00B6565A" w:rsidP="00347DB2">
            <w:pPr>
              <w:tabs>
                <w:tab w:val="right" w:pos="7272"/>
              </w:tabs>
              <w:spacing w:before="60" w:after="60"/>
              <w:contextualSpacing/>
              <w:rPr>
                <w:i/>
                <w:color w:val="0D0D0D" w:themeColor="text1" w:themeTint="F2"/>
              </w:rPr>
            </w:pPr>
          </w:p>
          <w:p w14:paraId="24EEA5FB" w14:textId="512AA566" w:rsidR="0060023B" w:rsidRPr="00465C52" w:rsidRDefault="0060023B" w:rsidP="00B6565A">
            <w:pPr>
              <w:contextualSpacing/>
              <w:rPr>
                <w:b/>
                <w:iCs/>
                <w:color w:val="0D0D0D" w:themeColor="text1" w:themeTint="F2"/>
              </w:rPr>
            </w:pPr>
            <w:r w:rsidRPr="00465C52">
              <w:rPr>
                <w:color w:val="0D0D0D" w:themeColor="text1" w:themeTint="F2"/>
              </w:rPr>
              <w:t xml:space="preserve">The number and identification of lots </w:t>
            </w:r>
            <w:r w:rsidRPr="00465C52">
              <w:rPr>
                <w:iCs/>
                <w:color w:val="0D0D0D" w:themeColor="text1" w:themeTint="F2"/>
              </w:rPr>
              <w:t>(contracts)</w:t>
            </w:r>
            <w:r w:rsidRPr="00465C52">
              <w:rPr>
                <w:i/>
                <w:color w:val="0D0D0D" w:themeColor="text1" w:themeTint="F2"/>
              </w:rPr>
              <w:t xml:space="preserve"> </w:t>
            </w:r>
            <w:r w:rsidRPr="00465C52">
              <w:rPr>
                <w:color w:val="0D0D0D" w:themeColor="text1" w:themeTint="F2"/>
              </w:rPr>
              <w:t>comprising this RFB is:</w:t>
            </w:r>
            <w:r w:rsidRPr="00465C52">
              <w:rPr>
                <w:b/>
                <w:color w:val="0D0D0D" w:themeColor="text1" w:themeTint="F2"/>
              </w:rPr>
              <w:t xml:space="preserve"> </w:t>
            </w:r>
            <w:r w:rsidR="00B6565A" w:rsidRPr="00465C52">
              <w:rPr>
                <w:b/>
                <w:color w:val="0D0D0D" w:themeColor="text1" w:themeTint="F2"/>
              </w:rPr>
              <w:t xml:space="preserve">One (1) Lot - </w:t>
            </w:r>
            <w:r w:rsidR="00B6565A" w:rsidRPr="00465C52">
              <w:rPr>
                <w:b/>
                <w:iCs/>
                <w:color w:val="0D0D0D" w:themeColor="text1" w:themeTint="F2"/>
              </w:rPr>
              <w:t xml:space="preserve">Construction of the Civil Service Commission Headquarters </w:t>
            </w:r>
            <w:proofErr w:type="spellStart"/>
            <w:r w:rsidR="00390347" w:rsidRPr="00465C52">
              <w:rPr>
                <w:b/>
                <w:iCs/>
                <w:color w:val="0D0D0D" w:themeColor="text1" w:themeTint="F2"/>
              </w:rPr>
              <w:t>Hirshabelle</w:t>
            </w:r>
            <w:proofErr w:type="spellEnd"/>
            <w:r w:rsidR="00B6565A" w:rsidRPr="00465C52">
              <w:rPr>
                <w:b/>
                <w:iCs/>
                <w:color w:val="0D0D0D" w:themeColor="text1" w:themeTint="F2"/>
              </w:rPr>
              <w:t xml:space="preserve"> (</w:t>
            </w:r>
            <w:r w:rsidR="00390347" w:rsidRPr="00465C52">
              <w:rPr>
                <w:b/>
                <w:iCs/>
                <w:color w:val="0D0D0D" w:themeColor="text1" w:themeTint="F2"/>
              </w:rPr>
              <w:t>Jowhar</w:t>
            </w:r>
            <w:r w:rsidR="00B6565A" w:rsidRPr="00465C52">
              <w:rPr>
                <w:b/>
                <w:iCs/>
                <w:color w:val="0D0D0D" w:themeColor="text1" w:themeTint="F2"/>
              </w:rPr>
              <w:t>)</w:t>
            </w:r>
          </w:p>
          <w:p w14:paraId="34D330E7" w14:textId="680ECB4C" w:rsidR="00B6565A" w:rsidRPr="00465C52" w:rsidRDefault="00B6565A" w:rsidP="00B6565A">
            <w:pPr>
              <w:contextualSpacing/>
              <w:rPr>
                <w:color w:val="0D0D0D" w:themeColor="text1" w:themeTint="F2"/>
              </w:rPr>
            </w:pPr>
          </w:p>
        </w:tc>
      </w:tr>
      <w:tr w:rsidR="0016255D" w:rsidRPr="00465C52" w14:paraId="2ACD64F5" w14:textId="77777777" w:rsidTr="00357D4E">
        <w:trPr>
          <w:jc w:val="center"/>
        </w:trPr>
        <w:tc>
          <w:tcPr>
            <w:tcW w:w="1617" w:type="dxa"/>
            <w:tcBorders>
              <w:top w:val="single" w:sz="2" w:space="0" w:color="000000"/>
              <w:left w:val="single" w:sz="2" w:space="0" w:color="000000"/>
              <w:bottom w:val="single" w:sz="2" w:space="0" w:color="000000"/>
              <w:right w:val="single" w:sz="8" w:space="0" w:color="000000"/>
            </w:tcBorders>
          </w:tcPr>
          <w:p w14:paraId="3792BA58" w14:textId="6E8B1B0C" w:rsidR="00EF54EE" w:rsidRPr="00465C52" w:rsidRDefault="00EF54EE" w:rsidP="00347DB2">
            <w:pPr>
              <w:spacing w:before="60" w:after="60"/>
              <w:contextualSpacing/>
              <w:rPr>
                <w:b/>
                <w:color w:val="0D0D0D" w:themeColor="text1" w:themeTint="F2"/>
              </w:rPr>
            </w:pPr>
            <w:r w:rsidRPr="00465C52">
              <w:rPr>
                <w:b/>
                <w:color w:val="0D0D0D" w:themeColor="text1" w:themeTint="F2"/>
              </w:rPr>
              <w:t>ITB 1.2(a)</w:t>
            </w:r>
          </w:p>
        </w:tc>
        <w:tc>
          <w:tcPr>
            <w:tcW w:w="7477" w:type="dxa"/>
            <w:tcBorders>
              <w:top w:val="single" w:sz="2" w:space="0" w:color="000000"/>
              <w:left w:val="nil"/>
              <w:bottom w:val="single" w:sz="2" w:space="0" w:color="000000"/>
              <w:right w:val="single" w:sz="2" w:space="0" w:color="000000"/>
            </w:tcBorders>
          </w:tcPr>
          <w:p w14:paraId="4917A574" w14:textId="77777777" w:rsidR="00EF54EE" w:rsidRPr="00465C52" w:rsidRDefault="00EF54EE" w:rsidP="00347DB2">
            <w:pPr>
              <w:tabs>
                <w:tab w:val="right" w:pos="7272"/>
              </w:tabs>
              <w:spacing w:before="60" w:after="60"/>
              <w:contextualSpacing/>
              <w:rPr>
                <w:b/>
                <w:i/>
                <w:iCs/>
                <w:color w:val="0D0D0D" w:themeColor="text1" w:themeTint="F2"/>
              </w:rPr>
            </w:pPr>
            <w:r w:rsidRPr="00465C52">
              <w:rPr>
                <w:bCs/>
                <w:color w:val="0D0D0D" w:themeColor="text1" w:themeTint="F2"/>
              </w:rPr>
              <w:t>Electronic –Procurement System</w:t>
            </w:r>
            <w:r w:rsidR="00B6565A" w:rsidRPr="00465C52">
              <w:rPr>
                <w:b/>
                <w:color w:val="0D0D0D" w:themeColor="text1" w:themeTint="F2"/>
              </w:rPr>
              <w:t xml:space="preserve"> – </w:t>
            </w:r>
            <w:r w:rsidR="00B6565A" w:rsidRPr="00465C52">
              <w:rPr>
                <w:b/>
                <w:i/>
                <w:iCs/>
                <w:color w:val="0D0D0D" w:themeColor="text1" w:themeTint="F2"/>
              </w:rPr>
              <w:t>Note applicable</w:t>
            </w:r>
          </w:p>
          <w:p w14:paraId="58A77201" w14:textId="32C96E50" w:rsidR="00B6565A" w:rsidRPr="00465C52" w:rsidRDefault="00B6565A" w:rsidP="00347DB2">
            <w:pPr>
              <w:tabs>
                <w:tab w:val="right" w:pos="7272"/>
              </w:tabs>
              <w:spacing w:before="60" w:after="60"/>
              <w:contextualSpacing/>
              <w:rPr>
                <w:b/>
                <w:color w:val="0D0D0D" w:themeColor="text1" w:themeTint="F2"/>
              </w:rPr>
            </w:pPr>
          </w:p>
        </w:tc>
      </w:tr>
      <w:tr w:rsidR="0016255D" w:rsidRPr="00465C52" w14:paraId="6EE72BB1"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24A6E79E" w14:textId="77777777" w:rsidR="007B586E" w:rsidRPr="00465C52" w:rsidRDefault="007B586E" w:rsidP="00347DB2">
            <w:pPr>
              <w:spacing w:before="60" w:after="60"/>
              <w:contextualSpacing/>
              <w:rPr>
                <w:b/>
                <w:color w:val="0D0D0D" w:themeColor="text1" w:themeTint="F2"/>
              </w:rPr>
            </w:pPr>
            <w:r w:rsidRPr="00465C52">
              <w:rPr>
                <w:b/>
                <w:color w:val="0D0D0D" w:themeColor="text1" w:themeTint="F2"/>
              </w:rPr>
              <w:t>ITB 2.1</w:t>
            </w:r>
          </w:p>
        </w:tc>
        <w:tc>
          <w:tcPr>
            <w:tcW w:w="7477" w:type="dxa"/>
            <w:tcBorders>
              <w:top w:val="single" w:sz="2" w:space="0" w:color="000000"/>
              <w:left w:val="nil"/>
              <w:bottom w:val="single" w:sz="2" w:space="0" w:color="000000"/>
              <w:right w:val="single" w:sz="2" w:space="0" w:color="000000"/>
            </w:tcBorders>
          </w:tcPr>
          <w:p w14:paraId="32105F5B" w14:textId="08C4880F" w:rsidR="007B586E" w:rsidRPr="00465C52" w:rsidRDefault="00EF54EE" w:rsidP="00347DB2">
            <w:pPr>
              <w:tabs>
                <w:tab w:val="right" w:pos="7272"/>
              </w:tabs>
              <w:spacing w:before="60" w:after="60"/>
              <w:contextualSpacing/>
              <w:rPr>
                <w:b/>
                <w:i/>
                <w:color w:val="0D0D0D" w:themeColor="text1" w:themeTint="F2"/>
              </w:rPr>
            </w:pPr>
            <w:r w:rsidRPr="00465C52">
              <w:rPr>
                <w:color w:val="0D0D0D" w:themeColor="text1" w:themeTint="F2"/>
              </w:rPr>
              <w:t xml:space="preserve">The Borrower is: </w:t>
            </w:r>
            <w:r w:rsidR="00550D70" w:rsidRPr="00465C52">
              <w:rPr>
                <w:b/>
                <w:i/>
                <w:color w:val="0D0D0D" w:themeColor="text1" w:themeTint="F2"/>
              </w:rPr>
              <w:t>Federal Government of Somalia</w:t>
            </w:r>
          </w:p>
          <w:p w14:paraId="1D15672F" w14:textId="77777777" w:rsidR="00550D70" w:rsidRPr="00465C52" w:rsidRDefault="00550D70" w:rsidP="00347DB2">
            <w:pPr>
              <w:tabs>
                <w:tab w:val="right" w:pos="7272"/>
              </w:tabs>
              <w:spacing w:before="60" w:after="60"/>
              <w:contextualSpacing/>
              <w:rPr>
                <w:color w:val="0D0D0D" w:themeColor="text1" w:themeTint="F2"/>
                <w:u w:val="single"/>
              </w:rPr>
            </w:pPr>
          </w:p>
          <w:p w14:paraId="244170CB" w14:textId="07B1DE13" w:rsidR="00550D70" w:rsidRPr="00465C52" w:rsidRDefault="0060023B" w:rsidP="00286F14">
            <w:pPr>
              <w:tabs>
                <w:tab w:val="right" w:pos="7272"/>
              </w:tabs>
              <w:spacing w:before="60" w:after="60"/>
              <w:contextualSpacing/>
              <w:rPr>
                <w:color w:val="0D0D0D" w:themeColor="text1" w:themeTint="F2"/>
              </w:rPr>
            </w:pPr>
            <w:r w:rsidRPr="00465C52">
              <w:rPr>
                <w:color w:val="0D0D0D" w:themeColor="text1" w:themeTint="F2"/>
              </w:rPr>
              <w:t xml:space="preserve"> Financing Agreement amount:</w:t>
            </w:r>
            <w:r w:rsidRPr="00465C52">
              <w:rPr>
                <w:b/>
                <w:color w:val="0D0D0D" w:themeColor="text1" w:themeTint="F2"/>
              </w:rPr>
              <w:t xml:space="preserve"> </w:t>
            </w:r>
            <w:r w:rsidR="00286F14" w:rsidRPr="00465C52">
              <w:rPr>
                <w:b/>
                <w:i/>
                <w:color w:val="0D0D0D" w:themeColor="text1" w:themeTint="F2"/>
              </w:rPr>
              <w:t>75 million</w:t>
            </w:r>
          </w:p>
          <w:p w14:paraId="1D80B05B" w14:textId="1ED4A530" w:rsidR="00550D70" w:rsidRPr="00465C52" w:rsidRDefault="0060023B" w:rsidP="00550D70">
            <w:pPr>
              <w:suppressAutoHyphens/>
              <w:spacing w:after="60"/>
              <w:contextualSpacing/>
              <w:rPr>
                <w:rFonts w:asciiTheme="majorBidi" w:hAnsiTheme="majorBidi" w:cstheme="majorBidi"/>
                <w:color w:val="0D0D0D" w:themeColor="text1" w:themeTint="F2"/>
              </w:rPr>
            </w:pPr>
            <w:r w:rsidRPr="00465C52">
              <w:rPr>
                <w:color w:val="0D0D0D" w:themeColor="text1" w:themeTint="F2"/>
              </w:rPr>
              <w:t xml:space="preserve">The name of the Project is: </w:t>
            </w:r>
            <w:r w:rsidR="00550D70" w:rsidRPr="00465C52">
              <w:rPr>
                <w:b/>
                <w:i/>
                <w:color w:val="0D0D0D" w:themeColor="text1" w:themeTint="F2"/>
              </w:rPr>
              <w:t>Somali Enhancing Public Resource Management Project (SERP)</w:t>
            </w:r>
          </w:p>
          <w:p w14:paraId="28480B53" w14:textId="6CFA4FC0" w:rsidR="0060023B" w:rsidRPr="00465C52" w:rsidRDefault="0060023B" w:rsidP="00347DB2">
            <w:pPr>
              <w:tabs>
                <w:tab w:val="right" w:pos="7272"/>
              </w:tabs>
              <w:spacing w:before="60" w:after="60"/>
              <w:contextualSpacing/>
              <w:rPr>
                <w:color w:val="0D0D0D" w:themeColor="text1" w:themeTint="F2"/>
              </w:rPr>
            </w:pPr>
            <w:r w:rsidRPr="00465C52">
              <w:rPr>
                <w:color w:val="0D0D0D" w:themeColor="text1" w:themeTint="F2"/>
                <w:u w:val="single"/>
              </w:rPr>
              <w:tab/>
            </w:r>
          </w:p>
        </w:tc>
      </w:tr>
      <w:tr w:rsidR="0016255D" w:rsidRPr="00465C52" w14:paraId="39867927"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35841C83" w14:textId="77777777" w:rsidR="00EF54EE" w:rsidRPr="00465C52" w:rsidRDefault="00EF54EE" w:rsidP="00347DB2">
            <w:pPr>
              <w:spacing w:before="60" w:after="60"/>
              <w:contextualSpacing/>
              <w:rPr>
                <w:b/>
                <w:color w:val="0D0D0D" w:themeColor="text1" w:themeTint="F2"/>
              </w:rPr>
            </w:pPr>
            <w:r w:rsidRPr="00465C52">
              <w:rPr>
                <w:b/>
                <w:bCs/>
                <w:color w:val="0D0D0D" w:themeColor="text1" w:themeTint="F2"/>
              </w:rPr>
              <w:t>ITB 4.1</w:t>
            </w:r>
          </w:p>
        </w:tc>
        <w:tc>
          <w:tcPr>
            <w:tcW w:w="7477" w:type="dxa"/>
            <w:tcBorders>
              <w:top w:val="single" w:sz="2" w:space="0" w:color="000000"/>
              <w:left w:val="nil"/>
              <w:bottom w:val="single" w:sz="2" w:space="0" w:color="000000"/>
              <w:right w:val="single" w:sz="2" w:space="0" w:color="000000"/>
            </w:tcBorders>
          </w:tcPr>
          <w:p w14:paraId="04B6A82D" w14:textId="77777777" w:rsidR="00EF54EE" w:rsidRPr="00465C52" w:rsidRDefault="00EF54EE" w:rsidP="00347DB2">
            <w:pPr>
              <w:tabs>
                <w:tab w:val="right" w:pos="7272"/>
              </w:tabs>
              <w:spacing w:before="60" w:after="60"/>
              <w:contextualSpacing/>
              <w:rPr>
                <w:b/>
                <w:i/>
                <w:iCs/>
                <w:color w:val="0D0D0D" w:themeColor="text1" w:themeTint="F2"/>
                <w:lang w:eastAsia="fr-FR"/>
              </w:rPr>
            </w:pPr>
            <w:r w:rsidRPr="00465C52">
              <w:rPr>
                <w:iCs/>
                <w:color w:val="0D0D0D" w:themeColor="text1" w:themeTint="F2"/>
              </w:rPr>
              <w:t xml:space="preserve">Maximum number of members in the Joint Venture (JV) shall be: </w:t>
            </w:r>
            <w:r w:rsidR="00550D70" w:rsidRPr="00465C52">
              <w:rPr>
                <w:b/>
                <w:i/>
                <w:iCs/>
                <w:color w:val="0D0D0D" w:themeColor="text1" w:themeTint="F2"/>
                <w:lang w:eastAsia="fr-FR"/>
              </w:rPr>
              <w:t>No limit</w:t>
            </w:r>
          </w:p>
          <w:p w14:paraId="2846A722" w14:textId="5C326EF4" w:rsidR="00550D70" w:rsidRPr="00465C52" w:rsidRDefault="00550D70" w:rsidP="00347DB2">
            <w:pPr>
              <w:tabs>
                <w:tab w:val="right" w:pos="7272"/>
              </w:tabs>
              <w:spacing w:before="60" w:after="60"/>
              <w:contextualSpacing/>
              <w:rPr>
                <w:color w:val="0D0D0D" w:themeColor="text1" w:themeTint="F2"/>
              </w:rPr>
            </w:pPr>
          </w:p>
        </w:tc>
      </w:tr>
      <w:tr w:rsidR="0016255D" w:rsidRPr="00465C52" w14:paraId="499CE407"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76E290AD" w14:textId="77777777" w:rsidR="00EF54EE" w:rsidRPr="00465C52" w:rsidRDefault="00EF54EE" w:rsidP="00347DB2">
            <w:pPr>
              <w:spacing w:before="60" w:after="60"/>
              <w:contextualSpacing/>
              <w:rPr>
                <w:b/>
                <w:color w:val="0D0D0D" w:themeColor="text1" w:themeTint="F2"/>
              </w:rPr>
            </w:pPr>
            <w:r w:rsidRPr="00465C52">
              <w:rPr>
                <w:b/>
                <w:iCs/>
                <w:color w:val="0D0D0D" w:themeColor="text1" w:themeTint="F2"/>
              </w:rPr>
              <w:t>ITB 4.5</w:t>
            </w:r>
          </w:p>
        </w:tc>
        <w:tc>
          <w:tcPr>
            <w:tcW w:w="7477" w:type="dxa"/>
            <w:tcBorders>
              <w:top w:val="single" w:sz="2" w:space="0" w:color="000000"/>
              <w:left w:val="nil"/>
              <w:bottom w:val="single" w:sz="2" w:space="0" w:color="000000"/>
              <w:right w:val="single" w:sz="2" w:space="0" w:color="000000"/>
            </w:tcBorders>
          </w:tcPr>
          <w:p w14:paraId="38E1CBEC" w14:textId="77777777" w:rsidR="00EF54EE" w:rsidRPr="00465C52" w:rsidRDefault="00EF54EE" w:rsidP="00347DB2">
            <w:pPr>
              <w:tabs>
                <w:tab w:val="right" w:pos="7272"/>
              </w:tabs>
              <w:spacing w:before="60" w:after="60"/>
              <w:contextualSpacing/>
              <w:rPr>
                <w:color w:val="0D0D0D" w:themeColor="text1" w:themeTint="F2"/>
              </w:rPr>
            </w:pPr>
            <w:r w:rsidRPr="00465C52">
              <w:rPr>
                <w:iCs/>
                <w:color w:val="0D0D0D" w:themeColor="text1" w:themeTint="F2"/>
              </w:rPr>
              <w:t xml:space="preserve">A list of debarred firms and individuals is available on the Bank’s external website: </w:t>
            </w:r>
            <w:hyperlink r:id="rId31" w:history="1">
              <w:r w:rsidRPr="00465C52">
                <w:rPr>
                  <w:rStyle w:val="Hyperlink"/>
                  <w:iCs/>
                  <w:color w:val="0D0D0D" w:themeColor="text1" w:themeTint="F2"/>
                </w:rPr>
                <w:t>http://www.worldbank.org/debarr.</w:t>
              </w:r>
            </w:hyperlink>
          </w:p>
          <w:p w14:paraId="6CD52FEF" w14:textId="77777777" w:rsidR="00550D70" w:rsidRPr="00465C52" w:rsidRDefault="00550D70" w:rsidP="00347DB2">
            <w:pPr>
              <w:tabs>
                <w:tab w:val="right" w:pos="7272"/>
              </w:tabs>
              <w:spacing w:before="60" w:after="60"/>
              <w:contextualSpacing/>
              <w:rPr>
                <w:color w:val="0D0D0D" w:themeColor="text1" w:themeTint="F2"/>
              </w:rPr>
            </w:pPr>
          </w:p>
        </w:tc>
      </w:tr>
      <w:tr w:rsidR="0016255D" w:rsidRPr="00465C52" w14:paraId="3A98A13E" w14:textId="77777777" w:rsidTr="00C81F84">
        <w:trPr>
          <w:jc w:val="center"/>
        </w:trPr>
        <w:tc>
          <w:tcPr>
            <w:tcW w:w="9094" w:type="dxa"/>
            <w:gridSpan w:val="2"/>
            <w:tcBorders>
              <w:top w:val="single" w:sz="2" w:space="0" w:color="000000"/>
              <w:left w:val="single" w:sz="2" w:space="0" w:color="000000"/>
              <w:bottom w:val="single" w:sz="2" w:space="0" w:color="000000"/>
              <w:right w:val="single" w:sz="2" w:space="0" w:color="000000"/>
            </w:tcBorders>
          </w:tcPr>
          <w:p w14:paraId="22E4B24B" w14:textId="77777777" w:rsidR="00705C44" w:rsidRPr="00465C52" w:rsidRDefault="00705C44" w:rsidP="00347DB2">
            <w:pPr>
              <w:tabs>
                <w:tab w:val="right" w:pos="7254"/>
              </w:tabs>
              <w:spacing w:before="120" w:after="120"/>
              <w:contextualSpacing/>
              <w:jc w:val="center"/>
              <w:rPr>
                <w:color w:val="0D0D0D" w:themeColor="text1" w:themeTint="F2"/>
              </w:rPr>
            </w:pPr>
            <w:r w:rsidRPr="00465C52">
              <w:rPr>
                <w:b/>
                <w:color w:val="0D0D0D" w:themeColor="text1" w:themeTint="F2"/>
                <w:sz w:val="28"/>
              </w:rPr>
              <w:t>B.  Contents of Bidding Document</w:t>
            </w:r>
          </w:p>
        </w:tc>
      </w:tr>
      <w:tr w:rsidR="0016255D" w:rsidRPr="00465C52" w14:paraId="35571D6F"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0C6E91A2" w14:textId="77777777" w:rsidR="007B586E" w:rsidRPr="00465C52" w:rsidRDefault="007B586E" w:rsidP="00347DB2">
            <w:pPr>
              <w:spacing w:before="60" w:after="60"/>
              <w:contextualSpacing/>
              <w:rPr>
                <w:b/>
                <w:color w:val="0D0D0D" w:themeColor="text1" w:themeTint="F2"/>
              </w:rPr>
            </w:pPr>
            <w:r w:rsidRPr="00465C52">
              <w:rPr>
                <w:b/>
                <w:color w:val="0D0D0D" w:themeColor="text1" w:themeTint="F2"/>
              </w:rPr>
              <w:t xml:space="preserve">ITB </w:t>
            </w:r>
            <w:r w:rsidR="00EF54EE" w:rsidRPr="00465C52">
              <w:rPr>
                <w:b/>
                <w:bCs/>
                <w:color w:val="0D0D0D" w:themeColor="text1" w:themeTint="F2"/>
              </w:rPr>
              <w:t>7</w:t>
            </w:r>
            <w:r w:rsidRPr="00465C52">
              <w:rPr>
                <w:b/>
                <w:color w:val="0D0D0D" w:themeColor="text1" w:themeTint="F2"/>
              </w:rPr>
              <w:t>.1</w:t>
            </w:r>
          </w:p>
        </w:tc>
        <w:tc>
          <w:tcPr>
            <w:tcW w:w="7477" w:type="dxa"/>
            <w:tcBorders>
              <w:top w:val="single" w:sz="2" w:space="0" w:color="000000"/>
              <w:left w:val="nil"/>
              <w:bottom w:val="single" w:sz="2" w:space="0" w:color="000000"/>
              <w:right w:val="single" w:sz="2" w:space="0" w:color="000000"/>
            </w:tcBorders>
          </w:tcPr>
          <w:p w14:paraId="08D5999E" w14:textId="77777777" w:rsidR="00EF54EE" w:rsidRPr="00465C52" w:rsidRDefault="00EF54EE" w:rsidP="00347DB2">
            <w:pPr>
              <w:tabs>
                <w:tab w:val="right" w:pos="7254"/>
              </w:tabs>
              <w:spacing w:before="60" w:after="60"/>
              <w:contextualSpacing/>
              <w:rPr>
                <w:color w:val="0D0D0D" w:themeColor="text1" w:themeTint="F2"/>
              </w:rPr>
            </w:pPr>
            <w:r w:rsidRPr="00465C52">
              <w:rPr>
                <w:color w:val="0D0D0D" w:themeColor="text1" w:themeTint="F2"/>
              </w:rPr>
              <w:t xml:space="preserve">For </w:t>
            </w:r>
            <w:r w:rsidRPr="00465C52">
              <w:rPr>
                <w:b/>
                <w:bCs/>
                <w:color w:val="0D0D0D" w:themeColor="text1" w:themeTint="F2"/>
                <w:u w:val="single"/>
              </w:rPr>
              <w:t>C</w:t>
            </w:r>
            <w:r w:rsidRPr="00465C52">
              <w:rPr>
                <w:b/>
                <w:color w:val="0D0D0D" w:themeColor="text1" w:themeTint="F2"/>
                <w:u w:val="single"/>
              </w:rPr>
              <w:t>larification of Bid purposes</w:t>
            </w:r>
            <w:r w:rsidRPr="00465C52">
              <w:rPr>
                <w:color w:val="0D0D0D" w:themeColor="text1" w:themeTint="F2"/>
              </w:rPr>
              <w:t xml:space="preserve"> only, the </w:t>
            </w:r>
            <w:r w:rsidR="003B37C5" w:rsidRPr="00465C52">
              <w:rPr>
                <w:color w:val="0D0D0D" w:themeColor="text1" w:themeTint="F2"/>
              </w:rPr>
              <w:t>Employer</w:t>
            </w:r>
            <w:r w:rsidRPr="00465C52">
              <w:rPr>
                <w:color w:val="0D0D0D" w:themeColor="text1" w:themeTint="F2"/>
              </w:rPr>
              <w:t>’s address is:</w:t>
            </w:r>
          </w:p>
          <w:p w14:paraId="71EA5A40" w14:textId="77777777" w:rsidR="00550D70" w:rsidRPr="00465C52" w:rsidRDefault="00550D70" w:rsidP="00347DB2">
            <w:pPr>
              <w:tabs>
                <w:tab w:val="right" w:pos="7254"/>
              </w:tabs>
              <w:spacing w:before="60" w:after="60"/>
              <w:contextualSpacing/>
              <w:rPr>
                <w:b/>
                <w:i/>
                <w:color w:val="0D0D0D" w:themeColor="text1" w:themeTint="F2"/>
              </w:rPr>
            </w:pPr>
          </w:p>
          <w:p w14:paraId="294DABA1" w14:textId="79771A0D" w:rsidR="00FD2EF4" w:rsidRPr="00465C52" w:rsidRDefault="00550D70" w:rsidP="000F2D68">
            <w:pPr>
              <w:spacing w:after="60"/>
              <w:ind w:right="962"/>
              <w:contextualSpacing/>
            </w:pPr>
            <w:r w:rsidRPr="00465C52">
              <w:rPr>
                <w:b/>
                <w:bCs/>
                <w:i/>
                <w:iCs/>
                <w:color w:val="0D0D0D" w:themeColor="text1" w:themeTint="F2"/>
              </w:rPr>
              <w:t xml:space="preserve">To: </w:t>
            </w:r>
            <w:r w:rsidR="00FD2EF4" w:rsidRPr="00465C52">
              <w:rPr>
                <w:b/>
                <w:bCs/>
                <w:i/>
                <w:iCs/>
                <w:color w:val="0D0D0D" w:themeColor="text1" w:themeTint="F2"/>
              </w:rPr>
              <w:t xml:space="preserve"> </w:t>
            </w:r>
            <w:hyperlink r:id="rId32" w:tgtFrame="_blank" w:history="1">
              <w:r w:rsidR="000F2D68" w:rsidRPr="000F2D68">
                <w:rPr>
                  <w:rStyle w:val="Hyperlink"/>
                  <w:b/>
                  <w:bCs/>
                  <w:i/>
                  <w:iCs/>
                </w:rPr>
                <w:t>Procurement@hirshabellemof.so</w:t>
              </w:r>
            </w:hyperlink>
          </w:p>
          <w:p w14:paraId="6FA1F487" w14:textId="7B420A0E" w:rsidR="00550D70" w:rsidRPr="00AD1171" w:rsidRDefault="007B057A" w:rsidP="00FD2EF4">
            <w:pPr>
              <w:spacing w:after="60"/>
              <w:ind w:right="962"/>
              <w:contextualSpacing/>
              <w:rPr>
                <w:b/>
                <w:bCs/>
                <w:color w:val="0000FF"/>
                <w:sz w:val="22"/>
                <w:szCs w:val="22"/>
                <w:u w:val="single"/>
                <w:shd w:val="clear" w:color="auto" w:fill="FFFFFF"/>
                <w:lang w:val="pt-BR"/>
                <w14:textFill>
                  <w14:solidFill>
                    <w14:srgbClr w14:val="0000FF">
                      <w14:lumMod w14:val="95000"/>
                      <w14:lumOff w14:val="5000"/>
                    </w14:srgbClr>
                  </w14:solidFill>
                </w14:textFill>
              </w:rPr>
            </w:pPr>
            <w:r w:rsidRPr="00465C52">
              <w:rPr>
                <w:b/>
                <w:bCs/>
                <w:i/>
                <w:iCs/>
                <w:color w:val="0D0D0D" w:themeColor="text1" w:themeTint="F2"/>
              </w:rPr>
              <w:t>E-mail:</w:t>
            </w:r>
            <w:r w:rsidRPr="00465C52">
              <w:rPr>
                <w:b/>
                <w:bCs/>
                <w:color w:val="0D0D0D" w:themeColor="text1" w:themeTint="F2"/>
              </w:rPr>
              <w:t xml:space="preserve"> </w:t>
            </w:r>
            <w:r w:rsidRPr="00465C52">
              <w:rPr>
                <w:b/>
                <w:bCs/>
                <w:i/>
                <w:iCs/>
                <w:color w:val="0D0D0D" w:themeColor="text1" w:themeTint="F2"/>
              </w:rPr>
              <w:t>and</w:t>
            </w:r>
            <w:r w:rsidR="00550D70" w:rsidRPr="00465C52">
              <w:rPr>
                <w:b/>
                <w:bCs/>
                <w:i/>
                <w:iCs/>
                <w:color w:val="0D0D0D" w:themeColor="text1" w:themeTint="F2"/>
              </w:rPr>
              <w:t xml:space="preserve"> </w:t>
            </w:r>
            <w:r w:rsidR="009A7ED6" w:rsidRPr="00465C52">
              <w:rPr>
                <w:b/>
                <w:bCs/>
                <w:i/>
                <w:iCs/>
                <w:color w:val="0D0D0D" w:themeColor="text1" w:themeTint="F2"/>
              </w:rPr>
              <w:t>copy</w:t>
            </w:r>
            <w:r w:rsidR="00355BED" w:rsidRPr="00465C52">
              <w:rPr>
                <w:b/>
                <w:bCs/>
                <w:i/>
                <w:iCs/>
                <w:color w:val="0D0D0D" w:themeColor="text1" w:themeTint="F2"/>
              </w:rPr>
              <w:t xml:space="preserve"> </w:t>
            </w:r>
            <w:r w:rsidR="009A7ED6" w:rsidRPr="00465C52">
              <w:rPr>
                <w:b/>
                <w:bCs/>
                <w:i/>
                <w:iCs/>
                <w:color w:val="0D0D0D" w:themeColor="text1" w:themeTint="F2"/>
              </w:rPr>
              <w:t xml:space="preserve"> </w:t>
            </w:r>
            <w:hyperlink r:id="rId33" w:history="1">
              <w:r w:rsidR="009A7ED6" w:rsidRPr="00465C52">
                <w:rPr>
                  <w:rStyle w:val="Hyperlink"/>
                  <w:b/>
                  <w:bCs/>
                  <w:i/>
                  <w:iCs/>
                  <w:lang w:val="pt-BR"/>
                </w:rPr>
                <w:t>serprecruitment@mof.gov.so</w:t>
              </w:r>
            </w:hyperlink>
            <w:r w:rsidR="00AD1171">
              <w:t>/</w:t>
            </w:r>
            <w:hyperlink r:id="rId34" w:history="1">
              <w:r w:rsidR="00AD1171" w:rsidRPr="00CF0B1C">
                <w:rPr>
                  <w:rStyle w:val="Hyperlink"/>
                  <w:b/>
                  <w:bCs/>
                  <w:sz w:val="22"/>
                  <w:szCs w:val="22"/>
                </w:rPr>
                <w:t>hcscofficeconstruction@gmail.com</w:t>
              </w:r>
            </w:hyperlink>
            <w:r w:rsidR="00550D70" w:rsidRPr="00AD1171">
              <w:rPr>
                <w:b/>
                <w:bCs/>
                <w:i/>
                <w:iCs/>
                <w:color w:val="0D0D0D" w:themeColor="text1" w:themeTint="F2"/>
                <w:sz w:val="22"/>
                <w:szCs w:val="22"/>
              </w:rPr>
              <w:t xml:space="preserve"> </w:t>
            </w:r>
          </w:p>
          <w:p w14:paraId="2A45082B" w14:textId="7C355025" w:rsidR="007B586E" w:rsidRPr="00465C52" w:rsidRDefault="007B586E" w:rsidP="00550D70">
            <w:pPr>
              <w:ind w:left="720"/>
              <w:rPr>
                <w:color w:val="0D0D0D" w:themeColor="text1" w:themeTint="F2"/>
              </w:rPr>
            </w:pPr>
          </w:p>
        </w:tc>
      </w:tr>
      <w:tr w:rsidR="0016255D" w:rsidRPr="00465C52" w14:paraId="29B3514B"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6A10ED8F" w14:textId="77777777" w:rsidR="00370FC2" w:rsidRPr="00465C52" w:rsidRDefault="00370FC2" w:rsidP="00347DB2">
            <w:pPr>
              <w:spacing w:before="60" w:after="60"/>
              <w:contextualSpacing/>
              <w:rPr>
                <w:b/>
                <w:color w:val="0D0D0D" w:themeColor="text1" w:themeTint="F2"/>
              </w:rPr>
            </w:pPr>
            <w:r w:rsidRPr="00465C52">
              <w:rPr>
                <w:b/>
                <w:color w:val="0D0D0D" w:themeColor="text1" w:themeTint="F2"/>
              </w:rPr>
              <w:t>ITB 7.1</w:t>
            </w:r>
          </w:p>
        </w:tc>
        <w:tc>
          <w:tcPr>
            <w:tcW w:w="7477" w:type="dxa"/>
            <w:tcBorders>
              <w:top w:val="single" w:sz="2" w:space="0" w:color="000000"/>
              <w:left w:val="nil"/>
              <w:bottom w:val="single" w:sz="2" w:space="0" w:color="000000"/>
              <w:right w:val="single" w:sz="2" w:space="0" w:color="000000"/>
            </w:tcBorders>
          </w:tcPr>
          <w:p w14:paraId="0522EF6E" w14:textId="77777777" w:rsidR="00370FC2" w:rsidRPr="00465C52" w:rsidRDefault="00370FC2" w:rsidP="00347DB2">
            <w:pPr>
              <w:tabs>
                <w:tab w:val="right" w:pos="7254"/>
              </w:tabs>
              <w:spacing w:before="60" w:after="60"/>
              <w:contextualSpacing/>
              <w:rPr>
                <w:b/>
                <w:bCs/>
                <w:i/>
                <w:iCs/>
                <w:color w:val="0D0D0D" w:themeColor="text1" w:themeTint="F2"/>
              </w:rPr>
            </w:pPr>
            <w:r w:rsidRPr="00465C52">
              <w:rPr>
                <w:color w:val="0D0D0D" w:themeColor="text1" w:themeTint="F2"/>
              </w:rPr>
              <w:t xml:space="preserve">Requests for clarification should be received by the </w:t>
            </w:r>
            <w:r w:rsidRPr="00465C52" w:rsidDel="00566B16">
              <w:rPr>
                <w:color w:val="0D0D0D" w:themeColor="text1" w:themeTint="F2"/>
              </w:rPr>
              <w:t xml:space="preserve">Employer </w:t>
            </w:r>
            <w:r w:rsidRPr="00465C52">
              <w:rPr>
                <w:color w:val="0D0D0D" w:themeColor="text1" w:themeTint="F2"/>
              </w:rPr>
              <w:t xml:space="preserve">no later than: </w:t>
            </w:r>
            <w:r w:rsidR="00550D70" w:rsidRPr="00465C52">
              <w:rPr>
                <w:b/>
                <w:bCs/>
                <w:i/>
                <w:iCs/>
                <w:color w:val="0D0D0D" w:themeColor="text1" w:themeTint="F2"/>
              </w:rPr>
              <w:t>10 days before bid submission deadline</w:t>
            </w:r>
          </w:p>
          <w:p w14:paraId="267676AB" w14:textId="1738B9B5" w:rsidR="00550D70" w:rsidRPr="00465C52" w:rsidRDefault="00550D70" w:rsidP="00347DB2">
            <w:pPr>
              <w:tabs>
                <w:tab w:val="right" w:pos="7254"/>
              </w:tabs>
              <w:spacing w:before="60" w:after="60"/>
              <w:contextualSpacing/>
              <w:rPr>
                <w:color w:val="0D0D0D" w:themeColor="text1" w:themeTint="F2"/>
              </w:rPr>
            </w:pPr>
          </w:p>
        </w:tc>
      </w:tr>
      <w:tr w:rsidR="0016255D" w:rsidRPr="00465C52" w14:paraId="25A0415C"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5F42758C" w14:textId="77777777" w:rsidR="00EF54EE" w:rsidRPr="00465C52" w:rsidRDefault="00EF54EE" w:rsidP="00347DB2">
            <w:pPr>
              <w:spacing w:before="60" w:after="60"/>
              <w:contextualSpacing/>
              <w:rPr>
                <w:b/>
                <w:color w:val="0D0D0D" w:themeColor="text1" w:themeTint="F2"/>
              </w:rPr>
            </w:pPr>
            <w:r w:rsidRPr="00465C52">
              <w:rPr>
                <w:b/>
                <w:color w:val="0D0D0D" w:themeColor="text1" w:themeTint="F2"/>
              </w:rPr>
              <w:t xml:space="preserve">ITB 7.1 </w:t>
            </w:r>
          </w:p>
        </w:tc>
        <w:tc>
          <w:tcPr>
            <w:tcW w:w="7477" w:type="dxa"/>
            <w:tcBorders>
              <w:top w:val="single" w:sz="2" w:space="0" w:color="000000"/>
              <w:left w:val="nil"/>
              <w:bottom w:val="single" w:sz="2" w:space="0" w:color="000000"/>
              <w:right w:val="single" w:sz="2" w:space="0" w:color="000000"/>
            </w:tcBorders>
          </w:tcPr>
          <w:p w14:paraId="13A46AC2" w14:textId="2EEEFD6A" w:rsidR="00550D70" w:rsidRPr="00465C52" w:rsidRDefault="00EF54EE" w:rsidP="000F2D68">
            <w:pPr>
              <w:tabs>
                <w:tab w:val="right" w:pos="7272"/>
              </w:tabs>
              <w:spacing w:before="60" w:after="60"/>
              <w:contextualSpacing/>
              <w:rPr>
                <w:color w:val="0D0D0D" w:themeColor="text1" w:themeTint="F2"/>
              </w:rPr>
            </w:pPr>
            <w:r w:rsidRPr="00465C52">
              <w:rPr>
                <w:bCs/>
                <w:color w:val="0D0D0D" w:themeColor="text1" w:themeTint="F2"/>
              </w:rPr>
              <w:t xml:space="preserve">Web page: </w:t>
            </w:r>
            <w:hyperlink r:id="rId35" w:tgtFrame="_blank" w:history="1">
              <w:r w:rsidR="000F2D68" w:rsidRPr="000F2D68">
                <w:rPr>
                  <w:rStyle w:val="Hyperlink"/>
                </w:rPr>
                <w:t>https://hirshabellemof.so/</w:t>
              </w:r>
            </w:hyperlink>
          </w:p>
        </w:tc>
      </w:tr>
      <w:tr w:rsidR="0016255D" w:rsidRPr="00465C52" w14:paraId="6046C220"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0FF838B2" w14:textId="77777777" w:rsidR="005E6252" w:rsidRPr="00465C52" w:rsidRDefault="005E6252" w:rsidP="00347DB2">
            <w:pPr>
              <w:spacing w:before="60" w:after="60"/>
              <w:contextualSpacing/>
              <w:rPr>
                <w:b/>
                <w:color w:val="0D0D0D" w:themeColor="text1" w:themeTint="F2"/>
              </w:rPr>
            </w:pPr>
            <w:r w:rsidRPr="00465C52">
              <w:rPr>
                <w:b/>
                <w:color w:val="0D0D0D" w:themeColor="text1" w:themeTint="F2"/>
              </w:rPr>
              <w:t>ITB 7.4</w:t>
            </w:r>
          </w:p>
        </w:tc>
        <w:tc>
          <w:tcPr>
            <w:tcW w:w="7477" w:type="dxa"/>
            <w:tcBorders>
              <w:top w:val="single" w:sz="2" w:space="0" w:color="000000"/>
              <w:left w:val="nil"/>
              <w:bottom w:val="single" w:sz="2" w:space="0" w:color="000000"/>
              <w:right w:val="single" w:sz="2" w:space="0" w:color="000000"/>
            </w:tcBorders>
          </w:tcPr>
          <w:p w14:paraId="40A3C913" w14:textId="2F906068" w:rsidR="005E6252" w:rsidRPr="00465C52" w:rsidRDefault="005E6252" w:rsidP="00347DB2">
            <w:pPr>
              <w:spacing w:before="60" w:after="60"/>
              <w:contextualSpacing/>
              <w:rPr>
                <w:color w:val="0D0D0D" w:themeColor="text1" w:themeTint="F2"/>
              </w:rPr>
            </w:pPr>
            <w:r w:rsidRPr="00465C52">
              <w:rPr>
                <w:color w:val="0D0D0D" w:themeColor="text1" w:themeTint="F2"/>
              </w:rPr>
              <w:t xml:space="preserve">A </w:t>
            </w:r>
            <w:r w:rsidR="0020021F" w:rsidRPr="00465C52">
              <w:rPr>
                <w:color w:val="0D0D0D" w:themeColor="text1" w:themeTint="F2"/>
              </w:rPr>
              <w:t>pre-bid</w:t>
            </w:r>
            <w:r w:rsidRPr="00465C52">
              <w:rPr>
                <w:color w:val="0D0D0D" w:themeColor="text1" w:themeTint="F2"/>
              </w:rPr>
              <w:t xml:space="preserve"> meeting </w:t>
            </w:r>
            <w:r w:rsidR="00593DEB" w:rsidRPr="00465C52">
              <w:rPr>
                <w:b/>
                <w:i/>
                <w:color w:val="0D0D0D" w:themeColor="text1" w:themeTint="F2"/>
              </w:rPr>
              <w:t xml:space="preserve">shall not </w:t>
            </w:r>
            <w:r w:rsidRPr="00465C52">
              <w:rPr>
                <w:color w:val="0D0D0D" w:themeColor="text1" w:themeTint="F2"/>
              </w:rPr>
              <w:t xml:space="preserve">take place.  </w:t>
            </w:r>
          </w:p>
          <w:p w14:paraId="3828DCFC" w14:textId="77777777" w:rsidR="005727BB" w:rsidRPr="00465C52" w:rsidRDefault="005727BB" w:rsidP="00347DB2">
            <w:pPr>
              <w:spacing w:before="60" w:after="60"/>
              <w:contextualSpacing/>
              <w:rPr>
                <w:color w:val="0D0D0D" w:themeColor="text1" w:themeTint="F2"/>
              </w:rPr>
            </w:pPr>
          </w:p>
          <w:p w14:paraId="6658306D" w14:textId="16122B6D" w:rsidR="005E6252" w:rsidRPr="00465C52" w:rsidRDefault="005727BB" w:rsidP="00347DB2">
            <w:pPr>
              <w:spacing w:before="60" w:after="60"/>
              <w:contextualSpacing/>
              <w:rPr>
                <w:color w:val="0D0D0D" w:themeColor="text1" w:themeTint="F2"/>
              </w:rPr>
            </w:pPr>
            <w:r w:rsidRPr="00465C52">
              <w:rPr>
                <w:rFonts w:asciiTheme="majorBidi" w:hAnsiTheme="majorBidi" w:cstheme="majorBidi"/>
                <w:color w:val="0D0D0D" w:themeColor="text1" w:themeTint="F2"/>
              </w:rPr>
              <w:lastRenderedPageBreak/>
              <w:t xml:space="preserve">A site visit conducted by the Employer </w:t>
            </w:r>
            <w:r w:rsidRPr="00465C52">
              <w:rPr>
                <w:rFonts w:asciiTheme="majorBidi" w:hAnsiTheme="majorBidi" w:cstheme="majorBidi"/>
                <w:b/>
                <w:color w:val="0D0D0D" w:themeColor="text1" w:themeTint="F2"/>
              </w:rPr>
              <w:t xml:space="preserve">SHALL NOT BE </w:t>
            </w:r>
            <w:r w:rsidRPr="00465C52">
              <w:rPr>
                <w:rFonts w:asciiTheme="majorBidi" w:hAnsiTheme="majorBidi" w:cstheme="majorBidi"/>
                <w:color w:val="0D0D0D" w:themeColor="text1" w:themeTint="F2"/>
              </w:rPr>
              <w:t>organized. However, bidders are encouraged to make own arrangement to view the site</w:t>
            </w:r>
          </w:p>
        </w:tc>
      </w:tr>
      <w:tr w:rsidR="0016255D" w:rsidRPr="00465C52" w14:paraId="26E6EF31" w14:textId="77777777" w:rsidTr="00C81F84">
        <w:trPr>
          <w:jc w:val="center"/>
        </w:trPr>
        <w:tc>
          <w:tcPr>
            <w:tcW w:w="9094" w:type="dxa"/>
            <w:gridSpan w:val="2"/>
            <w:tcBorders>
              <w:top w:val="single" w:sz="2" w:space="0" w:color="000000"/>
              <w:left w:val="single" w:sz="2" w:space="0" w:color="000000"/>
              <w:bottom w:val="single" w:sz="2" w:space="0" w:color="000000"/>
              <w:right w:val="single" w:sz="2" w:space="0" w:color="000000"/>
            </w:tcBorders>
          </w:tcPr>
          <w:p w14:paraId="1592417C" w14:textId="77777777" w:rsidR="00705C44" w:rsidRPr="00465C52" w:rsidRDefault="00705C44" w:rsidP="00347DB2">
            <w:pPr>
              <w:tabs>
                <w:tab w:val="right" w:pos="7254"/>
              </w:tabs>
              <w:spacing w:before="120" w:after="120"/>
              <w:contextualSpacing/>
              <w:jc w:val="center"/>
              <w:rPr>
                <w:b/>
                <w:color w:val="0D0D0D" w:themeColor="text1" w:themeTint="F2"/>
                <w:sz w:val="28"/>
              </w:rPr>
            </w:pPr>
            <w:r w:rsidRPr="00465C52">
              <w:rPr>
                <w:b/>
                <w:color w:val="0D0D0D" w:themeColor="text1" w:themeTint="F2"/>
                <w:sz w:val="28"/>
              </w:rPr>
              <w:lastRenderedPageBreak/>
              <w:t>C.  Preparation of Bids</w:t>
            </w:r>
          </w:p>
        </w:tc>
      </w:tr>
      <w:tr w:rsidR="0016255D" w:rsidRPr="00465C52" w14:paraId="0355B95D"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0472E6AC" w14:textId="77777777" w:rsidR="00D12530" w:rsidRPr="00465C52" w:rsidRDefault="00D12530" w:rsidP="00347DB2">
            <w:pPr>
              <w:pStyle w:val="Headfid1"/>
              <w:tabs>
                <w:tab w:val="right" w:pos="7434"/>
              </w:tabs>
              <w:spacing w:before="60" w:after="60"/>
              <w:contextualSpacing/>
              <w:rPr>
                <w:iCs/>
                <w:color w:val="0D0D0D" w:themeColor="text1" w:themeTint="F2"/>
                <w:lang w:val="en-US"/>
              </w:rPr>
            </w:pPr>
            <w:r w:rsidRPr="00465C52">
              <w:rPr>
                <w:iCs/>
                <w:color w:val="0D0D0D" w:themeColor="text1" w:themeTint="F2"/>
                <w:lang w:val="en-US"/>
              </w:rPr>
              <w:t>ITB 10.1</w:t>
            </w:r>
          </w:p>
        </w:tc>
        <w:tc>
          <w:tcPr>
            <w:tcW w:w="7477" w:type="dxa"/>
            <w:tcBorders>
              <w:top w:val="single" w:sz="2" w:space="0" w:color="000000"/>
              <w:left w:val="nil"/>
              <w:bottom w:val="single" w:sz="2" w:space="0" w:color="000000"/>
              <w:right w:val="single" w:sz="2" w:space="0" w:color="000000"/>
            </w:tcBorders>
          </w:tcPr>
          <w:p w14:paraId="744890FD" w14:textId="252C388D" w:rsidR="00D12530" w:rsidRPr="00465C52" w:rsidRDefault="00D12530" w:rsidP="00593DEB">
            <w:pPr>
              <w:tabs>
                <w:tab w:val="right" w:pos="7254"/>
              </w:tabs>
              <w:spacing w:before="60" w:after="60"/>
              <w:contextualSpacing/>
              <w:rPr>
                <w:b/>
                <w:i/>
                <w:iCs/>
                <w:color w:val="0D0D0D" w:themeColor="text1" w:themeTint="F2"/>
              </w:rPr>
            </w:pPr>
            <w:r w:rsidRPr="00465C52">
              <w:rPr>
                <w:color w:val="0D0D0D" w:themeColor="text1" w:themeTint="F2"/>
              </w:rPr>
              <w:t xml:space="preserve">The language of the Bid is: </w:t>
            </w:r>
            <w:r w:rsidRPr="00465C52">
              <w:rPr>
                <w:b/>
                <w:i/>
                <w:iCs/>
                <w:color w:val="0D0D0D" w:themeColor="text1" w:themeTint="F2"/>
              </w:rPr>
              <w:t>English</w:t>
            </w:r>
            <w:r w:rsidR="00593DEB" w:rsidRPr="00465C52">
              <w:rPr>
                <w:b/>
                <w:i/>
                <w:iCs/>
                <w:color w:val="0D0D0D" w:themeColor="text1" w:themeTint="F2"/>
              </w:rPr>
              <w:t xml:space="preserve"> </w:t>
            </w:r>
          </w:p>
          <w:p w14:paraId="1D08003F" w14:textId="77777777" w:rsidR="00593DEB" w:rsidRPr="00465C52" w:rsidRDefault="00593DEB" w:rsidP="00593DEB">
            <w:pPr>
              <w:tabs>
                <w:tab w:val="right" w:pos="7254"/>
              </w:tabs>
              <w:spacing w:before="60" w:after="60"/>
              <w:contextualSpacing/>
              <w:rPr>
                <w:b/>
                <w:iCs/>
                <w:color w:val="0D0D0D" w:themeColor="text1" w:themeTint="F2"/>
                <w:spacing w:val="-4"/>
              </w:rPr>
            </w:pPr>
          </w:p>
          <w:p w14:paraId="1EEF2642" w14:textId="5A2992EE" w:rsidR="00D12530" w:rsidRPr="00465C52" w:rsidRDefault="00D12530" w:rsidP="00347DB2">
            <w:pPr>
              <w:spacing w:before="60" w:after="60"/>
              <w:contextualSpacing/>
              <w:rPr>
                <w:iCs/>
                <w:color w:val="0D0D0D" w:themeColor="text1" w:themeTint="F2"/>
                <w:spacing w:val="-4"/>
              </w:rPr>
            </w:pPr>
            <w:r w:rsidRPr="00465C52">
              <w:rPr>
                <w:iCs/>
                <w:color w:val="0D0D0D" w:themeColor="text1" w:themeTint="F2"/>
                <w:spacing w:val="-4"/>
              </w:rPr>
              <w:t>All correspondence exchange shall be in</w:t>
            </w:r>
            <w:r w:rsidR="00593DEB" w:rsidRPr="00465C52">
              <w:rPr>
                <w:iCs/>
                <w:color w:val="0D0D0D" w:themeColor="text1" w:themeTint="F2"/>
                <w:spacing w:val="-4"/>
              </w:rPr>
              <w:t xml:space="preserve"> </w:t>
            </w:r>
            <w:r w:rsidR="00593DEB" w:rsidRPr="00465C52">
              <w:rPr>
                <w:b/>
                <w:i/>
                <w:iCs/>
                <w:noProof/>
                <w:color w:val="0D0D0D" w:themeColor="text1" w:themeTint="F2"/>
                <w:spacing w:val="-4"/>
              </w:rPr>
              <w:t>English</w:t>
            </w:r>
            <w:r w:rsidR="007002F9" w:rsidRPr="00465C52">
              <w:rPr>
                <w:iCs/>
                <w:noProof/>
                <w:color w:val="0D0D0D" w:themeColor="text1" w:themeTint="F2"/>
                <w:spacing w:val="-4"/>
              </w:rPr>
              <w:t xml:space="preserve"> </w:t>
            </w:r>
            <w:r w:rsidRPr="00465C52">
              <w:rPr>
                <w:iCs/>
                <w:color w:val="0D0D0D" w:themeColor="text1" w:themeTint="F2"/>
                <w:spacing w:val="-4"/>
              </w:rPr>
              <w:t>language.</w:t>
            </w:r>
          </w:p>
          <w:p w14:paraId="579B7EA1" w14:textId="6000D584" w:rsidR="00D12530" w:rsidRPr="00465C52" w:rsidRDefault="00D12530" w:rsidP="00347DB2">
            <w:pPr>
              <w:tabs>
                <w:tab w:val="right" w:pos="7254"/>
              </w:tabs>
              <w:spacing w:before="60" w:after="60"/>
              <w:contextualSpacing/>
              <w:rPr>
                <w:iCs/>
                <w:color w:val="0D0D0D" w:themeColor="text1" w:themeTint="F2"/>
              </w:rPr>
            </w:pPr>
          </w:p>
        </w:tc>
      </w:tr>
      <w:tr w:rsidR="0016255D" w:rsidRPr="00465C52" w14:paraId="279E7A63" w14:textId="77777777" w:rsidTr="004C4F70">
        <w:trPr>
          <w:jc w:val="center"/>
        </w:trPr>
        <w:tc>
          <w:tcPr>
            <w:tcW w:w="1617" w:type="dxa"/>
            <w:tcBorders>
              <w:top w:val="single" w:sz="2" w:space="0" w:color="000000"/>
              <w:left w:val="single" w:sz="2" w:space="0" w:color="000000"/>
              <w:bottom w:val="single" w:sz="2" w:space="0" w:color="000000"/>
              <w:right w:val="single" w:sz="8" w:space="0" w:color="000000"/>
            </w:tcBorders>
          </w:tcPr>
          <w:p w14:paraId="0AB4D438" w14:textId="77777777" w:rsidR="00D12530" w:rsidRPr="00465C52" w:rsidRDefault="00D12530" w:rsidP="00347DB2">
            <w:pPr>
              <w:spacing w:before="60" w:after="60"/>
              <w:contextualSpacing/>
              <w:rPr>
                <w:b/>
                <w:bCs/>
                <w:color w:val="0D0D0D" w:themeColor="text1" w:themeTint="F2"/>
              </w:rPr>
            </w:pPr>
            <w:r w:rsidRPr="00465C52">
              <w:rPr>
                <w:b/>
                <w:color w:val="0D0D0D" w:themeColor="text1" w:themeTint="F2"/>
              </w:rPr>
              <w:t>ITB 11.1 (b)</w:t>
            </w:r>
          </w:p>
        </w:tc>
        <w:tc>
          <w:tcPr>
            <w:tcW w:w="7477" w:type="dxa"/>
            <w:tcBorders>
              <w:top w:val="single" w:sz="2" w:space="0" w:color="000000"/>
              <w:left w:val="nil"/>
              <w:bottom w:val="single" w:sz="2" w:space="0" w:color="000000"/>
              <w:right w:val="single" w:sz="2" w:space="0" w:color="000000"/>
            </w:tcBorders>
          </w:tcPr>
          <w:p w14:paraId="336F33EE" w14:textId="77777777" w:rsidR="00D12530" w:rsidRPr="00465C52" w:rsidRDefault="00D12530" w:rsidP="005727BB">
            <w:pPr>
              <w:tabs>
                <w:tab w:val="right" w:pos="7254"/>
              </w:tabs>
              <w:spacing w:before="60" w:after="60"/>
              <w:contextualSpacing/>
              <w:rPr>
                <w:color w:val="0D0D0D" w:themeColor="text1" w:themeTint="F2"/>
              </w:rPr>
            </w:pPr>
            <w:r w:rsidRPr="00465C52">
              <w:rPr>
                <w:color w:val="0D0D0D" w:themeColor="text1" w:themeTint="F2"/>
              </w:rPr>
              <w:t xml:space="preserve">The following schedules shall be submitted with the Bid: </w:t>
            </w:r>
            <w:r w:rsidR="00593DEB" w:rsidRPr="00465C52">
              <w:rPr>
                <w:color w:val="0D0D0D" w:themeColor="text1" w:themeTint="F2"/>
              </w:rPr>
              <w:t xml:space="preserve"> </w:t>
            </w:r>
          </w:p>
          <w:p w14:paraId="668123E1" w14:textId="77777777" w:rsidR="005727BB" w:rsidRPr="00465C52" w:rsidRDefault="005727BB" w:rsidP="00151EF3">
            <w:pPr>
              <w:pStyle w:val="ListParagraph"/>
              <w:numPr>
                <w:ilvl w:val="0"/>
                <w:numId w:val="126"/>
              </w:numPr>
              <w:tabs>
                <w:tab w:val="right" w:pos="7254"/>
              </w:tabs>
              <w:spacing w:before="60" w:after="60"/>
              <w:jc w:val="both"/>
              <w:rPr>
                <w:b/>
                <w:color w:val="0D0D0D" w:themeColor="text1" w:themeTint="F2"/>
              </w:rPr>
            </w:pPr>
            <w:r w:rsidRPr="00465C52">
              <w:rPr>
                <w:b/>
                <w:color w:val="0D0D0D" w:themeColor="text1" w:themeTint="F2"/>
              </w:rPr>
              <w:t xml:space="preserve">Duly completed and signed Bill of Quantities </w:t>
            </w:r>
            <w:proofErr w:type="gramStart"/>
            <w:r w:rsidRPr="00465C52">
              <w:rPr>
                <w:b/>
                <w:color w:val="0D0D0D" w:themeColor="text1" w:themeTint="F2"/>
              </w:rPr>
              <w:t>in</w:t>
            </w:r>
            <w:proofErr w:type="gramEnd"/>
            <w:r w:rsidRPr="00465C52">
              <w:rPr>
                <w:b/>
                <w:color w:val="0D0D0D" w:themeColor="text1" w:themeTint="F2"/>
              </w:rPr>
              <w:t xml:space="preserve"> accordance with ITB 12 and ITB 14, in PDF and Excel Sheet.</w:t>
            </w:r>
          </w:p>
          <w:p w14:paraId="563E1AFF" w14:textId="034A576B" w:rsidR="005727BB" w:rsidRPr="00465C52" w:rsidRDefault="005727BB" w:rsidP="00151EF3">
            <w:pPr>
              <w:pStyle w:val="ListParagraph"/>
              <w:numPr>
                <w:ilvl w:val="0"/>
                <w:numId w:val="126"/>
              </w:numPr>
              <w:tabs>
                <w:tab w:val="right" w:pos="7254"/>
              </w:tabs>
              <w:spacing w:before="60" w:after="60"/>
              <w:jc w:val="both"/>
              <w:rPr>
                <w:b/>
                <w:color w:val="0D0D0D" w:themeColor="text1" w:themeTint="F2"/>
              </w:rPr>
            </w:pPr>
            <w:r w:rsidRPr="00465C52">
              <w:rPr>
                <w:rFonts w:asciiTheme="majorBidi" w:hAnsiTheme="majorBidi" w:cstheme="majorBidi"/>
                <w:b/>
                <w:color w:val="0D0D0D" w:themeColor="text1" w:themeTint="F2"/>
              </w:rPr>
              <w:t>Mobilization and construction schedule</w:t>
            </w:r>
          </w:p>
        </w:tc>
      </w:tr>
      <w:tr w:rsidR="0016255D" w:rsidRPr="00465C52" w14:paraId="4488BEF3" w14:textId="77777777" w:rsidTr="004C4F70">
        <w:trPr>
          <w:jc w:val="center"/>
        </w:trPr>
        <w:tc>
          <w:tcPr>
            <w:tcW w:w="1617" w:type="dxa"/>
            <w:tcBorders>
              <w:top w:val="single" w:sz="2" w:space="0" w:color="000000"/>
              <w:left w:val="single" w:sz="2" w:space="0" w:color="000000"/>
              <w:bottom w:val="single" w:sz="2" w:space="0" w:color="000000"/>
              <w:right w:val="single" w:sz="8" w:space="0" w:color="000000"/>
            </w:tcBorders>
          </w:tcPr>
          <w:p w14:paraId="05C9E1F7" w14:textId="77777777" w:rsidR="00F82CA6" w:rsidRPr="00465C52" w:rsidRDefault="00F82CA6" w:rsidP="00347DB2">
            <w:pPr>
              <w:pStyle w:val="Headfid1"/>
              <w:contextualSpacing/>
              <w:rPr>
                <w:iCs/>
                <w:color w:val="0D0D0D" w:themeColor="text1" w:themeTint="F2"/>
                <w:lang w:val="en-US"/>
              </w:rPr>
            </w:pPr>
            <w:r w:rsidRPr="00465C52">
              <w:rPr>
                <w:iCs/>
                <w:color w:val="0D0D0D" w:themeColor="text1" w:themeTint="F2"/>
                <w:lang w:val="en-US"/>
              </w:rPr>
              <w:t>IT</w:t>
            </w:r>
            <w:r w:rsidR="00DC6995" w:rsidRPr="00465C52">
              <w:rPr>
                <w:iCs/>
                <w:color w:val="0D0D0D" w:themeColor="text1" w:themeTint="F2"/>
                <w:lang w:val="en-US"/>
              </w:rPr>
              <w:t>B</w:t>
            </w:r>
            <w:r w:rsidRPr="00465C52">
              <w:rPr>
                <w:iCs/>
                <w:color w:val="0D0D0D" w:themeColor="text1" w:themeTint="F2"/>
                <w:lang w:val="en-US"/>
              </w:rPr>
              <w:t xml:space="preserve"> 11.1 (</w:t>
            </w:r>
            <w:proofErr w:type="spellStart"/>
            <w:r w:rsidR="00025A37" w:rsidRPr="00465C52">
              <w:rPr>
                <w:iCs/>
                <w:color w:val="0D0D0D" w:themeColor="text1" w:themeTint="F2"/>
                <w:lang w:val="en-US"/>
              </w:rPr>
              <w:t>i</w:t>
            </w:r>
            <w:proofErr w:type="spellEnd"/>
            <w:r w:rsidRPr="00465C52">
              <w:rPr>
                <w:iCs/>
                <w:color w:val="0D0D0D" w:themeColor="text1" w:themeTint="F2"/>
                <w:lang w:val="en-US"/>
              </w:rPr>
              <w:t>)</w:t>
            </w:r>
          </w:p>
        </w:tc>
        <w:tc>
          <w:tcPr>
            <w:tcW w:w="7477" w:type="dxa"/>
            <w:tcBorders>
              <w:top w:val="single" w:sz="2" w:space="0" w:color="000000"/>
              <w:left w:val="nil"/>
              <w:bottom w:val="single" w:sz="2" w:space="0" w:color="000000"/>
              <w:right w:val="single" w:sz="2" w:space="0" w:color="000000"/>
            </w:tcBorders>
          </w:tcPr>
          <w:p w14:paraId="2CEE6479" w14:textId="643C846E" w:rsidR="00DC2191" w:rsidRPr="00465C52" w:rsidRDefault="00DC2191" w:rsidP="00347DB2">
            <w:pPr>
              <w:tabs>
                <w:tab w:val="right" w:pos="7254"/>
              </w:tabs>
              <w:spacing w:before="120" w:after="120"/>
              <w:contextualSpacing/>
              <w:rPr>
                <w:b/>
                <w:i/>
                <w:color w:val="0D0D0D" w:themeColor="text1" w:themeTint="F2"/>
              </w:rPr>
            </w:pPr>
            <w:r w:rsidRPr="00465C52">
              <w:rPr>
                <w:color w:val="0D0D0D" w:themeColor="text1" w:themeTint="F2"/>
              </w:rPr>
              <w:t xml:space="preserve">The Bidder shall submit the following additional documents in its </w:t>
            </w:r>
            <w:r w:rsidR="005727BB" w:rsidRPr="00465C52">
              <w:rPr>
                <w:color w:val="0D0D0D" w:themeColor="text1" w:themeTint="F2"/>
              </w:rPr>
              <w:t>Bid:</w:t>
            </w:r>
            <w:r w:rsidRPr="00465C52">
              <w:rPr>
                <w:b/>
                <w:i/>
                <w:color w:val="0D0D0D" w:themeColor="text1" w:themeTint="F2"/>
              </w:rPr>
              <w:t xml:space="preserve"> </w:t>
            </w:r>
          </w:p>
          <w:p w14:paraId="6F73181C" w14:textId="77777777" w:rsidR="005727BB" w:rsidRPr="00465C52" w:rsidRDefault="005727BB" w:rsidP="00151EF3">
            <w:pPr>
              <w:pStyle w:val="Style12"/>
              <w:numPr>
                <w:ilvl w:val="0"/>
                <w:numId w:val="128"/>
              </w:numPr>
              <w:spacing w:before="0" w:after="0"/>
              <w:rPr>
                <w:rFonts w:asciiTheme="majorBidi" w:hAnsiTheme="majorBidi" w:cstheme="majorBidi"/>
                <w:b/>
                <w:iCs w:val="0"/>
                <w:color w:val="0D0D0D" w:themeColor="text1" w:themeTint="F2"/>
                <w:lang w:val="en-US"/>
              </w:rPr>
            </w:pPr>
            <w:r w:rsidRPr="00465C52">
              <w:rPr>
                <w:rFonts w:asciiTheme="majorBidi" w:hAnsiTheme="majorBidi" w:cstheme="majorBidi"/>
                <w:b/>
                <w:iCs w:val="0"/>
                <w:color w:val="0D0D0D" w:themeColor="text1" w:themeTint="F2"/>
                <w:lang w:val="en-US"/>
              </w:rPr>
              <w:t>Valid Business Registration Certificate issued by the relevant authority of the country of registration</w:t>
            </w:r>
          </w:p>
          <w:p w14:paraId="2D70E176" w14:textId="77777777" w:rsidR="005727BB" w:rsidRPr="00465C52" w:rsidRDefault="005727BB" w:rsidP="005727BB">
            <w:pPr>
              <w:pStyle w:val="Style12"/>
              <w:numPr>
                <w:ilvl w:val="0"/>
                <w:numId w:val="0"/>
              </w:numPr>
              <w:spacing w:before="0" w:after="0"/>
              <w:ind w:left="720"/>
              <w:rPr>
                <w:rFonts w:asciiTheme="majorBidi" w:hAnsiTheme="majorBidi" w:cstheme="majorBidi"/>
                <w:b/>
                <w:iCs w:val="0"/>
                <w:color w:val="0D0D0D" w:themeColor="text1" w:themeTint="F2"/>
                <w:lang w:val="en-US"/>
              </w:rPr>
            </w:pPr>
          </w:p>
          <w:p w14:paraId="29B68591" w14:textId="77777777" w:rsidR="005727BB" w:rsidRPr="00465C52" w:rsidRDefault="005727BB" w:rsidP="00151EF3">
            <w:pPr>
              <w:pStyle w:val="Style12"/>
              <w:numPr>
                <w:ilvl w:val="0"/>
                <w:numId w:val="128"/>
              </w:numPr>
              <w:spacing w:before="0" w:after="0"/>
              <w:rPr>
                <w:rFonts w:asciiTheme="majorBidi" w:hAnsiTheme="majorBidi" w:cstheme="majorBidi"/>
                <w:b/>
                <w:iCs w:val="0"/>
                <w:color w:val="0D0D0D" w:themeColor="text1" w:themeTint="F2"/>
                <w:lang w:val="en-US"/>
              </w:rPr>
            </w:pPr>
            <w:r w:rsidRPr="00465C52">
              <w:rPr>
                <w:rFonts w:asciiTheme="majorBidi" w:hAnsiTheme="majorBidi" w:cstheme="majorBidi"/>
                <w:b/>
                <w:iCs w:val="0"/>
                <w:color w:val="0D0D0D" w:themeColor="text1" w:themeTint="F2"/>
                <w:lang w:val="en-US"/>
              </w:rPr>
              <w:t>Tax registration certificate issued by the relevant national authority Applicable to locally registered bidders only. Somalia registered Bidders shall provide Tax Registration Certificate from the Ministry of Finance, Federal Government of Somalia.</w:t>
            </w:r>
          </w:p>
          <w:p w14:paraId="5A2EC1C6" w14:textId="77777777" w:rsidR="005727BB" w:rsidRPr="00465C52" w:rsidRDefault="005727BB" w:rsidP="005727BB">
            <w:pPr>
              <w:pStyle w:val="ListParagraph"/>
              <w:rPr>
                <w:b/>
                <w:color w:val="0D0D0D" w:themeColor="text1" w:themeTint="F2"/>
              </w:rPr>
            </w:pPr>
          </w:p>
          <w:p w14:paraId="50914215" w14:textId="31D0937A" w:rsidR="0020732D" w:rsidRPr="00465C52" w:rsidRDefault="0020732D" w:rsidP="00151EF3">
            <w:pPr>
              <w:pStyle w:val="Style12"/>
              <w:numPr>
                <w:ilvl w:val="0"/>
                <w:numId w:val="128"/>
              </w:numPr>
              <w:spacing w:before="0" w:after="0"/>
              <w:rPr>
                <w:rFonts w:asciiTheme="majorBidi" w:hAnsiTheme="majorBidi" w:cstheme="majorBidi"/>
                <w:b/>
                <w:iCs w:val="0"/>
                <w:color w:val="0D0D0D" w:themeColor="text1" w:themeTint="F2"/>
                <w:lang w:val="en-US"/>
              </w:rPr>
            </w:pPr>
            <w:r w:rsidRPr="00465C52">
              <w:rPr>
                <w:rFonts w:asciiTheme="majorBidi" w:hAnsiTheme="majorBidi" w:cstheme="majorBidi"/>
                <w:b/>
                <w:color w:val="0D0D0D" w:themeColor="text1" w:themeTint="F2"/>
              </w:rPr>
              <w:t xml:space="preserve">Code of Conduct for Contractor’s Personnel (ES) </w:t>
            </w:r>
          </w:p>
          <w:p w14:paraId="5F6CA0E0" w14:textId="77777777" w:rsidR="00593DEB" w:rsidRPr="00465C52" w:rsidRDefault="0020732D" w:rsidP="00593DEB">
            <w:pPr>
              <w:spacing w:before="240"/>
              <w:ind w:left="720"/>
              <w:contextualSpacing/>
              <w:jc w:val="both"/>
              <w:rPr>
                <w:color w:val="0D0D0D" w:themeColor="text1" w:themeTint="F2"/>
                <w14:textOutline w14:w="9525" w14:cap="rnd" w14:cmpd="sng" w14:algn="ctr">
                  <w14:noFill/>
                  <w14:prstDash w14:val="solid"/>
                  <w14:bevel/>
                </w14:textOutline>
              </w:rPr>
            </w:pPr>
            <w:bookmarkStart w:id="558" w:name="_Hlk534206068"/>
            <w:r w:rsidRPr="00465C52">
              <w:rPr>
                <w:color w:val="0D0D0D" w:themeColor="text1" w:themeTint="F2"/>
              </w:rPr>
              <w:t>The Bidder shall submit its Code of Conduct that will apply to Contractor’s Personnel (as defined in Sub- Clause 1 (</w:t>
            </w:r>
            <w:r w:rsidR="004A6902" w:rsidRPr="00465C52">
              <w:rPr>
                <w:color w:val="0D0D0D" w:themeColor="text1" w:themeTint="F2"/>
              </w:rPr>
              <w:t>ii</w:t>
            </w:r>
            <w:r w:rsidRPr="00465C52">
              <w:rPr>
                <w:color w:val="0D0D0D" w:themeColor="text1" w:themeTint="F2"/>
              </w:rPr>
              <w:t>) of the General</w:t>
            </w:r>
            <w:r w:rsidR="00F019CA" w:rsidRPr="00465C52">
              <w:rPr>
                <w:color w:val="0D0D0D" w:themeColor="text1" w:themeTint="F2"/>
              </w:rPr>
              <w:t xml:space="preserve"> </w:t>
            </w:r>
            <w:r w:rsidRPr="00465C52">
              <w:rPr>
                <w:color w:val="0D0D0D" w:themeColor="text1" w:themeTint="F2"/>
              </w:rPr>
              <w:t xml:space="preserve">Conditions of Contract), to ensure compliance with the Contractor’s Environmental and Social (ES) obligations under the Contract. </w:t>
            </w:r>
            <w:r w:rsidRPr="00465C52">
              <w:rPr>
                <w:color w:val="0D0D0D" w:themeColor="text1" w:themeTint="F2"/>
                <w14:textOutline w14:w="9525" w14:cap="rnd" w14:cmpd="sng" w14:algn="ctr">
                  <w14:noFill/>
                  <w14:prstDash w14:val="solid"/>
                  <w14:bevel/>
                </w14:textOutline>
              </w:rPr>
              <w:t xml:space="preserve">The Bidder shall use for this purpose the Code of Conduct form provided in Section IV.  No substantial modifications shall be made to this form, except that the Bidder may introduce additional requirements, including as necessary to </w:t>
            </w:r>
            <w:proofErr w:type="gramStart"/>
            <w:r w:rsidRPr="00465C52">
              <w:rPr>
                <w:color w:val="0D0D0D" w:themeColor="text1" w:themeTint="F2"/>
                <w14:textOutline w14:w="9525" w14:cap="rnd" w14:cmpd="sng" w14:algn="ctr">
                  <w14:noFill/>
                  <w14:prstDash w14:val="solid"/>
                  <w14:bevel/>
                </w14:textOutline>
              </w:rPr>
              <w:t>take into account</w:t>
            </w:r>
            <w:proofErr w:type="gramEnd"/>
            <w:r w:rsidRPr="00465C52">
              <w:rPr>
                <w:color w:val="0D0D0D" w:themeColor="text1" w:themeTint="F2"/>
                <w14:textOutline w14:w="9525" w14:cap="rnd" w14:cmpd="sng" w14:algn="ctr">
                  <w14:noFill/>
                  <w14:prstDash w14:val="solid"/>
                  <w14:bevel/>
                </w14:textOutline>
              </w:rPr>
              <w:t xml:space="preserve"> specific Contract issues/risks.  </w:t>
            </w:r>
            <w:bookmarkEnd w:id="558"/>
          </w:p>
          <w:p w14:paraId="7B40E1F4" w14:textId="77777777" w:rsidR="00593DEB" w:rsidRPr="00465C52" w:rsidRDefault="00593DEB" w:rsidP="00593DEB">
            <w:pPr>
              <w:spacing w:before="240"/>
              <w:ind w:left="720"/>
              <w:contextualSpacing/>
              <w:jc w:val="both"/>
              <w:rPr>
                <w:color w:val="0D0D0D" w:themeColor="text1" w:themeTint="F2"/>
                <w14:textOutline w14:w="9525" w14:cap="rnd" w14:cmpd="sng" w14:algn="ctr">
                  <w14:noFill/>
                  <w14:prstDash w14:val="solid"/>
                  <w14:bevel/>
                </w14:textOutline>
              </w:rPr>
            </w:pPr>
          </w:p>
          <w:p w14:paraId="68F1D5A0" w14:textId="3EEB8BBE" w:rsidR="0020732D" w:rsidRPr="00465C52" w:rsidRDefault="0020732D" w:rsidP="00593DEB">
            <w:pPr>
              <w:spacing w:before="240"/>
              <w:ind w:left="720"/>
              <w:contextualSpacing/>
              <w:jc w:val="both"/>
              <w:rPr>
                <w:b/>
                <w:color w:val="0D0D0D" w:themeColor="text1" w:themeTint="F2"/>
              </w:rPr>
            </w:pPr>
            <w:r w:rsidRPr="00465C52">
              <w:rPr>
                <w:b/>
                <w:color w:val="0D0D0D" w:themeColor="text1" w:themeTint="F2"/>
              </w:rPr>
              <w:t>Management Strategies and Implementation Plans (MSIP) to manage the (E</w:t>
            </w:r>
            <w:r w:rsidR="0057245A" w:rsidRPr="00465C52">
              <w:rPr>
                <w:b/>
                <w:color w:val="0D0D0D" w:themeColor="text1" w:themeTint="F2"/>
              </w:rPr>
              <w:t>&amp;</w:t>
            </w:r>
            <w:r w:rsidRPr="00465C52">
              <w:rPr>
                <w:b/>
                <w:color w:val="0D0D0D" w:themeColor="text1" w:themeTint="F2"/>
              </w:rPr>
              <w:t>S) risks</w:t>
            </w:r>
            <w:r w:rsidR="00593DEB" w:rsidRPr="00465C52">
              <w:rPr>
                <w:b/>
                <w:color w:val="0D0D0D" w:themeColor="text1" w:themeTint="F2"/>
              </w:rPr>
              <w:t xml:space="preserve">. </w:t>
            </w:r>
          </w:p>
          <w:p w14:paraId="6D5CCD84" w14:textId="07AD33E5" w:rsidR="00EE34D5" w:rsidRPr="00465C52" w:rsidRDefault="00EE34D5" w:rsidP="00EE34D5">
            <w:pPr>
              <w:rPr>
                <w:color w:val="0D0D0D" w:themeColor="text1" w:themeTint="F2"/>
              </w:rPr>
            </w:pPr>
            <w:r w:rsidRPr="00465C52">
              <w:rPr>
                <w:color w:val="0D0D0D" w:themeColor="text1" w:themeTint="F2"/>
              </w:rPr>
              <w:t xml:space="preserve">The Contractor to be engaged for civil works under the SERP will be responsible for the following </w:t>
            </w:r>
            <w:r w:rsidRPr="00465C52">
              <w:rPr>
                <w:rFonts w:asciiTheme="majorBidi" w:hAnsiTheme="majorBidi" w:cstheme="majorBidi"/>
                <w:color w:val="0D0D0D" w:themeColor="text1" w:themeTint="F2"/>
              </w:rPr>
              <w:t>in accordance with the Particular Conditions of Contract Sub-Clause 16.2, that includes the agreed mitigation measures, some of which have been listed below</w:t>
            </w:r>
          </w:p>
          <w:p w14:paraId="6348B75A"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 xml:space="preserve">Employ or appoint qualified environmental, social, occupational health and safety </w:t>
            </w:r>
            <w:proofErr w:type="gramStart"/>
            <w:r w:rsidRPr="00465C52">
              <w:rPr>
                <w:color w:val="0D0D0D" w:themeColor="text1" w:themeTint="F2"/>
              </w:rPr>
              <w:t>expert(s)</w:t>
            </w:r>
            <w:proofErr w:type="gramEnd"/>
            <w:r w:rsidRPr="00465C52">
              <w:rPr>
                <w:color w:val="0D0D0D" w:themeColor="text1" w:themeTint="F2"/>
              </w:rPr>
              <w:t xml:space="preserve"> to manage ESHS issues. </w:t>
            </w:r>
          </w:p>
          <w:p w14:paraId="77AEE769" w14:textId="77777777" w:rsidR="00EE34D5" w:rsidRPr="00465C52" w:rsidRDefault="00EE34D5" w:rsidP="00151EF3">
            <w:pPr>
              <w:pStyle w:val="ListParagraph"/>
              <w:numPr>
                <w:ilvl w:val="0"/>
                <w:numId w:val="130"/>
              </w:numPr>
              <w:spacing w:before="100" w:after="200"/>
              <w:jc w:val="both"/>
              <w:rPr>
                <w:color w:val="0D0D0D" w:themeColor="text1" w:themeTint="F2"/>
              </w:rPr>
            </w:pPr>
            <w:r w:rsidRPr="00465C52">
              <w:rPr>
                <w:color w:val="0D0D0D" w:themeColor="text1" w:themeTint="F2"/>
              </w:rPr>
              <w:t xml:space="preserve">Prepare and implement Contractor’s Environmental and Social Management Plan (C-ESMP), Contractor’s Labor Management Procedure (LMP) that comply with the project SEP, LMP, ESMP (OHS-related provisions). </w:t>
            </w:r>
            <w:proofErr w:type="gramStart"/>
            <w:r w:rsidRPr="00465C52">
              <w:rPr>
                <w:color w:val="0D0D0D" w:themeColor="text1" w:themeTint="F2"/>
              </w:rPr>
              <w:t>These plan</w:t>
            </w:r>
            <w:proofErr w:type="gramEnd"/>
            <w:r w:rsidRPr="00465C52">
              <w:rPr>
                <w:color w:val="0D0D0D" w:themeColor="text1" w:themeTint="F2"/>
              </w:rPr>
              <w:t xml:space="preserve"> will be submitted to the PCU for review and approval before the contractor is allowed to mobilize to the field. </w:t>
            </w:r>
          </w:p>
          <w:p w14:paraId="0BF0A0AF"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 xml:space="preserve">Ensure that all contractor and subcontractor workers understand and sign the Code of Conduct prior to the commencement of works, take </w:t>
            </w:r>
            <w:r w:rsidRPr="00465C52">
              <w:rPr>
                <w:color w:val="0D0D0D" w:themeColor="text1" w:themeTint="F2"/>
              </w:rPr>
              <w:lastRenderedPageBreak/>
              <w:t>all other measures to address risks of sexual exploitation and abuse (SEA)/sexual harassment (SH) as specified in the contractor’s ESMP and supervise compliance with such measures.</w:t>
            </w:r>
          </w:p>
          <w:p w14:paraId="2950FEAA"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 xml:space="preserve">Supervise their subcontractors to ensure adherence to the C-ESMP. </w:t>
            </w:r>
          </w:p>
          <w:p w14:paraId="2346963A"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 xml:space="preserve">Maintain records of recruitment and employment of contracted workers (including subcontractors) with age verification to avoid child labor. </w:t>
            </w:r>
          </w:p>
          <w:p w14:paraId="65FDFA12"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 xml:space="preserve">Provide induction and regular training to contracted workers on environmental, social and occupational health and safety issues, including </w:t>
            </w:r>
            <w:proofErr w:type="gramStart"/>
            <w:r w:rsidRPr="00465C52">
              <w:rPr>
                <w:color w:val="0D0D0D" w:themeColor="text1" w:themeTint="F2"/>
              </w:rPr>
              <w:t>training to</w:t>
            </w:r>
            <w:proofErr w:type="gramEnd"/>
            <w:r w:rsidRPr="00465C52">
              <w:rPr>
                <w:color w:val="0D0D0D" w:themeColor="text1" w:themeTint="F2"/>
              </w:rPr>
              <w:t xml:space="preserve"> workers exposed to specific risks associated with their work.</w:t>
            </w:r>
          </w:p>
          <w:p w14:paraId="5B6F7DEC"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 xml:space="preserve">Require the primary supplier to identify and address risks of child labor, forced labor and serious safety issues for primary supply workers.  </w:t>
            </w:r>
          </w:p>
          <w:p w14:paraId="5F3EAA76"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 xml:space="preserve">Develop and implement the grievance mechanism for contracted workers, including ensuring that grievances received from their contracted workers are resolved promptly, and reporting the status of grievances and resolutions. </w:t>
            </w:r>
          </w:p>
          <w:p w14:paraId="021E6802"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Maintain records of incidents and accidents on the project site and participate in related incident/accident investigations.</w:t>
            </w:r>
          </w:p>
          <w:p w14:paraId="6388C0DC"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Warn the workers of any imminent or deteriorating risk situation that could result in an accident and instruct when it is safe to proceed.</w:t>
            </w:r>
          </w:p>
          <w:p w14:paraId="105B913E"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Report to PCU on labor and occupational health and safety performance during subprojects operation.</w:t>
            </w:r>
          </w:p>
          <w:p w14:paraId="23DFAF6C"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 xml:space="preserve">Employ or appoint qualified environmental, social, occupational health and safety expert(s) to manage ESHS issues; </w:t>
            </w:r>
          </w:p>
          <w:p w14:paraId="5759890A"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Prepare and implement Contractor’s ESMP (including OHS provisions) which will apply to the contracted workers who work on the Projects. These procedures and plans will be submitted to the PCU for review and approval before the contractor is allowed to mobilize to the field;</w:t>
            </w:r>
          </w:p>
          <w:p w14:paraId="20EB376D"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 xml:space="preserve"> Ensure that recruitment of casual workers is done as per the LMP and the C-ESMP.</w:t>
            </w:r>
          </w:p>
          <w:p w14:paraId="7ABA0E8F"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 xml:space="preserve">Supervise their subcontractors to ensure adherence to C-ESMP. </w:t>
            </w:r>
          </w:p>
          <w:p w14:paraId="4ECD8C78"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 xml:space="preserve">Maintain records of recruitment and employment of contracted workers (including subcontractors) with age verification to avoid child labor; </w:t>
            </w:r>
          </w:p>
          <w:p w14:paraId="3E92AFA3"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 xml:space="preserve">Provide induction and regular training to contracted workers on environmental, social and occupational health and safety issues, including training to workers exposed to specific risks associated with their work and keep records of these </w:t>
            </w:r>
            <w:proofErr w:type="gramStart"/>
            <w:r w:rsidRPr="00465C52">
              <w:rPr>
                <w:color w:val="0D0D0D" w:themeColor="text1" w:themeTint="F2"/>
              </w:rPr>
              <w:t>trainings</w:t>
            </w:r>
            <w:proofErr w:type="gramEnd"/>
            <w:r w:rsidRPr="00465C52">
              <w:rPr>
                <w:color w:val="0D0D0D" w:themeColor="text1" w:themeTint="F2"/>
              </w:rPr>
              <w:t>;</w:t>
            </w:r>
          </w:p>
          <w:p w14:paraId="1C68C41A"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 xml:space="preserve">Require the primary supplier to identify and address risks of child labor, forced labor and serious safety issues for primary supply workers;  </w:t>
            </w:r>
          </w:p>
          <w:p w14:paraId="7A37E2A6"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Develop and implement the grievance mechanism for contracted workers, including ensuring that grievances received from their contracted workers are resolved promptly, and reporting the status of grievances and resolutions. The Grievance Redress Mechanisms should include channels for safe, confidential reporting of any SEA/SH and GBV cases;</w:t>
            </w:r>
          </w:p>
          <w:p w14:paraId="4CFEE5E7"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lastRenderedPageBreak/>
              <w:t>Ensure that all contractor and subcontractor workers understand and sign the Code of Conduct prior to the commencement of works, take all other measures to address risks of sexual exploitation and abuse SEA/sexual harassment (SH) as specified in the contractor’s LMP/ESMP and supervise compliance with such measures;</w:t>
            </w:r>
          </w:p>
          <w:p w14:paraId="69C6A276"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Ensure provision of water, sanitation, and hygiene facilities including separate toilets and changing rooms for female workers;</w:t>
            </w:r>
          </w:p>
          <w:p w14:paraId="04537704"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Ensure first aid facilities and appropriate personal protective equipment (PPE for workers at the sites given the specific worker OHS risks;</w:t>
            </w:r>
          </w:p>
          <w:p w14:paraId="11098862"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Immediately Report to PCU on labor, OHS accident, or significant environmental event (e.g., spill, release, emergency), any chance finds during subproject implementation;</w:t>
            </w:r>
          </w:p>
          <w:p w14:paraId="35C1C65C"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Report to PCU on labor and occupational health and safety performance;</w:t>
            </w:r>
          </w:p>
          <w:p w14:paraId="65E37815"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 xml:space="preserve">Participate in the induction training on ESMP provisions and requirements delivered by the PCU. Ensure that all workers, including site supervisors and </w:t>
            </w:r>
            <w:proofErr w:type="gramStart"/>
            <w:r w:rsidRPr="00465C52">
              <w:rPr>
                <w:color w:val="0D0D0D" w:themeColor="text1" w:themeTint="F2"/>
              </w:rPr>
              <w:t>management</w:t>
            </w:r>
            <w:proofErr w:type="gramEnd"/>
            <w:r w:rsidRPr="00465C52">
              <w:rPr>
                <w:color w:val="0D0D0D" w:themeColor="text1" w:themeTint="F2"/>
              </w:rPr>
              <w:t xml:space="preserve"> participate in training sessions delivered by PCU;</w:t>
            </w:r>
          </w:p>
          <w:p w14:paraId="6282B477"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Based on the results of CESMP monitoring, cooperate with the PCU and Supervision Consultant to implement environmental and social corrective actions and plans, as necessary;</w:t>
            </w:r>
          </w:p>
          <w:p w14:paraId="4B521637"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Respond promptly and efficiently to requests and instructions from PCU for environmental corrective actions and implement additional environmental and social mitigation measures, as necessary;</w:t>
            </w:r>
          </w:p>
          <w:p w14:paraId="272B25C8"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Coordinate with PCU to deal with any complaints during project implementation;</w:t>
            </w:r>
          </w:p>
          <w:p w14:paraId="3D552F6A" w14:textId="77777777" w:rsidR="00EE34D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Collaborate with the local government to follow project agreements on material sourcing, schedules for utility disruption, work schedules and waste utilization plan; and</w:t>
            </w:r>
          </w:p>
          <w:p w14:paraId="2A98D74F" w14:textId="327E4855" w:rsidR="00604AA5" w:rsidRPr="00465C52" w:rsidRDefault="00EE34D5" w:rsidP="00151EF3">
            <w:pPr>
              <w:pStyle w:val="ListParagraph"/>
              <w:numPr>
                <w:ilvl w:val="0"/>
                <w:numId w:val="131"/>
              </w:numPr>
              <w:spacing w:before="100" w:after="200"/>
              <w:jc w:val="both"/>
              <w:rPr>
                <w:color w:val="0D0D0D" w:themeColor="text1" w:themeTint="F2"/>
              </w:rPr>
            </w:pPr>
            <w:r w:rsidRPr="00465C52">
              <w:rPr>
                <w:color w:val="0D0D0D" w:themeColor="text1" w:themeTint="F2"/>
              </w:rPr>
              <w:t xml:space="preserve">The C-ESMPs will include specific mitigation measures based on the ESMP, the final design, the proposed work method statements, the nature of the project site, etc. They will also be informed by the work risk assessment and impacts identified by the ESMP. </w:t>
            </w:r>
          </w:p>
        </w:tc>
      </w:tr>
      <w:tr w:rsidR="0016255D" w:rsidRPr="00465C52" w14:paraId="6A99AA5E" w14:textId="77777777" w:rsidTr="004C4F70">
        <w:trPr>
          <w:jc w:val="center"/>
        </w:trPr>
        <w:tc>
          <w:tcPr>
            <w:tcW w:w="1617" w:type="dxa"/>
            <w:tcBorders>
              <w:top w:val="single" w:sz="2" w:space="0" w:color="000000"/>
              <w:left w:val="single" w:sz="2" w:space="0" w:color="000000"/>
              <w:bottom w:val="single" w:sz="2" w:space="0" w:color="000000"/>
              <w:right w:val="single" w:sz="8" w:space="0" w:color="000000"/>
            </w:tcBorders>
          </w:tcPr>
          <w:p w14:paraId="4D125488" w14:textId="77777777" w:rsidR="00F82CA6" w:rsidRPr="00465C52" w:rsidRDefault="00F82CA6" w:rsidP="00347DB2">
            <w:pPr>
              <w:spacing w:before="60" w:after="60"/>
              <w:contextualSpacing/>
              <w:rPr>
                <w:b/>
                <w:bCs/>
                <w:color w:val="0D0D0D" w:themeColor="text1" w:themeTint="F2"/>
              </w:rPr>
            </w:pPr>
            <w:r w:rsidRPr="00465C52">
              <w:rPr>
                <w:b/>
                <w:color w:val="0D0D0D" w:themeColor="text1" w:themeTint="F2"/>
              </w:rPr>
              <w:lastRenderedPageBreak/>
              <w:t>ITB 13.1</w:t>
            </w:r>
          </w:p>
        </w:tc>
        <w:tc>
          <w:tcPr>
            <w:tcW w:w="7477" w:type="dxa"/>
            <w:tcBorders>
              <w:top w:val="single" w:sz="2" w:space="0" w:color="000000"/>
              <w:left w:val="nil"/>
              <w:bottom w:val="single" w:sz="2" w:space="0" w:color="000000"/>
              <w:right w:val="single" w:sz="2" w:space="0" w:color="000000"/>
            </w:tcBorders>
          </w:tcPr>
          <w:p w14:paraId="1F16B0A7" w14:textId="77777777" w:rsidR="00F82CA6" w:rsidRPr="00465C52" w:rsidRDefault="00F82CA6" w:rsidP="00347DB2">
            <w:pPr>
              <w:tabs>
                <w:tab w:val="right" w:pos="7254"/>
              </w:tabs>
              <w:spacing w:before="60" w:after="60"/>
              <w:contextualSpacing/>
              <w:rPr>
                <w:color w:val="0D0D0D" w:themeColor="text1" w:themeTint="F2"/>
              </w:rPr>
            </w:pPr>
            <w:r w:rsidRPr="00465C52">
              <w:rPr>
                <w:color w:val="0D0D0D" w:themeColor="text1" w:themeTint="F2"/>
              </w:rPr>
              <w:t xml:space="preserve">Alternative Bids </w:t>
            </w:r>
            <w:proofErr w:type="gramStart"/>
            <w:r w:rsidRPr="00465C52">
              <w:rPr>
                <w:b/>
                <w:i/>
                <w:color w:val="0D0D0D" w:themeColor="text1" w:themeTint="F2"/>
              </w:rPr>
              <w:t>shall</w:t>
            </w:r>
            <w:proofErr w:type="gramEnd"/>
            <w:r w:rsidRPr="00465C52">
              <w:rPr>
                <w:b/>
                <w:i/>
                <w:color w:val="0D0D0D" w:themeColor="text1" w:themeTint="F2"/>
              </w:rPr>
              <w:t xml:space="preserve"> not be</w:t>
            </w:r>
            <w:r w:rsidR="00593DEB" w:rsidRPr="00465C52">
              <w:rPr>
                <w:b/>
                <w:i/>
                <w:color w:val="0D0D0D" w:themeColor="text1" w:themeTint="F2"/>
              </w:rPr>
              <w:t xml:space="preserve"> </w:t>
            </w:r>
            <w:r w:rsidRPr="00465C52">
              <w:rPr>
                <w:color w:val="0D0D0D" w:themeColor="text1" w:themeTint="F2"/>
              </w:rPr>
              <w:t>considered.</w:t>
            </w:r>
          </w:p>
          <w:p w14:paraId="1C86633C" w14:textId="1CE64296" w:rsidR="00593DEB" w:rsidRPr="00465C52" w:rsidRDefault="00593DEB" w:rsidP="00347DB2">
            <w:pPr>
              <w:tabs>
                <w:tab w:val="right" w:pos="7254"/>
              </w:tabs>
              <w:spacing w:before="60" w:after="60"/>
              <w:contextualSpacing/>
              <w:rPr>
                <w:color w:val="0D0D0D" w:themeColor="text1" w:themeTint="F2"/>
              </w:rPr>
            </w:pPr>
          </w:p>
        </w:tc>
      </w:tr>
      <w:tr w:rsidR="0016255D" w:rsidRPr="00465C52" w14:paraId="6FD2682D"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2429D37C" w14:textId="77777777" w:rsidR="00F82CA6" w:rsidRPr="00465C52" w:rsidRDefault="00F82CA6" w:rsidP="00347DB2">
            <w:pPr>
              <w:spacing w:before="60" w:after="60"/>
              <w:contextualSpacing/>
              <w:rPr>
                <w:b/>
                <w:bCs/>
                <w:color w:val="0D0D0D" w:themeColor="text1" w:themeTint="F2"/>
              </w:rPr>
            </w:pPr>
            <w:r w:rsidRPr="00465C52">
              <w:rPr>
                <w:b/>
                <w:color w:val="0D0D0D" w:themeColor="text1" w:themeTint="F2"/>
              </w:rPr>
              <w:t>ITB 13.2</w:t>
            </w:r>
          </w:p>
        </w:tc>
        <w:tc>
          <w:tcPr>
            <w:tcW w:w="7477" w:type="dxa"/>
            <w:tcBorders>
              <w:top w:val="single" w:sz="2" w:space="0" w:color="000000"/>
              <w:left w:val="nil"/>
              <w:bottom w:val="single" w:sz="2" w:space="0" w:color="000000"/>
              <w:right w:val="single" w:sz="2" w:space="0" w:color="000000"/>
            </w:tcBorders>
          </w:tcPr>
          <w:p w14:paraId="73A2EEC5" w14:textId="17AAC69A" w:rsidR="00F82CA6" w:rsidRPr="00465C52" w:rsidRDefault="00F82CA6" w:rsidP="00347DB2">
            <w:pPr>
              <w:tabs>
                <w:tab w:val="right" w:pos="7254"/>
              </w:tabs>
              <w:spacing w:before="60" w:after="60"/>
              <w:contextualSpacing/>
              <w:rPr>
                <w:iCs/>
                <w:color w:val="0D0D0D" w:themeColor="text1" w:themeTint="F2"/>
              </w:rPr>
            </w:pPr>
            <w:r w:rsidRPr="00465C52">
              <w:rPr>
                <w:iCs/>
                <w:color w:val="0D0D0D" w:themeColor="text1" w:themeTint="F2"/>
              </w:rPr>
              <w:t xml:space="preserve">Alternative times for completion </w:t>
            </w:r>
            <w:r w:rsidRPr="00465C52">
              <w:rPr>
                <w:b/>
                <w:i/>
                <w:color w:val="0D0D0D" w:themeColor="text1" w:themeTint="F2"/>
              </w:rPr>
              <w:t>shall not be</w:t>
            </w:r>
            <w:r w:rsidRPr="00465C52">
              <w:rPr>
                <w:i/>
                <w:color w:val="0D0D0D" w:themeColor="text1" w:themeTint="F2"/>
              </w:rPr>
              <w:t xml:space="preserve"> </w:t>
            </w:r>
            <w:r w:rsidRPr="00465C52">
              <w:rPr>
                <w:iCs/>
                <w:color w:val="0D0D0D" w:themeColor="text1" w:themeTint="F2"/>
              </w:rPr>
              <w:t>permitted.</w:t>
            </w:r>
          </w:p>
          <w:p w14:paraId="4CAEFAA5" w14:textId="20D7A6D3" w:rsidR="00F82CA6" w:rsidRPr="00465C52" w:rsidRDefault="00F82CA6" w:rsidP="00347DB2">
            <w:pPr>
              <w:tabs>
                <w:tab w:val="right" w:pos="7254"/>
              </w:tabs>
              <w:spacing w:before="60" w:after="60"/>
              <w:contextualSpacing/>
              <w:rPr>
                <w:b/>
                <w:i/>
                <w:color w:val="0D0D0D" w:themeColor="text1" w:themeTint="F2"/>
              </w:rPr>
            </w:pPr>
          </w:p>
        </w:tc>
      </w:tr>
      <w:tr w:rsidR="0016255D" w:rsidRPr="00465C52" w14:paraId="1FB77E71"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75F37730" w14:textId="77777777" w:rsidR="00F82CA6" w:rsidRPr="00465C52" w:rsidRDefault="00F82CA6" w:rsidP="00347DB2">
            <w:pPr>
              <w:spacing w:before="60" w:after="60"/>
              <w:contextualSpacing/>
              <w:rPr>
                <w:b/>
                <w:bCs/>
                <w:color w:val="0D0D0D" w:themeColor="text1" w:themeTint="F2"/>
              </w:rPr>
            </w:pPr>
            <w:r w:rsidRPr="00465C52">
              <w:rPr>
                <w:b/>
                <w:iCs/>
                <w:color w:val="0D0D0D" w:themeColor="text1" w:themeTint="F2"/>
              </w:rPr>
              <w:t>ITB 13.4</w:t>
            </w:r>
          </w:p>
        </w:tc>
        <w:tc>
          <w:tcPr>
            <w:tcW w:w="7477" w:type="dxa"/>
            <w:tcBorders>
              <w:top w:val="single" w:sz="2" w:space="0" w:color="000000"/>
              <w:left w:val="nil"/>
              <w:bottom w:val="single" w:sz="2" w:space="0" w:color="000000"/>
              <w:right w:val="single" w:sz="2" w:space="0" w:color="000000"/>
            </w:tcBorders>
          </w:tcPr>
          <w:p w14:paraId="6478B778" w14:textId="77777777" w:rsidR="00593DEB" w:rsidRPr="00465C52" w:rsidRDefault="00F82CA6" w:rsidP="00347DB2">
            <w:pPr>
              <w:tabs>
                <w:tab w:val="right" w:pos="7254"/>
              </w:tabs>
              <w:spacing w:before="60" w:after="60"/>
              <w:contextualSpacing/>
              <w:rPr>
                <w:b/>
                <w:i/>
                <w:iCs/>
                <w:color w:val="0D0D0D" w:themeColor="text1" w:themeTint="F2"/>
              </w:rPr>
            </w:pPr>
            <w:r w:rsidRPr="00465C52">
              <w:rPr>
                <w:iCs/>
                <w:color w:val="0D0D0D" w:themeColor="text1" w:themeTint="F2"/>
              </w:rPr>
              <w:t xml:space="preserve">Alternative technical solutions shall be permitted for the following parts of the Works: </w:t>
            </w:r>
            <w:r w:rsidR="00593DEB" w:rsidRPr="00465C52">
              <w:rPr>
                <w:b/>
                <w:i/>
                <w:iCs/>
                <w:color w:val="0D0D0D" w:themeColor="text1" w:themeTint="F2"/>
              </w:rPr>
              <w:t>Not applicable</w:t>
            </w:r>
          </w:p>
          <w:p w14:paraId="12353ED0" w14:textId="6D9E142B" w:rsidR="00F82CA6" w:rsidRPr="00465C52" w:rsidRDefault="00F82CA6" w:rsidP="00347DB2">
            <w:pPr>
              <w:tabs>
                <w:tab w:val="right" w:pos="7254"/>
              </w:tabs>
              <w:spacing w:before="60" w:after="60"/>
              <w:contextualSpacing/>
              <w:rPr>
                <w:b/>
                <w:i/>
                <w:iCs/>
                <w:color w:val="0D0D0D" w:themeColor="text1" w:themeTint="F2"/>
              </w:rPr>
            </w:pPr>
            <w:r w:rsidRPr="00465C52">
              <w:rPr>
                <w:b/>
                <w:i/>
                <w:color w:val="0D0D0D" w:themeColor="text1" w:themeTint="F2"/>
              </w:rPr>
              <w:t xml:space="preserve"> </w:t>
            </w:r>
          </w:p>
        </w:tc>
      </w:tr>
      <w:tr w:rsidR="0016255D" w:rsidRPr="00465C52" w14:paraId="58FE3988"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5D7A7676" w14:textId="77777777" w:rsidR="00F82CA6" w:rsidRPr="00465C52" w:rsidRDefault="00F82CA6" w:rsidP="00347DB2">
            <w:pPr>
              <w:spacing w:before="60" w:after="60"/>
              <w:contextualSpacing/>
              <w:rPr>
                <w:b/>
                <w:iCs/>
                <w:color w:val="0D0D0D" w:themeColor="text1" w:themeTint="F2"/>
              </w:rPr>
            </w:pPr>
            <w:r w:rsidRPr="00465C52">
              <w:rPr>
                <w:b/>
                <w:color w:val="0D0D0D" w:themeColor="text1" w:themeTint="F2"/>
              </w:rPr>
              <w:t>ITB 14.5</w:t>
            </w:r>
          </w:p>
        </w:tc>
        <w:tc>
          <w:tcPr>
            <w:tcW w:w="7477" w:type="dxa"/>
            <w:tcBorders>
              <w:top w:val="single" w:sz="2" w:space="0" w:color="000000"/>
              <w:left w:val="nil"/>
              <w:bottom w:val="single" w:sz="2" w:space="0" w:color="000000"/>
              <w:right w:val="single" w:sz="2" w:space="0" w:color="000000"/>
            </w:tcBorders>
          </w:tcPr>
          <w:p w14:paraId="4E587632" w14:textId="32BB3E9F" w:rsidR="00F82CA6" w:rsidRPr="00465C52" w:rsidRDefault="00F82CA6" w:rsidP="00347DB2">
            <w:pPr>
              <w:tabs>
                <w:tab w:val="right" w:pos="7254"/>
              </w:tabs>
              <w:spacing w:before="60" w:after="60"/>
              <w:contextualSpacing/>
              <w:rPr>
                <w:color w:val="0D0D0D" w:themeColor="text1" w:themeTint="F2"/>
              </w:rPr>
            </w:pPr>
            <w:r w:rsidRPr="00465C52">
              <w:rPr>
                <w:color w:val="0D0D0D" w:themeColor="text1" w:themeTint="F2"/>
              </w:rPr>
              <w:t xml:space="preserve">The prices quoted by the Bidder </w:t>
            </w:r>
            <w:r w:rsidRPr="00465C52">
              <w:rPr>
                <w:b/>
                <w:i/>
                <w:color w:val="0D0D0D" w:themeColor="text1" w:themeTint="F2"/>
              </w:rPr>
              <w:t>shall not be</w:t>
            </w:r>
            <w:r w:rsidRPr="00465C52">
              <w:rPr>
                <w:i/>
                <w:color w:val="0D0D0D" w:themeColor="text1" w:themeTint="F2"/>
              </w:rPr>
              <w:t xml:space="preserve"> </w:t>
            </w:r>
            <w:r w:rsidRPr="00465C52">
              <w:rPr>
                <w:color w:val="0D0D0D" w:themeColor="text1" w:themeTint="F2"/>
              </w:rPr>
              <w:t xml:space="preserve">subject to adjustment during the performance of the Contract.  </w:t>
            </w:r>
          </w:p>
          <w:p w14:paraId="3E1F7CA9" w14:textId="74703097" w:rsidR="004B2877" w:rsidRPr="00465C52" w:rsidRDefault="004B2877" w:rsidP="00347DB2">
            <w:pPr>
              <w:tabs>
                <w:tab w:val="right" w:pos="7254"/>
              </w:tabs>
              <w:spacing w:before="60" w:after="60"/>
              <w:contextualSpacing/>
              <w:rPr>
                <w:iCs/>
                <w:color w:val="0D0D0D" w:themeColor="text1" w:themeTint="F2"/>
              </w:rPr>
            </w:pPr>
          </w:p>
        </w:tc>
      </w:tr>
      <w:tr w:rsidR="0016255D" w:rsidRPr="00465C52" w14:paraId="10EB8A29"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2BF203F4" w14:textId="77777777" w:rsidR="00F82CA6" w:rsidRPr="00465C52" w:rsidRDefault="00F82CA6" w:rsidP="00347DB2">
            <w:pPr>
              <w:spacing w:before="60" w:after="60"/>
              <w:contextualSpacing/>
              <w:jc w:val="both"/>
              <w:rPr>
                <w:b/>
                <w:iCs/>
                <w:color w:val="0D0D0D" w:themeColor="text1" w:themeTint="F2"/>
              </w:rPr>
            </w:pPr>
            <w:r w:rsidRPr="00465C52">
              <w:rPr>
                <w:b/>
                <w:color w:val="0D0D0D" w:themeColor="text1" w:themeTint="F2"/>
              </w:rPr>
              <w:t>ITB 15.1</w:t>
            </w:r>
          </w:p>
        </w:tc>
        <w:tc>
          <w:tcPr>
            <w:tcW w:w="7477" w:type="dxa"/>
            <w:tcBorders>
              <w:top w:val="single" w:sz="2" w:space="0" w:color="000000"/>
              <w:left w:val="nil"/>
              <w:bottom w:val="single" w:sz="2" w:space="0" w:color="000000"/>
              <w:right w:val="single" w:sz="2" w:space="0" w:color="000000"/>
            </w:tcBorders>
          </w:tcPr>
          <w:p w14:paraId="7E8E708B" w14:textId="087769D6" w:rsidR="00F82CA6" w:rsidRPr="00465C52" w:rsidRDefault="00F82CA6" w:rsidP="00347DB2">
            <w:pPr>
              <w:tabs>
                <w:tab w:val="right" w:pos="7254"/>
              </w:tabs>
              <w:spacing w:before="60" w:after="60"/>
              <w:contextualSpacing/>
              <w:rPr>
                <w:b/>
                <w:i/>
                <w:color w:val="0D0D0D" w:themeColor="text1" w:themeTint="F2"/>
              </w:rPr>
            </w:pPr>
            <w:r w:rsidRPr="00465C52">
              <w:rPr>
                <w:color w:val="0D0D0D" w:themeColor="text1" w:themeTint="F2"/>
              </w:rPr>
              <w:t xml:space="preserve">The price shall be quoted by the Bidder in: </w:t>
            </w:r>
            <w:r w:rsidR="004B2877" w:rsidRPr="00465C52">
              <w:rPr>
                <w:b/>
                <w:i/>
                <w:color w:val="0D0D0D" w:themeColor="text1" w:themeTint="F2"/>
              </w:rPr>
              <w:t>US Dollars only</w:t>
            </w:r>
          </w:p>
          <w:p w14:paraId="39807A95" w14:textId="466CC60A" w:rsidR="00F82CA6" w:rsidRPr="00465C52" w:rsidRDefault="00F82CA6" w:rsidP="00347DB2">
            <w:pPr>
              <w:tabs>
                <w:tab w:val="right" w:pos="7254"/>
              </w:tabs>
              <w:spacing w:before="60" w:after="60"/>
              <w:contextualSpacing/>
              <w:jc w:val="both"/>
              <w:rPr>
                <w:iCs/>
                <w:color w:val="0D0D0D" w:themeColor="text1" w:themeTint="F2"/>
              </w:rPr>
            </w:pPr>
          </w:p>
        </w:tc>
      </w:tr>
      <w:tr w:rsidR="0016255D" w:rsidRPr="00465C52" w14:paraId="7186FA59"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37200D2E" w14:textId="77777777" w:rsidR="00F82CA6" w:rsidRPr="00465C52" w:rsidRDefault="00F82CA6" w:rsidP="00347DB2">
            <w:pPr>
              <w:spacing w:before="60" w:after="60"/>
              <w:contextualSpacing/>
              <w:rPr>
                <w:b/>
                <w:bCs/>
                <w:color w:val="0D0D0D" w:themeColor="text1" w:themeTint="F2"/>
              </w:rPr>
            </w:pPr>
            <w:r w:rsidRPr="00465C52">
              <w:rPr>
                <w:b/>
                <w:bCs/>
                <w:color w:val="0D0D0D" w:themeColor="text1" w:themeTint="F2"/>
              </w:rPr>
              <w:t>ITB 18.1</w:t>
            </w:r>
          </w:p>
        </w:tc>
        <w:tc>
          <w:tcPr>
            <w:tcW w:w="7477" w:type="dxa"/>
            <w:tcBorders>
              <w:top w:val="single" w:sz="2" w:space="0" w:color="000000"/>
              <w:left w:val="nil"/>
              <w:bottom w:val="single" w:sz="2" w:space="0" w:color="000000"/>
              <w:right w:val="single" w:sz="2" w:space="0" w:color="000000"/>
            </w:tcBorders>
          </w:tcPr>
          <w:p w14:paraId="08C0B2F5" w14:textId="4DE58689" w:rsidR="004B2877" w:rsidRPr="00465C52" w:rsidRDefault="009D3CA5" w:rsidP="00347DB2">
            <w:pPr>
              <w:tabs>
                <w:tab w:val="right" w:pos="4860"/>
              </w:tabs>
              <w:spacing w:before="80" w:after="80"/>
              <w:contextualSpacing/>
              <w:rPr>
                <w:b/>
                <w:bCs/>
                <w:i/>
                <w:color w:val="0D0D0D" w:themeColor="text1" w:themeTint="F2"/>
              </w:rPr>
            </w:pPr>
            <w:r w:rsidRPr="00465C52">
              <w:rPr>
                <w:iCs/>
                <w:color w:val="0D0D0D" w:themeColor="text1" w:themeTint="F2"/>
              </w:rPr>
              <w:t xml:space="preserve">The Bid shall be valid </w:t>
            </w:r>
            <w:proofErr w:type="gramStart"/>
            <w:r w:rsidRPr="00465C52">
              <w:rPr>
                <w:iCs/>
                <w:color w:val="0D0D0D" w:themeColor="text1" w:themeTint="F2"/>
              </w:rPr>
              <w:t>until:</w:t>
            </w:r>
            <w:proofErr w:type="gramEnd"/>
            <w:r w:rsidR="004B2877" w:rsidRPr="00465C52">
              <w:rPr>
                <w:iCs/>
                <w:color w:val="0D0D0D" w:themeColor="text1" w:themeTint="F2"/>
              </w:rPr>
              <w:t xml:space="preserve"> </w:t>
            </w:r>
            <w:r w:rsidR="00604AA5" w:rsidRPr="00465C52">
              <w:rPr>
                <w:b/>
                <w:bCs/>
                <w:i/>
                <w:color w:val="0D0D0D" w:themeColor="text1" w:themeTint="F2"/>
              </w:rPr>
              <w:t>12</w:t>
            </w:r>
            <w:r w:rsidR="004B2877" w:rsidRPr="00465C52">
              <w:rPr>
                <w:b/>
                <w:bCs/>
                <w:i/>
                <w:color w:val="0D0D0D" w:themeColor="text1" w:themeTint="F2"/>
              </w:rPr>
              <w:t>0 days after bid submission deadline</w:t>
            </w:r>
          </w:p>
          <w:p w14:paraId="00B31706" w14:textId="639E178D" w:rsidR="00F82CA6" w:rsidRPr="00465C52" w:rsidRDefault="00F82CA6" w:rsidP="00347DB2">
            <w:pPr>
              <w:tabs>
                <w:tab w:val="right" w:pos="4860"/>
              </w:tabs>
              <w:spacing w:before="80" w:after="80"/>
              <w:contextualSpacing/>
              <w:rPr>
                <w:color w:val="0D0D0D" w:themeColor="text1" w:themeTint="F2"/>
              </w:rPr>
            </w:pPr>
          </w:p>
        </w:tc>
      </w:tr>
      <w:tr w:rsidR="0016255D" w:rsidRPr="00465C52" w14:paraId="130D4710"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623F18E0" w14:textId="77777777" w:rsidR="00F82CA6" w:rsidRPr="00465C52" w:rsidRDefault="00F82CA6" w:rsidP="00347DB2">
            <w:pPr>
              <w:spacing w:before="60" w:after="60"/>
              <w:contextualSpacing/>
              <w:rPr>
                <w:b/>
                <w:bCs/>
                <w:color w:val="0D0D0D" w:themeColor="text1" w:themeTint="F2"/>
              </w:rPr>
            </w:pPr>
            <w:r w:rsidRPr="00465C52">
              <w:rPr>
                <w:b/>
                <w:color w:val="0D0D0D" w:themeColor="text1" w:themeTint="F2"/>
              </w:rPr>
              <w:t>ITB 18.3 (a)</w:t>
            </w:r>
          </w:p>
        </w:tc>
        <w:tc>
          <w:tcPr>
            <w:tcW w:w="7477" w:type="dxa"/>
            <w:tcBorders>
              <w:top w:val="single" w:sz="2" w:space="0" w:color="000000"/>
              <w:left w:val="nil"/>
              <w:bottom w:val="single" w:sz="2" w:space="0" w:color="000000"/>
              <w:right w:val="single" w:sz="2" w:space="0" w:color="000000"/>
            </w:tcBorders>
          </w:tcPr>
          <w:p w14:paraId="5C702686" w14:textId="77777777" w:rsidR="00F82CA6" w:rsidRPr="00465C52" w:rsidRDefault="00F82CA6" w:rsidP="00347DB2">
            <w:pPr>
              <w:tabs>
                <w:tab w:val="right" w:pos="7254"/>
              </w:tabs>
              <w:spacing w:before="60" w:after="60"/>
              <w:contextualSpacing/>
              <w:rPr>
                <w:b/>
                <w:i/>
                <w:color w:val="0D0D0D" w:themeColor="text1" w:themeTint="F2"/>
              </w:rPr>
            </w:pPr>
            <w:r w:rsidRPr="00465C52">
              <w:rPr>
                <w:color w:val="0D0D0D" w:themeColor="text1" w:themeTint="F2"/>
              </w:rPr>
              <w:t xml:space="preserve">The Bid price shall be adjusted by the following factor(s): </w:t>
            </w:r>
            <w:r w:rsidR="004B2877" w:rsidRPr="00465C52">
              <w:rPr>
                <w:b/>
                <w:i/>
                <w:color w:val="0D0D0D" w:themeColor="text1" w:themeTint="F2"/>
              </w:rPr>
              <w:t xml:space="preserve">Not applicable </w:t>
            </w:r>
          </w:p>
          <w:p w14:paraId="7FCDBE5F" w14:textId="2CAEC2EF" w:rsidR="004233E9" w:rsidRPr="00465C52" w:rsidRDefault="004233E9" w:rsidP="00347DB2">
            <w:pPr>
              <w:tabs>
                <w:tab w:val="right" w:pos="7254"/>
              </w:tabs>
              <w:spacing w:before="60" w:after="60"/>
              <w:contextualSpacing/>
              <w:rPr>
                <w:b/>
                <w:i/>
                <w:color w:val="0D0D0D" w:themeColor="text1" w:themeTint="F2"/>
              </w:rPr>
            </w:pPr>
          </w:p>
        </w:tc>
      </w:tr>
      <w:tr w:rsidR="0016255D" w:rsidRPr="00465C52" w14:paraId="70277633"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7F6BF0B9" w14:textId="77777777" w:rsidR="00F82CA6" w:rsidRPr="00465C52" w:rsidRDefault="00F82CA6" w:rsidP="00347DB2">
            <w:pPr>
              <w:spacing w:before="60" w:after="60"/>
              <w:contextualSpacing/>
              <w:rPr>
                <w:b/>
                <w:color w:val="0D0D0D" w:themeColor="text1" w:themeTint="F2"/>
              </w:rPr>
            </w:pPr>
            <w:r w:rsidRPr="00465C52">
              <w:rPr>
                <w:b/>
                <w:color w:val="0D0D0D" w:themeColor="text1" w:themeTint="F2"/>
              </w:rPr>
              <w:lastRenderedPageBreak/>
              <w:t>ITB 19.1</w:t>
            </w:r>
          </w:p>
          <w:p w14:paraId="6AFEE716" w14:textId="77777777" w:rsidR="00F82CA6" w:rsidRPr="00465C52" w:rsidRDefault="00F82CA6" w:rsidP="00347DB2">
            <w:pPr>
              <w:spacing w:before="60" w:after="60"/>
              <w:contextualSpacing/>
              <w:rPr>
                <w:b/>
                <w:color w:val="0D0D0D" w:themeColor="text1" w:themeTint="F2"/>
              </w:rPr>
            </w:pPr>
          </w:p>
        </w:tc>
        <w:tc>
          <w:tcPr>
            <w:tcW w:w="7477" w:type="dxa"/>
            <w:tcBorders>
              <w:top w:val="single" w:sz="2" w:space="0" w:color="000000"/>
              <w:left w:val="nil"/>
              <w:bottom w:val="single" w:sz="2" w:space="0" w:color="000000"/>
              <w:right w:val="single" w:sz="2" w:space="0" w:color="000000"/>
            </w:tcBorders>
          </w:tcPr>
          <w:p w14:paraId="621C82C7" w14:textId="1849D528" w:rsidR="00F82CA6" w:rsidRPr="00465C52" w:rsidRDefault="00F82CA6" w:rsidP="00347DB2">
            <w:pPr>
              <w:tabs>
                <w:tab w:val="right" w:pos="7254"/>
              </w:tabs>
              <w:spacing w:before="60" w:after="60"/>
              <w:contextualSpacing/>
              <w:rPr>
                <w:color w:val="0D0D0D" w:themeColor="text1" w:themeTint="F2"/>
              </w:rPr>
            </w:pPr>
            <w:r w:rsidRPr="00465C52">
              <w:rPr>
                <w:color w:val="0D0D0D" w:themeColor="text1" w:themeTint="F2"/>
              </w:rPr>
              <w:t xml:space="preserve"> </w:t>
            </w:r>
          </w:p>
          <w:p w14:paraId="7AD1FC3C" w14:textId="171D0B3F" w:rsidR="00F82CA6" w:rsidRPr="00465C52" w:rsidRDefault="00F82CA6" w:rsidP="00347DB2">
            <w:pPr>
              <w:tabs>
                <w:tab w:val="right" w:pos="7254"/>
              </w:tabs>
              <w:spacing w:before="60" w:after="60"/>
              <w:contextualSpacing/>
              <w:rPr>
                <w:color w:val="0D0D0D" w:themeColor="text1" w:themeTint="F2"/>
              </w:rPr>
            </w:pPr>
            <w:r w:rsidRPr="00465C52">
              <w:rPr>
                <w:color w:val="0D0D0D" w:themeColor="text1" w:themeTint="F2"/>
              </w:rPr>
              <w:t>A Bid-Securing Declaration</w:t>
            </w:r>
            <w:r w:rsidR="004233E9" w:rsidRPr="00465C52">
              <w:rPr>
                <w:color w:val="0D0D0D" w:themeColor="text1" w:themeTint="F2"/>
              </w:rPr>
              <w:t xml:space="preserve"> </w:t>
            </w:r>
            <w:r w:rsidRPr="00465C52">
              <w:rPr>
                <w:b/>
                <w:bCs/>
                <w:i/>
                <w:color w:val="0D0D0D" w:themeColor="text1" w:themeTint="F2"/>
              </w:rPr>
              <w:t>shall be</w:t>
            </w:r>
            <w:r w:rsidR="004233E9" w:rsidRPr="00465C52">
              <w:rPr>
                <w:b/>
                <w:bCs/>
                <w:i/>
                <w:color w:val="0D0D0D" w:themeColor="text1" w:themeTint="F2"/>
              </w:rPr>
              <w:t xml:space="preserve"> </w:t>
            </w:r>
            <w:r w:rsidRPr="00465C52">
              <w:rPr>
                <w:color w:val="0D0D0D" w:themeColor="text1" w:themeTint="F2"/>
              </w:rPr>
              <w:t>required.</w:t>
            </w:r>
          </w:p>
          <w:p w14:paraId="4B0A95F3" w14:textId="1FF02C9C" w:rsidR="00F82CA6" w:rsidRPr="00465C52" w:rsidRDefault="00F82CA6" w:rsidP="00347DB2">
            <w:pPr>
              <w:tabs>
                <w:tab w:val="right" w:pos="7254"/>
              </w:tabs>
              <w:spacing w:before="60" w:after="60"/>
              <w:contextualSpacing/>
              <w:rPr>
                <w:color w:val="0D0D0D" w:themeColor="text1" w:themeTint="F2"/>
              </w:rPr>
            </w:pPr>
          </w:p>
        </w:tc>
      </w:tr>
      <w:tr w:rsidR="0016255D" w:rsidRPr="00465C52" w14:paraId="7A26D0EC"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34EE6416" w14:textId="77777777" w:rsidR="00F82CA6" w:rsidRPr="00465C52" w:rsidRDefault="00F82CA6" w:rsidP="00347DB2">
            <w:pPr>
              <w:spacing w:before="60" w:after="60"/>
              <w:contextualSpacing/>
              <w:rPr>
                <w:b/>
                <w:bCs/>
                <w:color w:val="0D0D0D" w:themeColor="text1" w:themeTint="F2"/>
              </w:rPr>
            </w:pPr>
            <w:r w:rsidRPr="00465C52">
              <w:rPr>
                <w:b/>
                <w:color w:val="0D0D0D" w:themeColor="text1" w:themeTint="F2"/>
              </w:rPr>
              <w:t>ITB 19.3 (d)</w:t>
            </w:r>
          </w:p>
        </w:tc>
        <w:tc>
          <w:tcPr>
            <w:tcW w:w="7477" w:type="dxa"/>
            <w:tcBorders>
              <w:top w:val="single" w:sz="2" w:space="0" w:color="000000"/>
              <w:left w:val="nil"/>
              <w:bottom w:val="single" w:sz="2" w:space="0" w:color="000000"/>
              <w:right w:val="single" w:sz="2" w:space="0" w:color="000000"/>
            </w:tcBorders>
          </w:tcPr>
          <w:p w14:paraId="45D21497" w14:textId="77777777" w:rsidR="00F82CA6" w:rsidRPr="00465C52" w:rsidRDefault="00F82CA6" w:rsidP="00347DB2">
            <w:pPr>
              <w:tabs>
                <w:tab w:val="right" w:pos="7254"/>
              </w:tabs>
              <w:spacing w:before="60" w:after="60"/>
              <w:contextualSpacing/>
              <w:rPr>
                <w:b/>
                <w:bCs/>
                <w:i/>
                <w:color w:val="0D0D0D" w:themeColor="text1" w:themeTint="F2"/>
              </w:rPr>
            </w:pPr>
            <w:r w:rsidRPr="00465C52">
              <w:rPr>
                <w:iCs/>
                <w:color w:val="0D0D0D" w:themeColor="text1" w:themeTint="F2"/>
              </w:rPr>
              <w:t xml:space="preserve">Other types of acceptable securities: </w:t>
            </w:r>
            <w:r w:rsidR="004233E9" w:rsidRPr="00465C52">
              <w:rPr>
                <w:b/>
                <w:bCs/>
                <w:i/>
                <w:color w:val="0D0D0D" w:themeColor="text1" w:themeTint="F2"/>
              </w:rPr>
              <w:t>N</w:t>
            </w:r>
            <w:r w:rsidR="002D6011" w:rsidRPr="00465C52">
              <w:rPr>
                <w:b/>
                <w:bCs/>
                <w:i/>
                <w:color w:val="0D0D0D" w:themeColor="text1" w:themeTint="F2"/>
              </w:rPr>
              <w:t>one</w:t>
            </w:r>
          </w:p>
          <w:p w14:paraId="50B9921A" w14:textId="77FADBCE" w:rsidR="002D6011" w:rsidRPr="00465C52" w:rsidRDefault="002D6011" w:rsidP="00347DB2">
            <w:pPr>
              <w:tabs>
                <w:tab w:val="right" w:pos="7254"/>
              </w:tabs>
              <w:spacing w:before="60" w:after="60"/>
              <w:contextualSpacing/>
              <w:rPr>
                <w:iCs/>
                <w:color w:val="0D0D0D" w:themeColor="text1" w:themeTint="F2"/>
              </w:rPr>
            </w:pPr>
          </w:p>
        </w:tc>
      </w:tr>
      <w:tr w:rsidR="0016255D" w:rsidRPr="00465C52" w14:paraId="3EB0D215"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3E29FA00" w14:textId="77777777" w:rsidR="00F82CA6" w:rsidRPr="00465C52" w:rsidRDefault="00F82CA6" w:rsidP="00347DB2">
            <w:pPr>
              <w:spacing w:before="60" w:after="60"/>
              <w:contextualSpacing/>
              <w:rPr>
                <w:b/>
                <w:bCs/>
                <w:color w:val="0D0D0D" w:themeColor="text1" w:themeTint="F2"/>
              </w:rPr>
            </w:pPr>
            <w:r w:rsidRPr="00465C52">
              <w:rPr>
                <w:b/>
                <w:bCs/>
                <w:color w:val="0D0D0D" w:themeColor="text1" w:themeTint="F2"/>
              </w:rPr>
              <w:t>ITB 19.9</w:t>
            </w:r>
          </w:p>
        </w:tc>
        <w:tc>
          <w:tcPr>
            <w:tcW w:w="7477" w:type="dxa"/>
            <w:tcBorders>
              <w:top w:val="single" w:sz="2" w:space="0" w:color="000000"/>
              <w:left w:val="nil"/>
              <w:bottom w:val="single" w:sz="2" w:space="0" w:color="000000"/>
              <w:right w:val="single" w:sz="2" w:space="0" w:color="000000"/>
            </w:tcBorders>
          </w:tcPr>
          <w:p w14:paraId="7F2E5D7F" w14:textId="77777777" w:rsidR="00F82CA6" w:rsidRPr="00465C52" w:rsidRDefault="00F82CA6" w:rsidP="00347DB2">
            <w:pPr>
              <w:tabs>
                <w:tab w:val="right" w:pos="7254"/>
              </w:tabs>
              <w:spacing w:before="60" w:after="60"/>
              <w:contextualSpacing/>
              <w:rPr>
                <w:color w:val="0D0D0D" w:themeColor="text1" w:themeTint="F2"/>
              </w:rPr>
            </w:pPr>
            <w:r w:rsidRPr="00465C52">
              <w:rPr>
                <w:color w:val="0D0D0D" w:themeColor="text1" w:themeTint="F2"/>
              </w:rPr>
              <w:t>If the Bidder performs any of the actions prescribed in ITB 19.9 (a) or (b)</w:t>
            </w:r>
            <w:r w:rsidRPr="00465C52" w:rsidDel="00351D38">
              <w:rPr>
                <w:color w:val="0D0D0D" w:themeColor="text1" w:themeTint="F2"/>
              </w:rPr>
              <w:t xml:space="preserve"> of this provision</w:t>
            </w:r>
            <w:r w:rsidRPr="00465C52">
              <w:rPr>
                <w:color w:val="0D0D0D" w:themeColor="text1" w:themeTint="F2"/>
              </w:rPr>
              <w:t>, the Borrower will declare the Bidder ineligible to be awarded contract</w:t>
            </w:r>
            <w:r w:rsidRPr="00465C52" w:rsidDel="00351D38">
              <w:rPr>
                <w:color w:val="0D0D0D" w:themeColor="text1" w:themeTint="F2"/>
              </w:rPr>
              <w:t>s</w:t>
            </w:r>
            <w:r w:rsidRPr="00465C52">
              <w:rPr>
                <w:color w:val="0D0D0D" w:themeColor="text1" w:themeTint="F2"/>
              </w:rPr>
              <w:t xml:space="preserve"> by the Employer for a period of </w:t>
            </w:r>
            <w:r w:rsidR="002D6011" w:rsidRPr="00465C52">
              <w:rPr>
                <w:b/>
                <w:i/>
                <w:color w:val="0D0D0D" w:themeColor="text1" w:themeTint="F2"/>
              </w:rPr>
              <w:t xml:space="preserve">5 years </w:t>
            </w:r>
            <w:r w:rsidR="008C0B81" w:rsidRPr="00465C52">
              <w:rPr>
                <w:color w:val="0D0D0D" w:themeColor="text1" w:themeTint="F2"/>
              </w:rPr>
              <w:t>starting from the date the Bidder performs any of the actions</w:t>
            </w:r>
            <w:r w:rsidR="006201DF" w:rsidRPr="00465C52">
              <w:rPr>
                <w:color w:val="0D0D0D" w:themeColor="text1" w:themeTint="F2"/>
              </w:rPr>
              <w:t>.</w:t>
            </w:r>
            <w:r w:rsidR="008C0B81" w:rsidRPr="00465C52">
              <w:rPr>
                <w:color w:val="0D0D0D" w:themeColor="text1" w:themeTint="F2"/>
              </w:rPr>
              <w:t xml:space="preserve">  </w:t>
            </w:r>
          </w:p>
          <w:p w14:paraId="29C326B6" w14:textId="18F8D140" w:rsidR="002D6011" w:rsidRPr="00465C52" w:rsidRDefault="002D6011" w:rsidP="00347DB2">
            <w:pPr>
              <w:tabs>
                <w:tab w:val="right" w:pos="7254"/>
              </w:tabs>
              <w:spacing w:before="60" w:after="60"/>
              <w:contextualSpacing/>
              <w:rPr>
                <w:color w:val="0D0D0D" w:themeColor="text1" w:themeTint="F2"/>
              </w:rPr>
            </w:pPr>
          </w:p>
        </w:tc>
      </w:tr>
      <w:tr w:rsidR="0016255D" w:rsidRPr="00465C52" w14:paraId="1B93BDF5"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207851CA" w14:textId="77777777" w:rsidR="00F82CA6" w:rsidRPr="00465C52" w:rsidRDefault="00F82CA6" w:rsidP="00347DB2">
            <w:pPr>
              <w:spacing w:before="60" w:after="60"/>
              <w:contextualSpacing/>
              <w:rPr>
                <w:b/>
                <w:bCs/>
                <w:color w:val="0D0D0D" w:themeColor="text1" w:themeTint="F2"/>
              </w:rPr>
            </w:pPr>
            <w:r w:rsidRPr="00465C52">
              <w:rPr>
                <w:b/>
                <w:bCs/>
                <w:color w:val="0D0D0D" w:themeColor="text1" w:themeTint="F2"/>
              </w:rPr>
              <w:t>ITB 20.1</w:t>
            </w:r>
          </w:p>
        </w:tc>
        <w:tc>
          <w:tcPr>
            <w:tcW w:w="7477" w:type="dxa"/>
            <w:tcBorders>
              <w:top w:val="single" w:sz="2" w:space="0" w:color="000000"/>
              <w:left w:val="nil"/>
              <w:bottom w:val="single" w:sz="2" w:space="0" w:color="000000"/>
              <w:right w:val="single" w:sz="2" w:space="0" w:color="000000"/>
            </w:tcBorders>
          </w:tcPr>
          <w:p w14:paraId="6A976004" w14:textId="77777777" w:rsidR="00F82CA6" w:rsidRPr="00465C52" w:rsidRDefault="00F82CA6" w:rsidP="00347DB2">
            <w:pPr>
              <w:tabs>
                <w:tab w:val="right" w:pos="7254"/>
              </w:tabs>
              <w:spacing w:before="60" w:after="60"/>
              <w:contextualSpacing/>
              <w:rPr>
                <w:b/>
                <w:i/>
                <w:color w:val="0D0D0D" w:themeColor="text1" w:themeTint="F2"/>
              </w:rPr>
            </w:pPr>
            <w:r w:rsidRPr="00465C52">
              <w:rPr>
                <w:color w:val="0D0D0D" w:themeColor="text1" w:themeTint="F2"/>
              </w:rPr>
              <w:t>In addition to the original of the Bid, the number of copies is</w:t>
            </w:r>
            <w:r w:rsidRPr="00465C52">
              <w:rPr>
                <w:b/>
                <w:color w:val="0D0D0D" w:themeColor="text1" w:themeTint="F2"/>
              </w:rPr>
              <w:t xml:space="preserve">: </w:t>
            </w:r>
            <w:r w:rsidR="002D6011" w:rsidRPr="00465C52">
              <w:rPr>
                <w:b/>
                <w:i/>
                <w:color w:val="0D0D0D" w:themeColor="text1" w:themeTint="F2"/>
              </w:rPr>
              <w:t>three (3) copies</w:t>
            </w:r>
          </w:p>
          <w:p w14:paraId="42E663E9" w14:textId="488CBBBB" w:rsidR="002D6011" w:rsidRPr="00465C52" w:rsidRDefault="002D6011" w:rsidP="00347DB2">
            <w:pPr>
              <w:tabs>
                <w:tab w:val="right" w:pos="7254"/>
              </w:tabs>
              <w:spacing w:before="60" w:after="60"/>
              <w:contextualSpacing/>
              <w:rPr>
                <w:color w:val="0D0D0D" w:themeColor="text1" w:themeTint="F2"/>
              </w:rPr>
            </w:pPr>
          </w:p>
        </w:tc>
      </w:tr>
      <w:tr w:rsidR="0016255D" w:rsidRPr="00465C52" w14:paraId="0E931BB7" w14:textId="77777777" w:rsidTr="000B112D">
        <w:trPr>
          <w:jc w:val="center"/>
        </w:trPr>
        <w:tc>
          <w:tcPr>
            <w:tcW w:w="1617" w:type="dxa"/>
            <w:tcBorders>
              <w:top w:val="single" w:sz="2" w:space="0" w:color="000000"/>
              <w:left w:val="single" w:sz="2" w:space="0" w:color="000000"/>
              <w:bottom w:val="single" w:sz="4" w:space="0" w:color="auto"/>
              <w:right w:val="single" w:sz="8" w:space="0" w:color="000000"/>
            </w:tcBorders>
          </w:tcPr>
          <w:p w14:paraId="0DEB3174" w14:textId="77777777" w:rsidR="00F82CA6" w:rsidRPr="00465C52" w:rsidRDefault="00F82CA6" w:rsidP="00347DB2">
            <w:pPr>
              <w:spacing w:before="60" w:after="60"/>
              <w:contextualSpacing/>
              <w:rPr>
                <w:b/>
                <w:bCs/>
                <w:color w:val="0D0D0D" w:themeColor="text1" w:themeTint="F2"/>
              </w:rPr>
            </w:pPr>
            <w:r w:rsidRPr="00465C52">
              <w:rPr>
                <w:b/>
                <w:bCs/>
                <w:color w:val="0D0D0D" w:themeColor="text1" w:themeTint="F2"/>
              </w:rPr>
              <w:t>ITB 20.3</w:t>
            </w:r>
          </w:p>
        </w:tc>
        <w:tc>
          <w:tcPr>
            <w:tcW w:w="7477" w:type="dxa"/>
            <w:tcBorders>
              <w:top w:val="single" w:sz="2" w:space="0" w:color="000000"/>
              <w:left w:val="nil"/>
              <w:bottom w:val="single" w:sz="4" w:space="0" w:color="auto"/>
              <w:right w:val="single" w:sz="2" w:space="0" w:color="000000"/>
            </w:tcBorders>
          </w:tcPr>
          <w:p w14:paraId="4CD3519D" w14:textId="77777777" w:rsidR="00E24660" w:rsidRPr="00465C52" w:rsidRDefault="00F82CA6" w:rsidP="00347DB2">
            <w:pPr>
              <w:tabs>
                <w:tab w:val="right" w:pos="7254"/>
              </w:tabs>
              <w:spacing w:before="60" w:after="60"/>
              <w:contextualSpacing/>
              <w:rPr>
                <w:b/>
                <w:color w:val="0D0D0D" w:themeColor="text1" w:themeTint="F2"/>
              </w:rPr>
            </w:pPr>
            <w:r w:rsidRPr="00465C52">
              <w:rPr>
                <w:color w:val="0D0D0D" w:themeColor="text1" w:themeTint="F2"/>
              </w:rPr>
              <w:t>The written confirmation of authorization to sign on behalf of the Bidder shall consist of</w:t>
            </w:r>
            <w:r w:rsidRPr="00465C52">
              <w:rPr>
                <w:b/>
                <w:color w:val="0D0D0D" w:themeColor="text1" w:themeTint="F2"/>
              </w:rPr>
              <w:t>:</w:t>
            </w:r>
          </w:p>
          <w:p w14:paraId="33A7918B" w14:textId="70D77A4C" w:rsidR="002D6011" w:rsidRPr="00465C52" w:rsidRDefault="00E24660" w:rsidP="00347DB2">
            <w:pPr>
              <w:tabs>
                <w:tab w:val="right" w:pos="7254"/>
              </w:tabs>
              <w:spacing w:before="60" w:after="60"/>
              <w:contextualSpacing/>
              <w:rPr>
                <w:b/>
                <w:i/>
                <w:color w:val="0D0D0D" w:themeColor="text1" w:themeTint="F2"/>
              </w:rPr>
            </w:pPr>
            <w:r w:rsidRPr="00465C52">
              <w:rPr>
                <w:b/>
                <w:color w:val="0D0D0D" w:themeColor="text1" w:themeTint="F2"/>
              </w:rPr>
              <w:t>Power of Attorney:</w:t>
            </w:r>
            <w:r w:rsidR="00F82CA6" w:rsidRPr="00465C52">
              <w:rPr>
                <w:b/>
                <w:color w:val="0D0D0D" w:themeColor="text1" w:themeTint="F2"/>
              </w:rPr>
              <w:t xml:space="preserve"> </w:t>
            </w:r>
            <w:r w:rsidRPr="00465C52">
              <w:rPr>
                <w:rFonts w:asciiTheme="majorBidi" w:hAnsiTheme="majorBidi" w:cstheme="majorBidi"/>
                <w:color w:val="0D0D0D" w:themeColor="text1" w:themeTint="F2"/>
              </w:rPr>
              <w:t>for the signatory to sign the Bid in case the Bid is not signed by the Chief Executive/Managing Director or the owner of the company.</w:t>
            </w:r>
          </w:p>
          <w:p w14:paraId="12D4F3A1" w14:textId="152E7E14" w:rsidR="00F82CA6" w:rsidRPr="00465C52" w:rsidRDefault="00F82CA6" w:rsidP="00347DB2">
            <w:pPr>
              <w:tabs>
                <w:tab w:val="right" w:pos="7254"/>
              </w:tabs>
              <w:spacing w:before="60" w:after="60"/>
              <w:contextualSpacing/>
              <w:rPr>
                <w:color w:val="0D0D0D" w:themeColor="text1" w:themeTint="F2"/>
              </w:rPr>
            </w:pPr>
            <w:r w:rsidRPr="00465C52">
              <w:rPr>
                <w:b/>
                <w:i/>
                <w:color w:val="0D0D0D" w:themeColor="text1" w:themeTint="F2"/>
              </w:rPr>
              <w:t>______________________.</w:t>
            </w:r>
          </w:p>
        </w:tc>
      </w:tr>
      <w:tr w:rsidR="0016255D" w:rsidRPr="00465C52" w14:paraId="224636B7" w14:textId="77777777" w:rsidTr="00E47173">
        <w:trPr>
          <w:jc w:val="center"/>
        </w:trPr>
        <w:tc>
          <w:tcPr>
            <w:tcW w:w="9094" w:type="dxa"/>
            <w:gridSpan w:val="2"/>
            <w:tcBorders>
              <w:top w:val="single" w:sz="4" w:space="0" w:color="auto"/>
              <w:left w:val="single" w:sz="4" w:space="0" w:color="auto"/>
              <w:bottom w:val="single" w:sz="4" w:space="0" w:color="auto"/>
              <w:right w:val="single" w:sz="4" w:space="0" w:color="auto"/>
            </w:tcBorders>
          </w:tcPr>
          <w:p w14:paraId="3C9B061C" w14:textId="77777777" w:rsidR="00F82CA6" w:rsidRPr="00465C52" w:rsidRDefault="00F82CA6" w:rsidP="00347DB2">
            <w:pPr>
              <w:tabs>
                <w:tab w:val="right" w:pos="7254"/>
              </w:tabs>
              <w:spacing w:before="120" w:after="120"/>
              <w:contextualSpacing/>
              <w:jc w:val="center"/>
              <w:rPr>
                <w:color w:val="0D0D0D" w:themeColor="text1" w:themeTint="F2"/>
              </w:rPr>
            </w:pPr>
            <w:r w:rsidRPr="00465C52">
              <w:rPr>
                <w:b/>
                <w:color w:val="0D0D0D" w:themeColor="text1" w:themeTint="F2"/>
                <w:sz w:val="28"/>
              </w:rPr>
              <w:t>D. Submission and Opening of Bids</w:t>
            </w:r>
          </w:p>
        </w:tc>
      </w:tr>
      <w:tr w:rsidR="0016255D" w:rsidRPr="00465C52" w14:paraId="77A971F4" w14:textId="77777777" w:rsidTr="000B112D">
        <w:trPr>
          <w:jc w:val="center"/>
        </w:trPr>
        <w:tc>
          <w:tcPr>
            <w:tcW w:w="1617" w:type="dxa"/>
            <w:tcBorders>
              <w:top w:val="single" w:sz="4" w:space="0" w:color="auto"/>
              <w:left w:val="single" w:sz="4" w:space="0" w:color="auto"/>
              <w:bottom w:val="nil"/>
              <w:right w:val="single" w:sz="4" w:space="0" w:color="auto"/>
            </w:tcBorders>
          </w:tcPr>
          <w:p w14:paraId="7AADDC73" w14:textId="77777777" w:rsidR="00F82CA6" w:rsidRPr="00465C52" w:rsidRDefault="00F82CA6" w:rsidP="00347DB2">
            <w:pPr>
              <w:spacing w:before="60" w:after="60"/>
              <w:contextualSpacing/>
              <w:rPr>
                <w:b/>
                <w:bCs/>
                <w:color w:val="0D0D0D" w:themeColor="text1" w:themeTint="F2"/>
              </w:rPr>
            </w:pPr>
            <w:r w:rsidRPr="00465C52">
              <w:rPr>
                <w:b/>
                <w:bCs/>
                <w:color w:val="0D0D0D" w:themeColor="text1" w:themeTint="F2"/>
              </w:rPr>
              <w:t xml:space="preserve">ITB 22.1 </w:t>
            </w:r>
          </w:p>
          <w:p w14:paraId="7AEF1D09" w14:textId="77777777" w:rsidR="00F82CA6" w:rsidRPr="00465C52" w:rsidRDefault="00F82CA6" w:rsidP="00347DB2">
            <w:pPr>
              <w:spacing w:before="60" w:after="60"/>
              <w:contextualSpacing/>
              <w:rPr>
                <w:b/>
                <w:bCs/>
                <w:color w:val="0D0D0D" w:themeColor="text1" w:themeTint="F2"/>
              </w:rPr>
            </w:pPr>
          </w:p>
        </w:tc>
        <w:tc>
          <w:tcPr>
            <w:tcW w:w="7477" w:type="dxa"/>
            <w:vMerge w:val="restart"/>
            <w:tcBorders>
              <w:top w:val="single" w:sz="4" w:space="0" w:color="auto"/>
              <w:left w:val="single" w:sz="4" w:space="0" w:color="auto"/>
              <w:right w:val="single" w:sz="2" w:space="0" w:color="000000"/>
            </w:tcBorders>
          </w:tcPr>
          <w:p w14:paraId="694389DC" w14:textId="77777777" w:rsidR="002D6011" w:rsidRPr="00465C52" w:rsidRDefault="00F82CA6" w:rsidP="00347DB2">
            <w:pPr>
              <w:tabs>
                <w:tab w:val="right" w:pos="7254"/>
              </w:tabs>
              <w:spacing w:before="60" w:after="60"/>
              <w:contextualSpacing/>
              <w:rPr>
                <w:color w:val="0D0D0D" w:themeColor="text1" w:themeTint="F2"/>
              </w:rPr>
            </w:pPr>
            <w:r w:rsidRPr="00465C52">
              <w:rPr>
                <w:color w:val="0D0D0D" w:themeColor="text1" w:themeTint="F2"/>
              </w:rPr>
              <w:t xml:space="preserve">For </w:t>
            </w:r>
            <w:r w:rsidRPr="00465C52">
              <w:rPr>
                <w:b/>
                <w:color w:val="0D0D0D" w:themeColor="text1" w:themeTint="F2"/>
                <w:u w:val="single"/>
              </w:rPr>
              <w:t>Bid submission purposes</w:t>
            </w:r>
            <w:r w:rsidRPr="00465C52">
              <w:rPr>
                <w:color w:val="0D0D0D" w:themeColor="text1" w:themeTint="F2"/>
                <w:u w:val="single"/>
              </w:rPr>
              <w:t xml:space="preserve"> </w:t>
            </w:r>
            <w:r w:rsidRPr="00465C52">
              <w:rPr>
                <w:color w:val="0D0D0D" w:themeColor="text1" w:themeTint="F2"/>
              </w:rPr>
              <w:t xml:space="preserve">only, the Employer’s address is: </w:t>
            </w:r>
          </w:p>
          <w:p w14:paraId="0658CAF5" w14:textId="77777777" w:rsidR="002D6011" w:rsidRPr="00465C52" w:rsidRDefault="002D6011" w:rsidP="00347DB2">
            <w:pPr>
              <w:tabs>
                <w:tab w:val="right" w:pos="7254"/>
              </w:tabs>
              <w:spacing w:before="60" w:after="60"/>
              <w:contextualSpacing/>
              <w:rPr>
                <w:color w:val="0D0D0D" w:themeColor="text1" w:themeTint="F2"/>
              </w:rPr>
            </w:pPr>
          </w:p>
          <w:p w14:paraId="396A96EB" w14:textId="7697951A" w:rsidR="00CB0081" w:rsidRDefault="002D6011" w:rsidP="00CB0081">
            <w:pPr>
              <w:spacing w:after="60"/>
              <w:ind w:right="962"/>
              <w:contextualSpacing/>
              <w:rPr>
                <w:b/>
                <w:bCs/>
                <w:color w:val="0D0D0D" w:themeColor="text1" w:themeTint="F2"/>
              </w:rPr>
            </w:pPr>
            <w:r w:rsidRPr="00465C52">
              <w:rPr>
                <w:b/>
                <w:bCs/>
                <w:color w:val="0D0D0D" w:themeColor="text1" w:themeTint="F2"/>
              </w:rPr>
              <w:t>To</w:t>
            </w:r>
            <w:r w:rsidR="00355BED" w:rsidRPr="00465C52">
              <w:rPr>
                <w:b/>
                <w:bCs/>
                <w:color w:val="0D0D0D" w:themeColor="text1" w:themeTint="F2"/>
              </w:rPr>
              <w:t xml:space="preserve"> </w:t>
            </w:r>
          </w:p>
          <w:p w14:paraId="099B350B" w14:textId="77777777" w:rsidR="009E60CA" w:rsidRPr="009E60CA" w:rsidRDefault="009E60CA" w:rsidP="009E60CA">
            <w:pPr>
              <w:spacing w:after="60"/>
              <w:ind w:right="962"/>
              <w:contextualSpacing/>
            </w:pPr>
            <w:r w:rsidRPr="009E60CA">
              <w:t xml:space="preserve">Ministry of Finance and Economic Development </w:t>
            </w:r>
            <w:proofErr w:type="spellStart"/>
            <w:r w:rsidRPr="009E60CA">
              <w:t>Hirshabelle</w:t>
            </w:r>
            <w:proofErr w:type="spellEnd"/>
            <w:r w:rsidRPr="009E60CA">
              <w:t xml:space="preserve"> State </w:t>
            </w:r>
          </w:p>
          <w:p w14:paraId="224E9827" w14:textId="77777777" w:rsidR="009E60CA" w:rsidRPr="009E60CA" w:rsidRDefault="009E60CA" w:rsidP="009E60CA">
            <w:pPr>
              <w:spacing w:after="60"/>
              <w:ind w:right="962"/>
              <w:contextualSpacing/>
            </w:pPr>
            <w:r w:rsidRPr="009E60CA">
              <w:rPr>
                <w:b/>
                <w:bCs/>
              </w:rPr>
              <w:t xml:space="preserve">HQ </w:t>
            </w:r>
            <w:proofErr w:type="spellStart"/>
            <w:r w:rsidRPr="009E60CA">
              <w:rPr>
                <w:b/>
                <w:bCs/>
              </w:rPr>
              <w:t>Kalagooye</w:t>
            </w:r>
            <w:proofErr w:type="spellEnd"/>
            <w:r w:rsidRPr="009E60CA">
              <w:rPr>
                <w:b/>
                <w:bCs/>
              </w:rPr>
              <w:t xml:space="preserve"> </w:t>
            </w:r>
            <w:proofErr w:type="spellStart"/>
            <w:r w:rsidRPr="009E60CA">
              <w:rPr>
                <w:b/>
                <w:bCs/>
              </w:rPr>
              <w:t>Compus</w:t>
            </w:r>
            <w:proofErr w:type="spellEnd"/>
            <w:r w:rsidRPr="009E60CA">
              <w:rPr>
                <w:b/>
                <w:bCs/>
              </w:rPr>
              <w:t xml:space="preserve">, Jowhar- </w:t>
            </w:r>
            <w:proofErr w:type="spellStart"/>
            <w:r w:rsidRPr="009E60CA">
              <w:rPr>
                <w:b/>
                <w:bCs/>
              </w:rPr>
              <w:t>Hirshabelle</w:t>
            </w:r>
            <w:proofErr w:type="spellEnd"/>
          </w:p>
          <w:p w14:paraId="4380F91F" w14:textId="77777777" w:rsidR="009E60CA" w:rsidRPr="009E60CA" w:rsidRDefault="009E60CA" w:rsidP="00CB0081">
            <w:pPr>
              <w:spacing w:after="60"/>
              <w:ind w:right="962"/>
              <w:contextualSpacing/>
            </w:pPr>
          </w:p>
          <w:p w14:paraId="349DEFBF" w14:textId="739F180D" w:rsidR="00F82CA6" w:rsidRPr="009E60CA" w:rsidRDefault="00F81584" w:rsidP="00CB0081">
            <w:pPr>
              <w:spacing w:after="60"/>
              <w:ind w:right="962"/>
              <w:contextualSpacing/>
            </w:pPr>
            <w:r w:rsidRPr="009E60CA">
              <w:rPr>
                <w:b/>
                <w:bCs/>
                <w:color w:val="0D0D0D" w:themeColor="text1" w:themeTint="F2"/>
              </w:rPr>
              <w:t>E-mail:</w:t>
            </w:r>
            <w:r w:rsidRPr="009E60CA">
              <w:rPr>
                <w:color w:val="0D0D0D" w:themeColor="text1" w:themeTint="F2"/>
              </w:rPr>
              <w:t xml:space="preserve"> </w:t>
            </w:r>
            <w:r w:rsidRPr="009E60CA">
              <w:rPr>
                <w:b/>
                <w:bCs/>
                <w:color w:val="0D0D0D" w:themeColor="text1" w:themeTint="F2"/>
              </w:rPr>
              <w:t xml:space="preserve"> and</w:t>
            </w:r>
            <w:r w:rsidR="00286F14" w:rsidRPr="009E60CA">
              <w:rPr>
                <w:b/>
                <w:bCs/>
                <w:color w:val="0D0D0D" w:themeColor="text1" w:themeTint="F2"/>
              </w:rPr>
              <w:t xml:space="preserve"> </w:t>
            </w:r>
            <w:hyperlink r:id="rId36" w:history="1">
              <w:r w:rsidR="00286F14" w:rsidRPr="009E60CA">
                <w:rPr>
                  <w:rStyle w:val="Hyperlink"/>
                  <w:b/>
                  <w:bCs/>
                  <w:color w:val="0D0D0D" w:themeColor="text1" w:themeTint="F2"/>
                  <w:lang w:val="pt-BR"/>
                </w:rPr>
                <w:t>serprecruitment@mof.gov.so</w:t>
              </w:r>
            </w:hyperlink>
            <w:r w:rsidR="00286F14" w:rsidRPr="009E60CA">
              <w:rPr>
                <w:b/>
                <w:bCs/>
                <w:color w:val="0D0D0D" w:themeColor="text1" w:themeTint="F2"/>
              </w:rPr>
              <w:t xml:space="preserve"> </w:t>
            </w:r>
          </w:p>
          <w:p w14:paraId="2A034170" w14:textId="77777777" w:rsidR="00F82CA6" w:rsidRPr="00465C52" w:rsidRDefault="00F82CA6" w:rsidP="00347DB2">
            <w:pPr>
              <w:tabs>
                <w:tab w:val="right" w:pos="7254"/>
              </w:tabs>
              <w:spacing w:before="60" w:after="60"/>
              <w:contextualSpacing/>
              <w:rPr>
                <w:color w:val="0D0D0D" w:themeColor="text1" w:themeTint="F2"/>
              </w:rPr>
            </w:pPr>
            <w:r w:rsidRPr="00465C52">
              <w:rPr>
                <w:color w:val="0D0D0D" w:themeColor="text1" w:themeTint="F2"/>
              </w:rPr>
              <w:t xml:space="preserve">The deadline for Bid submission is: </w:t>
            </w:r>
          </w:p>
          <w:p w14:paraId="5164DC4C" w14:textId="77777777" w:rsidR="002D6011" w:rsidRPr="00465C52" w:rsidRDefault="002D6011" w:rsidP="00347DB2">
            <w:pPr>
              <w:spacing w:before="60" w:after="60"/>
              <w:contextualSpacing/>
              <w:rPr>
                <w:color w:val="0D0D0D" w:themeColor="text1" w:themeTint="F2"/>
              </w:rPr>
            </w:pPr>
          </w:p>
          <w:p w14:paraId="59F2315D" w14:textId="4E5B84A3" w:rsidR="00F82CA6" w:rsidRPr="00465C52" w:rsidRDefault="00F82CA6" w:rsidP="00347DB2">
            <w:pPr>
              <w:spacing w:before="60" w:after="60"/>
              <w:contextualSpacing/>
              <w:rPr>
                <w:b/>
                <w:color w:val="0D0D0D" w:themeColor="text1" w:themeTint="F2"/>
              </w:rPr>
            </w:pPr>
            <w:r w:rsidRPr="00465C52">
              <w:rPr>
                <w:color w:val="0D0D0D" w:themeColor="text1" w:themeTint="F2"/>
              </w:rPr>
              <w:t>Date:</w:t>
            </w:r>
            <w:r w:rsidRPr="00465C52">
              <w:rPr>
                <w:b/>
                <w:color w:val="0D0D0D" w:themeColor="text1" w:themeTint="F2"/>
              </w:rPr>
              <w:t xml:space="preserve"> </w:t>
            </w:r>
            <w:r w:rsidR="00694B97" w:rsidRPr="00694B97">
              <w:rPr>
                <w:b/>
                <w:color w:val="0D0D0D" w:themeColor="text1" w:themeTint="F2"/>
                <w:spacing w:val="-2"/>
              </w:rPr>
              <w:t>10</w:t>
            </w:r>
            <w:r w:rsidR="00694B97" w:rsidRPr="00694B97">
              <w:rPr>
                <w:b/>
                <w:color w:val="0D0D0D" w:themeColor="text1" w:themeTint="F2"/>
                <w:spacing w:val="-2"/>
                <w:vertAlign w:val="superscript"/>
              </w:rPr>
              <w:t>th</w:t>
            </w:r>
            <w:r w:rsidR="00694B97" w:rsidRPr="00694B97">
              <w:rPr>
                <w:b/>
                <w:color w:val="0D0D0D" w:themeColor="text1" w:themeTint="F2"/>
                <w:spacing w:val="-2"/>
              </w:rPr>
              <w:t xml:space="preserve"> </w:t>
            </w:r>
            <w:proofErr w:type="gramStart"/>
            <w:r w:rsidR="00694B97" w:rsidRPr="00694B97">
              <w:rPr>
                <w:b/>
                <w:color w:val="0D0D0D" w:themeColor="text1" w:themeTint="F2"/>
                <w:spacing w:val="-2"/>
              </w:rPr>
              <w:t>August</w:t>
            </w:r>
            <w:r w:rsidR="003959EF" w:rsidRPr="00694B97">
              <w:rPr>
                <w:b/>
                <w:color w:val="0D0D0D" w:themeColor="text1" w:themeTint="F2"/>
              </w:rPr>
              <w:t>,</w:t>
            </w:r>
            <w:proofErr w:type="gramEnd"/>
            <w:r w:rsidR="003959EF" w:rsidRPr="00694B97">
              <w:rPr>
                <w:b/>
                <w:color w:val="0D0D0D" w:themeColor="text1" w:themeTint="F2"/>
              </w:rPr>
              <w:t xml:space="preserve"> 2026</w:t>
            </w:r>
          </w:p>
          <w:p w14:paraId="4DAC4424" w14:textId="77777777" w:rsidR="00912033" w:rsidRPr="00465C52" w:rsidRDefault="00912033" w:rsidP="00347DB2">
            <w:pPr>
              <w:suppressAutoHyphens/>
              <w:spacing w:before="60" w:after="60"/>
              <w:contextualSpacing/>
              <w:rPr>
                <w:color w:val="0D0D0D" w:themeColor="text1" w:themeTint="F2"/>
              </w:rPr>
            </w:pPr>
          </w:p>
          <w:p w14:paraId="584FEEC7" w14:textId="0A64931A" w:rsidR="002D6011" w:rsidRPr="00465C52" w:rsidRDefault="00F82CA6" w:rsidP="00347DB2">
            <w:pPr>
              <w:suppressAutoHyphens/>
              <w:spacing w:before="60" w:after="60"/>
              <w:contextualSpacing/>
              <w:rPr>
                <w:b/>
                <w:color w:val="0D0D0D" w:themeColor="text1" w:themeTint="F2"/>
              </w:rPr>
            </w:pPr>
            <w:r w:rsidRPr="00465C52">
              <w:rPr>
                <w:color w:val="0D0D0D" w:themeColor="text1" w:themeTint="F2"/>
              </w:rPr>
              <w:t>Time:</w:t>
            </w:r>
            <w:r w:rsidRPr="00465C52" w:rsidDel="00B95321">
              <w:rPr>
                <w:color w:val="0D0D0D" w:themeColor="text1" w:themeTint="F2"/>
              </w:rPr>
              <w:t xml:space="preserve"> </w:t>
            </w:r>
            <w:r w:rsidR="003959EF" w:rsidRPr="00465C52">
              <w:rPr>
                <w:b/>
                <w:color w:val="0D0D0D" w:themeColor="text1" w:themeTint="F2"/>
              </w:rPr>
              <w:t>10:</w:t>
            </w:r>
            <w:r w:rsidR="003537A1" w:rsidRPr="00465C52">
              <w:rPr>
                <w:b/>
                <w:color w:val="0D0D0D" w:themeColor="text1" w:themeTint="F2"/>
              </w:rPr>
              <w:t>0</w:t>
            </w:r>
            <w:r w:rsidR="003959EF" w:rsidRPr="00465C52">
              <w:rPr>
                <w:b/>
                <w:color w:val="0D0D0D" w:themeColor="text1" w:themeTint="F2"/>
              </w:rPr>
              <w:t xml:space="preserve">0 Am </w:t>
            </w:r>
            <w:r w:rsidR="00E24660" w:rsidRPr="00465C52">
              <w:rPr>
                <w:b/>
                <w:color w:val="0D0D0D" w:themeColor="text1" w:themeTint="F2"/>
              </w:rPr>
              <w:t>Mogadishu</w:t>
            </w:r>
            <w:r w:rsidR="003959EF" w:rsidRPr="00465C52">
              <w:rPr>
                <w:b/>
                <w:color w:val="0D0D0D" w:themeColor="text1" w:themeTint="F2"/>
              </w:rPr>
              <w:t xml:space="preserve"> time</w:t>
            </w:r>
            <w:r w:rsidR="002D6011" w:rsidRPr="00465C52">
              <w:rPr>
                <w:b/>
                <w:color w:val="0D0D0D" w:themeColor="text1" w:themeTint="F2"/>
              </w:rPr>
              <w:t xml:space="preserve"> </w:t>
            </w:r>
          </w:p>
          <w:p w14:paraId="0DF561FA" w14:textId="77777777" w:rsidR="00912033" w:rsidRPr="00465C52" w:rsidRDefault="00912033" w:rsidP="00347DB2">
            <w:pPr>
              <w:suppressAutoHyphens/>
              <w:spacing w:before="60" w:after="60"/>
              <w:contextualSpacing/>
              <w:rPr>
                <w:color w:val="0D0D0D" w:themeColor="text1" w:themeTint="F2"/>
              </w:rPr>
            </w:pPr>
          </w:p>
          <w:p w14:paraId="7E4A7C3E" w14:textId="64BEFCCE" w:rsidR="00F82CA6" w:rsidRPr="00465C52" w:rsidRDefault="00F82CA6" w:rsidP="00347DB2">
            <w:pPr>
              <w:suppressAutoHyphens/>
              <w:spacing w:before="60" w:after="60"/>
              <w:contextualSpacing/>
              <w:rPr>
                <w:color w:val="0D0D0D" w:themeColor="text1" w:themeTint="F2"/>
              </w:rPr>
            </w:pPr>
            <w:r w:rsidRPr="00465C52">
              <w:rPr>
                <w:color w:val="0D0D0D" w:themeColor="text1" w:themeTint="F2"/>
              </w:rPr>
              <w:t xml:space="preserve">Bidders </w:t>
            </w:r>
            <w:r w:rsidRPr="00465C52">
              <w:rPr>
                <w:b/>
                <w:i/>
                <w:iCs/>
                <w:color w:val="0D0D0D" w:themeColor="text1" w:themeTint="F2"/>
              </w:rPr>
              <w:t>shall not</w:t>
            </w:r>
            <w:r w:rsidR="002D6011" w:rsidRPr="00465C52">
              <w:rPr>
                <w:b/>
                <w:i/>
                <w:iCs/>
                <w:color w:val="0D0D0D" w:themeColor="text1" w:themeTint="F2"/>
              </w:rPr>
              <w:t xml:space="preserve"> </w:t>
            </w:r>
            <w:r w:rsidRPr="00465C52">
              <w:rPr>
                <w:color w:val="0D0D0D" w:themeColor="text1" w:themeTint="F2"/>
              </w:rPr>
              <w:t>have the option of submitting their Bids electronically.</w:t>
            </w:r>
          </w:p>
          <w:p w14:paraId="36344DD3" w14:textId="77777777" w:rsidR="002D6011" w:rsidRPr="00465C52" w:rsidRDefault="002D6011" w:rsidP="00347DB2">
            <w:pPr>
              <w:suppressAutoHyphens/>
              <w:spacing w:before="60" w:after="60"/>
              <w:contextualSpacing/>
              <w:rPr>
                <w:color w:val="0D0D0D" w:themeColor="text1" w:themeTint="F2"/>
              </w:rPr>
            </w:pPr>
          </w:p>
          <w:p w14:paraId="691CC9FE" w14:textId="77777777" w:rsidR="00912033" w:rsidRPr="00465C52" w:rsidRDefault="002D6011" w:rsidP="00347DB2">
            <w:pPr>
              <w:tabs>
                <w:tab w:val="right" w:pos="7254"/>
              </w:tabs>
              <w:spacing w:before="60" w:after="60"/>
              <w:contextualSpacing/>
              <w:jc w:val="both"/>
              <w:rPr>
                <w:b/>
                <w:i/>
                <w:iCs/>
                <w:color w:val="0D0D0D" w:themeColor="text1" w:themeTint="F2"/>
              </w:rPr>
            </w:pPr>
            <w:r w:rsidRPr="00465C52">
              <w:rPr>
                <w:color w:val="0D0D0D" w:themeColor="text1" w:themeTint="F2"/>
              </w:rPr>
              <w:t>T</w:t>
            </w:r>
            <w:r w:rsidR="00F82CA6" w:rsidRPr="00465C52">
              <w:rPr>
                <w:color w:val="0D0D0D" w:themeColor="text1" w:themeTint="F2"/>
              </w:rPr>
              <w:t xml:space="preserve">he electronic bidding submission procedures shall be: </w:t>
            </w:r>
            <w:r w:rsidR="00912033" w:rsidRPr="00465C52">
              <w:rPr>
                <w:b/>
                <w:i/>
                <w:iCs/>
                <w:color w:val="0D0D0D" w:themeColor="text1" w:themeTint="F2"/>
              </w:rPr>
              <w:t>Not applicable</w:t>
            </w:r>
          </w:p>
          <w:p w14:paraId="6D307946" w14:textId="00055F11" w:rsidR="00F82CA6" w:rsidRPr="00465C52" w:rsidRDefault="00F82CA6" w:rsidP="00347DB2">
            <w:pPr>
              <w:tabs>
                <w:tab w:val="right" w:pos="7254"/>
              </w:tabs>
              <w:spacing w:before="60" w:after="60"/>
              <w:contextualSpacing/>
              <w:jc w:val="both"/>
              <w:rPr>
                <w:color w:val="0D0D0D" w:themeColor="text1" w:themeTint="F2"/>
              </w:rPr>
            </w:pPr>
            <w:r w:rsidRPr="00465C52">
              <w:rPr>
                <w:b/>
                <w:i/>
                <w:color w:val="0D0D0D" w:themeColor="text1" w:themeTint="F2"/>
              </w:rPr>
              <w:t xml:space="preserve"> </w:t>
            </w:r>
          </w:p>
        </w:tc>
      </w:tr>
      <w:tr w:rsidR="0016255D" w:rsidRPr="00465C52" w14:paraId="6071EA97" w14:textId="77777777" w:rsidTr="000B112D">
        <w:trPr>
          <w:jc w:val="center"/>
        </w:trPr>
        <w:tc>
          <w:tcPr>
            <w:tcW w:w="1617" w:type="dxa"/>
            <w:tcBorders>
              <w:top w:val="nil"/>
              <w:left w:val="single" w:sz="4" w:space="0" w:color="auto"/>
              <w:bottom w:val="single" w:sz="4" w:space="0" w:color="auto"/>
              <w:right w:val="single" w:sz="4" w:space="0" w:color="auto"/>
            </w:tcBorders>
          </w:tcPr>
          <w:p w14:paraId="3A85A3D6" w14:textId="77777777" w:rsidR="00F82CA6" w:rsidRPr="00465C52" w:rsidRDefault="00F82CA6" w:rsidP="00347DB2">
            <w:pPr>
              <w:spacing w:before="60" w:after="60"/>
              <w:contextualSpacing/>
              <w:rPr>
                <w:b/>
                <w:bCs/>
                <w:color w:val="0D0D0D" w:themeColor="text1" w:themeTint="F2"/>
              </w:rPr>
            </w:pPr>
          </w:p>
        </w:tc>
        <w:tc>
          <w:tcPr>
            <w:tcW w:w="7477" w:type="dxa"/>
            <w:vMerge/>
            <w:tcBorders>
              <w:left w:val="single" w:sz="4" w:space="0" w:color="auto"/>
              <w:bottom w:val="single" w:sz="2" w:space="0" w:color="000000"/>
              <w:right w:val="single" w:sz="2" w:space="0" w:color="000000"/>
            </w:tcBorders>
          </w:tcPr>
          <w:p w14:paraId="33EB2EDF" w14:textId="77777777" w:rsidR="00F82CA6" w:rsidRPr="00465C52" w:rsidRDefault="00F82CA6" w:rsidP="00347DB2">
            <w:pPr>
              <w:tabs>
                <w:tab w:val="right" w:pos="7254"/>
              </w:tabs>
              <w:spacing w:before="60" w:after="60"/>
              <w:contextualSpacing/>
              <w:rPr>
                <w:color w:val="0D0D0D" w:themeColor="text1" w:themeTint="F2"/>
              </w:rPr>
            </w:pPr>
          </w:p>
        </w:tc>
      </w:tr>
      <w:tr w:rsidR="0016255D" w:rsidRPr="00465C52" w14:paraId="0F869CB3" w14:textId="77777777" w:rsidTr="000B112D">
        <w:trPr>
          <w:jc w:val="center"/>
        </w:trPr>
        <w:tc>
          <w:tcPr>
            <w:tcW w:w="1617" w:type="dxa"/>
            <w:tcBorders>
              <w:top w:val="single" w:sz="4" w:space="0" w:color="auto"/>
              <w:left w:val="single" w:sz="4" w:space="0" w:color="auto"/>
              <w:bottom w:val="single" w:sz="4" w:space="0" w:color="auto"/>
              <w:right w:val="single" w:sz="4" w:space="0" w:color="auto"/>
            </w:tcBorders>
          </w:tcPr>
          <w:p w14:paraId="0D418AEF" w14:textId="77777777" w:rsidR="00F82CA6" w:rsidRPr="00465C52" w:rsidRDefault="00F82CA6" w:rsidP="00347DB2">
            <w:pPr>
              <w:spacing w:before="60" w:after="60"/>
              <w:contextualSpacing/>
              <w:rPr>
                <w:b/>
                <w:color w:val="0D0D0D" w:themeColor="text1" w:themeTint="F2"/>
              </w:rPr>
            </w:pPr>
            <w:r w:rsidRPr="00465C52">
              <w:rPr>
                <w:b/>
                <w:color w:val="0D0D0D" w:themeColor="text1" w:themeTint="F2"/>
              </w:rPr>
              <w:t>ITB 25.1</w:t>
            </w:r>
          </w:p>
        </w:tc>
        <w:tc>
          <w:tcPr>
            <w:tcW w:w="7477" w:type="dxa"/>
            <w:tcBorders>
              <w:top w:val="single" w:sz="2" w:space="0" w:color="000000"/>
              <w:left w:val="single" w:sz="4" w:space="0" w:color="auto"/>
              <w:bottom w:val="single" w:sz="2" w:space="0" w:color="000000"/>
              <w:right w:val="single" w:sz="2" w:space="0" w:color="000000"/>
            </w:tcBorders>
          </w:tcPr>
          <w:p w14:paraId="267BB1C4" w14:textId="77777777" w:rsidR="00F82CA6" w:rsidRPr="00465C52" w:rsidRDefault="00F82CA6" w:rsidP="00347DB2">
            <w:pPr>
              <w:tabs>
                <w:tab w:val="right" w:pos="7254"/>
              </w:tabs>
              <w:spacing w:before="60" w:after="60"/>
              <w:contextualSpacing/>
              <w:rPr>
                <w:color w:val="0D0D0D" w:themeColor="text1" w:themeTint="F2"/>
              </w:rPr>
            </w:pPr>
            <w:r w:rsidRPr="00465C52">
              <w:rPr>
                <w:color w:val="0D0D0D" w:themeColor="text1" w:themeTint="F2"/>
              </w:rPr>
              <w:t>The Bid opening</w:t>
            </w:r>
            <w:r w:rsidRPr="00465C52">
              <w:rPr>
                <w:iCs/>
                <w:color w:val="0D0D0D" w:themeColor="text1" w:themeTint="F2"/>
              </w:rPr>
              <w:t xml:space="preserve"> shall </w:t>
            </w:r>
            <w:r w:rsidRPr="00465C52">
              <w:rPr>
                <w:color w:val="0D0D0D" w:themeColor="text1" w:themeTint="F2"/>
              </w:rPr>
              <w:t xml:space="preserve">take place at: </w:t>
            </w:r>
          </w:p>
          <w:p w14:paraId="7B824DF5" w14:textId="77777777" w:rsidR="00A53A5F" w:rsidRDefault="00F82CA6" w:rsidP="00A53A5F">
            <w:pPr>
              <w:spacing w:before="60" w:after="60"/>
              <w:contextualSpacing/>
              <w:rPr>
                <w:color w:val="0D0D0D" w:themeColor="text1" w:themeTint="F2"/>
              </w:rPr>
            </w:pPr>
            <w:r w:rsidRPr="00465C52">
              <w:rPr>
                <w:color w:val="0D0D0D" w:themeColor="text1" w:themeTint="F2"/>
              </w:rPr>
              <w:t>Address:</w:t>
            </w:r>
            <w:r w:rsidR="00841C42" w:rsidRPr="00465C52">
              <w:rPr>
                <w:color w:val="0D0D0D" w:themeColor="text1" w:themeTint="F2"/>
              </w:rPr>
              <w:t xml:space="preserve"> </w:t>
            </w:r>
          </w:p>
          <w:p w14:paraId="765774C5" w14:textId="5A654E86" w:rsidR="00A53A5F" w:rsidRPr="00A53A5F" w:rsidRDefault="00A53A5F" w:rsidP="00A53A5F">
            <w:pPr>
              <w:spacing w:before="60" w:after="60"/>
              <w:contextualSpacing/>
              <w:rPr>
                <w:color w:val="0D0D0D" w:themeColor="text1" w:themeTint="F2"/>
              </w:rPr>
            </w:pPr>
            <w:r w:rsidRPr="00A53A5F">
              <w:rPr>
                <w:i/>
                <w:iCs/>
                <w:color w:val="0D0D0D" w:themeColor="text1" w:themeTint="F2"/>
              </w:rPr>
              <w:t xml:space="preserve">Ministry of Finance and Economic Development </w:t>
            </w:r>
            <w:proofErr w:type="spellStart"/>
            <w:r w:rsidRPr="00A53A5F">
              <w:rPr>
                <w:i/>
                <w:iCs/>
                <w:color w:val="0D0D0D" w:themeColor="text1" w:themeTint="F2"/>
              </w:rPr>
              <w:t>Hirshabelle</w:t>
            </w:r>
            <w:proofErr w:type="spellEnd"/>
            <w:r w:rsidRPr="00A53A5F">
              <w:rPr>
                <w:i/>
                <w:iCs/>
                <w:color w:val="0D0D0D" w:themeColor="text1" w:themeTint="F2"/>
              </w:rPr>
              <w:t xml:space="preserve"> State </w:t>
            </w:r>
          </w:p>
          <w:p w14:paraId="14279B50" w14:textId="77777777" w:rsidR="00A53A5F" w:rsidRPr="00A53A5F" w:rsidRDefault="00A53A5F" w:rsidP="009E60CA">
            <w:pPr>
              <w:spacing w:before="60" w:after="60"/>
              <w:contextualSpacing/>
              <w:rPr>
                <w:color w:val="0D0D0D" w:themeColor="text1" w:themeTint="F2"/>
              </w:rPr>
            </w:pPr>
            <w:r w:rsidRPr="00A53A5F">
              <w:rPr>
                <w:b/>
                <w:bCs/>
                <w:i/>
                <w:iCs/>
                <w:color w:val="0D0D0D" w:themeColor="text1" w:themeTint="F2"/>
              </w:rPr>
              <w:t xml:space="preserve">HQ </w:t>
            </w:r>
            <w:proofErr w:type="spellStart"/>
            <w:r w:rsidRPr="00A53A5F">
              <w:rPr>
                <w:b/>
                <w:bCs/>
                <w:i/>
                <w:iCs/>
                <w:color w:val="0D0D0D" w:themeColor="text1" w:themeTint="F2"/>
              </w:rPr>
              <w:t>Kalagooye</w:t>
            </w:r>
            <w:proofErr w:type="spellEnd"/>
            <w:r w:rsidRPr="00A53A5F">
              <w:rPr>
                <w:b/>
                <w:bCs/>
                <w:i/>
                <w:iCs/>
                <w:color w:val="0D0D0D" w:themeColor="text1" w:themeTint="F2"/>
              </w:rPr>
              <w:t xml:space="preserve"> </w:t>
            </w:r>
            <w:proofErr w:type="spellStart"/>
            <w:r w:rsidRPr="00A53A5F">
              <w:rPr>
                <w:b/>
                <w:bCs/>
                <w:i/>
                <w:iCs/>
                <w:color w:val="0D0D0D" w:themeColor="text1" w:themeTint="F2"/>
              </w:rPr>
              <w:t>Compus</w:t>
            </w:r>
            <w:proofErr w:type="spellEnd"/>
            <w:r w:rsidRPr="00A53A5F">
              <w:rPr>
                <w:b/>
                <w:bCs/>
                <w:i/>
                <w:iCs/>
                <w:color w:val="0D0D0D" w:themeColor="text1" w:themeTint="F2"/>
              </w:rPr>
              <w:t xml:space="preserve">, Jowhar- </w:t>
            </w:r>
            <w:proofErr w:type="spellStart"/>
            <w:r w:rsidRPr="00A53A5F">
              <w:rPr>
                <w:b/>
                <w:bCs/>
                <w:i/>
                <w:iCs/>
                <w:color w:val="0D0D0D" w:themeColor="text1" w:themeTint="F2"/>
              </w:rPr>
              <w:t>Hirshabelle</w:t>
            </w:r>
            <w:proofErr w:type="spellEnd"/>
          </w:p>
          <w:p w14:paraId="56969247" w14:textId="7030FAEE" w:rsidR="00F82CA6" w:rsidRPr="00465C52" w:rsidRDefault="00F82CA6" w:rsidP="00841C42">
            <w:pPr>
              <w:spacing w:before="60" w:after="60"/>
              <w:ind w:left="963" w:hanging="963"/>
              <w:contextualSpacing/>
              <w:rPr>
                <w:b/>
                <w:bCs/>
                <w:iCs/>
                <w:color w:val="0D0D0D" w:themeColor="text1" w:themeTint="F2"/>
              </w:rPr>
            </w:pPr>
            <w:r w:rsidRPr="00465C52">
              <w:rPr>
                <w:b/>
                <w:bCs/>
                <w:iCs/>
                <w:color w:val="0D0D0D" w:themeColor="text1" w:themeTint="F2"/>
              </w:rPr>
              <w:t xml:space="preserve">City: </w:t>
            </w:r>
            <w:r w:rsidR="00390347" w:rsidRPr="00465C52">
              <w:rPr>
                <w:b/>
                <w:bCs/>
                <w:iCs/>
                <w:color w:val="0D0D0D" w:themeColor="text1" w:themeTint="F2"/>
              </w:rPr>
              <w:t>Jowhar</w:t>
            </w:r>
            <w:r w:rsidR="00187E63" w:rsidRPr="00465C52">
              <w:rPr>
                <w:b/>
                <w:bCs/>
                <w:iCs/>
                <w:color w:val="0D0D0D" w:themeColor="text1" w:themeTint="F2"/>
              </w:rPr>
              <w:t xml:space="preserve">, </w:t>
            </w:r>
            <w:proofErr w:type="spellStart"/>
            <w:r w:rsidR="00390347" w:rsidRPr="00465C52">
              <w:rPr>
                <w:b/>
                <w:bCs/>
                <w:iCs/>
                <w:color w:val="0D0D0D" w:themeColor="text1" w:themeTint="F2"/>
              </w:rPr>
              <w:t>Hirshabelle</w:t>
            </w:r>
            <w:proofErr w:type="spellEnd"/>
            <w:r w:rsidR="00187E63" w:rsidRPr="00465C52">
              <w:rPr>
                <w:b/>
                <w:bCs/>
                <w:iCs/>
                <w:color w:val="0D0D0D" w:themeColor="text1" w:themeTint="F2"/>
              </w:rPr>
              <w:t xml:space="preserve"> state of Somalia</w:t>
            </w:r>
          </w:p>
          <w:p w14:paraId="697685C2" w14:textId="0D603B26" w:rsidR="00F82CA6" w:rsidRDefault="00F82CA6" w:rsidP="00347DB2">
            <w:pPr>
              <w:pStyle w:val="BodyText"/>
              <w:spacing w:before="60" w:after="60"/>
              <w:contextualSpacing/>
              <w:rPr>
                <w:rFonts w:ascii="Times New Roman" w:hAnsi="Times New Roman" w:cs="Times New Roman"/>
                <w:b/>
                <w:bCs/>
                <w:iCs/>
                <w:color w:val="0D0D0D" w:themeColor="text1" w:themeTint="F2"/>
                <w:sz w:val="24"/>
              </w:rPr>
            </w:pPr>
            <w:r w:rsidRPr="00465C52">
              <w:rPr>
                <w:rFonts w:ascii="Times New Roman" w:hAnsi="Times New Roman" w:cs="Times New Roman"/>
                <w:b/>
                <w:bCs/>
                <w:iCs/>
                <w:color w:val="0D0D0D" w:themeColor="text1" w:themeTint="F2"/>
                <w:sz w:val="24"/>
              </w:rPr>
              <w:t xml:space="preserve">Country: </w:t>
            </w:r>
            <w:r w:rsidR="00187E63" w:rsidRPr="00465C52">
              <w:rPr>
                <w:rFonts w:ascii="Times New Roman" w:hAnsi="Times New Roman" w:cs="Times New Roman"/>
                <w:b/>
                <w:bCs/>
                <w:iCs/>
                <w:color w:val="0D0D0D" w:themeColor="text1" w:themeTint="F2"/>
                <w:sz w:val="24"/>
              </w:rPr>
              <w:t>Somalia</w:t>
            </w:r>
          </w:p>
          <w:p w14:paraId="02F646C3" w14:textId="680BF053" w:rsidR="00F82CA6" w:rsidRPr="00465C52" w:rsidRDefault="00F82CA6" w:rsidP="00347DB2">
            <w:pPr>
              <w:spacing w:before="60" w:after="60"/>
              <w:contextualSpacing/>
              <w:rPr>
                <w:b/>
                <w:iCs/>
                <w:color w:val="0D0D0D" w:themeColor="text1" w:themeTint="F2"/>
              </w:rPr>
            </w:pPr>
            <w:r w:rsidRPr="00465C52">
              <w:rPr>
                <w:iCs/>
                <w:color w:val="0D0D0D" w:themeColor="text1" w:themeTint="F2"/>
              </w:rPr>
              <w:t>Date:</w:t>
            </w:r>
            <w:r w:rsidRPr="00465C52">
              <w:rPr>
                <w:b/>
                <w:iCs/>
                <w:color w:val="0D0D0D" w:themeColor="text1" w:themeTint="F2"/>
              </w:rPr>
              <w:t xml:space="preserve"> </w:t>
            </w:r>
            <w:r w:rsidR="00DD3E70" w:rsidRPr="00694B97">
              <w:rPr>
                <w:b/>
                <w:color w:val="0D0D0D" w:themeColor="text1" w:themeTint="F2"/>
                <w:spacing w:val="-2"/>
              </w:rPr>
              <w:t>10</w:t>
            </w:r>
            <w:r w:rsidR="00DD3E70" w:rsidRPr="00694B97">
              <w:rPr>
                <w:b/>
                <w:color w:val="0D0D0D" w:themeColor="text1" w:themeTint="F2"/>
                <w:spacing w:val="-2"/>
                <w:vertAlign w:val="superscript"/>
              </w:rPr>
              <w:t>th</w:t>
            </w:r>
            <w:r w:rsidR="00DD3E70" w:rsidRPr="00694B97">
              <w:rPr>
                <w:b/>
                <w:color w:val="0D0D0D" w:themeColor="text1" w:themeTint="F2"/>
                <w:spacing w:val="-2"/>
              </w:rPr>
              <w:t xml:space="preserve"> </w:t>
            </w:r>
            <w:proofErr w:type="gramStart"/>
            <w:r w:rsidR="00DD3E70" w:rsidRPr="00694B97">
              <w:rPr>
                <w:b/>
                <w:color w:val="0D0D0D" w:themeColor="text1" w:themeTint="F2"/>
                <w:spacing w:val="-2"/>
              </w:rPr>
              <w:t>August</w:t>
            </w:r>
            <w:r w:rsidR="00DD3E70" w:rsidRPr="00694B97">
              <w:rPr>
                <w:b/>
                <w:color w:val="0D0D0D" w:themeColor="text1" w:themeTint="F2"/>
              </w:rPr>
              <w:t>,</w:t>
            </w:r>
            <w:proofErr w:type="gramEnd"/>
            <w:r w:rsidR="00DD3E70" w:rsidRPr="00694B97">
              <w:rPr>
                <w:b/>
                <w:color w:val="0D0D0D" w:themeColor="text1" w:themeTint="F2"/>
              </w:rPr>
              <w:t xml:space="preserve"> 2026</w:t>
            </w:r>
          </w:p>
          <w:p w14:paraId="3D054DCE" w14:textId="754A029F" w:rsidR="00F82CA6" w:rsidRPr="00465C52" w:rsidRDefault="00F82CA6" w:rsidP="00347DB2">
            <w:pPr>
              <w:tabs>
                <w:tab w:val="right" w:pos="7254"/>
              </w:tabs>
              <w:spacing w:before="60" w:after="60"/>
              <w:contextualSpacing/>
              <w:rPr>
                <w:color w:val="0D0D0D" w:themeColor="text1" w:themeTint="F2"/>
              </w:rPr>
            </w:pPr>
            <w:r w:rsidRPr="00465C52">
              <w:rPr>
                <w:iCs/>
                <w:color w:val="0D0D0D" w:themeColor="text1" w:themeTint="F2"/>
              </w:rPr>
              <w:t>Time</w:t>
            </w:r>
            <w:proofErr w:type="gramStart"/>
            <w:r w:rsidRPr="00465C52">
              <w:rPr>
                <w:iCs/>
                <w:color w:val="0D0D0D" w:themeColor="text1" w:themeTint="F2"/>
              </w:rPr>
              <w:t xml:space="preserve">: </w:t>
            </w:r>
            <w:r w:rsidRPr="00465C52">
              <w:rPr>
                <w:b/>
                <w:iCs/>
                <w:color w:val="0D0D0D" w:themeColor="text1" w:themeTint="F2"/>
              </w:rPr>
              <w:t xml:space="preserve"> 1</w:t>
            </w:r>
            <w:r w:rsidR="00387C7F">
              <w:rPr>
                <w:b/>
                <w:iCs/>
                <w:color w:val="0D0D0D" w:themeColor="text1" w:themeTint="F2"/>
              </w:rPr>
              <w:t>0</w:t>
            </w:r>
            <w:proofErr w:type="gramEnd"/>
            <w:r w:rsidRPr="00465C52">
              <w:rPr>
                <w:b/>
                <w:iCs/>
                <w:color w:val="0D0D0D" w:themeColor="text1" w:themeTint="F2"/>
              </w:rPr>
              <w:t>:</w:t>
            </w:r>
            <w:r w:rsidR="00387C7F">
              <w:rPr>
                <w:b/>
                <w:iCs/>
                <w:color w:val="0D0D0D" w:themeColor="text1" w:themeTint="F2"/>
              </w:rPr>
              <w:t>3</w:t>
            </w:r>
            <w:r w:rsidRPr="00465C52">
              <w:rPr>
                <w:b/>
                <w:iCs/>
                <w:color w:val="0D0D0D" w:themeColor="text1" w:themeTint="F2"/>
              </w:rPr>
              <w:t>0 a.m.</w:t>
            </w:r>
            <w:r w:rsidR="004C47CB" w:rsidRPr="00465C52">
              <w:rPr>
                <w:b/>
                <w:iCs/>
                <w:color w:val="0D0D0D" w:themeColor="text1" w:themeTint="F2"/>
              </w:rPr>
              <w:t xml:space="preserve"> </w:t>
            </w:r>
            <w:r w:rsidR="004C47CB" w:rsidRPr="00465C52">
              <w:rPr>
                <w:iCs/>
                <w:color w:val="0D0D0D" w:themeColor="text1" w:themeTint="F2"/>
              </w:rPr>
              <w:t>Mogadishu</w:t>
            </w:r>
            <w:r w:rsidR="00187E63" w:rsidRPr="00465C52">
              <w:rPr>
                <w:iCs/>
                <w:color w:val="0D0D0D" w:themeColor="text1" w:themeTint="F2"/>
              </w:rPr>
              <w:t xml:space="preserve"> time</w:t>
            </w:r>
          </w:p>
        </w:tc>
      </w:tr>
      <w:tr w:rsidR="0016255D" w:rsidRPr="00465C52" w14:paraId="778096DD" w14:textId="77777777" w:rsidTr="000B112D">
        <w:trPr>
          <w:jc w:val="center"/>
        </w:trPr>
        <w:tc>
          <w:tcPr>
            <w:tcW w:w="1617" w:type="dxa"/>
            <w:tcBorders>
              <w:top w:val="single" w:sz="4" w:space="0" w:color="auto"/>
              <w:left w:val="single" w:sz="4" w:space="0" w:color="auto"/>
              <w:bottom w:val="single" w:sz="4" w:space="0" w:color="auto"/>
              <w:right w:val="single" w:sz="4" w:space="0" w:color="auto"/>
            </w:tcBorders>
          </w:tcPr>
          <w:p w14:paraId="3A3646BC" w14:textId="77777777" w:rsidR="00F82CA6" w:rsidRPr="00465C52" w:rsidRDefault="00F82CA6" w:rsidP="00347DB2">
            <w:pPr>
              <w:spacing w:before="60" w:after="60"/>
              <w:contextualSpacing/>
              <w:rPr>
                <w:b/>
                <w:color w:val="0D0D0D" w:themeColor="text1" w:themeTint="F2"/>
              </w:rPr>
            </w:pPr>
            <w:r w:rsidRPr="00465C52">
              <w:rPr>
                <w:b/>
                <w:color w:val="0D0D0D" w:themeColor="text1" w:themeTint="F2"/>
              </w:rPr>
              <w:t>ITB 25.1</w:t>
            </w:r>
          </w:p>
        </w:tc>
        <w:tc>
          <w:tcPr>
            <w:tcW w:w="7477" w:type="dxa"/>
            <w:tcBorders>
              <w:top w:val="single" w:sz="2" w:space="0" w:color="000000"/>
              <w:left w:val="single" w:sz="4" w:space="0" w:color="auto"/>
              <w:bottom w:val="single" w:sz="2" w:space="0" w:color="000000"/>
              <w:right w:val="single" w:sz="2" w:space="0" w:color="000000"/>
            </w:tcBorders>
          </w:tcPr>
          <w:p w14:paraId="02801E3A" w14:textId="77777777" w:rsidR="00F82CA6" w:rsidRPr="00465C52" w:rsidRDefault="00912033" w:rsidP="00912033">
            <w:pPr>
              <w:widowControl w:val="0"/>
              <w:tabs>
                <w:tab w:val="right" w:pos="7254"/>
              </w:tabs>
              <w:spacing w:before="60" w:after="60"/>
              <w:contextualSpacing/>
              <w:jc w:val="both"/>
              <w:rPr>
                <w:b/>
                <w:i/>
                <w:iCs/>
                <w:color w:val="0D0D0D" w:themeColor="text1" w:themeTint="F2"/>
              </w:rPr>
            </w:pPr>
            <w:r w:rsidRPr="00465C52">
              <w:rPr>
                <w:b/>
                <w:i/>
                <w:iCs/>
                <w:color w:val="0D0D0D" w:themeColor="text1" w:themeTint="F2"/>
              </w:rPr>
              <w:t>Not applicable.</w:t>
            </w:r>
          </w:p>
          <w:p w14:paraId="0F2E1FA4" w14:textId="154A2306" w:rsidR="00912033" w:rsidRPr="00465C52" w:rsidRDefault="00912033" w:rsidP="00912033">
            <w:pPr>
              <w:widowControl w:val="0"/>
              <w:tabs>
                <w:tab w:val="right" w:pos="7254"/>
              </w:tabs>
              <w:spacing w:before="60" w:after="60"/>
              <w:contextualSpacing/>
              <w:jc w:val="both"/>
              <w:rPr>
                <w:i/>
                <w:iCs/>
                <w:color w:val="0D0D0D" w:themeColor="text1" w:themeTint="F2"/>
              </w:rPr>
            </w:pPr>
          </w:p>
        </w:tc>
      </w:tr>
      <w:tr w:rsidR="0016255D" w:rsidRPr="00465C52" w14:paraId="3D11506B" w14:textId="77777777" w:rsidTr="000B112D">
        <w:trPr>
          <w:jc w:val="center"/>
        </w:trPr>
        <w:tc>
          <w:tcPr>
            <w:tcW w:w="1617" w:type="dxa"/>
            <w:tcBorders>
              <w:top w:val="single" w:sz="4" w:space="0" w:color="auto"/>
              <w:left w:val="single" w:sz="2" w:space="0" w:color="000000"/>
              <w:bottom w:val="single" w:sz="2" w:space="0" w:color="000000"/>
              <w:right w:val="single" w:sz="8" w:space="0" w:color="000000"/>
            </w:tcBorders>
          </w:tcPr>
          <w:p w14:paraId="1B2896A5" w14:textId="77777777" w:rsidR="00F82CA6" w:rsidRPr="00465C52" w:rsidRDefault="00F82CA6" w:rsidP="00347DB2">
            <w:pPr>
              <w:spacing w:before="60" w:after="60"/>
              <w:contextualSpacing/>
              <w:rPr>
                <w:b/>
                <w:bCs/>
                <w:color w:val="0D0D0D" w:themeColor="text1" w:themeTint="F2"/>
              </w:rPr>
            </w:pPr>
            <w:r w:rsidRPr="00465C52">
              <w:rPr>
                <w:b/>
                <w:color w:val="0D0D0D" w:themeColor="text1" w:themeTint="F2"/>
              </w:rPr>
              <w:t xml:space="preserve">ITB </w:t>
            </w:r>
            <w:r w:rsidRPr="00465C52" w:rsidDel="00137F11">
              <w:rPr>
                <w:b/>
                <w:color w:val="0D0D0D" w:themeColor="text1" w:themeTint="F2"/>
              </w:rPr>
              <w:t>25.</w:t>
            </w:r>
            <w:r w:rsidRPr="00465C52">
              <w:rPr>
                <w:b/>
                <w:color w:val="0D0D0D" w:themeColor="text1" w:themeTint="F2"/>
              </w:rPr>
              <w:t>6</w:t>
            </w:r>
          </w:p>
        </w:tc>
        <w:tc>
          <w:tcPr>
            <w:tcW w:w="7477" w:type="dxa"/>
            <w:tcBorders>
              <w:top w:val="single" w:sz="2" w:space="0" w:color="000000"/>
              <w:left w:val="nil"/>
              <w:bottom w:val="single" w:sz="2" w:space="0" w:color="000000"/>
              <w:right w:val="single" w:sz="2" w:space="0" w:color="000000"/>
            </w:tcBorders>
          </w:tcPr>
          <w:p w14:paraId="4EEA2220" w14:textId="0D623A42" w:rsidR="00912033" w:rsidRPr="00465C52" w:rsidRDefault="00F82CA6" w:rsidP="00347DB2">
            <w:pPr>
              <w:tabs>
                <w:tab w:val="right" w:pos="7254"/>
              </w:tabs>
              <w:spacing w:before="60" w:after="60"/>
              <w:contextualSpacing/>
              <w:jc w:val="both"/>
              <w:rPr>
                <w:i/>
                <w:color w:val="0D0D0D" w:themeColor="text1" w:themeTint="F2"/>
              </w:rPr>
            </w:pPr>
            <w:r w:rsidRPr="00465C52">
              <w:rPr>
                <w:color w:val="0D0D0D" w:themeColor="text1" w:themeTint="F2"/>
              </w:rPr>
              <w:t xml:space="preserve">The Letter of Bid and Schedules </w:t>
            </w:r>
            <w:r w:rsidRPr="00465C52">
              <w:rPr>
                <w:iCs/>
                <w:color w:val="0D0D0D" w:themeColor="text1" w:themeTint="F2"/>
              </w:rPr>
              <w:t>shall</w:t>
            </w:r>
            <w:r w:rsidRPr="00465C52">
              <w:rPr>
                <w:i/>
                <w:iCs/>
                <w:color w:val="0D0D0D" w:themeColor="text1" w:themeTint="F2"/>
              </w:rPr>
              <w:t xml:space="preserve"> </w:t>
            </w:r>
            <w:r w:rsidRPr="00465C52">
              <w:rPr>
                <w:color w:val="0D0D0D" w:themeColor="text1" w:themeTint="F2"/>
              </w:rPr>
              <w:t xml:space="preserve">be </w:t>
            </w:r>
            <w:proofErr w:type="gramStart"/>
            <w:r w:rsidRPr="00465C52">
              <w:rPr>
                <w:color w:val="0D0D0D" w:themeColor="text1" w:themeTint="F2"/>
              </w:rPr>
              <w:t>initialed</w:t>
            </w:r>
            <w:proofErr w:type="gramEnd"/>
            <w:r w:rsidRPr="00465C52">
              <w:rPr>
                <w:color w:val="0D0D0D" w:themeColor="text1" w:themeTint="F2"/>
              </w:rPr>
              <w:t xml:space="preserve"> by </w:t>
            </w:r>
            <w:r w:rsidR="00E24660" w:rsidRPr="00465C52">
              <w:rPr>
                <w:rFonts w:asciiTheme="majorBidi" w:hAnsiTheme="majorBidi" w:cstheme="majorBidi"/>
                <w:b/>
                <w:color w:val="0D0D0D" w:themeColor="text1" w:themeTint="F2"/>
              </w:rPr>
              <w:t>Authorized Representatives</w:t>
            </w:r>
            <w:r w:rsidR="00E24660" w:rsidRPr="00465C52">
              <w:rPr>
                <w:rFonts w:asciiTheme="majorBidi" w:hAnsiTheme="majorBidi" w:cstheme="majorBidi"/>
                <w:color w:val="0D0D0D" w:themeColor="text1" w:themeTint="F2"/>
              </w:rPr>
              <w:t xml:space="preserve"> </w:t>
            </w:r>
            <w:r w:rsidRPr="00465C52">
              <w:rPr>
                <w:color w:val="0D0D0D" w:themeColor="text1" w:themeTint="F2"/>
              </w:rPr>
              <w:t>of the Employer conducting Bid opening</w:t>
            </w:r>
            <w:r w:rsidRPr="00465C52">
              <w:rPr>
                <w:i/>
                <w:color w:val="0D0D0D" w:themeColor="text1" w:themeTint="F2"/>
              </w:rPr>
              <w:t>.</w:t>
            </w:r>
            <w:r w:rsidRPr="00465C52" w:rsidDel="00B95321">
              <w:rPr>
                <w:i/>
                <w:color w:val="0D0D0D" w:themeColor="text1" w:themeTint="F2"/>
              </w:rPr>
              <w:t xml:space="preserve">  </w:t>
            </w:r>
          </w:p>
          <w:p w14:paraId="3C285E98" w14:textId="77777777" w:rsidR="00912033" w:rsidRPr="00465C52" w:rsidRDefault="00912033" w:rsidP="00347DB2">
            <w:pPr>
              <w:tabs>
                <w:tab w:val="right" w:pos="7254"/>
              </w:tabs>
              <w:spacing w:before="60" w:after="60"/>
              <w:contextualSpacing/>
              <w:jc w:val="both"/>
              <w:rPr>
                <w:i/>
                <w:color w:val="0D0D0D" w:themeColor="text1" w:themeTint="F2"/>
              </w:rPr>
            </w:pPr>
          </w:p>
          <w:p w14:paraId="6AAB0937" w14:textId="77777777" w:rsidR="00F82CA6" w:rsidRPr="00465C52" w:rsidRDefault="00F82CA6" w:rsidP="00347DB2">
            <w:pPr>
              <w:tabs>
                <w:tab w:val="right" w:pos="7254"/>
              </w:tabs>
              <w:spacing w:before="60" w:after="60"/>
              <w:contextualSpacing/>
              <w:jc w:val="both"/>
              <w:rPr>
                <w:b/>
                <w:i/>
                <w:color w:val="0D0D0D" w:themeColor="text1" w:themeTint="F2"/>
              </w:rPr>
            </w:pPr>
            <w:r w:rsidRPr="00465C52">
              <w:rPr>
                <w:b/>
                <w:i/>
                <w:color w:val="0D0D0D" w:themeColor="text1" w:themeTint="F2"/>
              </w:rPr>
              <w:t xml:space="preserve">Each Bid shall be initialed by all representatives and shall be numbered, </w:t>
            </w:r>
          </w:p>
          <w:p w14:paraId="7F28033E" w14:textId="6D01107B" w:rsidR="00912033" w:rsidRPr="00465C52" w:rsidRDefault="00912033" w:rsidP="00347DB2">
            <w:pPr>
              <w:tabs>
                <w:tab w:val="right" w:pos="7254"/>
              </w:tabs>
              <w:spacing w:before="60" w:after="60"/>
              <w:contextualSpacing/>
              <w:jc w:val="both"/>
              <w:rPr>
                <w:color w:val="0D0D0D" w:themeColor="text1" w:themeTint="F2"/>
              </w:rPr>
            </w:pPr>
          </w:p>
        </w:tc>
      </w:tr>
      <w:tr w:rsidR="0016255D" w:rsidRPr="00465C52" w14:paraId="27DD0D2C" w14:textId="77777777" w:rsidTr="000B112D">
        <w:trPr>
          <w:trHeight w:val="525"/>
          <w:jc w:val="center"/>
        </w:trPr>
        <w:tc>
          <w:tcPr>
            <w:tcW w:w="9094" w:type="dxa"/>
            <w:gridSpan w:val="2"/>
            <w:tcBorders>
              <w:top w:val="single" w:sz="2" w:space="0" w:color="000000"/>
              <w:left w:val="single" w:sz="2" w:space="0" w:color="000000"/>
              <w:bottom w:val="single" w:sz="2" w:space="0" w:color="000000"/>
              <w:right w:val="single" w:sz="2" w:space="0" w:color="000000"/>
            </w:tcBorders>
          </w:tcPr>
          <w:p w14:paraId="5C46EC1D" w14:textId="77777777" w:rsidR="00F82CA6" w:rsidRPr="00465C52" w:rsidRDefault="00F82CA6" w:rsidP="00347DB2">
            <w:pPr>
              <w:tabs>
                <w:tab w:val="right" w:pos="7254"/>
              </w:tabs>
              <w:spacing w:before="120" w:after="120"/>
              <w:contextualSpacing/>
              <w:jc w:val="center"/>
              <w:rPr>
                <w:b/>
                <w:bCs/>
                <w:color w:val="0D0D0D" w:themeColor="text1" w:themeTint="F2"/>
                <w:sz w:val="28"/>
              </w:rPr>
            </w:pPr>
            <w:r w:rsidRPr="00465C52">
              <w:rPr>
                <w:b/>
                <w:color w:val="0D0D0D" w:themeColor="text1" w:themeTint="F2"/>
                <w:sz w:val="28"/>
              </w:rPr>
              <w:lastRenderedPageBreak/>
              <w:t>E. Evaluation and Comparison of Bids</w:t>
            </w:r>
          </w:p>
        </w:tc>
      </w:tr>
      <w:tr w:rsidR="0016255D" w:rsidRPr="00465C52" w14:paraId="04A6C412"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2560A582" w14:textId="77777777" w:rsidR="00F82CA6" w:rsidRPr="00465C52" w:rsidRDefault="00F82CA6" w:rsidP="00347DB2">
            <w:pPr>
              <w:tabs>
                <w:tab w:val="right" w:pos="7434"/>
              </w:tabs>
              <w:spacing w:before="60" w:after="60"/>
              <w:contextualSpacing/>
              <w:rPr>
                <w:b/>
                <w:color w:val="0D0D0D" w:themeColor="text1" w:themeTint="F2"/>
              </w:rPr>
            </w:pPr>
            <w:r w:rsidRPr="00465C52">
              <w:rPr>
                <w:b/>
                <w:color w:val="0D0D0D" w:themeColor="text1" w:themeTint="F2"/>
              </w:rPr>
              <w:t>ITB 32.1</w:t>
            </w:r>
          </w:p>
          <w:p w14:paraId="07BA2746" w14:textId="77777777" w:rsidR="00F82CA6" w:rsidRPr="00465C52" w:rsidRDefault="00F82CA6" w:rsidP="00347DB2">
            <w:pPr>
              <w:spacing w:before="60" w:after="60"/>
              <w:contextualSpacing/>
              <w:rPr>
                <w:b/>
                <w:bCs/>
                <w:color w:val="0D0D0D" w:themeColor="text1" w:themeTint="F2"/>
              </w:rPr>
            </w:pPr>
          </w:p>
        </w:tc>
        <w:tc>
          <w:tcPr>
            <w:tcW w:w="7477" w:type="dxa"/>
            <w:tcBorders>
              <w:top w:val="single" w:sz="2" w:space="0" w:color="000000"/>
              <w:left w:val="nil"/>
              <w:bottom w:val="single" w:sz="2" w:space="0" w:color="000000"/>
              <w:right w:val="single" w:sz="2" w:space="0" w:color="000000"/>
            </w:tcBorders>
          </w:tcPr>
          <w:p w14:paraId="082D1218" w14:textId="6FCF420A" w:rsidR="00912033" w:rsidRPr="00465C52" w:rsidRDefault="00F82CA6" w:rsidP="00347DB2">
            <w:pPr>
              <w:tabs>
                <w:tab w:val="right" w:pos="7254"/>
              </w:tabs>
              <w:spacing w:before="60" w:after="60"/>
              <w:contextualSpacing/>
              <w:rPr>
                <w:b/>
                <w:i/>
                <w:color w:val="0D0D0D" w:themeColor="text1" w:themeTint="F2"/>
              </w:rPr>
            </w:pPr>
            <w:r w:rsidRPr="00465C52">
              <w:rPr>
                <w:color w:val="0D0D0D" w:themeColor="text1" w:themeTint="F2"/>
              </w:rPr>
              <w:t xml:space="preserve">The currency that shall be used for Bid evaluation and comparison purposes to convert at the selling exchange rate all Bid prices expressed in various currencies into a single currency </w:t>
            </w:r>
            <w:r w:rsidR="009464C6" w:rsidRPr="00465C52">
              <w:rPr>
                <w:color w:val="0D0D0D" w:themeColor="text1" w:themeTint="F2"/>
              </w:rPr>
              <w:t>is</w:t>
            </w:r>
            <w:r w:rsidRPr="00465C52">
              <w:rPr>
                <w:color w:val="0D0D0D" w:themeColor="text1" w:themeTint="F2"/>
              </w:rPr>
              <w:t xml:space="preserve"> </w:t>
            </w:r>
            <w:r w:rsidR="00912033" w:rsidRPr="00465C52">
              <w:rPr>
                <w:b/>
                <w:i/>
                <w:color w:val="0D0D0D" w:themeColor="text1" w:themeTint="F2"/>
              </w:rPr>
              <w:t>USD</w:t>
            </w:r>
          </w:p>
          <w:p w14:paraId="0B816101" w14:textId="7D0E95A6" w:rsidR="00F82CA6" w:rsidRPr="00465C52" w:rsidRDefault="00912033" w:rsidP="00347DB2">
            <w:pPr>
              <w:tabs>
                <w:tab w:val="right" w:pos="7254"/>
              </w:tabs>
              <w:spacing w:before="60" w:after="60"/>
              <w:contextualSpacing/>
              <w:rPr>
                <w:i/>
                <w:color w:val="0D0D0D" w:themeColor="text1" w:themeTint="F2"/>
              </w:rPr>
            </w:pPr>
            <w:r w:rsidRPr="00465C52">
              <w:rPr>
                <w:b/>
                <w:i/>
                <w:color w:val="0D0D0D" w:themeColor="text1" w:themeTint="F2"/>
              </w:rPr>
              <w:t xml:space="preserve"> </w:t>
            </w:r>
          </w:p>
          <w:p w14:paraId="7F9A00F0" w14:textId="5223022E" w:rsidR="00912033" w:rsidRPr="00465C52" w:rsidRDefault="00F82CA6" w:rsidP="00347DB2">
            <w:pPr>
              <w:tabs>
                <w:tab w:val="right" w:pos="7254"/>
              </w:tabs>
              <w:spacing w:before="60" w:after="60"/>
              <w:contextualSpacing/>
              <w:rPr>
                <w:b/>
                <w:i/>
                <w:color w:val="0D0D0D" w:themeColor="text1" w:themeTint="F2"/>
              </w:rPr>
            </w:pPr>
            <w:r w:rsidRPr="00465C52">
              <w:rPr>
                <w:color w:val="0D0D0D" w:themeColor="text1" w:themeTint="F2"/>
              </w:rPr>
              <w:t xml:space="preserve">The source of exchange rate shall be: </w:t>
            </w:r>
            <w:r w:rsidR="00912033" w:rsidRPr="00465C52">
              <w:rPr>
                <w:b/>
                <w:i/>
                <w:color w:val="0D0D0D" w:themeColor="text1" w:themeTint="F2"/>
              </w:rPr>
              <w:t>Not applicable. All bids MUST be quoted in USD</w:t>
            </w:r>
          </w:p>
          <w:p w14:paraId="5F86E67A" w14:textId="77777777" w:rsidR="00912033" w:rsidRPr="00465C52" w:rsidRDefault="00912033" w:rsidP="00347DB2">
            <w:pPr>
              <w:tabs>
                <w:tab w:val="right" w:pos="7254"/>
              </w:tabs>
              <w:spacing w:before="60" w:after="60"/>
              <w:contextualSpacing/>
              <w:rPr>
                <w:b/>
                <w:i/>
                <w:color w:val="0D0D0D" w:themeColor="text1" w:themeTint="F2"/>
              </w:rPr>
            </w:pPr>
          </w:p>
          <w:p w14:paraId="22C1B7A5" w14:textId="548D6394" w:rsidR="00F82CA6" w:rsidRPr="00465C52" w:rsidRDefault="00F82CA6" w:rsidP="00912033">
            <w:pPr>
              <w:tabs>
                <w:tab w:val="right" w:pos="7254"/>
              </w:tabs>
              <w:spacing w:before="60" w:after="60"/>
              <w:contextualSpacing/>
              <w:rPr>
                <w:b/>
                <w:i/>
                <w:color w:val="0D0D0D" w:themeColor="text1" w:themeTint="F2"/>
              </w:rPr>
            </w:pPr>
            <w:r w:rsidRPr="00465C52">
              <w:rPr>
                <w:color w:val="0D0D0D" w:themeColor="text1" w:themeTint="F2"/>
              </w:rPr>
              <w:t>The date for the exchange rate shall be</w:t>
            </w:r>
            <w:r w:rsidRPr="00465C52">
              <w:rPr>
                <w:i/>
                <w:color w:val="0D0D0D" w:themeColor="text1" w:themeTint="F2"/>
              </w:rPr>
              <w:t xml:space="preserve">: </w:t>
            </w:r>
            <w:r w:rsidR="00912033" w:rsidRPr="00465C52">
              <w:rPr>
                <w:b/>
                <w:i/>
                <w:color w:val="0D0D0D" w:themeColor="text1" w:themeTint="F2"/>
              </w:rPr>
              <w:t>Not applicable. All bids MUST be quoted in USD</w:t>
            </w:r>
          </w:p>
          <w:p w14:paraId="1FFE94FF" w14:textId="24177674" w:rsidR="00912033" w:rsidRPr="00465C52" w:rsidRDefault="00912033" w:rsidP="00347DB2">
            <w:pPr>
              <w:autoSpaceDE w:val="0"/>
              <w:autoSpaceDN w:val="0"/>
              <w:adjustRightInd w:val="0"/>
              <w:spacing w:before="80" w:after="80"/>
              <w:contextualSpacing/>
              <w:rPr>
                <w:color w:val="0D0D0D" w:themeColor="text1" w:themeTint="F2"/>
              </w:rPr>
            </w:pPr>
          </w:p>
        </w:tc>
      </w:tr>
      <w:tr w:rsidR="0016255D" w:rsidRPr="00465C52" w14:paraId="25490571"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0CBC9A51" w14:textId="77777777" w:rsidR="00F82CA6" w:rsidRPr="00465C52" w:rsidRDefault="00F82CA6" w:rsidP="00347DB2">
            <w:pPr>
              <w:spacing w:before="60" w:after="60"/>
              <w:contextualSpacing/>
              <w:rPr>
                <w:b/>
                <w:color w:val="0D0D0D" w:themeColor="text1" w:themeTint="F2"/>
              </w:rPr>
            </w:pPr>
            <w:r w:rsidRPr="00465C52">
              <w:rPr>
                <w:b/>
                <w:color w:val="0D0D0D" w:themeColor="text1" w:themeTint="F2"/>
              </w:rPr>
              <w:t xml:space="preserve">ITB </w:t>
            </w:r>
            <w:r w:rsidRPr="00465C52">
              <w:rPr>
                <w:b/>
                <w:bCs/>
                <w:color w:val="0D0D0D" w:themeColor="text1" w:themeTint="F2"/>
              </w:rPr>
              <w:t>33.1</w:t>
            </w:r>
          </w:p>
        </w:tc>
        <w:tc>
          <w:tcPr>
            <w:tcW w:w="7477" w:type="dxa"/>
            <w:tcBorders>
              <w:top w:val="single" w:sz="2" w:space="0" w:color="000000"/>
              <w:left w:val="nil"/>
              <w:bottom w:val="single" w:sz="2" w:space="0" w:color="000000"/>
              <w:right w:val="single" w:sz="2" w:space="0" w:color="000000"/>
            </w:tcBorders>
          </w:tcPr>
          <w:p w14:paraId="329581D1" w14:textId="77777777" w:rsidR="00F82CA6" w:rsidRPr="00465C52" w:rsidRDefault="00912033" w:rsidP="00347DB2">
            <w:pPr>
              <w:tabs>
                <w:tab w:val="right" w:pos="7254"/>
              </w:tabs>
              <w:spacing w:before="60" w:after="60"/>
              <w:contextualSpacing/>
              <w:jc w:val="both"/>
              <w:rPr>
                <w:b/>
                <w:i/>
                <w:color w:val="0D0D0D" w:themeColor="text1" w:themeTint="F2"/>
              </w:rPr>
            </w:pPr>
            <w:r w:rsidRPr="00465C52">
              <w:rPr>
                <w:b/>
                <w:i/>
                <w:color w:val="0D0D0D" w:themeColor="text1" w:themeTint="F2"/>
              </w:rPr>
              <w:t>Not applicable.</w:t>
            </w:r>
          </w:p>
          <w:p w14:paraId="1CAC9E7E" w14:textId="34C29880" w:rsidR="00912033" w:rsidRPr="00465C52" w:rsidRDefault="00912033" w:rsidP="00347DB2">
            <w:pPr>
              <w:tabs>
                <w:tab w:val="right" w:pos="7254"/>
              </w:tabs>
              <w:spacing w:before="60" w:after="60"/>
              <w:contextualSpacing/>
              <w:jc w:val="both"/>
              <w:rPr>
                <w:b/>
                <w:i/>
                <w:iCs/>
                <w:color w:val="0D0D0D" w:themeColor="text1" w:themeTint="F2"/>
              </w:rPr>
            </w:pPr>
          </w:p>
        </w:tc>
      </w:tr>
      <w:tr w:rsidR="0016255D" w:rsidRPr="00465C52" w14:paraId="6B2EBF80"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7D628655" w14:textId="77777777" w:rsidR="00F82CA6" w:rsidRPr="00465C52" w:rsidRDefault="00F82CA6" w:rsidP="00347DB2">
            <w:pPr>
              <w:spacing w:before="60" w:after="60"/>
              <w:contextualSpacing/>
              <w:rPr>
                <w:b/>
                <w:color w:val="0D0D0D" w:themeColor="text1" w:themeTint="F2"/>
              </w:rPr>
            </w:pPr>
            <w:r w:rsidRPr="00465C52">
              <w:rPr>
                <w:b/>
                <w:iCs/>
                <w:color w:val="0D0D0D" w:themeColor="text1" w:themeTint="F2"/>
              </w:rPr>
              <w:t xml:space="preserve">ITB </w:t>
            </w:r>
            <w:r w:rsidRPr="00465C52">
              <w:rPr>
                <w:b/>
                <w:color w:val="0D0D0D" w:themeColor="text1" w:themeTint="F2"/>
              </w:rPr>
              <w:t>34.1</w:t>
            </w:r>
          </w:p>
        </w:tc>
        <w:tc>
          <w:tcPr>
            <w:tcW w:w="7477" w:type="dxa"/>
            <w:tcBorders>
              <w:top w:val="single" w:sz="2" w:space="0" w:color="000000"/>
              <w:left w:val="nil"/>
              <w:bottom w:val="single" w:sz="2" w:space="0" w:color="000000"/>
              <w:right w:val="single" w:sz="2" w:space="0" w:color="000000"/>
            </w:tcBorders>
          </w:tcPr>
          <w:p w14:paraId="6668FB7C" w14:textId="77777777" w:rsidR="00F82CA6" w:rsidRPr="00465C52" w:rsidRDefault="009B5E71" w:rsidP="00347DB2">
            <w:pPr>
              <w:tabs>
                <w:tab w:val="right" w:pos="7254"/>
              </w:tabs>
              <w:spacing w:before="60" w:after="60"/>
              <w:contextualSpacing/>
              <w:jc w:val="both"/>
              <w:rPr>
                <w:b/>
                <w:i/>
                <w:color w:val="0D0D0D" w:themeColor="text1" w:themeTint="F2"/>
              </w:rPr>
            </w:pPr>
            <w:r w:rsidRPr="00465C52">
              <w:rPr>
                <w:b/>
                <w:i/>
                <w:color w:val="0D0D0D" w:themeColor="text1" w:themeTint="F2"/>
              </w:rPr>
              <w:t>Not applicable</w:t>
            </w:r>
          </w:p>
          <w:p w14:paraId="47C85341" w14:textId="439384E9" w:rsidR="009B5E71" w:rsidRPr="00465C52" w:rsidRDefault="009B5E71" w:rsidP="00347DB2">
            <w:pPr>
              <w:tabs>
                <w:tab w:val="right" w:pos="7254"/>
              </w:tabs>
              <w:spacing w:before="60" w:after="60"/>
              <w:contextualSpacing/>
              <w:jc w:val="both"/>
              <w:rPr>
                <w:b/>
                <w:i/>
                <w:color w:val="0D0D0D" w:themeColor="text1" w:themeTint="F2"/>
              </w:rPr>
            </w:pPr>
          </w:p>
        </w:tc>
      </w:tr>
      <w:tr w:rsidR="0016255D" w:rsidRPr="00465C52" w14:paraId="26F13F75"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7B757800" w14:textId="77777777" w:rsidR="00F82CA6" w:rsidRPr="00465C52" w:rsidRDefault="00F82CA6" w:rsidP="00347DB2">
            <w:pPr>
              <w:spacing w:before="60" w:after="60"/>
              <w:contextualSpacing/>
              <w:rPr>
                <w:b/>
                <w:color w:val="0D0D0D" w:themeColor="text1" w:themeTint="F2"/>
              </w:rPr>
            </w:pPr>
            <w:r w:rsidRPr="00465C52">
              <w:rPr>
                <w:b/>
                <w:color w:val="0D0D0D" w:themeColor="text1" w:themeTint="F2"/>
              </w:rPr>
              <w:t>ITB 34.2</w:t>
            </w:r>
          </w:p>
        </w:tc>
        <w:tc>
          <w:tcPr>
            <w:tcW w:w="7477" w:type="dxa"/>
            <w:tcBorders>
              <w:top w:val="single" w:sz="2" w:space="0" w:color="000000"/>
              <w:left w:val="nil"/>
              <w:bottom w:val="single" w:sz="2" w:space="0" w:color="000000"/>
              <w:right w:val="single" w:sz="2" w:space="0" w:color="000000"/>
            </w:tcBorders>
          </w:tcPr>
          <w:p w14:paraId="4FBF2B55" w14:textId="77777777" w:rsidR="009B5E71" w:rsidRPr="00465C52" w:rsidRDefault="009B5E71" w:rsidP="009B5E71">
            <w:pPr>
              <w:tabs>
                <w:tab w:val="right" w:pos="7254"/>
              </w:tabs>
              <w:spacing w:before="60" w:after="60"/>
              <w:contextualSpacing/>
              <w:jc w:val="both"/>
              <w:rPr>
                <w:b/>
                <w:i/>
                <w:color w:val="0D0D0D" w:themeColor="text1" w:themeTint="F2"/>
              </w:rPr>
            </w:pPr>
            <w:r w:rsidRPr="00465C52">
              <w:rPr>
                <w:b/>
                <w:i/>
                <w:color w:val="0D0D0D" w:themeColor="text1" w:themeTint="F2"/>
              </w:rPr>
              <w:t>Not applicable</w:t>
            </w:r>
          </w:p>
          <w:p w14:paraId="0107E538" w14:textId="5183FE4A" w:rsidR="00F82CA6" w:rsidRPr="00465C52" w:rsidRDefault="00F82CA6" w:rsidP="00347DB2">
            <w:pPr>
              <w:spacing w:before="60" w:after="60"/>
              <w:ind w:left="58"/>
              <w:contextualSpacing/>
              <w:jc w:val="both"/>
              <w:rPr>
                <w:b/>
                <w:i/>
                <w:color w:val="0D0D0D" w:themeColor="text1" w:themeTint="F2"/>
              </w:rPr>
            </w:pPr>
          </w:p>
        </w:tc>
      </w:tr>
      <w:tr w:rsidR="0016255D" w:rsidRPr="00465C52" w14:paraId="158C953D"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101C2222" w14:textId="77777777" w:rsidR="00F82CA6" w:rsidRPr="00465C52" w:rsidRDefault="00F82CA6" w:rsidP="00347DB2">
            <w:pPr>
              <w:spacing w:before="60" w:after="60"/>
              <w:contextualSpacing/>
              <w:rPr>
                <w:b/>
                <w:iCs/>
                <w:color w:val="0D0D0D" w:themeColor="text1" w:themeTint="F2"/>
              </w:rPr>
            </w:pPr>
            <w:r w:rsidRPr="00465C52">
              <w:rPr>
                <w:b/>
                <w:iCs/>
                <w:color w:val="0D0D0D" w:themeColor="text1" w:themeTint="F2"/>
              </w:rPr>
              <w:t xml:space="preserve">ITB </w:t>
            </w:r>
            <w:r w:rsidRPr="00465C52">
              <w:rPr>
                <w:b/>
                <w:color w:val="0D0D0D" w:themeColor="text1" w:themeTint="F2"/>
              </w:rPr>
              <w:t>34.3</w:t>
            </w:r>
          </w:p>
        </w:tc>
        <w:tc>
          <w:tcPr>
            <w:tcW w:w="7477" w:type="dxa"/>
            <w:tcBorders>
              <w:top w:val="single" w:sz="2" w:space="0" w:color="000000"/>
              <w:left w:val="nil"/>
              <w:bottom w:val="single" w:sz="2" w:space="0" w:color="000000"/>
              <w:right w:val="single" w:sz="2" w:space="0" w:color="000000"/>
            </w:tcBorders>
          </w:tcPr>
          <w:p w14:paraId="4E49A8EB" w14:textId="77777777" w:rsidR="00E24660" w:rsidRPr="00465C52" w:rsidRDefault="00E24660" w:rsidP="00E24660">
            <w:pPr>
              <w:spacing w:before="60" w:after="60"/>
              <w:ind w:right="-90"/>
              <w:rPr>
                <w:rFonts w:asciiTheme="majorBidi" w:hAnsiTheme="majorBidi" w:cstheme="majorBidi"/>
                <w:b/>
                <w:color w:val="0D0D0D" w:themeColor="text1" w:themeTint="F2"/>
                <w:shd w:val="clear" w:color="auto" w:fill="D9D9D9"/>
              </w:rPr>
            </w:pPr>
            <w:r w:rsidRPr="00465C52">
              <w:rPr>
                <w:rFonts w:asciiTheme="majorBidi" w:hAnsiTheme="majorBidi" w:cstheme="majorBidi"/>
                <w:color w:val="0D0D0D" w:themeColor="text1" w:themeTint="F2"/>
              </w:rPr>
              <w:t>Contractor’s proposed subcontracting: Maximum percentage of subcontracting permitted is:</w:t>
            </w:r>
            <w:r w:rsidRPr="00465C52">
              <w:rPr>
                <w:rFonts w:asciiTheme="majorBidi" w:hAnsiTheme="majorBidi" w:cstheme="majorBidi"/>
                <w:i/>
                <w:color w:val="0D0D0D" w:themeColor="text1" w:themeTint="F2"/>
              </w:rPr>
              <w:t xml:space="preserve"> </w:t>
            </w:r>
            <w:r w:rsidRPr="00465C52">
              <w:rPr>
                <w:rFonts w:asciiTheme="majorBidi" w:hAnsiTheme="majorBidi" w:cstheme="majorBidi"/>
                <w:b/>
                <w:color w:val="0D0D0D" w:themeColor="text1" w:themeTint="F2"/>
              </w:rPr>
              <w:t>25% of the total contract amount</w:t>
            </w:r>
            <w:r w:rsidRPr="00465C52">
              <w:rPr>
                <w:rFonts w:asciiTheme="majorBidi" w:hAnsiTheme="majorBidi" w:cstheme="majorBidi"/>
                <w:b/>
                <w:color w:val="0D0D0D" w:themeColor="text1" w:themeTint="F2"/>
                <w:shd w:val="clear" w:color="auto" w:fill="D9D9D9"/>
              </w:rPr>
              <w:t xml:space="preserve">. </w:t>
            </w:r>
          </w:p>
          <w:p w14:paraId="5C53CA81" w14:textId="7AE2189B" w:rsidR="009B5E71" w:rsidRPr="00465C52" w:rsidRDefault="00E24660" w:rsidP="00E24660">
            <w:pPr>
              <w:spacing w:before="60" w:after="60"/>
              <w:ind w:left="58"/>
              <w:contextualSpacing/>
              <w:jc w:val="both"/>
              <w:rPr>
                <w:b/>
                <w:bCs/>
                <w:i/>
                <w:iCs/>
                <w:color w:val="0D0D0D" w:themeColor="text1" w:themeTint="F2"/>
                <w:spacing w:val="-4"/>
              </w:rPr>
            </w:pPr>
            <w:r w:rsidRPr="00465C52">
              <w:rPr>
                <w:rFonts w:asciiTheme="majorBidi" w:hAnsiTheme="majorBidi" w:cstheme="majorBidi"/>
                <w:color w:val="0D0D0D" w:themeColor="text1" w:themeTint="F2"/>
              </w:rPr>
              <w:t>Bidders planning to subcontract more than 10% of total volume of work shall specify, in the Letter of Bid, the activity (</w:t>
            </w:r>
            <w:proofErr w:type="spellStart"/>
            <w:r w:rsidRPr="00465C52">
              <w:rPr>
                <w:rFonts w:asciiTheme="majorBidi" w:hAnsiTheme="majorBidi" w:cstheme="majorBidi"/>
                <w:color w:val="0D0D0D" w:themeColor="text1" w:themeTint="F2"/>
              </w:rPr>
              <w:t>ies</w:t>
            </w:r>
            <w:proofErr w:type="spellEnd"/>
            <w:r w:rsidRPr="00465C52">
              <w:rPr>
                <w:rFonts w:asciiTheme="majorBidi" w:hAnsiTheme="majorBidi" w:cstheme="majorBidi"/>
                <w:color w:val="0D0D0D" w:themeColor="text1" w:themeTint="F2"/>
              </w:rPr>
              <w:t xml:space="preserve">) or parts of the Works to be subcontracted along with complete details of the subcontractors and their qualification and experience. </w:t>
            </w:r>
          </w:p>
        </w:tc>
      </w:tr>
      <w:tr w:rsidR="0016255D" w:rsidRPr="00465C52" w14:paraId="11F5A4A8" w14:textId="77777777" w:rsidTr="0060023B">
        <w:trPr>
          <w:jc w:val="center"/>
        </w:trPr>
        <w:tc>
          <w:tcPr>
            <w:tcW w:w="9094" w:type="dxa"/>
            <w:gridSpan w:val="2"/>
            <w:tcBorders>
              <w:top w:val="single" w:sz="2" w:space="0" w:color="000000"/>
              <w:left w:val="single" w:sz="2" w:space="0" w:color="000000"/>
              <w:bottom w:val="single" w:sz="2" w:space="0" w:color="000000"/>
              <w:right w:val="single" w:sz="2" w:space="0" w:color="000000"/>
            </w:tcBorders>
            <w:vAlign w:val="center"/>
          </w:tcPr>
          <w:p w14:paraId="4D460333" w14:textId="77777777" w:rsidR="00F82CA6" w:rsidRPr="00465C52" w:rsidRDefault="00F82CA6" w:rsidP="00347DB2">
            <w:pPr>
              <w:tabs>
                <w:tab w:val="right" w:pos="7254"/>
              </w:tabs>
              <w:spacing w:before="120" w:after="120"/>
              <w:contextualSpacing/>
              <w:jc w:val="center"/>
              <w:rPr>
                <w:bCs/>
                <w:color w:val="0D0D0D" w:themeColor="text1" w:themeTint="F2"/>
              </w:rPr>
            </w:pPr>
            <w:r w:rsidRPr="00465C52">
              <w:rPr>
                <w:b/>
                <w:color w:val="0D0D0D" w:themeColor="text1" w:themeTint="F2"/>
                <w:sz w:val="28"/>
              </w:rPr>
              <w:t xml:space="preserve">F. </w:t>
            </w:r>
            <w:bookmarkStart w:id="559" w:name="_Toc435624888"/>
            <w:r w:rsidRPr="00465C52">
              <w:rPr>
                <w:b/>
                <w:color w:val="0D0D0D" w:themeColor="text1" w:themeTint="F2"/>
                <w:sz w:val="28"/>
              </w:rPr>
              <w:t>Award of Contract</w:t>
            </w:r>
            <w:bookmarkEnd w:id="559"/>
          </w:p>
        </w:tc>
      </w:tr>
      <w:tr w:rsidR="0016255D" w:rsidRPr="00465C52" w14:paraId="31F47FCD"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17BA6E71" w14:textId="77777777" w:rsidR="00EE2946" w:rsidRPr="00465C52" w:rsidRDefault="00EE2946" w:rsidP="00347DB2">
            <w:pPr>
              <w:spacing w:before="120" w:after="120"/>
              <w:contextualSpacing/>
              <w:rPr>
                <w:b/>
                <w:bCs/>
                <w:color w:val="0D0D0D" w:themeColor="text1" w:themeTint="F2"/>
              </w:rPr>
            </w:pPr>
            <w:r w:rsidRPr="00465C52">
              <w:rPr>
                <w:b/>
                <w:bCs/>
                <w:color w:val="0D0D0D" w:themeColor="text1" w:themeTint="F2"/>
              </w:rPr>
              <w:t>ITB 47.1</w:t>
            </w:r>
          </w:p>
        </w:tc>
        <w:tc>
          <w:tcPr>
            <w:tcW w:w="7477" w:type="dxa"/>
            <w:tcBorders>
              <w:top w:val="single" w:sz="2" w:space="0" w:color="000000"/>
              <w:left w:val="nil"/>
              <w:bottom w:val="single" w:sz="2" w:space="0" w:color="000000"/>
              <w:right w:val="single" w:sz="2" w:space="0" w:color="000000"/>
            </w:tcBorders>
          </w:tcPr>
          <w:p w14:paraId="7D7A01D0" w14:textId="77777777" w:rsidR="00EE2946" w:rsidRPr="00465C52" w:rsidRDefault="00EE2946" w:rsidP="00347DB2">
            <w:pPr>
              <w:tabs>
                <w:tab w:val="right" w:pos="7254"/>
              </w:tabs>
              <w:spacing w:before="120" w:after="120"/>
              <w:contextualSpacing/>
              <w:rPr>
                <w:color w:val="0D0D0D" w:themeColor="text1" w:themeTint="F2"/>
              </w:rPr>
            </w:pPr>
            <w:r w:rsidRPr="00465C52">
              <w:rPr>
                <w:color w:val="0D0D0D" w:themeColor="text1" w:themeTint="F2"/>
              </w:rPr>
              <w:t xml:space="preserve">The successful Bidder </w:t>
            </w:r>
            <w:r w:rsidRPr="00465C52">
              <w:rPr>
                <w:b/>
                <w:bCs/>
                <w:i/>
                <w:color w:val="0D0D0D" w:themeColor="text1" w:themeTint="F2"/>
              </w:rPr>
              <w:t>shall</w:t>
            </w:r>
            <w:r w:rsidR="009B5E71" w:rsidRPr="00465C52">
              <w:rPr>
                <w:i/>
                <w:color w:val="0D0D0D" w:themeColor="text1" w:themeTint="F2"/>
              </w:rPr>
              <w:t xml:space="preserve"> </w:t>
            </w:r>
            <w:r w:rsidRPr="00465C52">
              <w:rPr>
                <w:color w:val="0D0D0D" w:themeColor="text1" w:themeTint="F2"/>
              </w:rPr>
              <w:t>submit the Beneficial Ownership Disclosure Form.</w:t>
            </w:r>
          </w:p>
          <w:p w14:paraId="662B9B5F" w14:textId="718B73BC" w:rsidR="009B5E71" w:rsidRPr="00465C52" w:rsidRDefault="009B5E71" w:rsidP="00347DB2">
            <w:pPr>
              <w:tabs>
                <w:tab w:val="right" w:pos="7254"/>
              </w:tabs>
              <w:spacing w:before="120" w:after="120"/>
              <w:contextualSpacing/>
              <w:rPr>
                <w:b/>
                <w:color w:val="0D0D0D" w:themeColor="text1" w:themeTint="F2"/>
              </w:rPr>
            </w:pPr>
          </w:p>
        </w:tc>
      </w:tr>
      <w:tr w:rsidR="0016255D" w:rsidRPr="00465C52" w14:paraId="24AF6E73"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0BD7B1B8" w14:textId="77777777" w:rsidR="00EE2946" w:rsidRPr="00465C52" w:rsidRDefault="00EE2946" w:rsidP="00347DB2">
            <w:pPr>
              <w:spacing w:before="120" w:after="120"/>
              <w:contextualSpacing/>
              <w:rPr>
                <w:color w:val="0D0D0D" w:themeColor="text1" w:themeTint="F2"/>
              </w:rPr>
            </w:pPr>
            <w:r w:rsidRPr="00465C52">
              <w:rPr>
                <w:b/>
                <w:bCs/>
                <w:color w:val="0D0D0D" w:themeColor="text1" w:themeTint="F2"/>
              </w:rPr>
              <w:t>ITB 4</w:t>
            </w:r>
            <w:r w:rsidRPr="00465C52">
              <w:rPr>
                <w:b/>
                <w:color w:val="0D0D0D" w:themeColor="text1" w:themeTint="F2"/>
              </w:rPr>
              <w:t>8.1 and 48.2</w:t>
            </w:r>
          </w:p>
          <w:p w14:paraId="6CC995F1" w14:textId="77777777" w:rsidR="00EE2946" w:rsidRPr="00465C52" w:rsidRDefault="00EE2946" w:rsidP="00347DB2">
            <w:pPr>
              <w:spacing w:before="120" w:after="120"/>
              <w:contextualSpacing/>
              <w:rPr>
                <w:b/>
                <w:bCs/>
                <w:color w:val="0D0D0D" w:themeColor="text1" w:themeTint="F2"/>
              </w:rPr>
            </w:pPr>
          </w:p>
        </w:tc>
        <w:tc>
          <w:tcPr>
            <w:tcW w:w="7477" w:type="dxa"/>
            <w:tcBorders>
              <w:top w:val="single" w:sz="2" w:space="0" w:color="000000"/>
              <w:left w:val="nil"/>
              <w:bottom w:val="single" w:sz="2" w:space="0" w:color="000000"/>
              <w:right w:val="single" w:sz="2" w:space="0" w:color="000000"/>
            </w:tcBorders>
          </w:tcPr>
          <w:p w14:paraId="293D032C" w14:textId="151ABC72" w:rsidR="00EE2946" w:rsidRPr="00465C52" w:rsidRDefault="009B5E71" w:rsidP="00347DB2">
            <w:pPr>
              <w:tabs>
                <w:tab w:val="right" w:pos="7254"/>
              </w:tabs>
              <w:spacing w:before="120" w:after="120"/>
              <w:contextualSpacing/>
              <w:rPr>
                <w:i/>
                <w:color w:val="0D0D0D" w:themeColor="text1" w:themeTint="F2"/>
              </w:rPr>
            </w:pPr>
            <w:r w:rsidRPr="00465C52">
              <w:rPr>
                <w:b/>
                <w:i/>
                <w:color w:val="0D0D0D" w:themeColor="text1" w:themeTint="F2"/>
              </w:rPr>
              <w:t>Not applicable</w:t>
            </w:r>
          </w:p>
        </w:tc>
      </w:tr>
      <w:tr w:rsidR="0016255D" w:rsidRPr="00465C52" w14:paraId="517A786C"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792D05D8" w14:textId="77777777" w:rsidR="00EE2946" w:rsidRPr="00465C52" w:rsidRDefault="00EE2946" w:rsidP="00347DB2">
            <w:pPr>
              <w:spacing w:before="60" w:after="60"/>
              <w:contextualSpacing/>
              <w:rPr>
                <w:b/>
                <w:color w:val="0D0D0D" w:themeColor="text1" w:themeTint="F2"/>
              </w:rPr>
            </w:pPr>
            <w:r w:rsidRPr="00465C52">
              <w:rPr>
                <w:b/>
                <w:color w:val="0D0D0D" w:themeColor="text1" w:themeTint="F2"/>
              </w:rPr>
              <w:t>ITB 49</w:t>
            </w:r>
          </w:p>
        </w:tc>
        <w:tc>
          <w:tcPr>
            <w:tcW w:w="7477" w:type="dxa"/>
            <w:tcBorders>
              <w:top w:val="single" w:sz="2" w:space="0" w:color="000000"/>
              <w:left w:val="nil"/>
              <w:bottom w:val="single" w:sz="2" w:space="0" w:color="000000"/>
              <w:right w:val="single" w:sz="2" w:space="0" w:color="000000"/>
            </w:tcBorders>
          </w:tcPr>
          <w:p w14:paraId="7C8F1A32" w14:textId="77777777" w:rsidR="009B5E71" w:rsidRPr="00465C52" w:rsidRDefault="00EE2946" w:rsidP="00180E11">
            <w:pPr>
              <w:tabs>
                <w:tab w:val="right" w:pos="7254"/>
              </w:tabs>
              <w:spacing w:before="60" w:after="60"/>
              <w:contextualSpacing/>
              <w:jc w:val="both"/>
              <w:rPr>
                <w:b/>
                <w:bCs/>
                <w:i/>
                <w:color w:val="0D0D0D" w:themeColor="text1" w:themeTint="F2"/>
              </w:rPr>
            </w:pPr>
            <w:r w:rsidRPr="00465C52">
              <w:rPr>
                <w:bCs/>
                <w:color w:val="0D0D0D" w:themeColor="text1" w:themeTint="F2"/>
              </w:rPr>
              <w:t>The Adjudicator proposed by the Employer is</w:t>
            </w:r>
            <w:r w:rsidRPr="00465C52">
              <w:rPr>
                <w:b/>
                <w:bCs/>
                <w:i/>
                <w:color w:val="0D0D0D" w:themeColor="text1" w:themeTint="F2"/>
              </w:rPr>
              <w:t xml:space="preserve">: </w:t>
            </w:r>
          </w:p>
          <w:p w14:paraId="722A882B" w14:textId="77777777" w:rsidR="00180E11" w:rsidRPr="00465C52" w:rsidRDefault="00180E11" w:rsidP="00180E11">
            <w:pPr>
              <w:rPr>
                <w:color w:val="0D0D0D" w:themeColor="text1" w:themeTint="F2"/>
              </w:rPr>
            </w:pPr>
          </w:p>
          <w:p w14:paraId="18ECFCE2" w14:textId="079B76D5" w:rsidR="00180E11" w:rsidRPr="00465C52" w:rsidRDefault="00180E11" w:rsidP="00180E11">
            <w:pPr>
              <w:rPr>
                <w:color w:val="0D0D0D" w:themeColor="text1" w:themeTint="F2"/>
              </w:rPr>
            </w:pPr>
            <w:r w:rsidRPr="00465C52">
              <w:rPr>
                <w:color w:val="0D0D0D" w:themeColor="text1" w:themeTint="F2"/>
              </w:rPr>
              <w:t>Mr. Abdiwahid Osman Haji</w:t>
            </w:r>
          </w:p>
          <w:p w14:paraId="56AE225F" w14:textId="214CDDAA" w:rsidR="00180E11" w:rsidRPr="00465C52" w:rsidRDefault="00180E11" w:rsidP="00180E11">
            <w:pPr>
              <w:rPr>
                <w:color w:val="0D0D0D" w:themeColor="text1" w:themeTint="F2"/>
              </w:rPr>
            </w:pPr>
            <w:r w:rsidRPr="00465C52">
              <w:rPr>
                <w:color w:val="0D0D0D" w:themeColor="text1" w:themeTint="F2"/>
              </w:rPr>
              <w:t>Founding Partner, Mogadishu Law Office</w:t>
            </w:r>
          </w:p>
          <w:p w14:paraId="71698028" w14:textId="77777777" w:rsidR="00180E11" w:rsidRPr="00465C52" w:rsidRDefault="00180E11" w:rsidP="00180E11">
            <w:pPr>
              <w:rPr>
                <w:color w:val="0D0D0D" w:themeColor="text1" w:themeTint="F2"/>
              </w:rPr>
            </w:pPr>
            <w:r w:rsidRPr="00465C52">
              <w:rPr>
                <w:color w:val="0D0D0D" w:themeColor="text1" w:themeTint="F2"/>
              </w:rPr>
              <w:t xml:space="preserve">Address: </w:t>
            </w:r>
            <w:proofErr w:type="spellStart"/>
            <w:r w:rsidRPr="00465C52">
              <w:rPr>
                <w:color w:val="0D0D0D" w:themeColor="text1" w:themeTint="F2"/>
              </w:rPr>
              <w:t>Behani</w:t>
            </w:r>
            <w:proofErr w:type="spellEnd"/>
            <w:r w:rsidRPr="00465C52">
              <w:rPr>
                <w:color w:val="0D0D0D" w:themeColor="text1" w:themeTint="F2"/>
              </w:rPr>
              <w:t xml:space="preserve"> Street, </w:t>
            </w:r>
            <w:proofErr w:type="spellStart"/>
            <w:r w:rsidRPr="00465C52">
              <w:rPr>
                <w:color w:val="0D0D0D" w:themeColor="text1" w:themeTint="F2"/>
              </w:rPr>
              <w:t>Shibis</w:t>
            </w:r>
            <w:proofErr w:type="spellEnd"/>
            <w:r w:rsidRPr="00465C52">
              <w:rPr>
                <w:color w:val="0D0D0D" w:themeColor="text1" w:themeTint="F2"/>
              </w:rPr>
              <w:t xml:space="preserve"> District</w:t>
            </w:r>
          </w:p>
          <w:p w14:paraId="77668314" w14:textId="77777777" w:rsidR="00180E11" w:rsidRPr="00465C52" w:rsidRDefault="00180E11" w:rsidP="00180E11">
            <w:pPr>
              <w:rPr>
                <w:color w:val="0D0D0D" w:themeColor="text1" w:themeTint="F2"/>
              </w:rPr>
            </w:pPr>
            <w:r w:rsidRPr="00465C52">
              <w:rPr>
                <w:color w:val="0D0D0D" w:themeColor="text1" w:themeTint="F2"/>
              </w:rPr>
              <w:t>Tel: +252-61-675-0765</w:t>
            </w:r>
          </w:p>
          <w:p w14:paraId="32BF7C8B" w14:textId="77777777" w:rsidR="00180E11" w:rsidRPr="00465C52" w:rsidRDefault="00180E11" w:rsidP="00180E11">
            <w:pPr>
              <w:rPr>
                <w:color w:val="0D0D0D" w:themeColor="text1" w:themeTint="F2"/>
              </w:rPr>
            </w:pPr>
            <w:r w:rsidRPr="00465C52">
              <w:rPr>
                <w:color w:val="0D0D0D" w:themeColor="text1" w:themeTint="F2"/>
              </w:rPr>
              <w:t>Mobile: +252-61-7638253</w:t>
            </w:r>
          </w:p>
          <w:p w14:paraId="7719B816" w14:textId="36E2A7CC" w:rsidR="00180E11" w:rsidRPr="00465C52" w:rsidRDefault="00180E11" w:rsidP="00180E11">
            <w:pPr>
              <w:rPr>
                <w:color w:val="0D0D0D" w:themeColor="text1" w:themeTint="F2"/>
              </w:rPr>
            </w:pPr>
            <w:bookmarkStart w:id="560" w:name="_heading=h.ceyuwj51go19" w:colFirst="0" w:colLast="0"/>
            <w:bookmarkEnd w:id="560"/>
            <w:r w:rsidRPr="00465C52">
              <w:rPr>
                <w:color w:val="0D0D0D" w:themeColor="text1" w:themeTint="F2"/>
              </w:rPr>
              <w:t>Website:</w:t>
            </w:r>
            <w:hyperlink r:id="rId37" w:history="1">
              <w:r w:rsidR="009E60CA" w:rsidRPr="00E771E3">
                <w:rPr>
                  <w:rStyle w:val="Hyperlink"/>
                </w:rPr>
                <w:t xml:space="preserve"> </w:t>
              </w:r>
            </w:hyperlink>
            <w:hyperlink r:id="rId38">
              <w:r w:rsidRPr="00465C52">
                <w:rPr>
                  <w:rStyle w:val="Hyperlink"/>
                  <w:color w:val="0D0D0D" w:themeColor="text1" w:themeTint="F2"/>
                </w:rPr>
                <w:t>https://www.mogadishulawoffice.com/contact/</w:t>
              </w:r>
            </w:hyperlink>
          </w:p>
          <w:p w14:paraId="30B80ACC" w14:textId="77777777" w:rsidR="00180E11" w:rsidRPr="00465C52" w:rsidRDefault="00180E11" w:rsidP="00180E11">
            <w:pPr>
              <w:rPr>
                <w:color w:val="0D0D0D" w:themeColor="text1" w:themeTint="F2"/>
              </w:rPr>
            </w:pPr>
            <w:r w:rsidRPr="00465C52">
              <w:rPr>
                <w:color w:val="0D0D0D" w:themeColor="text1" w:themeTint="F2"/>
              </w:rPr>
              <w:t xml:space="preserve">The hourly fee for this proposed Adjudicator shall be as per: An hourly fee of </w:t>
            </w:r>
            <w:r w:rsidRPr="00465C52">
              <w:rPr>
                <w:b/>
                <w:bCs/>
                <w:color w:val="0D0D0D" w:themeColor="text1" w:themeTint="F2"/>
              </w:rPr>
              <w:t>USD 100</w:t>
            </w:r>
            <w:r w:rsidRPr="00465C52">
              <w:rPr>
                <w:color w:val="0D0D0D" w:themeColor="text1" w:themeTint="F2"/>
              </w:rPr>
              <w:t xml:space="preserve"> for the adjudicator and other applicable administrative costs, shared equally by the parties.</w:t>
            </w:r>
          </w:p>
          <w:p w14:paraId="1F82EFAE" w14:textId="77777777" w:rsidR="00180E11" w:rsidRPr="00465C52" w:rsidRDefault="00180E11" w:rsidP="00180E11">
            <w:pPr>
              <w:rPr>
                <w:color w:val="0D0D0D" w:themeColor="text1" w:themeTint="F2"/>
              </w:rPr>
            </w:pPr>
            <w:r w:rsidRPr="00465C52">
              <w:rPr>
                <w:color w:val="0D0D0D" w:themeColor="text1" w:themeTint="F2"/>
              </w:rPr>
              <w:t xml:space="preserve">The biographical data of the proposed Adjudicator is as follows: </w:t>
            </w:r>
          </w:p>
          <w:p w14:paraId="7D31A932" w14:textId="77777777" w:rsidR="00180E11" w:rsidRPr="00465C52" w:rsidRDefault="00180E11" w:rsidP="00151EF3">
            <w:pPr>
              <w:pStyle w:val="ListParagraph"/>
              <w:numPr>
                <w:ilvl w:val="0"/>
                <w:numId w:val="129"/>
              </w:numPr>
              <w:suppressAutoHyphens/>
              <w:spacing w:after="120"/>
              <w:jc w:val="both"/>
              <w:rPr>
                <w:color w:val="0D0D0D" w:themeColor="text1" w:themeTint="F2"/>
              </w:rPr>
            </w:pPr>
            <w:r w:rsidRPr="00465C52">
              <w:rPr>
                <w:color w:val="0D0D0D" w:themeColor="text1" w:themeTint="F2"/>
              </w:rPr>
              <w:t>A chartered adjudicator with valid Practice License with at a Bachelor of Arts in Law (LL.B.), Somali National University,1980</w:t>
            </w:r>
          </w:p>
          <w:p w14:paraId="7534CBD6" w14:textId="77777777" w:rsidR="00180E11" w:rsidRPr="00465C52" w:rsidRDefault="00180E11" w:rsidP="00151EF3">
            <w:pPr>
              <w:pStyle w:val="ListParagraph"/>
              <w:numPr>
                <w:ilvl w:val="0"/>
                <w:numId w:val="129"/>
              </w:numPr>
              <w:suppressAutoHyphens/>
              <w:spacing w:after="120"/>
              <w:jc w:val="both"/>
              <w:rPr>
                <w:color w:val="0D0D0D" w:themeColor="text1" w:themeTint="F2"/>
              </w:rPr>
            </w:pPr>
            <w:r w:rsidRPr="00465C52">
              <w:rPr>
                <w:color w:val="0D0D0D" w:themeColor="text1" w:themeTint="F2"/>
              </w:rPr>
              <w:t>Master of Laws (LL.M), University of Ottawa, 1999</w:t>
            </w:r>
          </w:p>
          <w:p w14:paraId="4F462807" w14:textId="057CC782" w:rsidR="00180E11" w:rsidRPr="00465C52" w:rsidRDefault="00180E11" w:rsidP="00180E11">
            <w:pPr>
              <w:tabs>
                <w:tab w:val="right" w:pos="7254"/>
              </w:tabs>
              <w:spacing w:before="60" w:after="60"/>
              <w:contextualSpacing/>
              <w:jc w:val="both"/>
              <w:rPr>
                <w:b/>
                <w:i/>
                <w:color w:val="0D0D0D" w:themeColor="text1" w:themeTint="F2"/>
              </w:rPr>
            </w:pPr>
            <w:r w:rsidRPr="00465C52">
              <w:rPr>
                <w:color w:val="0D0D0D" w:themeColor="text1" w:themeTint="F2"/>
              </w:rPr>
              <w:lastRenderedPageBreak/>
              <w:t>Has more than 20 plus years of professional work Experience with valid Practice License and up to date with Continuous Professional Development (CPD)</w:t>
            </w:r>
          </w:p>
        </w:tc>
      </w:tr>
      <w:tr w:rsidR="00EE2946" w:rsidRPr="00465C52" w14:paraId="03AFC63F" w14:textId="77777777" w:rsidTr="000B112D">
        <w:trPr>
          <w:jc w:val="center"/>
        </w:trPr>
        <w:tc>
          <w:tcPr>
            <w:tcW w:w="1617" w:type="dxa"/>
            <w:tcBorders>
              <w:top w:val="single" w:sz="2" w:space="0" w:color="000000"/>
              <w:left w:val="single" w:sz="2" w:space="0" w:color="000000"/>
              <w:bottom w:val="single" w:sz="2" w:space="0" w:color="000000"/>
              <w:right w:val="single" w:sz="8" w:space="0" w:color="000000"/>
            </w:tcBorders>
          </w:tcPr>
          <w:p w14:paraId="626AA5F1" w14:textId="3F7A8661" w:rsidR="00EE2946" w:rsidRPr="00465C52" w:rsidRDefault="00180E11" w:rsidP="00347DB2">
            <w:pPr>
              <w:spacing w:before="60" w:after="60"/>
              <w:contextualSpacing/>
              <w:rPr>
                <w:b/>
                <w:color w:val="0D0D0D" w:themeColor="text1" w:themeTint="F2"/>
              </w:rPr>
            </w:pPr>
            <w:r w:rsidRPr="00465C52">
              <w:rPr>
                <w:b/>
                <w:bCs/>
                <w:color w:val="0D0D0D" w:themeColor="text1" w:themeTint="F2"/>
              </w:rPr>
              <w:lastRenderedPageBreak/>
              <w:t>ITP 50.1</w:t>
            </w:r>
          </w:p>
        </w:tc>
        <w:tc>
          <w:tcPr>
            <w:tcW w:w="7477" w:type="dxa"/>
            <w:tcBorders>
              <w:top w:val="single" w:sz="2" w:space="0" w:color="000000"/>
              <w:left w:val="nil"/>
              <w:bottom w:val="single" w:sz="2" w:space="0" w:color="000000"/>
              <w:right w:val="single" w:sz="2" w:space="0" w:color="000000"/>
            </w:tcBorders>
          </w:tcPr>
          <w:p w14:paraId="707DA65F" w14:textId="70CACE95" w:rsidR="00180E11" w:rsidRPr="00465C52" w:rsidRDefault="00EE2946" w:rsidP="00180E11">
            <w:pPr>
              <w:spacing w:before="120" w:after="120"/>
              <w:contextualSpacing/>
              <w:rPr>
                <w:color w:val="0D0D0D" w:themeColor="text1" w:themeTint="F2"/>
              </w:rPr>
            </w:pPr>
            <w:r w:rsidRPr="00465C52">
              <w:rPr>
                <w:color w:val="0D0D0D" w:themeColor="text1" w:themeTint="F2"/>
              </w:rPr>
              <w:t>The procedures for making a Procurement-related Complaint are detailed in the “</w:t>
            </w:r>
            <w:hyperlink r:id="rId39" w:history="1">
              <w:r w:rsidRPr="00465C52">
                <w:rPr>
                  <w:rStyle w:val="Hyperlink"/>
                  <w:color w:val="0D0D0D" w:themeColor="text1" w:themeTint="F2"/>
                </w:rPr>
                <w:t>Procurement Regulations for IPF Borrowers</w:t>
              </w:r>
            </w:hyperlink>
            <w:r w:rsidRPr="00465C52">
              <w:rPr>
                <w:color w:val="0D0D0D" w:themeColor="text1" w:themeTint="F2"/>
              </w:rPr>
              <w:t xml:space="preserve"> (Annex III).” If a Bidder wishes to make a Procurement-related Complaint, the Bidder </w:t>
            </w:r>
            <w:r w:rsidR="00766013" w:rsidRPr="00465C52">
              <w:rPr>
                <w:color w:val="0D0D0D" w:themeColor="text1" w:themeTint="F2"/>
              </w:rPr>
              <w:t xml:space="preserve">shall </w:t>
            </w:r>
            <w:r w:rsidRPr="00465C52">
              <w:rPr>
                <w:color w:val="0D0D0D" w:themeColor="text1" w:themeTint="F2"/>
              </w:rPr>
              <w:t xml:space="preserve">submit its complaint following these procedures, </w:t>
            </w:r>
            <w:r w:rsidR="00766013" w:rsidRPr="00465C52">
              <w:rPr>
                <w:color w:val="0D0D0D" w:themeColor="text1" w:themeTint="F2"/>
              </w:rPr>
              <w:t xml:space="preserve">In Writing </w:t>
            </w:r>
            <w:r w:rsidRPr="00465C52">
              <w:rPr>
                <w:color w:val="0D0D0D" w:themeColor="text1" w:themeTint="F2"/>
              </w:rPr>
              <w:t xml:space="preserve">(by the quickest means available, </w:t>
            </w:r>
            <w:r w:rsidR="00766013" w:rsidRPr="00465C52">
              <w:rPr>
                <w:color w:val="0D0D0D" w:themeColor="text1" w:themeTint="F2"/>
              </w:rPr>
              <w:t>such as</w:t>
            </w:r>
            <w:r w:rsidR="0062013C" w:rsidRPr="00465C52">
              <w:rPr>
                <w:color w:val="0D0D0D" w:themeColor="text1" w:themeTint="F2"/>
              </w:rPr>
              <w:t xml:space="preserve"> </w:t>
            </w:r>
            <w:r w:rsidRPr="00465C52">
              <w:rPr>
                <w:color w:val="0D0D0D" w:themeColor="text1" w:themeTint="F2"/>
              </w:rPr>
              <w:t>by email or fax), to:</w:t>
            </w:r>
          </w:p>
          <w:p w14:paraId="732B3945" w14:textId="46BD8AAB" w:rsidR="00180E11" w:rsidRPr="00465C52" w:rsidRDefault="00180E11" w:rsidP="00180E11">
            <w:pPr>
              <w:spacing w:before="120"/>
              <w:ind w:left="341"/>
              <w:rPr>
                <w:i/>
                <w:color w:val="0D0D0D" w:themeColor="text1" w:themeTint="F2"/>
              </w:rPr>
            </w:pPr>
            <w:r w:rsidRPr="00465C52">
              <w:rPr>
                <w:color w:val="0D0D0D" w:themeColor="text1" w:themeTint="F2"/>
              </w:rPr>
              <w:t xml:space="preserve">For the attention: </w:t>
            </w:r>
            <w:r w:rsidRPr="00465C52">
              <w:rPr>
                <w:b/>
                <w:bCs/>
                <w:color w:val="0D0D0D" w:themeColor="text1" w:themeTint="F2"/>
              </w:rPr>
              <w:t>Suleiman Sheikh Umar</w:t>
            </w:r>
          </w:p>
          <w:p w14:paraId="5C4103E0" w14:textId="77777777" w:rsidR="00180E11" w:rsidRPr="00465C52" w:rsidRDefault="00180E11" w:rsidP="00180E11">
            <w:pPr>
              <w:spacing w:before="120"/>
              <w:ind w:left="341"/>
              <w:rPr>
                <w:b/>
                <w:color w:val="0D0D0D" w:themeColor="text1" w:themeTint="F2"/>
              </w:rPr>
            </w:pPr>
            <w:r w:rsidRPr="00465C52">
              <w:rPr>
                <w:color w:val="0D0D0D" w:themeColor="text1" w:themeTint="F2"/>
              </w:rPr>
              <w:t xml:space="preserve">Title/position: </w:t>
            </w:r>
            <w:r w:rsidRPr="00465C52">
              <w:rPr>
                <w:b/>
                <w:color w:val="0D0D0D" w:themeColor="text1" w:themeTint="F2"/>
              </w:rPr>
              <w:t xml:space="preserve">Director General </w:t>
            </w:r>
          </w:p>
          <w:p w14:paraId="453E9ED6" w14:textId="77777777" w:rsidR="00180E11" w:rsidRPr="00465C52" w:rsidRDefault="00180E11" w:rsidP="00180E11">
            <w:pPr>
              <w:spacing w:before="120"/>
              <w:ind w:left="341"/>
              <w:rPr>
                <w:i/>
                <w:color w:val="0D0D0D" w:themeColor="text1" w:themeTint="F2"/>
              </w:rPr>
            </w:pPr>
            <w:r w:rsidRPr="00465C52">
              <w:rPr>
                <w:color w:val="0D0D0D" w:themeColor="text1" w:themeTint="F2"/>
              </w:rPr>
              <w:t>Purchaser: Ministry of Finance, Federal Government of Somalia</w:t>
            </w:r>
          </w:p>
          <w:p w14:paraId="5F34B5B6" w14:textId="383511D8" w:rsidR="00286F14" w:rsidRPr="00465C52" w:rsidRDefault="00180E11" w:rsidP="00180E11">
            <w:pPr>
              <w:spacing w:before="120" w:after="120"/>
              <w:ind w:left="341"/>
              <w:contextualSpacing/>
              <w:rPr>
                <w:bCs/>
                <w:color w:val="0D0D0D" w:themeColor="text1" w:themeTint="F2"/>
              </w:rPr>
            </w:pPr>
            <w:r w:rsidRPr="00465C52">
              <w:rPr>
                <w:color w:val="0D0D0D" w:themeColor="text1" w:themeTint="F2"/>
              </w:rPr>
              <w:t>Email address</w:t>
            </w:r>
            <w:r w:rsidRPr="00465C52">
              <w:rPr>
                <w:i/>
                <w:color w:val="0D0D0D" w:themeColor="text1" w:themeTint="F2"/>
              </w:rPr>
              <w:t xml:space="preserve">: </w:t>
            </w:r>
            <w:hyperlink r:id="rId40" w:history="1">
              <w:r w:rsidRPr="00465C52">
                <w:rPr>
                  <w:rStyle w:val="Hyperlink"/>
                  <w:iCs/>
                  <w:color w:val="0D0D0D" w:themeColor="text1" w:themeTint="F2"/>
                </w:rPr>
                <w:t>Dalkasom@gmail.com</w:t>
              </w:r>
            </w:hyperlink>
            <w:r w:rsidR="004C47CB" w:rsidRPr="00465C52">
              <w:rPr>
                <w:color w:val="0D0D0D" w:themeColor="text1" w:themeTint="F2"/>
              </w:rPr>
              <w:t>,</w:t>
            </w:r>
            <w:r w:rsidRPr="00465C52">
              <w:rPr>
                <w:i/>
                <w:color w:val="0D0D0D" w:themeColor="text1" w:themeTint="F2"/>
              </w:rPr>
              <w:t xml:space="preserve"> </w:t>
            </w:r>
            <w:hyperlink r:id="rId41" w:history="1">
              <w:r w:rsidRPr="00465C52">
                <w:rPr>
                  <w:rStyle w:val="Hyperlink"/>
                  <w:color w:val="0D0D0D" w:themeColor="text1" w:themeTint="F2"/>
                </w:rPr>
                <w:t>Serprecruitment@mof.gov.so</w:t>
              </w:r>
            </w:hyperlink>
          </w:p>
          <w:p w14:paraId="77DF400A" w14:textId="77777777" w:rsidR="00EE2946" w:rsidRPr="00465C52" w:rsidRDefault="00EE2946" w:rsidP="00347DB2">
            <w:pPr>
              <w:spacing w:before="120" w:after="120"/>
              <w:contextualSpacing/>
              <w:rPr>
                <w:color w:val="0D0D0D" w:themeColor="text1" w:themeTint="F2"/>
              </w:rPr>
            </w:pPr>
            <w:r w:rsidRPr="00465C52">
              <w:rPr>
                <w:color w:val="0D0D0D" w:themeColor="text1" w:themeTint="F2"/>
              </w:rPr>
              <w:t>In summary, a Procurement-related Complaint may challenge any of the following:</w:t>
            </w:r>
          </w:p>
          <w:p w14:paraId="4AA8CA7A" w14:textId="77777777" w:rsidR="00EE2946" w:rsidRPr="00465C52" w:rsidRDefault="00EE2946" w:rsidP="00151EF3">
            <w:pPr>
              <w:pStyle w:val="ListParagraph"/>
              <w:numPr>
                <w:ilvl w:val="0"/>
                <w:numId w:val="56"/>
              </w:numPr>
              <w:spacing w:before="120" w:after="120"/>
              <w:ind w:left="714" w:hanging="357"/>
              <w:rPr>
                <w:color w:val="0D0D0D" w:themeColor="text1" w:themeTint="F2"/>
              </w:rPr>
            </w:pPr>
            <w:r w:rsidRPr="00465C52">
              <w:rPr>
                <w:color w:val="0D0D0D" w:themeColor="text1" w:themeTint="F2"/>
              </w:rPr>
              <w:t>the terms of the Bidding Documents; and</w:t>
            </w:r>
          </w:p>
          <w:p w14:paraId="486C7420" w14:textId="77777777" w:rsidR="00EE2946" w:rsidRPr="00465C52" w:rsidRDefault="00EE2946" w:rsidP="00151EF3">
            <w:pPr>
              <w:pStyle w:val="ListParagraph"/>
              <w:numPr>
                <w:ilvl w:val="0"/>
                <w:numId w:val="56"/>
              </w:numPr>
              <w:spacing w:before="120" w:after="120"/>
              <w:ind w:left="714" w:hanging="357"/>
              <w:rPr>
                <w:bCs/>
                <w:color w:val="0D0D0D" w:themeColor="text1" w:themeTint="F2"/>
              </w:rPr>
            </w:pPr>
            <w:r w:rsidRPr="00465C52">
              <w:rPr>
                <w:color w:val="0D0D0D" w:themeColor="text1" w:themeTint="F2"/>
              </w:rPr>
              <w:t>the Employer’s decision to award the contract.</w:t>
            </w:r>
          </w:p>
        </w:tc>
      </w:tr>
    </w:tbl>
    <w:p w14:paraId="09551178" w14:textId="77777777" w:rsidR="00DE256C" w:rsidRPr="00465C52" w:rsidRDefault="00DE256C" w:rsidP="00347DB2">
      <w:pPr>
        <w:pStyle w:val="SectionVHeader"/>
        <w:ind w:right="288"/>
        <w:contextualSpacing/>
        <w:jc w:val="left"/>
        <w:rPr>
          <w:rFonts w:ascii="Times New Roman" w:hAnsi="Times New Roman"/>
          <w:color w:val="0D0D0D" w:themeColor="text1" w:themeTint="F2"/>
          <w:sz w:val="24"/>
          <w:szCs w:val="24"/>
          <w:lang w:val="en-US"/>
        </w:rPr>
      </w:pPr>
    </w:p>
    <w:p w14:paraId="1F8BCD03" w14:textId="77777777" w:rsidR="007B586E" w:rsidRPr="00465C52" w:rsidRDefault="007B586E" w:rsidP="00347DB2">
      <w:pPr>
        <w:pStyle w:val="BodyText"/>
        <w:contextualSpacing/>
        <w:rPr>
          <w:rFonts w:ascii="Times New Roman" w:hAnsi="Times New Roman" w:cs="Times New Roman"/>
          <w:color w:val="0D0D0D" w:themeColor="text1" w:themeTint="F2"/>
          <w:sz w:val="24"/>
        </w:rPr>
      </w:pPr>
    </w:p>
    <w:p w14:paraId="5144AA34" w14:textId="77777777" w:rsidR="007B586E" w:rsidRPr="00465C52" w:rsidRDefault="007B586E" w:rsidP="00347DB2">
      <w:pPr>
        <w:pStyle w:val="BodyText"/>
        <w:contextualSpacing/>
        <w:rPr>
          <w:rFonts w:ascii="Times New Roman" w:hAnsi="Times New Roman" w:cs="Times New Roman"/>
          <w:color w:val="0D0D0D" w:themeColor="text1" w:themeTint="F2"/>
          <w:sz w:val="24"/>
        </w:rPr>
        <w:sectPr w:rsidR="007B586E" w:rsidRPr="00465C52" w:rsidSect="00B6565A">
          <w:pgSz w:w="11909" w:h="16834" w:code="9"/>
          <w:pgMar w:top="1440" w:right="720" w:bottom="720" w:left="1440" w:header="720" w:footer="720" w:gutter="0"/>
          <w:cols w:space="720"/>
          <w:titlePg/>
        </w:sectPr>
      </w:pPr>
    </w:p>
    <w:p w14:paraId="17E51575" w14:textId="2943E48C" w:rsidR="008E346D" w:rsidRPr="00465C52" w:rsidRDefault="007B586E" w:rsidP="0030763D">
      <w:pPr>
        <w:pStyle w:val="Subtitle"/>
        <w:spacing w:after="120"/>
        <w:contextualSpacing/>
        <w:rPr>
          <w:b w:val="0"/>
          <w:color w:val="0D0D0D" w:themeColor="text1" w:themeTint="F2"/>
        </w:rPr>
      </w:pPr>
      <w:bookmarkStart w:id="561" w:name="_Toc438266925"/>
      <w:bookmarkStart w:id="562" w:name="_Toc438267899"/>
      <w:bookmarkStart w:id="563" w:name="_Toc438366666"/>
      <w:bookmarkStart w:id="564" w:name="_Toc41971240"/>
      <w:bookmarkStart w:id="565" w:name="_Toc25317545"/>
      <w:r w:rsidRPr="00465C52">
        <w:rPr>
          <w:color w:val="0D0D0D" w:themeColor="text1" w:themeTint="F2"/>
        </w:rPr>
        <w:lastRenderedPageBreak/>
        <w:t>Section III - Evaluation and Qualification Criteria</w:t>
      </w:r>
      <w:bookmarkStart w:id="566" w:name="_Toc432229721"/>
      <w:bookmarkStart w:id="567" w:name="_Toc432663719"/>
      <w:bookmarkStart w:id="568" w:name="_Toc433224150"/>
      <w:bookmarkStart w:id="569" w:name="_Toc435519254"/>
      <w:bookmarkStart w:id="570" w:name="_Toc435624889"/>
      <w:bookmarkEnd w:id="561"/>
      <w:bookmarkEnd w:id="562"/>
      <w:bookmarkEnd w:id="563"/>
      <w:bookmarkEnd w:id="564"/>
      <w:bookmarkEnd w:id="565"/>
    </w:p>
    <w:p w14:paraId="7FCA20CD" w14:textId="77777777" w:rsidR="008E346D" w:rsidRPr="00465C52" w:rsidRDefault="008E346D" w:rsidP="00347DB2">
      <w:pPr>
        <w:contextualSpacing/>
        <w:jc w:val="center"/>
        <w:rPr>
          <w:b/>
          <w:color w:val="0D0D0D" w:themeColor="text1" w:themeTint="F2"/>
          <w:sz w:val="36"/>
        </w:rPr>
      </w:pPr>
    </w:p>
    <w:p w14:paraId="7834A093" w14:textId="6CD68E6E" w:rsidR="00180E11" w:rsidRPr="00465C52" w:rsidRDefault="00180E11" w:rsidP="00180E11">
      <w:pPr>
        <w:jc w:val="both"/>
        <w:rPr>
          <w:rFonts w:asciiTheme="majorBidi" w:hAnsiTheme="majorBidi" w:cstheme="majorBidi"/>
          <w:b/>
          <w:bCs/>
          <w:iCs/>
          <w:color w:val="0D0D0D" w:themeColor="text1" w:themeTint="F2"/>
        </w:rPr>
      </w:pPr>
      <w:bookmarkStart w:id="571" w:name="_Hlk116381687"/>
      <w:r w:rsidRPr="00465C52">
        <w:rPr>
          <w:rFonts w:asciiTheme="majorBidi" w:hAnsiTheme="majorBidi" w:cstheme="majorBidi"/>
          <w:b/>
          <w:iCs/>
          <w:color w:val="0D0D0D" w:themeColor="text1" w:themeTint="F2"/>
        </w:rPr>
        <w:t>NOTE</w:t>
      </w:r>
      <w:r w:rsidR="009464C6" w:rsidRPr="00465C52">
        <w:rPr>
          <w:rFonts w:asciiTheme="majorBidi" w:hAnsiTheme="majorBidi" w:cstheme="majorBidi"/>
          <w:b/>
          <w:iCs/>
          <w:color w:val="0D0D0D" w:themeColor="text1" w:themeTint="F2"/>
        </w:rPr>
        <w:t>: Bidders</w:t>
      </w:r>
      <w:r w:rsidRPr="00465C52">
        <w:rPr>
          <w:rFonts w:asciiTheme="majorBidi" w:hAnsiTheme="majorBidi" w:cstheme="majorBidi"/>
          <w:b/>
          <w:iCs/>
          <w:color w:val="0D0D0D" w:themeColor="text1" w:themeTint="F2"/>
        </w:rPr>
        <w:t xml:space="preserve"> who fail to comply with the Bidding requirements stated in ITB 11 &amp; 12 of the Instruction to Bidders and Bid Data Sheet will not proceed to the Technical Evaluation of bids.</w:t>
      </w:r>
    </w:p>
    <w:bookmarkEnd w:id="571"/>
    <w:p w14:paraId="160128F5" w14:textId="77777777" w:rsidR="00180E11" w:rsidRPr="00465C52" w:rsidRDefault="00180E11" w:rsidP="00180E11">
      <w:pPr>
        <w:jc w:val="both"/>
        <w:rPr>
          <w:rFonts w:asciiTheme="majorBidi" w:hAnsiTheme="majorBidi" w:cstheme="majorBidi"/>
          <w:color w:val="0D0D0D" w:themeColor="text1" w:themeTint="F2"/>
        </w:rPr>
      </w:pPr>
    </w:p>
    <w:p w14:paraId="458CF4BA" w14:textId="77777777" w:rsidR="00180E11" w:rsidRPr="00465C52" w:rsidRDefault="00180E11" w:rsidP="00180E11">
      <w:pPr>
        <w:rPr>
          <w:rFonts w:asciiTheme="majorBidi" w:hAnsiTheme="majorBidi" w:cstheme="majorBidi"/>
          <w:color w:val="0D0D0D" w:themeColor="text1" w:themeTint="F2"/>
        </w:rPr>
      </w:pPr>
      <w:bookmarkStart w:id="572" w:name="_heading=h.4du1wux" w:colFirst="0" w:colLast="0"/>
      <w:bookmarkEnd w:id="572"/>
    </w:p>
    <w:p w14:paraId="4B95667A" w14:textId="77777777" w:rsidR="00180E11" w:rsidRPr="00465C52" w:rsidRDefault="00180E11" w:rsidP="00180E11">
      <w:pPr>
        <w:rPr>
          <w:rFonts w:asciiTheme="majorBidi" w:hAnsiTheme="majorBidi" w:cstheme="majorBidi"/>
          <w:b/>
          <w:i/>
          <w:color w:val="0D0D0D" w:themeColor="text1" w:themeTint="F2"/>
        </w:rPr>
      </w:pPr>
      <w:r w:rsidRPr="00465C52">
        <w:rPr>
          <w:rFonts w:asciiTheme="majorBidi" w:hAnsiTheme="majorBidi" w:cstheme="majorBidi"/>
          <w:b/>
          <w:i/>
          <w:color w:val="0D0D0D" w:themeColor="text1" w:themeTint="F2"/>
        </w:rPr>
        <w:t xml:space="preserve">Technical Evaluation of bids: </w:t>
      </w:r>
    </w:p>
    <w:p w14:paraId="520685C5" w14:textId="1E6922AA" w:rsidR="00180E11" w:rsidRPr="00465C52" w:rsidRDefault="00180E11" w:rsidP="00180E11">
      <w:pP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See table below</w:t>
      </w:r>
    </w:p>
    <w:p w14:paraId="57359C8F" w14:textId="77777777" w:rsidR="00180E11" w:rsidRPr="00465C52" w:rsidRDefault="00180E11" w:rsidP="00180E11">
      <w:pPr>
        <w:rPr>
          <w:rFonts w:asciiTheme="majorBidi" w:hAnsiTheme="majorBidi" w:cstheme="majorBidi"/>
          <w:color w:val="0D0D0D" w:themeColor="text1" w:themeTint="F2"/>
        </w:rPr>
      </w:pPr>
    </w:p>
    <w:p w14:paraId="7DB74633" w14:textId="77777777" w:rsidR="00180E11" w:rsidRPr="00465C52" w:rsidRDefault="00180E11" w:rsidP="00180E11">
      <w:pPr>
        <w:rPr>
          <w:rFonts w:asciiTheme="majorBidi" w:hAnsiTheme="majorBidi" w:cstheme="majorBidi"/>
          <w:color w:val="0D0D0D" w:themeColor="text1" w:themeTint="F2"/>
        </w:rPr>
      </w:pPr>
    </w:p>
    <w:p w14:paraId="3E2D11EC" w14:textId="77777777" w:rsidR="00180E11" w:rsidRPr="00465C52" w:rsidRDefault="00180E11" w:rsidP="00180E11">
      <w:pPr>
        <w:rPr>
          <w:rFonts w:asciiTheme="majorBidi" w:hAnsiTheme="majorBidi" w:cstheme="majorBidi"/>
          <w:color w:val="0D0D0D" w:themeColor="text1" w:themeTint="F2"/>
        </w:rPr>
      </w:pPr>
    </w:p>
    <w:p w14:paraId="687E3B8E" w14:textId="77777777" w:rsidR="00180E11" w:rsidRPr="00465C52" w:rsidRDefault="00180E11" w:rsidP="00180E11">
      <w:pPr>
        <w:rPr>
          <w:rFonts w:asciiTheme="majorBidi" w:hAnsiTheme="majorBidi" w:cstheme="majorBidi"/>
          <w:color w:val="0D0D0D" w:themeColor="text1" w:themeTint="F2"/>
        </w:rPr>
      </w:pPr>
    </w:p>
    <w:p w14:paraId="395FAF9F" w14:textId="77777777" w:rsidR="00180E11" w:rsidRPr="00465C52" w:rsidRDefault="00180E11" w:rsidP="00347DB2">
      <w:pPr>
        <w:contextualSpacing/>
        <w:jc w:val="center"/>
        <w:rPr>
          <w:b/>
          <w:color w:val="0D0D0D" w:themeColor="text1" w:themeTint="F2"/>
          <w:sz w:val="36"/>
        </w:rPr>
      </w:pPr>
    </w:p>
    <w:p w14:paraId="29E86C16" w14:textId="77777777" w:rsidR="00180E11" w:rsidRPr="00465C52" w:rsidRDefault="00180E11" w:rsidP="00347DB2">
      <w:pPr>
        <w:contextualSpacing/>
        <w:jc w:val="center"/>
        <w:rPr>
          <w:b/>
          <w:color w:val="0D0D0D" w:themeColor="text1" w:themeTint="F2"/>
          <w:sz w:val="36"/>
        </w:rPr>
      </w:pPr>
    </w:p>
    <w:p w14:paraId="65122478" w14:textId="77777777" w:rsidR="00180E11" w:rsidRPr="00465C52" w:rsidRDefault="00180E11" w:rsidP="00347DB2">
      <w:pPr>
        <w:contextualSpacing/>
        <w:jc w:val="center"/>
        <w:rPr>
          <w:b/>
          <w:color w:val="0D0D0D" w:themeColor="text1" w:themeTint="F2"/>
          <w:sz w:val="36"/>
        </w:rPr>
      </w:pPr>
    </w:p>
    <w:p w14:paraId="2608CA41" w14:textId="77777777" w:rsidR="00180E11" w:rsidRPr="00465C52" w:rsidRDefault="00180E11" w:rsidP="00347DB2">
      <w:pPr>
        <w:contextualSpacing/>
        <w:jc w:val="center"/>
        <w:rPr>
          <w:b/>
          <w:color w:val="0D0D0D" w:themeColor="text1" w:themeTint="F2"/>
          <w:sz w:val="36"/>
        </w:rPr>
      </w:pPr>
    </w:p>
    <w:p w14:paraId="5B4A39E2" w14:textId="77777777" w:rsidR="00180E11" w:rsidRPr="00465C52" w:rsidRDefault="00180E11" w:rsidP="00347DB2">
      <w:pPr>
        <w:contextualSpacing/>
        <w:jc w:val="center"/>
        <w:rPr>
          <w:b/>
          <w:color w:val="0D0D0D" w:themeColor="text1" w:themeTint="F2"/>
          <w:sz w:val="36"/>
        </w:rPr>
      </w:pPr>
    </w:p>
    <w:p w14:paraId="6BA66019" w14:textId="77777777" w:rsidR="00180E11" w:rsidRPr="00465C52" w:rsidRDefault="00180E11" w:rsidP="00347DB2">
      <w:pPr>
        <w:contextualSpacing/>
        <w:jc w:val="center"/>
        <w:rPr>
          <w:b/>
          <w:color w:val="0D0D0D" w:themeColor="text1" w:themeTint="F2"/>
          <w:sz w:val="36"/>
        </w:rPr>
      </w:pPr>
    </w:p>
    <w:p w14:paraId="659895D1" w14:textId="77777777" w:rsidR="00180E11" w:rsidRPr="00465C52" w:rsidRDefault="00180E11" w:rsidP="00347DB2">
      <w:pPr>
        <w:contextualSpacing/>
        <w:jc w:val="center"/>
        <w:rPr>
          <w:b/>
          <w:color w:val="0D0D0D" w:themeColor="text1" w:themeTint="F2"/>
          <w:sz w:val="36"/>
        </w:rPr>
      </w:pPr>
    </w:p>
    <w:p w14:paraId="23AFAFF7" w14:textId="77777777" w:rsidR="00180E11" w:rsidRPr="00465C52" w:rsidRDefault="00180E11" w:rsidP="00347DB2">
      <w:pPr>
        <w:contextualSpacing/>
        <w:jc w:val="center"/>
        <w:rPr>
          <w:b/>
          <w:color w:val="0D0D0D" w:themeColor="text1" w:themeTint="F2"/>
          <w:sz w:val="36"/>
        </w:rPr>
      </w:pPr>
    </w:p>
    <w:p w14:paraId="29B36AEF" w14:textId="77777777" w:rsidR="00180E11" w:rsidRPr="00465C52" w:rsidRDefault="00180E11" w:rsidP="00347DB2">
      <w:pPr>
        <w:contextualSpacing/>
        <w:jc w:val="center"/>
        <w:rPr>
          <w:b/>
          <w:color w:val="0D0D0D" w:themeColor="text1" w:themeTint="F2"/>
          <w:sz w:val="36"/>
        </w:rPr>
      </w:pPr>
    </w:p>
    <w:p w14:paraId="7AB80F63" w14:textId="77777777" w:rsidR="00180E11" w:rsidRPr="00465C52" w:rsidRDefault="00180E11" w:rsidP="00347DB2">
      <w:pPr>
        <w:contextualSpacing/>
        <w:jc w:val="center"/>
        <w:rPr>
          <w:b/>
          <w:color w:val="0D0D0D" w:themeColor="text1" w:themeTint="F2"/>
          <w:sz w:val="36"/>
        </w:rPr>
      </w:pPr>
    </w:p>
    <w:p w14:paraId="05961C45" w14:textId="77777777" w:rsidR="00180E11" w:rsidRPr="00465C52" w:rsidRDefault="00180E11" w:rsidP="00347DB2">
      <w:pPr>
        <w:contextualSpacing/>
        <w:jc w:val="center"/>
        <w:rPr>
          <w:b/>
          <w:color w:val="0D0D0D" w:themeColor="text1" w:themeTint="F2"/>
          <w:sz w:val="36"/>
        </w:rPr>
      </w:pPr>
    </w:p>
    <w:p w14:paraId="77817B4A" w14:textId="77777777" w:rsidR="00180E11" w:rsidRPr="00465C52" w:rsidRDefault="00180E11" w:rsidP="00347DB2">
      <w:pPr>
        <w:contextualSpacing/>
        <w:jc w:val="center"/>
        <w:rPr>
          <w:b/>
          <w:color w:val="0D0D0D" w:themeColor="text1" w:themeTint="F2"/>
          <w:sz w:val="36"/>
        </w:rPr>
      </w:pPr>
    </w:p>
    <w:p w14:paraId="349F6F2D" w14:textId="77777777" w:rsidR="00180E11" w:rsidRPr="00465C52" w:rsidRDefault="00180E11" w:rsidP="00347DB2">
      <w:pPr>
        <w:contextualSpacing/>
        <w:jc w:val="center"/>
        <w:rPr>
          <w:b/>
          <w:color w:val="0D0D0D" w:themeColor="text1" w:themeTint="F2"/>
          <w:sz w:val="36"/>
        </w:rPr>
      </w:pPr>
    </w:p>
    <w:p w14:paraId="2E9BDC5D" w14:textId="77777777" w:rsidR="00180E11" w:rsidRPr="00465C52" w:rsidRDefault="00180E11" w:rsidP="00347DB2">
      <w:pPr>
        <w:contextualSpacing/>
        <w:jc w:val="center"/>
        <w:rPr>
          <w:b/>
          <w:color w:val="0D0D0D" w:themeColor="text1" w:themeTint="F2"/>
          <w:sz w:val="36"/>
        </w:rPr>
      </w:pPr>
    </w:p>
    <w:p w14:paraId="3A53BA60" w14:textId="77777777" w:rsidR="00180E11" w:rsidRPr="00465C52" w:rsidRDefault="00180E11" w:rsidP="00347DB2">
      <w:pPr>
        <w:contextualSpacing/>
        <w:jc w:val="center"/>
        <w:rPr>
          <w:b/>
          <w:color w:val="0D0D0D" w:themeColor="text1" w:themeTint="F2"/>
          <w:sz w:val="36"/>
        </w:rPr>
      </w:pPr>
    </w:p>
    <w:p w14:paraId="628DE26F" w14:textId="77777777" w:rsidR="00180E11" w:rsidRPr="00465C52" w:rsidRDefault="00180E11" w:rsidP="00347DB2">
      <w:pPr>
        <w:contextualSpacing/>
        <w:jc w:val="center"/>
        <w:rPr>
          <w:b/>
          <w:color w:val="0D0D0D" w:themeColor="text1" w:themeTint="F2"/>
          <w:sz w:val="36"/>
        </w:rPr>
      </w:pPr>
    </w:p>
    <w:p w14:paraId="6332BF92" w14:textId="77777777" w:rsidR="00180E11" w:rsidRPr="00465C52" w:rsidRDefault="00180E11" w:rsidP="00347DB2">
      <w:pPr>
        <w:contextualSpacing/>
        <w:jc w:val="center"/>
        <w:rPr>
          <w:b/>
          <w:color w:val="0D0D0D" w:themeColor="text1" w:themeTint="F2"/>
          <w:sz w:val="36"/>
        </w:rPr>
      </w:pPr>
    </w:p>
    <w:p w14:paraId="7D5F2313" w14:textId="77777777" w:rsidR="00180E11" w:rsidRPr="00465C52" w:rsidRDefault="00180E11" w:rsidP="00347DB2">
      <w:pPr>
        <w:contextualSpacing/>
        <w:jc w:val="center"/>
        <w:rPr>
          <w:b/>
          <w:color w:val="0D0D0D" w:themeColor="text1" w:themeTint="F2"/>
          <w:sz w:val="36"/>
        </w:rPr>
      </w:pPr>
    </w:p>
    <w:p w14:paraId="11AF4349" w14:textId="77777777" w:rsidR="00180E11" w:rsidRPr="00465C52" w:rsidRDefault="00180E11" w:rsidP="00347DB2">
      <w:pPr>
        <w:contextualSpacing/>
        <w:jc w:val="center"/>
        <w:rPr>
          <w:b/>
          <w:color w:val="0D0D0D" w:themeColor="text1" w:themeTint="F2"/>
          <w:sz w:val="36"/>
        </w:rPr>
      </w:pPr>
    </w:p>
    <w:p w14:paraId="3A4CEBF4" w14:textId="77777777" w:rsidR="00180E11" w:rsidRPr="00465C52" w:rsidRDefault="00180E11" w:rsidP="00347DB2">
      <w:pPr>
        <w:contextualSpacing/>
        <w:jc w:val="center"/>
        <w:rPr>
          <w:b/>
          <w:color w:val="0D0D0D" w:themeColor="text1" w:themeTint="F2"/>
          <w:sz w:val="36"/>
        </w:rPr>
      </w:pPr>
    </w:p>
    <w:p w14:paraId="37112117" w14:textId="77777777" w:rsidR="00180E11" w:rsidRPr="00465C52" w:rsidRDefault="00180E11" w:rsidP="00347DB2">
      <w:pPr>
        <w:contextualSpacing/>
        <w:jc w:val="center"/>
        <w:rPr>
          <w:b/>
          <w:color w:val="0D0D0D" w:themeColor="text1" w:themeTint="F2"/>
          <w:sz w:val="36"/>
        </w:rPr>
      </w:pPr>
    </w:p>
    <w:p w14:paraId="58E499B1" w14:textId="77777777" w:rsidR="00180E11" w:rsidRPr="00465C52" w:rsidRDefault="00180E11" w:rsidP="00347DB2">
      <w:pPr>
        <w:contextualSpacing/>
        <w:jc w:val="center"/>
        <w:rPr>
          <w:b/>
          <w:color w:val="0D0D0D" w:themeColor="text1" w:themeTint="F2"/>
          <w:sz w:val="36"/>
        </w:rPr>
      </w:pPr>
    </w:p>
    <w:p w14:paraId="0B896FCB" w14:textId="77777777" w:rsidR="00180E11" w:rsidRPr="00465C52" w:rsidRDefault="00180E11" w:rsidP="00347DB2">
      <w:pPr>
        <w:contextualSpacing/>
        <w:jc w:val="center"/>
        <w:rPr>
          <w:b/>
          <w:color w:val="0D0D0D" w:themeColor="text1" w:themeTint="F2"/>
          <w:sz w:val="36"/>
        </w:rPr>
      </w:pPr>
    </w:p>
    <w:p w14:paraId="3606F3F6" w14:textId="77777777" w:rsidR="00180E11" w:rsidRPr="00465C52" w:rsidRDefault="00180E11" w:rsidP="00347DB2">
      <w:pPr>
        <w:contextualSpacing/>
        <w:jc w:val="center"/>
        <w:rPr>
          <w:b/>
          <w:color w:val="0D0D0D" w:themeColor="text1" w:themeTint="F2"/>
          <w:sz w:val="36"/>
        </w:rPr>
      </w:pPr>
    </w:p>
    <w:p w14:paraId="32F4196D" w14:textId="77777777" w:rsidR="00180E11" w:rsidRPr="00465C52" w:rsidRDefault="00180E11" w:rsidP="00347DB2">
      <w:pPr>
        <w:contextualSpacing/>
        <w:jc w:val="center"/>
        <w:rPr>
          <w:b/>
          <w:color w:val="0D0D0D" w:themeColor="text1" w:themeTint="F2"/>
          <w:sz w:val="36"/>
        </w:rPr>
      </w:pPr>
    </w:p>
    <w:p w14:paraId="0E082168" w14:textId="3921D8FB" w:rsidR="007B586E" w:rsidRPr="00465C52" w:rsidRDefault="007B586E" w:rsidP="00347DB2">
      <w:pPr>
        <w:contextualSpacing/>
        <w:jc w:val="center"/>
        <w:rPr>
          <w:color w:val="0D0D0D" w:themeColor="text1" w:themeTint="F2"/>
          <w:sz w:val="36"/>
        </w:rPr>
      </w:pPr>
      <w:r w:rsidRPr="00465C52">
        <w:rPr>
          <w:b/>
          <w:color w:val="0D0D0D" w:themeColor="text1" w:themeTint="F2"/>
          <w:sz w:val="36"/>
        </w:rPr>
        <w:lastRenderedPageBreak/>
        <w:t>Table of Criteria</w:t>
      </w:r>
      <w:bookmarkEnd w:id="566"/>
      <w:bookmarkEnd w:id="567"/>
      <w:bookmarkEnd w:id="568"/>
      <w:bookmarkEnd w:id="569"/>
      <w:bookmarkEnd w:id="570"/>
    </w:p>
    <w:p w14:paraId="68F654DE" w14:textId="77777777" w:rsidR="00B43602" w:rsidRPr="00465C52" w:rsidRDefault="00B43602" w:rsidP="00347DB2">
      <w:pPr>
        <w:pStyle w:val="S3-Header1"/>
        <w:contextualSpacing/>
        <w:rPr>
          <w:color w:val="0D0D0D" w:themeColor="text1" w:themeTint="F2"/>
          <w:szCs w:val="28"/>
        </w:rPr>
      </w:pPr>
      <w:bookmarkStart w:id="573" w:name="_Toc442271826"/>
      <w:bookmarkStart w:id="574" w:name="_Toc103401411"/>
    </w:p>
    <w:p w14:paraId="49C8ADD2" w14:textId="0B71F1BE" w:rsidR="008E346D" w:rsidRPr="00465C52" w:rsidRDefault="0045239D" w:rsidP="00347DB2">
      <w:pPr>
        <w:pStyle w:val="TOC1"/>
        <w:tabs>
          <w:tab w:val="left" w:pos="480"/>
          <w:tab w:val="right" w:leader="dot" w:pos="8990"/>
        </w:tabs>
        <w:contextualSpacing/>
        <w:rPr>
          <w:rFonts w:asciiTheme="minorHAnsi" w:eastAsiaTheme="minorEastAsia" w:hAnsiTheme="minorHAnsi" w:cstheme="minorBidi"/>
          <w:b w:val="0"/>
          <w:noProof/>
          <w:color w:val="0D0D0D" w:themeColor="text1" w:themeTint="F2"/>
          <w:sz w:val="22"/>
          <w:szCs w:val="22"/>
        </w:rPr>
      </w:pPr>
      <w:r w:rsidRPr="00465C52">
        <w:rPr>
          <w:color w:val="0D0D0D" w:themeColor="text1" w:themeTint="F2"/>
          <w:szCs w:val="28"/>
        </w:rPr>
        <w:fldChar w:fldCharType="begin"/>
      </w:r>
      <w:r w:rsidRPr="00465C52">
        <w:rPr>
          <w:color w:val="0D0D0D" w:themeColor="text1" w:themeTint="F2"/>
          <w:szCs w:val="28"/>
        </w:rPr>
        <w:instrText xml:space="preserve"> TOC \h \z \t "Header Eva Criteria,1,Subheader Eva Cri,2,Second Subheader Qualifications,2" </w:instrText>
      </w:r>
      <w:r w:rsidRPr="00465C52">
        <w:rPr>
          <w:color w:val="0D0D0D" w:themeColor="text1" w:themeTint="F2"/>
          <w:szCs w:val="28"/>
        </w:rPr>
        <w:fldChar w:fldCharType="separate"/>
      </w:r>
      <w:hyperlink w:anchor="_Toc63331097" w:history="1">
        <w:r w:rsidR="008E346D" w:rsidRPr="00465C52">
          <w:rPr>
            <w:rStyle w:val="Hyperlink"/>
            <w:noProof/>
            <w:color w:val="0D0D0D" w:themeColor="text1" w:themeTint="F2"/>
          </w:rPr>
          <w:t>1.</w:t>
        </w:r>
        <w:r w:rsidR="008E346D" w:rsidRPr="00465C52">
          <w:rPr>
            <w:rFonts w:asciiTheme="minorHAnsi" w:eastAsiaTheme="minorEastAsia" w:hAnsiTheme="minorHAnsi" w:cstheme="minorBidi"/>
            <w:b w:val="0"/>
            <w:noProof/>
            <w:color w:val="0D0D0D" w:themeColor="text1" w:themeTint="F2"/>
            <w:sz w:val="22"/>
            <w:szCs w:val="22"/>
          </w:rPr>
          <w:tab/>
        </w:r>
        <w:r w:rsidR="008E346D" w:rsidRPr="00465C52">
          <w:rPr>
            <w:rStyle w:val="Hyperlink"/>
            <w:noProof/>
            <w:color w:val="0D0D0D" w:themeColor="text1" w:themeTint="F2"/>
          </w:rPr>
          <w:t>Margin of Preference</w:t>
        </w:r>
        <w:r w:rsidR="008E346D" w:rsidRPr="00465C52">
          <w:rPr>
            <w:noProof/>
            <w:webHidden/>
            <w:color w:val="0D0D0D" w:themeColor="text1" w:themeTint="F2"/>
          </w:rPr>
          <w:tab/>
        </w:r>
        <w:r w:rsidR="008E346D" w:rsidRPr="00465C52">
          <w:rPr>
            <w:noProof/>
            <w:webHidden/>
            <w:color w:val="0D0D0D" w:themeColor="text1" w:themeTint="F2"/>
          </w:rPr>
          <w:fldChar w:fldCharType="begin"/>
        </w:r>
        <w:r w:rsidR="008E346D" w:rsidRPr="00465C52">
          <w:rPr>
            <w:noProof/>
            <w:webHidden/>
            <w:color w:val="0D0D0D" w:themeColor="text1" w:themeTint="F2"/>
          </w:rPr>
          <w:instrText xml:space="preserve"> PAGEREF _Toc63331097 \h </w:instrText>
        </w:r>
        <w:r w:rsidR="008E346D" w:rsidRPr="00465C52">
          <w:rPr>
            <w:noProof/>
            <w:webHidden/>
            <w:color w:val="0D0D0D" w:themeColor="text1" w:themeTint="F2"/>
          </w:rPr>
        </w:r>
        <w:r w:rsidR="008E346D" w:rsidRPr="00465C52">
          <w:rPr>
            <w:noProof/>
            <w:webHidden/>
            <w:color w:val="0D0D0D" w:themeColor="text1" w:themeTint="F2"/>
          </w:rPr>
          <w:fldChar w:fldCharType="separate"/>
        </w:r>
        <w:r w:rsidR="001446B5" w:rsidRPr="00465C52">
          <w:rPr>
            <w:noProof/>
            <w:webHidden/>
            <w:color w:val="0D0D0D" w:themeColor="text1" w:themeTint="F2"/>
          </w:rPr>
          <w:t>43</w:t>
        </w:r>
        <w:r w:rsidR="008E346D" w:rsidRPr="00465C52">
          <w:rPr>
            <w:noProof/>
            <w:webHidden/>
            <w:color w:val="0D0D0D" w:themeColor="text1" w:themeTint="F2"/>
          </w:rPr>
          <w:fldChar w:fldCharType="end"/>
        </w:r>
      </w:hyperlink>
    </w:p>
    <w:p w14:paraId="32C12549" w14:textId="2675232F" w:rsidR="008E346D" w:rsidRPr="00465C52" w:rsidRDefault="008E346D" w:rsidP="00347DB2">
      <w:pPr>
        <w:pStyle w:val="TOC1"/>
        <w:tabs>
          <w:tab w:val="left" w:pos="480"/>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63331098" w:history="1">
        <w:r w:rsidRPr="00465C52">
          <w:rPr>
            <w:rStyle w:val="Hyperlink"/>
            <w:noProof/>
            <w:color w:val="0D0D0D" w:themeColor="text1" w:themeTint="F2"/>
          </w:rPr>
          <w:t>2.</w:t>
        </w:r>
        <w:r w:rsidRPr="00465C52">
          <w:rPr>
            <w:rFonts w:asciiTheme="minorHAnsi" w:eastAsiaTheme="minorEastAsia" w:hAnsiTheme="minorHAnsi" w:cstheme="minorBidi"/>
            <w:b w:val="0"/>
            <w:noProof/>
            <w:color w:val="0D0D0D" w:themeColor="text1" w:themeTint="F2"/>
            <w:sz w:val="22"/>
            <w:szCs w:val="22"/>
          </w:rPr>
          <w:tab/>
        </w:r>
        <w:r w:rsidRPr="00465C52">
          <w:rPr>
            <w:rStyle w:val="Hyperlink"/>
            <w:noProof/>
            <w:color w:val="0D0D0D" w:themeColor="text1" w:themeTint="F2"/>
          </w:rPr>
          <w:t>Evaluation</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_Toc63331098 \h </w:instrText>
        </w:r>
        <w:r w:rsidRPr="00465C52">
          <w:rPr>
            <w:noProof/>
            <w:webHidden/>
            <w:color w:val="0D0D0D" w:themeColor="text1" w:themeTint="F2"/>
          </w:rPr>
        </w:r>
        <w:r w:rsidRPr="00465C52">
          <w:rPr>
            <w:noProof/>
            <w:webHidden/>
            <w:color w:val="0D0D0D" w:themeColor="text1" w:themeTint="F2"/>
          </w:rPr>
          <w:fldChar w:fldCharType="separate"/>
        </w:r>
        <w:r w:rsidR="001446B5" w:rsidRPr="00465C52">
          <w:rPr>
            <w:noProof/>
            <w:webHidden/>
            <w:color w:val="0D0D0D" w:themeColor="text1" w:themeTint="F2"/>
          </w:rPr>
          <w:t>44</w:t>
        </w:r>
        <w:r w:rsidRPr="00465C52">
          <w:rPr>
            <w:noProof/>
            <w:webHidden/>
            <w:color w:val="0D0D0D" w:themeColor="text1" w:themeTint="F2"/>
          </w:rPr>
          <w:fldChar w:fldCharType="end"/>
        </w:r>
      </w:hyperlink>
    </w:p>
    <w:p w14:paraId="36C02CC0" w14:textId="6B32F0E5" w:rsidR="008E346D" w:rsidRPr="00465C52" w:rsidRDefault="008E346D" w:rsidP="00347DB2">
      <w:pPr>
        <w:pStyle w:val="TOC1"/>
        <w:tabs>
          <w:tab w:val="left" w:pos="480"/>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63331099" w:history="1">
        <w:r w:rsidRPr="00465C52">
          <w:rPr>
            <w:rStyle w:val="Hyperlink"/>
            <w:noProof/>
            <w:color w:val="0D0D0D" w:themeColor="text1" w:themeTint="F2"/>
          </w:rPr>
          <w:t>3.</w:t>
        </w:r>
        <w:r w:rsidRPr="00465C52">
          <w:rPr>
            <w:rFonts w:asciiTheme="minorHAnsi" w:eastAsiaTheme="minorEastAsia" w:hAnsiTheme="minorHAnsi" w:cstheme="minorBidi"/>
            <w:b w:val="0"/>
            <w:noProof/>
            <w:color w:val="0D0D0D" w:themeColor="text1" w:themeTint="F2"/>
            <w:sz w:val="22"/>
            <w:szCs w:val="22"/>
          </w:rPr>
          <w:tab/>
        </w:r>
        <w:r w:rsidRPr="00465C52">
          <w:rPr>
            <w:rStyle w:val="Hyperlink"/>
            <w:noProof/>
            <w:color w:val="0D0D0D" w:themeColor="text1" w:themeTint="F2"/>
          </w:rPr>
          <w:t>Qualification</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_Toc63331099 \h </w:instrText>
        </w:r>
        <w:r w:rsidRPr="00465C52">
          <w:rPr>
            <w:noProof/>
            <w:webHidden/>
            <w:color w:val="0D0D0D" w:themeColor="text1" w:themeTint="F2"/>
          </w:rPr>
        </w:r>
        <w:r w:rsidRPr="00465C52">
          <w:rPr>
            <w:noProof/>
            <w:webHidden/>
            <w:color w:val="0D0D0D" w:themeColor="text1" w:themeTint="F2"/>
          </w:rPr>
          <w:fldChar w:fldCharType="separate"/>
        </w:r>
        <w:r w:rsidR="001446B5" w:rsidRPr="00465C52">
          <w:rPr>
            <w:noProof/>
            <w:webHidden/>
            <w:color w:val="0D0D0D" w:themeColor="text1" w:themeTint="F2"/>
          </w:rPr>
          <w:t>48</w:t>
        </w:r>
        <w:r w:rsidRPr="00465C52">
          <w:rPr>
            <w:noProof/>
            <w:webHidden/>
            <w:color w:val="0D0D0D" w:themeColor="text1" w:themeTint="F2"/>
          </w:rPr>
          <w:fldChar w:fldCharType="end"/>
        </w:r>
      </w:hyperlink>
    </w:p>
    <w:p w14:paraId="05818351" w14:textId="70C8B06D" w:rsidR="008E346D" w:rsidRPr="00465C52" w:rsidRDefault="008E346D" w:rsidP="00347DB2">
      <w:pPr>
        <w:pStyle w:val="TOC1"/>
        <w:tabs>
          <w:tab w:val="left" w:pos="480"/>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63331100" w:history="1">
        <w:r w:rsidRPr="00465C52">
          <w:rPr>
            <w:rStyle w:val="Hyperlink"/>
            <w:noProof/>
            <w:color w:val="0D0D0D" w:themeColor="text1" w:themeTint="F2"/>
          </w:rPr>
          <w:t>4.</w:t>
        </w:r>
        <w:r w:rsidRPr="00465C52">
          <w:rPr>
            <w:rFonts w:asciiTheme="minorHAnsi" w:eastAsiaTheme="minorEastAsia" w:hAnsiTheme="minorHAnsi" w:cstheme="minorBidi"/>
            <w:b w:val="0"/>
            <w:noProof/>
            <w:color w:val="0D0D0D" w:themeColor="text1" w:themeTint="F2"/>
            <w:sz w:val="22"/>
            <w:szCs w:val="22"/>
          </w:rPr>
          <w:tab/>
        </w:r>
        <w:r w:rsidRPr="00465C52">
          <w:rPr>
            <w:rStyle w:val="Hyperlink"/>
            <w:noProof/>
            <w:color w:val="0D0D0D" w:themeColor="text1" w:themeTint="F2"/>
          </w:rPr>
          <w:t>Key Personnel</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_Toc63331100 \h </w:instrText>
        </w:r>
        <w:r w:rsidRPr="00465C52">
          <w:rPr>
            <w:noProof/>
            <w:webHidden/>
            <w:color w:val="0D0D0D" w:themeColor="text1" w:themeTint="F2"/>
          </w:rPr>
        </w:r>
        <w:r w:rsidRPr="00465C52">
          <w:rPr>
            <w:noProof/>
            <w:webHidden/>
            <w:color w:val="0D0D0D" w:themeColor="text1" w:themeTint="F2"/>
          </w:rPr>
          <w:fldChar w:fldCharType="separate"/>
        </w:r>
        <w:r w:rsidR="001446B5" w:rsidRPr="00465C52">
          <w:rPr>
            <w:noProof/>
            <w:webHidden/>
            <w:color w:val="0D0D0D" w:themeColor="text1" w:themeTint="F2"/>
          </w:rPr>
          <w:t>60</w:t>
        </w:r>
        <w:r w:rsidRPr="00465C52">
          <w:rPr>
            <w:noProof/>
            <w:webHidden/>
            <w:color w:val="0D0D0D" w:themeColor="text1" w:themeTint="F2"/>
          </w:rPr>
          <w:fldChar w:fldCharType="end"/>
        </w:r>
      </w:hyperlink>
    </w:p>
    <w:p w14:paraId="54976B6E" w14:textId="5CBBB1FA" w:rsidR="008E346D" w:rsidRPr="00465C52" w:rsidRDefault="008E346D" w:rsidP="00347DB2">
      <w:pPr>
        <w:pStyle w:val="TOC1"/>
        <w:tabs>
          <w:tab w:val="left" w:pos="480"/>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63331101" w:history="1">
        <w:r w:rsidRPr="00465C52">
          <w:rPr>
            <w:rStyle w:val="Hyperlink"/>
            <w:noProof/>
            <w:color w:val="0D0D0D" w:themeColor="text1" w:themeTint="F2"/>
          </w:rPr>
          <w:t>5.</w:t>
        </w:r>
        <w:r w:rsidRPr="00465C52">
          <w:rPr>
            <w:rFonts w:asciiTheme="minorHAnsi" w:eastAsiaTheme="minorEastAsia" w:hAnsiTheme="minorHAnsi" w:cstheme="minorBidi"/>
            <w:b w:val="0"/>
            <w:noProof/>
            <w:color w:val="0D0D0D" w:themeColor="text1" w:themeTint="F2"/>
            <w:sz w:val="22"/>
            <w:szCs w:val="22"/>
          </w:rPr>
          <w:tab/>
        </w:r>
        <w:r w:rsidRPr="00465C52">
          <w:rPr>
            <w:rStyle w:val="Hyperlink"/>
            <w:noProof/>
            <w:color w:val="0D0D0D" w:themeColor="text1" w:themeTint="F2"/>
          </w:rPr>
          <w:t>Equipment</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_Toc63331101 \h </w:instrText>
        </w:r>
        <w:r w:rsidRPr="00465C52">
          <w:rPr>
            <w:noProof/>
            <w:webHidden/>
            <w:color w:val="0D0D0D" w:themeColor="text1" w:themeTint="F2"/>
          </w:rPr>
        </w:r>
        <w:r w:rsidRPr="00465C52">
          <w:rPr>
            <w:noProof/>
            <w:webHidden/>
            <w:color w:val="0D0D0D" w:themeColor="text1" w:themeTint="F2"/>
          </w:rPr>
          <w:fldChar w:fldCharType="separate"/>
        </w:r>
        <w:r w:rsidR="001446B5" w:rsidRPr="00465C52">
          <w:rPr>
            <w:noProof/>
            <w:webHidden/>
            <w:color w:val="0D0D0D" w:themeColor="text1" w:themeTint="F2"/>
          </w:rPr>
          <w:t>60</w:t>
        </w:r>
        <w:r w:rsidRPr="00465C52">
          <w:rPr>
            <w:noProof/>
            <w:webHidden/>
            <w:color w:val="0D0D0D" w:themeColor="text1" w:themeTint="F2"/>
          </w:rPr>
          <w:fldChar w:fldCharType="end"/>
        </w:r>
      </w:hyperlink>
    </w:p>
    <w:p w14:paraId="5E0DE2CF" w14:textId="50012CDB" w:rsidR="00B43602" w:rsidRPr="00465C52" w:rsidRDefault="0045239D" w:rsidP="00347DB2">
      <w:pPr>
        <w:pStyle w:val="S3-Header1"/>
        <w:contextualSpacing/>
        <w:rPr>
          <w:color w:val="0D0D0D" w:themeColor="text1" w:themeTint="F2"/>
          <w:szCs w:val="28"/>
        </w:rPr>
      </w:pPr>
      <w:r w:rsidRPr="00465C52">
        <w:rPr>
          <w:color w:val="0D0D0D" w:themeColor="text1" w:themeTint="F2"/>
          <w:szCs w:val="28"/>
        </w:rPr>
        <w:fldChar w:fldCharType="end"/>
      </w:r>
    </w:p>
    <w:p w14:paraId="55C306D3" w14:textId="77777777" w:rsidR="00B43602" w:rsidRPr="00465C52" w:rsidRDefault="00B43602" w:rsidP="00347DB2">
      <w:pPr>
        <w:pStyle w:val="S3-Header1"/>
        <w:contextualSpacing/>
        <w:rPr>
          <w:color w:val="0D0D0D" w:themeColor="text1" w:themeTint="F2"/>
          <w:szCs w:val="28"/>
        </w:rPr>
      </w:pPr>
    </w:p>
    <w:p w14:paraId="35E9AE82" w14:textId="77777777" w:rsidR="00B43602" w:rsidRPr="00465C52" w:rsidRDefault="00B43602" w:rsidP="00347DB2">
      <w:pPr>
        <w:pStyle w:val="S3-Header1"/>
        <w:contextualSpacing/>
        <w:rPr>
          <w:color w:val="0D0D0D" w:themeColor="text1" w:themeTint="F2"/>
          <w:szCs w:val="28"/>
        </w:rPr>
      </w:pPr>
    </w:p>
    <w:p w14:paraId="60D8939B" w14:textId="77777777" w:rsidR="00E47173" w:rsidRPr="00465C52" w:rsidRDefault="00E47173" w:rsidP="00347DB2">
      <w:pPr>
        <w:contextualSpacing/>
        <w:rPr>
          <w:b/>
          <w:color w:val="0D0D0D" w:themeColor="text1" w:themeTint="F2"/>
          <w:sz w:val="32"/>
        </w:rPr>
      </w:pPr>
      <w:r w:rsidRPr="00465C52">
        <w:rPr>
          <w:color w:val="0D0D0D" w:themeColor="text1" w:themeTint="F2"/>
        </w:rPr>
        <w:br w:type="page"/>
      </w:r>
    </w:p>
    <w:p w14:paraId="482613F4" w14:textId="77777777" w:rsidR="00B1353C" w:rsidRPr="00465C52" w:rsidRDefault="00B50534" w:rsidP="00151EF3">
      <w:pPr>
        <w:pStyle w:val="HeaderEvaCriteria"/>
        <w:numPr>
          <w:ilvl w:val="0"/>
          <w:numId w:val="125"/>
        </w:numPr>
        <w:contextualSpacing/>
        <w:rPr>
          <w:rFonts w:ascii="Times New Roman" w:hAnsi="Times New Roman"/>
          <w:color w:val="0D0D0D" w:themeColor="text1" w:themeTint="F2"/>
        </w:rPr>
      </w:pPr>
      <w:bookmarkStart w:id="575" w:name="_Toc63331097"/>
      <w:r w:rsidRPr="00465C52">
        <w:rPr>
          <w:rFonts w:ascii="Times New Roman" w:hAnsi="Times New Roman"/>
          <w:color w:val="0D0D0D" w:themeColor="text1" w:themeTint="F2"/>
        </w:rPr>
        <w:lastRenderedPageBreak/>
        <w:t>Margin of Preference</w:t>
      </w:r>
      <w:bookmarkEnd w:id="573"/>
      <w:bookmarkEnd w:id="575"/>
      <w:r w:rsidRPr="00465C52">
        <w:rPr>
          <w:rFonts w:ascii="Times New Roman" w:hAnsi="Times New Roman"/>
          <w:color w:val="0D0D0D" w:themeColor="text1" w:themeTint="F2"/>
        </w:rPr>
        <w:t xml:space="preserve"> </w:t>
      </w:r>
      <w:r w:rsidR="0030763D" w:rsidRPr="00465C52">
        <w:rPr>
          <w:rFonts w:ascii="Times New Roman" w:hAnsi="Times New Roman"/>
          <w:color w:val="0D0D0D" w:themeColor="text1" w:themeTint="F2"/>
        </w:rPr>
        <w:t xml:space="preserve">– </w:t>
      </w:r>
      <w:r w:rsidR="0030763D" w:rsidRPr="00465C52">
        <w:rPr>
          <w:rFonts w:ascii="Times New Roman" w:hAnsi="Times New Roman"/>
          <w:color w:val="0D0D0D" w:themeColor="text1" w:themeTint="F2"/>
          <w:sz w:val="24"/>
          <w:szCs w:val="20"/>
        </w:rPr>
        <w:t>Not applicable</w:t>
      </w:r>
      <w:bookmarkStart w:id="576" w:name="_Toc442271827"/>
      <w:bookmarkStart w:id="577" w:name="_Toc63331098"/>
    </w:p>
    <w:p w14:paraId="40982EE8" w14:textId="77777777" w:rsidR="00B1353C" w:rsidRPr="00465C52" w:rsidRDefault="00B1353C" w:rsidP="00B1353C">
      <w:pPr>
        <w:pStyle w:val="HeaderEvaCriteria"/>
        <w:numPr>
          <w:ilvl w:val="0"/>
          <w:numId w:val="0"/>
        </w:numPr>
        <w:ind w:left="360"/>
        <w:contextualSpacing/>
        <w:rPr>
          <w:rFonts w:ascii="Times New Roman" w:hAnsi="Times New Roman"/>
          <w:color w:val="0D0D0D" w:themeColor="text1" w:themeTint="F2"/>
        </w:rPr>
      </w:pPr>
    </w:p>
    <w:p w14:paraId="78E6DBF1" w14:textId="77D85094" w:rsidR="007B586E" w:rsidRPr="00465C52" w:rsidRDefault="007B586E" w:rsidP="00151EF3">
      <w:pPr>
        <w:pStyle w:val="HeaderEvaCriteria"/>
        <w:numPr>
          <w:ilvl w:val="0"/>
          <w:numId w:val="125"/>
        </w:numPr>
        <w:contextualSpacing/>
        <w:rPr>
          <w:rFonts w:ascii="Times New Roman" w:hAnsi="Times New Roman"/>
          <w:color w:val="0D0D0D" w:themeColor="text1" w:themeTint="F2"/>
        </w:rPr>
      </w:pPr>
      <w:r w:rsidRPr="00465C52">
        <w:rPr>
          <w:rFonts w:ascii="Times New Roman" w:hAnsi="Times New Roman"/>
          <w:color w:val="0D0D0D" w:themeColor="text1" w:themeTint="F2"/>
        </w:rPr>
        <w:t>Evaluation</w:t>
      </w:r>
      <w:bookmarkEnd w:id="574"/>
      <w:bookmarkEnd w:id="576"/>
      <w:bookmarkEnd w:id="577"/>
    </w:p>
    <w:p w14:paraId="4B90A99B" w14:textId="77777777" w:rsidR="007B586E" w:rsidRPr="00465C52" w:rsidRDefault="007B586E" w:rsidP="00347DB2">
      <w:pPr>
        <w:spacing w:after="200"/>
        <w:ind w:right="288"/>
        <w:contextualSpacing/>
        <w:jc w:val="both"/>
        <w:rPr>
          <w:color w:val="0D0D0D" w:themeColor="text1" w:themeTint="F2"/>
        </w:rPr>
      </w:pPr>
      <w:r w:rsidRPr="00465C52">
        <w:rPr>
          <w:color w:val="0D0D0D" w:themeColor="text1" w:themeTint="F2"/>
        </w:rPr>
        <w:t>In addition to the criteria listed in ITB 3</w:t>
      </w:r>
      <w:r w:rsidR="00B50534" w:rsidRPr="00465C52">
        <w:rPr>
          <w:color w:val="0D0D0D" w:themeColor="text1" w:themeTint="F2"/>
        </w:rPr>
        <w:t>5</w:t>
      </w:r>
      <w:r w:rsidRPr="00465C52">
        <w:rPr>
          <w:color w:val="0D0D0D" w:themeColor="text1" w:themeTint="F2"/>
        </w:rPr>
        <w:t>.</w:t>
      </w:r>
      <w:r w:rsidR="00B50534" w:rsidRPr="00465C52">
        <w:rPr>
          <w:color w:val="0D0D0D" w:themeColor="text1" w:themeTint="F2"/>
        </w:rPr>
        <w:t>2</w:t>
      </w:r>
      <w:r w:rsidRPr="00465C52">
        <w:rPr>
          <w:color w:val="0D0D0D" w:themeColor="text1" w:themeTint="F2"/>
        </w:rPr>
        <w:t xml:space="preserve"> (a) – (e) the following criteria shall apply:</w:t>
      </w:r>
    </w:p>
    <w:p w14:paraId="07C77F4C" w14:textId="42074E73" w:rsidR="007B586E" w:rsidRPr="00465C52" w:rsidRDefault="007B586E" w:rsidP="00151EF3">
      <w:pPr>
        <w:pStyle w:val="HeaderEvaCriteria"/>
        <w:numPr>
          <w:ilvl w:val="1"/>
          <w:numId w:val="125"/>
        </w:numPr>
        <w:contextualSpacing/>
        <w:rPr>
          <w:rFonts w:ascii="Times New Roman" w:hAnsi="Times New Roman"/>
          <w:color w:val="0D0D0D" w:themeColor="text1" w:themeTint="F2"/>
          <w:sz w:val="24"/>
        </w:rPr>
      </w:pPr>
      <w:bookmarkStart w:id="578" w:name="_Toc78774484"/>
      <w:bookmarkStart w:id="579" w:name="_Toc103401412"/>
      <w:bookmarkStart w:id="580" w:name="_Toc442271828"/>
      <w:bookmarkStart w:id="581" w:name="_Toc446329263"/>
      <w:r w:rsidRPr="00465C52">
        <w:rPr>
          <w:rFonts w:ascii="Times New Roman" w:hAnsi="Times New Roman"/>
          <w:color w:val="0D0D0D" w:themeColor="text1" w:themeTint="F2"/>
          <w:sz w:val="24"/>
        </w:rPr>
        <w:t>Adequacy of Technical Proposal</w:t>
      </w:r>
      <w:bookmarkEnd w:id="578"/>
      <w:bookmarkEnd w:id="579"/>
      <w:bookmarkEnd w:id="580"/>
      <w:bookmarkEnd w:id="581"/>
    </w:p>
    <w:p w14:paraId="0B6B2DE0" w14:textId="77777777" w:rsidR="004B6471" w:rsidRPr="00465C52" w:rsidRDefault="004B6471" w:rsidP="00347DB2">
      <w:pPr>
        <w:contextualSpacing/>
        <w:rPr>
          <w:color w:val="0D0D0D" w:themeColor="text1" w:themeTint="F2"/>
        </w:rPr>
      </w:pPr>
    </w:p>
    <w:p w14:paraId="29CBA4BF" w14:textId="0595F4A0" w:rsidR="007B586E" w:rsidRPr="00465C52" w:rsidRDefault="007B586E" w:rsidP="00B1353C">
      <w:pPr>
        <w:pStyle w:val="Heading1"/>
        <w:spacing w:after="200"/>
        <w:ind w:left="360" w:right="288"/>
        <w:contextualSpacing/>
        <w:jc w:val="both"/>
        <w:rPr>
          <w:rFonts w:ascii="Times New Roman" w:hAnsi="Times New Roman" w:cs="Times New Roman"/>
          <w:b w:val="0"/>
          <w:noProof/>
          <w:color w:val="0D0D0D" w:themeColor="text1" w:themeTint="F2"/>
          <w:sz w:val="24"/>
        </w:rPr>
      </w:pPr>
      <w:bookmarkStart w:id="582" w:name="_Toc78774485"/>
      <w:bookmarkStart w:id="583" w:name="_Toc101516509"/>
      <w:bookmarkStart w:id="584" w:name="_Toc103401413"/>
      <w:bookmarkStart w:id="585" w:name="_Toc432229735"/>
      <w:bookmarkStart w:id="586" w:name="_Toc432663733"/>
      <w:bookmarkStart w:id="587" w:name="_Toc433224164"/>
      <w:bookmarkStart w:id="588" w:name="_Toc435519271"/>
      <w:bookmarkStart w:id="589" w:name="_Toc435624906"/>
      <w:bookmarkStart w:id="590" w:name="_Toc440526080"/>
      <w:bookmarkStart w:id="591" w:name="_Toc448224292"/>
      <w:r w:rsidRPr="00465C52">
        <w:rPr>
          <w:rFonts w:ascii="Times New Roman" w:hAnsi="Times New Roman" w:cs="Times New Roman"/>
          <w:b w:val="0"/>
          <w:noProof/>
          <w:color w:val="0D0D0D" w:themeColor="text1" w:themeTint="F2"/>
          <w:sz w:val="24"/>
        </w:rPr>
        <w:t xml:space="preserve">Evaluation of the Bidder's Technical Proposal will include an assessment of the Bidder's technical capacity to mobilize key equipment and personnel for the contract consistent with its proposal regarding work methods, scheduling, and material sourcing in sufficient detail and fully in accordance with the requirements stipulated in Section </w:t>
      </w:r>
      <w:r w:rsidR="00F9208D" w:rsidRPr="00465C52">
        <w:rPr>
          <w:rFonts w:ascii="Times New Roman" w:hAnsi="Times New Roman" w:cs="Times New Roman"/>
          <w:b w:val="0"/>
          <w:noProof/>
          <w:color w:val="0D0D0D" w:themeColor="text1" w:themeTint="F2"/>
          <w:sz w:val="24"/>
        </w:rPr>
        <w:t>VI</w:t>
      </w:r>
      <w:r w:rsidR="00B50534" w:rsidRPr="00465C52">
        <w:rPr>
          <w:rFonts w:ascii="Times New Roman" w:hAnsi="Times New Roman" w:cs="Times New Roman"/>
          <w:b w:val="0"/>
          <w:noProof/>
          <w:color w:val="0D0D0D" w:themeColor="text1" w:themeTint="F2"/>
          <w:sz w:val="24"/>
        </w:rPr>
        <w:t>I</w:t>
      </w:r>
      <w:r w:rsidR="00E47173" w:rsidRPr="00465C52">
        <w:rPr>
          <w:rFonts w:ascii="Times New Roman" w:hAnsi="Times New Roman" w:cs="Times New Roman"/>
          <w:b w:val="0"/>
          <w:noProof/>
          <w:color w:val="0D0D0D" w:themeColor="text1" w:themeTint="F2"/>
          <w:sz w:val="24"/>
        </w:rPr>
        <w:t xml:space="preserve">, </w:t>
      </w:r>
      <w:r w:rsidR="00B50534" w:rsidRPr="00465C52">
        <w:rPr>
          <w:rFonts w:ascii="Times New Roman" w:hAnsi="Times New Roman" w:cs="Times New Roman"/>
          <w:b w:val="0"/>
          <w:noProof/>
          <w:color w:val="0D0D0D" w:themeColor="text1" w:themeTint="F2"/>
          <w:sz w:val="24"/>
        </w:rPr>
        <w:t>Works</w:t>
      </w:r>
      <w:r w:rsidR="00E47173" w:rsidRPr="00465C52">
        <w:rPr>
          <w:rFonts w:ascii="Times New Roman" w:hAnsi="Times New Roman" w:cs="Times New Roman"/>
          <w:b w:val="0"/>
          <w:noProof/>
          <w:color w:val="0D0D0D" w:themeColor="text1" w:themeTint="F2"/>
          <w:sz w:val="24"/>
        </w:rPr>
        <w:t>’</w:t>
      </w:r>
      <w:r w:rsidR="00B50534" w:rsidRPr="00465C52">
        <w:rPr>
          <w:rFonts w:ascii="Times New Roman" w:hAnsi="Times New Roman" w:cs="Times New Roman"/>
          <w:b w:val="0"/>
          <w:noProof/>
          <w:color w:val="0D0D0D" w:themeColor="text1" w:themeTint="F2"/>
          <w:sz w:val="24"/>
        </w:rPr>
        <w:t xml:space="preserve"> </w:t>
      </w:r>
      <w:r w:rsidRPr="00465C52">
        <w:rPr>
          <w:rFonts w:ascii="Times New Roman" w:hAnsi="Times New Roman" w:cs="Times New Roman"/>
          <w:b w:val="0"/>
          <w:noProof/>
          <w:color w:val="0D0D0D" w:themeColor="text1" w:themeTint="F2"/>
          <w:sz w:val="24"/>
        </w:rPr>
        <w:t>Requirements.</w:t>
      </w:r>
      <w:bookmarkEnd w:id="582"/>
      <w:bookmarkEnd w:id="583"/>
      <w:bookmarkEnd w:id="584"/>
      <w:bookmarkEnd w:id="585"/>
      <w:bookmarkEnd w:id="586"/>
      <w:bookmarkEnd w:id="587"/>
      <w:bookmarkEnd w:id="588"/>
      <w:bookmarkEnd w:id="589"/>
      <w:bookmarkEnd w:id="590"/>
      <w:bookmarkEnd w:id="591"/>
    </w:p>
    <w:p w14:paraId="047BF9F9" w14:textId="65B1DBC5" w:rsidR="004B6471" w:rsidRPr="00465C52" w:rsidRDefault="00B1353C" w:rsidP="00151EF3">
      <w:pPr>
        <w:pStyle w:val="HeaderEvaCriteria"/>
        <w:numPr>
          <w:ilvl w:val="1"/>
          <w:numId w:val="125"/>
        </w:numPr>
        <w:contextualSpacing/>
        <w:rPr>
          <w:rFonts w:ascii="Times New Roman" w:hAnsi="Times New Roman"/>
          <w:color w:val="0D0D0D" w:themeColor="text1" w:themeTint="F2"/>
          <w:sz w:val="24"/>
        </w:rPr>
      </w:pPr>
      <w:bookmarkStart w:id="592" w:name="_Toc78774486"/>
      <w:bookmarkStart w:id="593" w:name="_Toc103401414"/>
      <w:bookmarkStart w:id="594" w:name="_Toc442271829"/>
      <w:bookmarkStart w:id="595" w:name="_Toc446329264"/>
      <w:r w:rsidRPr="00465C52">
        <w:rPr>
          <w:rFonts w:ascii="Times New Roman" w:hAnsi="Times New Roman"/>
          <w:color w:val="0D0D0D" w:themeColor="text1" w:themeTint="F2"/>
          <w:sz w:val="24"/>
        </w:rPr>
        <w:t>M</w:t>
      </w:r>
      <w:r w:rsidR="007B586E" w:rsidRPr="00465C52">
        <w:rPr>
          <w:rFonts w:ascii="Times New Roman" w:hAnsi="Times New Roman"/>
          <w:color w:val="0D0D0D" w:themeColor="text1" w:themeTint="F2"/>
          <w:sz w:val="24"/>
        </w:rPr>
        <w:t>ultiple Contracts</w:t>
      </w:r>
      <w:bookmarkStart w:id="596" w:name="_Toc432229736"/>
      <w:bookmarkStart w:id="597" w:name="_Toc432663734"/>
      <w:bookmarkStart w:id="598" w:name="_Toc433224165"/>
      <w:bookmarkStart w:id="599" w:name="_Toc435519272"/>
      <w:bookmarkStart w:id="600" w:name="_Toc435624907"/>
      <w:bookmarkStart w:id="601" w:name="_Toc440526081"/>
      <w:bookmarkEnd w:id="592"/>
      <w:bookmarkEnd w:id="593"/>
      <w:bookmarkEnd w:id="594"/>
      <w:bookmarkEnd w:id="595"/>
      <w:r w:rsidR="0030763D" w:rsidRPr="00465C52">
        <w:rPr>
          <w:rFonts w:ascii="Times New Roman" w:hAnsi="Times New Roman"/>
          <w:color w:val="0D0D0D" w:themeColor="text1" w:themeTint="F2"/>
          <w:sz w:val="24"/>
        </w:rPr>
        <w:t xml:space="preserve"> – Not applic</w:t>
      </w:r>
      <w:r w:rsidR="00BB027B" w:rsidRPr="00465C52">
        <w:rPr>
          <w:rFonts w:ascii="Times New Roman" w:hAnsi="Times New Roman"/>
          <w:color w:val="0D0D0D" w:themeColor="text1" w:themeTint="F2"/>
          <w:sz w:val="24"/>
        </w:rPr>
        <w:t>able</w:t>
      </w:r>
    </w:p>
    <w:p w14:paraId="65ABA4EB" w14:textId="77777777" w:rsidR="000366CE" w:rsidRPr="00465C52" w:rsidRDefault="000366CE" w:rsidP="000366CE">
      <w:pPr>
        <w:pStyle w:val="HeaderEvaCriteria"/>
        <w:numPr>
          <w:ilvl w:val="0"/>
          <w:numId w:val="0"/>
        </w:numPr>
        <w:ind w:left="720"/>
        <w:contextualSpacing/>
        <w:rPr>
          <w:rFonts w:ascii="Times New Roman" w:hAnsi="Times New Roman"/>
          <w:color w:val="0D0D0D" w:themeColor="text1" w:themeTint="F2"/>
          <w:sz w:val="24"/>
        </w:rPr>
      </w:pPr>
      <w:bookmarkStart w:id="602" w:name="_Toc78774488"/>
      <w:bookmarkStart w:id="603" w:name="_Toc103401416"/>
      <w:bookmarkStart w:id="604" w:name="_Toc442271830"/>
      <w:bookmarkStart w:id="605" w:name="_Toc446329265"/>
      <w:bookmarkEnd w:id="596"/>
      <w:bookmarkEnd w:id="597"/>
      <w:bookmarkEnd w:id="598"/>
      <w:bookmarkEnd w:id="599"/>
      <w:bookmarkEnd w:id="600"/>
      <w:bookmarkEnd w:id="601"/>
    </w:p>
    <w:p w14:paraId="7AC59756" w14:textId="0CBDBA95" w:rsidR="007B586E" w:rsidRPr="00465C52" w:rsidRDefault="00220722" w:rsidP="00151EF3">
      <w:pPr>
        <w:pStyle w:val="HeaderEvaCriteria"/>
        <w:numPr>
          <w:ilvl w:val="1"/>
          <w:numId w:val="125"/>
        </w:numPr>
        <w:contextualSpacing/>
        <w:rPr>
          <w:rFonts w:ascii="Times New Roman" w:hAnsi="Times New Roman"/>
          <w:color w:val="0D0D0D" w:themeColor="text1" w:themeTint="F2"/>
          <w:sz w:val="24"/>
        </w:rPr>
      </w:pPr>
      <w:r w:rsidRPr="00465C52">
        <w:rPr>
          <w:rFonts w:ascii="Times New Roman" w:hAnsi="Times New Roman"/>
          <w:color w:val="0D0D0D" w:themeColor="text1" w:themeTint="F2"/>
          <w:sz w:val="24"/>
        </w:rPr>
        <w:t xml:space="preserve">Alternative </w:t>
      </w:r>
      <w:r w:rsidR="007B586E" w:rsidRPr="00465C52">
        <w:rPr>
          <w:rFonts w:ascii="Times New Roman" w:hAnsi="Times New Roman"/>
          <w:color w:val="0D0D0D" w:themeColor="text1" w:themeTint="F2"/>
          <w:sz w:val="24"/>
        </w:rPr>
        <w:t>Completion Time</w:t>
      </w:r>
      <w:bookmarkEnd w:id="602"/>
      <w:bookmarkEnd w:id="603"/>
      <w:r w:rsidRPr="00465C52">
        <w:rPr>
          <w:rFonts w:ascii="Times New Roman" w:hAnsi="Times New Roman"/>
          <w:color w:val="0D0D0D" w:themeColor="text1" w:themeTint="F2"/>
          <w:sz w:val="24"/>
        </w:rPr>
        <w:t>s</w:t>
      </w:r>
      <w:bookmarkEnd w:id="604"/>
      <w:bookmarkEnd w:id="605"/>
      <w:r w:rsidR="00BB027B" w:rsidRPr="00465C52">
        <w:rPr>
          <w:rFonts w:ascii="Times New Roman" w:hAnsi="Times New Roman"/>
          <w:color w:val="0D0D0D" w:themeColor="text1" w:themeTint="F2"/>
          <w:sz w:val="24"/>
        </w:rPr>
        <w:t xml:space="preserve"> – Not applicable</w:t>
      </w:r>
    </w:p>
    <w:p w14:paraId="4EB69126" w14:textId="77777777" w:rsidR="000366CE" w:rsidRPr="00465C52" w:rsidRDefault="000366CE" w:rsidP="000366CE">
      <w:pPr>
        <w:pStyle w:val="HeaderEvaCriteria"/>
        <w:numPr>
          <w:ilvl w:val="0"/>
          <w:numId w:val="0"/>
        </w:numPr>
        <w:ind w:left="720"/>
        <w:contextualSpacing/>
        <w:rPr>
          <w:rFonts w:ascii="Times New Roman" w:hAnsi="Times New Roman"/>
          <w:color w:val="0D0D0D" w:themeColor="text1" w:themeTint="F2"/>
          <w:sz w:val="24"/>
        </w:rPr>
      </w:pPr>
      <w:bookmarkStart w:id="606" w:name="_Toc442363504"/>
      <w:bookmarkStart w:id="607" w:name="_Toc442262963"/>
      <w:bookmarkStart w:id="608" w:name="_Toc446329266"/>
      <w:bookmarkStart w:id="609" w:name="_Toc78774490"/>
      <w:bookmarkStart w:id="610" w:name="_Toc103401418"/>
      <w:bookmarkStart w:id="611" w:name="_Toc442271831"/>
      <w:bookmarkEnd w:id="606"/>
    </w:p>
    <w:p w14:paraId="0ADBF43B" w14:textId="18DC18F8" w:rsidR="00E45F54" w:rsidRPr="00465C52" w:rsidRDefault="00E45F54" w:rsidP="00151EF3">
      <w:pPr>
        <w:pStyle w:val="HeaderEvaCriteria"/>
        <w:numPr>
          <w:ilvl w:val="1"/>
          <w:numId w:val="125"/>
        </w:numPr>
        <w:contextualSpacing/>
        <w:rPr>
          <w:rFonts w:ascii="Times New Roman" w:hAnsi="Times New Roman"/>
          <w:color w:val="0D0D0D" w:themeColor="text1" w:themeTint="F2"/>
          <w:sz w:val="24"/>
        </w:rPr>
      </w:pPr>
      <w:r w:rsidRPr="00465C52">
        <w:rPr>
          <w:rFonts w:ascii="Times New Roman" w:hAnsi="Times New Roman"/>
          <w:color w:val="0D0D0D" w:themeColor="text1" w:themeTint="F2"/>
          <w:sz w:val="24"/>
        </w:rPr>
        <w:t>Sustainable procurement</w:t>
      </w:r>
      <w:bookmarkEnd w:id="607"/>
      <w:bookmarkEnd w:id="608"/>
      <w:r w:rsidR="00BB027B" w:rsidRPr="00465C52">
        <w:rPr>
          <w:rFonts w:ascii="Times New Roman" w:hAnsi="Times New Roman"/>
          <w:color w:val="0D0D0D" w:themeColor="text1" w:themeTint="F2"/>
          <w:sz w:val="24"/>
        </w:rPr>
        <w:t xml:space="preserve"> - Not applicable</w:t>
      </w:r>
    </w:p>
    <w:p w14:paraId="091EF84E" w14:textId="77777777" w:rsidR="000366CE" w:rsidRPr="00465C52" w:rsidRDefault="000366CE" w:rsidP="000366CE">
      <w:pPr>
        <w:pStyle w:val="HeaderEvaCriteria"/>
        <w:numPr>
          <w:ilvl w:val="0"/>
          <w:numId w:val="0"/>
        </w:numPr>
        <w:ind w:left="720"/>
        <w:contextualSpacing/>
        <w:rPr>
          <w:rFonts w:ascii="Times New Roman" w:hAnsi="Times New Roman"/>
          <w:color w:val="0D0D0D" w:themeColor="text1" w:themeTint="F2"/>
          <w:sz w:val="24"/>
        </w:rPr>
      </w:pPr>
      <w:bookmarkStart w:id="612" w:name="_Toc446329267"/>
      <w:bookmarkEnd w:id="609"/>
      <w:bookmarkEnd w:id="610"/>
      <w:bookmarkEnd w:id="611"/>
    </w:p>
    <w:p w14:paraId="242AB28F" w14:textId="50E8AC18" w:rsidR="00BB027B" w:rsidRPr="00465C52" w:rsidRDefault="00431E85" w:rsidP="00151EF3">
      <w:pPr>
        <w:pStyle w:val="HeaderEvaCriteria"/>
        <w:numPr>
          <w:ilvl w:val="1"/>
          <w:numId w:val="125"/>
        </w:numPr>
        <w:contextualSpacing/>
        <w:rPr>
          <w:rFonts w:ascii="Times New Roman" w:hAnsi="Times New Roman"/>
          <w:color w:val="0D0D0D" w:themeColor="text1" w:themeTint="F2"/>
          <w:sz w:val="24"/>
        </w:rPr>
      </w:pPr>
      <w:r w:rsidRPr="00465C52">
        <w:rPr>
          <w:rFonts w:ascii="Times New Roman" w:hAnsi="Times New Roman"/>
          <w:color w:val="0D0D0D" w:themeColor="text1" w:themeTint="F2"/>
          <w:sz w:val="24"/>
        </w:rPr>
        <w:t>Alternative Technical Solutions</w:t>
      </w:r>
      <w:r w:rsidR="00A2593C" w:rsidRPr="00465C52">
        <w:rPr>
          <w:rFonts w:ascii="Times New Roman" w:hAnsi="Times New Roman"/>
          <w:color w:val="0D0D0D" w:themeColor="text1" w:themeTint="F2"/>
          <w:sz w:val="24"/>
        </w:rPr>
        <w:t xml:space="preserve"> for specified parts of Works</w:t>
      </w:r>
      <w:bookmarkEnd w:id="612"/>
      <w:r w:rsidR="00BB027B" w:rsidRPr="00465C52">
        <w:rPr>
          <w:rFonts w:ascii="Times New Roman" w:hAnsi="Times New Roman"/>
          <w:color w:val="0D0D0D" w:themeColor="text1" w:themeTint="F2"/>
          <w:sz w:val="24"/>
        </w:rPr>
        <w:t xml:space="preserve"> – Not applicable</w:t>
      </w:r>
      <w:bookmarkStart w:id="613" w:name="_Toc442271832"/>
      <w:bookmarkStart w:id="614" w:name="_Toc446329268"/>
    </w:p>
    <w:p w14:paraId="411F3D59" w14:textId="77777777" w:rsidR="00BB027B" w:rsidRPr="00465C52" w:rsidRDefault="00BB027B" w:rsidP="00BB027B">
      <w:pPr>
        <w:spacing w:after="120"/>
        <w:ind w:left="-180"/>
        <w:contextualSpacing/>
        <w:rPr>
          <w:b/>
          <w:color w:val="0D0D0D" w:themeColor="text1" w:themeTint="F2"/>
          <w:sz w:val="28"/>
          <w:szCs w:val="28"/>
        </w:rPr>
      </w:pPr>
    </w:p>
    <w:p w14:paraId="23E7BBBD" w14:textId="77777777" w:rsidR="00A24374" w:rsidRPr="00465C52" w:rsidRDefault="00A24374" w:rsidP="00BB027B">
      <w:pPr>
        <w:spacing w:after="120"/>
        <w:ind w:left="-180"/>
        <w:contextualSpacing/>
        <w:rPr>
          <w:b/>
          <w:color w:val="0D0D0D" w:themeColor="text1" w:themeTint="F2"/>
          <w:sz w:val="28"/>
          <w:szCs w:val="28"/>
        </w:rPr>
      </w:pPr>
    </w:p>
    <w:p w14:paraId="6118865C" w14:textId="77777777" w:rsidR="00A24374" w:rsidRPr="00465C52" w:rsidRDefault="00A24374" w:rsidP="00BB027B">
      <w:pPr>
        <w:spacing w:after="120"/>
        <w:ind w:left="-180"/>
        <w:contextualSpacing/>
        <w:rPr>
          <w:b/>
          <w:color w:val="0D0D0D" w:themeColor="text1" w:themeTint="F2"/>
          <w:sz w:val="28"/>
          <w:szCs w:val="28"/>
        </w:rPr>
      </w:pPr>
    </w:p>
    <w:p w14:paraId="4B448BC5" w14:textId="77777777" w:rsidR="00A24374" w:rsidRPr="00465C52" w:rsidRDefault="00A24374" w:rsidP="00BB027B">
      <w:pPr>
        <w:spacing w:after="120"/>
        <w:ind w:left="-180"/>
        <w:contextualSpacing/>
        <w:rPr>
          <w:b/>
          <w:color w:val="0D0D0D" w:themeColor="text1" w:themeTint="F2"/>
          <w:sz w:val="28"/>
          <w:szCs w:val="28"/>
        </w:rPr>
      </w:pPr>
    </w:p>
    <w:p w14:paraId="0307FA95" w14:textId="77777777" w:rsidR="00A24374" w:rsidRPr="00465C52" w:rsidRDefault="00A24374" w:rsidP="00BB027B">
      <w:pPr>
        <w:spacing w:after="120"/>
        <w:ind w:left="-180"/>
        <w:contextualSpacing/>
        <w:rPr>
          <w:b/>
          <w:color w:val="0D0D0D" w:themeColor="text1" w:themeTint="F2"/>
          <w:sz w:val="28"/>
          <w:szCs w:val="28"/>
        </w:rPr>
      </w:pPr>
    </w:p>
    <w:p w14:paraId="504EAC17" w14:textId="77777777" w:rsidR="00A24374" w:rsidRPr="00465C52" w:rsidRDefault="00A24374" w:rsidP="00BB027B">
      <w:pPr>
        <w:spacing w:after="120"/>
        <w:ind w:left="-180"/>
        <w:contextualSpacing/>
        <w:rPr>
          <w:b/>
          <w:color w:val="0D0D0D" w:themeColor="text1" w:themeTint="F2"/>
          <w:sz w:val="28"/>
          <w:szCs w:val="28"/>
        </w:rPr>
      </w:pPr>
    </w:p>
    <w:p w14:paraId="361DA9CC" w14:textId="77777777" w:rsidR="00A24374" w:rsidRPr="00465C52" w:rsidRDefault="00A24374" w:rsidP="00BB027B">
      <w:pPr>
        <w:spacing w:after="120"/>
        <w:ind w:left="-180"/>
        <w:contextualSpacing/>
        <w:rPr>
          <w:b/>
          <w:color w:val="0D0D0D" w:themeColor="text1" w:themeTint="F2"/>
          <w:sz w:val="28"/>
          <w:szCs w:val="28"/>
        </w:rPr>
      </w:pPr>
    </w:p>
    <w:p w14:paraId="41071F91" w14:textId="77777777" w:rsidR="00A24374" w:rsidRPr="00465C52" w:rsidRDefault="00A24374" w:rsidP="00BB027B">
      <w:pPr>
        <w:spacing w:after="120"/>
        <w:ind w:left="-180"/>
        <w:contextualSpacing/>
        <w:rPr>
          <w:b/>
          <w:color w:val="0D0D0D" w:themeColor="text1" w:themeTint="F2"/>
          <w:sz w:val="28"/>
          <w:szCs w:val="28"/>
        </w:rPr>
      </w:pPr>
    </w:p>
    <w:p w14:paraId="021E0AED" w14:textId="77777777" w:rsidR="00A24374" w:rsidRPr="00465C52" w:rsidRDefault="00A24374" w:rsidP="00BB027B">
      <w:pPr>
        <w:spacing w:after="120"/>
        <w:ind w:left="-180"/>
        <w:contextualSpacing/>
        <w:rPr>
          <w:b/>
          <w:color w:val="0D0D0D" w:themeColor="text1" w:themeTint="F2"/>
          <w:sz w:val="28"/>
          <w:szCs w:val="28"/>
        </w:rPr>
      </w:pPr>
    </w:p>
    <w:p w14:paraId="1E77A236" w14:textId="77777777" w:rsidR="00A24374" w:rsidRPr="00465C52" w:rsidRDefault="00A24374" w:rsidP="00BB027B">
      <w:pPr>
        <w:spacing w:after="120"/>
        <w:ind w:left="-180"/>
        <w:contextualSpacing/>
        <w:rPr>
          <w:b/>
          <w:color w:val="0D0D0D" w:themeColor="text1" w:themeTint="F2"/>
          <w:sz w:val="28"/>
          <w:szCs w:val="28"/>
        </w:rPr>
      </w:pPr>
    </w:p>
    <w:p w14:paraId="14B4A799" w14:textId="77777777" w:rsidR="00A24374" w:rsidRPr="00465C52" w:rsidRDefault="00A24374" w:rsidP="00BB027B">
      <w:pPr>
        <w:spacing w:after="120"/>
        <w:ind w:left="-180"/>
        <w:contextualSpacing/>
        <w:rPr>
          <w:b/>
          <w:color w:val="0D0D0D" w:themeColor="text1" w:themeTint="F2"/>
          <w:sz w:val="28"/>
          <w:szCs w:val="28"/>
        </w:rPr>
      </w:pPr>
    </w:p>
    <w:p w14:paraId="280D9523" w14:textId="77777777" w:rsidR="00A24374" w:rsidRPr="00465C52" w:rsidRDefault="00A24374" w:rsidP="00BB027B">
      <w:pPr>
        <w:spacing w:after="120"/>
        <w:ind w:left="-180"/>
        <w:contextualSpacing/>
        <w:rPr>
          <w:b/>
          <w:color w:val="0D0D0D" w:themeColor="text1" w:themeTint="F2"/>
          <w:sz w:val="28"/>
          <w:szCs w:val="28"/>
        </w:rPr>
      </w:pPr>
    </w:p>
    <w:p w14:paraId="73C51F59" w14:textId="77777777" w:rsidR="00A24374" w:rsidRPr="00465C52" w:rsidRDefault="00A24374" w:rsidP="00BB027B">
      <w:pPr>
        <w:spacing w:after="120"/>
        <w:ind w:left="-180"/>
        <w:contextualSpacing/>
        <w:rPr>
          <w:b/>
          <w:color w:val="0D0D0D" w:themeColor="text1" w:themeTint="F2"/>
          <w:sz w:val="28"/>
          <w:szCs w:val="28"/>
        </w:rPr>
      </w:pPr>
    </w:p>
    <w:p w14:paraId="65AA5321" w14:textId="77777777" w:rsidR="00A24374" w:rsidRPr="00465C52" w:rsidRDefault="00A24374" w:rsidP="00BB027B">
      <w:pPr>
        <w:spacing w:after="120"/>
        <w:ind w:left="-180"/>
        <w:contextualSpacing/>
        <w:rPr>
          <w:b/>
          <w:color w:val="0D0D0D" w:themeColor="text1" w:themeTint="F2"/>
          <w:sz w:val="28"/>
          <w:szCs w:val="28"/>
        </w:rPr>
      </w:pPr>
    </w:p>
    <w:p w14:paraId="70CF8DDE" w14:textId="77777777" w:rsidR="00A24374" w:rsidRPr="00465C52" w:rsidRDefault="00A24374" w:rsidP="00BB027B">
      <w:pPr>
        <w:spacing w:after="120"/>
        <w:ind w:left="-180"/>
        <w:contextualSpacing/>
        <w:rPr>
          <w:b/>
          <w:color w:val="0D0D0D" w:themeColor="text1" w:themeTint="F2"/>
          <w:sz w:val="28"/>
          <w:szCs w:val="28"/>
        </w:rPr>
      </w:pPr>
    </w:p>
    <w:p w14:paraId="7E7FABF8" w14:textId="77777777" w:rsidR="00A24374" w:rsidRPr="00465C52" w:rsidRDefault="00A24374" w:rsidP="00BB027B">
      <w:pPr>
        <w:spacing w:after="120"/>
        <w:ind w:left="-180"/>
        <w:contextualSpacing/>
        <w:rPr>
          <w:b/>
          <w:color w:val="0D0D0D" w:themeColor="text1" w:themeTint="F2"/>
          <w:sz w:val="28"/>
          <w:szCs w:val="28"/>
        </w:rPr>
      </w:pPr>
    </w:p>
    <w:p w14:paraId="39A9BE4F" w14:textId="77777777" w:rsidR="00A24374" w:rsidRPr="00465C52" w:rsidRDefault="00A24374" w:rsidP="00BB027B">
      <w:pPr>
        <w:spacing w:after="120"/>
        <w:ind w:left="-180"/>
        <w:contextualSpacing/>
        <w:rPr>
          <w:b/>
          <w:color w:val="0D0D0D" w:themeColor="text1" w:themeTint="F2"/>
          <w:sz w:val="28"/>
          <w:szCs w:val="28"/>
        </w:rPr>
      </w:pPr>
    </w:p>
    <w:p w14:paraId="71C98552" w14:textId="77777777" w:rsidR="00A24374" w:rsidRPr="00465C52" w:rsidRDefault="00A24374" w:rsidP="00BB027B">
      <w:pPr>
        <w:spacing w:after="120"/>
        <w:ind w:left="-180"/>
        <w:contextualSpacing/>
        <w:rPr>
          <w:b/>
          <w:color w:val="0D0D0D" w:themeColor="text1" w:themeTint="F2"/>
          <w:sz w:val="28"/>
          <w:szCs w:val="28"/>
        </w:rPr>
      </w:pPr>
    </w:p>
    <w:p w14:paraId="7C00FB50" w14:textId="77777777" w:rsidR="00A24374" w:rsidRPr="00465C52" w:rsidRDefault="00A24374" w:rsidP="00BB027B">
      <w:pPr>
        <w:spacing w:after="120"/>
        <w:ind w:left="-180"/>
        <w:contextualSpacing/>
        <w:rPr>
          <w:b/>
          <w:color w:val="0D0D0D" w:themeColor="text1" w:themeTint="F2"/>
          <w:sz w:val="28"/>
          <w:szCs w:val="28"/>
        </w:rPr>
      </w:pPr>
    </w:p>
    <w:p w14:paraId="72E24300" w14:textId="77777777" w:rsidR="00A24374" w:rsidRPr="00465C52" w:rsidRDefault="00A24374" w:rsidP="00BB027B">
      <w:pPr>
        <w:spacing w:after="120"/>
        <w:ind w:left="-180"/>
        <w:contextualSpacing/>
        <w:rPr>
          <w:b/>
          <w:color w:val="0D0D0D" w:themeColor="text1" w:themeTint="F2"/>
          <w:sz w:val="28"/>
          <w:szCs w:val="28"/>
        </w:rPr>
      </w:pPr>
    </w:p>
    <w:p w14:paraId="064B39E3" w14:textId="77777777" w:rsidR="00A24374" w:rsidRPr="00465C52" w:rsidRDefault="00A24374" w:rsidP="00BB027B">
      <w:pPr>
        <w:spacing w:after="120"/>
        <w:ind w:left="-180"/>
        <w:contextualSpacing/>
        <w:rPr>
          <w:b/>
          <w:color w:val="0D0D0D" w:themeColor="text1" w:themeTint="F2"/>
          <w:sz w:val="28"/>
          <w:szCs w:val="28"/>
        </w:rPr>
      </w:pPr>
    </w:p>
    <w:p w14:paraId="355E3A59" w14:textId="77777777" w:rsidR="00A24374" w:rsidRPr="00465C52" w:rsidRDefault="00A24374" w:rsidP="00BB027B">
      <w:pPr>
        <w:spacing w:after="120"/>
        <w:ind w:left="-180"/>
        <w:contextualSpacing/>
        <w:rPr>
          <w:b/>
          <w:color w:val="0D0D0D" w:themeColor="text1" w:themeTint="F2"/>
          <w:sz w:val="28"/>
          <w:szCs w:val="28"/>
        </w:rPr>
      </w:pPr>
    </w:p>
    <w:p w14:paraId="649B8773" w14:textId="77777777" w:rsidR="00A24374" w:rsidRPr="00465C52" w:rsidRDefault="00A24374" w:rsidP="00BB027B">
      <w:pPr>
        <w:spacing w:after="120"/>
        <w:ind w:left="-180"/>
        <w:contextualSpacing/>
        <w:rPr>
          <w:b/>
          <w:color w:val="0D0D0D" w:themeColor="text1" w:themeTint="F2"/>
          <w:sz w:val="28"/>
          <w:szCs w:val="28"/>
        </w:rPr>
      </w:pPr>
    </w:p>
    <w:p w14:paraId="3BA99FED" w14:textId="77777777" w:rsidR="00A24374" w:rsidRPr="00465C52" w:rsidRDefault="00A24374" w:rsidP="00BB027B">
      <w:pPr>
        <w:spacing w:after="120"/>
        <w:ind w:left="-180"/>
        <w:contextualSpacing/>
        <w:rPr>
          <w:b/>
          <w:color w:val="0D0D0D" w:themeColor="text1" w:themeTint="F2"/>
          <w:sz w:val="28"/>
          <w:szCs w:val="28"/>
        </w:rPr>
      </w:pPr>
    </w:p>
    <w:p w14:paraId="7313AB57" w14:textId="77777777" w:rsidR="00A24374" w:rsidRPr="00465C52" w:rsidRDefault="00A24374" w:rsidP="00BB027B">
      <w:pPr>
        <w:spacing w:after="120"/>
        <w:ind w:left="-180"/>
        <w:contextualSpacing/>
        <w:rPr>
          <w:b/>
          <w:color w:val="0D0D0D" w:themeColor="text1" w:themeTint="F2"/>
          <w:sz w:val="28"/>
          <w:szCs w:val="28"/>
        </w:rPr>
      </w:pPr>
    </w:p>
    <w:p w14:paraId="70D229FF" w14:textId="77777777" w:rsidR="00A24374" w:rsidRPr="00465C52" w:rsidRDefault="00A24374" w:rsidP="00BB027B">
      <w:pPr>
        <w:spacing w:after="120"/>
        <w:ind w:left="-180"/>
        <w:contextualSpacing/>
        <w:rPr>
          <w:b/>
          <w:color w:val="0D0D0D" w:themeColor="text1" w:themeTint="F2"/>
          <w:sz w:val="28"/>
          <w:szCs w:val="28"/>
        </w:rPr>
      </w:pPr>
    </w:p>
    <w:bookmarkEnd w:id="613"/>
    <w:bookmarkEnd w:id="614"/>
    <w:p w14:paraId="3D92D5F4" w14:textId="77777777" w:rsidR="002C1153" w:rsidRPr="00465C52" w:rsidRDefault="002C1153">
      <w:pPr>
        <w:spacing w:before="120" w:after="120"/>
        <w:jc w:val="center"/>
        <w:rPr>
          <w:b/>
          <w:color w:val="0D0D0D" w:themeColor="text1" w:themeTint="F2"/>
          <w:sz w:val="21"/>
        </w:rPr>
        <w:sectPr w:rsidR="002C1153" w:rsidRPr="00465C52" w:rsidSect="00733204">
          <w:headerReference w:type="even" r:id="rId42"/>
          <w:headerReference w:type="default" r:id="rId43"/>
          <w:headerReference w:type="first" r:id="rId44"/>
          <w:pgSz w:w="11909" w:h="16834" w:code="9"/>
          <w:pgMar w:top="1440" w:right="720" w:bottom="720" w:left="1440" w:header="720" w:footer="720" w:gutter="0"/>
          <w:cols w:space="720"/>
        </w:sectPr>
      </w:pPr>
    </w:p>
    <w:p w14:paraId="1869FE06" w14:textId="77777777" w:rsidR="00A24374" w:rsidRPr="00465C52" w:rsidRDefault="00A24374" w:rsidP="00151EF3">
      <w:pPr>
        <w:pStyle w:val="HeaderEvaCriteria"/>
        <w:numPr>
          <w:ilvl w:val="0"/>
          <w:numId w:val="125"/>
        </w:numPr>
        <w:contextualSpacing/>
        <w:rPr>
          <w:rFonts w:ascii="Times New Roman" w:hAnsi="Times New Roman"/>
          <w:color w:val="0D0D0D" w:themeColor="text1" w:themeTint="F2"/>
        </w:rPr>
      </w:pPr>
      <w:r w:rsidRPr="00465C52">
        <w:rPr>
          <w:rFonts w:ascii="Times New Roman" w:hAnsi="Times New Roman"/>
          <w:color w:val="0D0D0D" w:themeColor="text1" w:themeTint="F2"/>
        </w:rPr>
        <w:lastRenderedPageBreak/>
        <w:t>Qualification</w:t>
      </w:r>
    </w:p>
    <w:p w14:paraId="1604106A" w14:textId="67147F71" w:rsidR="002C1153" w:rsidRPr="00465C52" w:rsidRDefault="002C1153" w:rsidP="00A24374">
      <w:pPr>
        <w:pStyle w:val="ListParagraph"/>
        <w:ind w:left="360"/>
        <w:rPr>
          <w:b/>
          <w:i/>
          <w:color w:val="0D0D0D" w:themeColor="text1" w:themeTint="F2"/>
        </w:rPr>
      </w:pPr>
    </w:p>
    <w:p w14:paraId="7DB37F9B" w14:textId="77777777" w:rsidR="00A24374" w:rsidRPr="00465C52" w:rsidRDefault="00A24374" w:rsidP="00A24374">
      <w:pPr>
        <w:rPr>
          <w:b/>
          <w:i/>
          <w:color w:val="0D0D0D" w:themeColor="text1" w:themeTint="F2"/>
        </w:rPr>
      </w:pPr>
    </w:p>
    <w:tbl>
      <w:tblPr>
        <w:tblW w:w="1266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585"/>
        <w:gridCol w:w="1470"/>
        <w:gridCol w:w="3810"/>
        <w:gridCol w:w="1218"/>
        <w:gridCol w:w="1242"/>
        <w:gridCol w:w="1260"/>
        <w:gridCol w:w="1095"/>
        <w:gridCol w:w="1980"/>
      </w:tblGrid>
      <w:tr w:rsidR="0016255D" w:rsidRPr="00465C52" w14:paraId="3AAA1B3E" w14:textId="77777777" w:rsidTr="003E5570">
        <w:tc>
          <w:tcPr>
            <w:tcW w:w="5865" w:type="dxa"/>
            <w:gridSpan w:val="3"/>
            <w:shd w:val="clear" w:color="auto" w:fill="000000"/>
          </w:tcPr>
          <w:p w14:paraId="0A0E73E7" w14:textId="77777777" w:rsidR="00A24374" w:rsidRPr="00465C52" w:rsidRDefault="00A24374" w:rsidP="003E5570">
            <w:pPr>
              <w:widowControl w:val="0"/>
              <w:tabs>
                <w:tab w:val="left" w:pos="8424"/>
              </w:tabs>
              <w:spacing w:before="120" w:after="120"/>
              <w:ind w:right="-90"/>
              <w:jc w:val="center"/>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Eligibility and Qualification Criteria</w:t>
            </w:r>
          </w:p>
        </w:tc>
        <w:tc>
          <w:tcPr>
            <w:tcW w:w="4815" w:type="dxa"/>
            <w:gridSpan w:val="4"/>
            <w:shd w:val="clear" w:color="auto" w:fill="000000"/>
          </w:tcPr>
          <w:p w14:paraId="678124AE" w14:textId="77777777" w:rsidR="00A24374" w:rsidRPr="00465C52" w:rsidRDefault="00A24374" w:rsidP="003E5570">
            <w:pPr>
              <w:widowControl w:val="0"/>
              <w:tabs>
                <w:tab w:val="left" w:pos="8424"/>
              </w:tabs>
              <w:spacing w:before="120" w:after="120"/>
              <w:ind w:right="-90"/>
              <w:jc w:val="center"/>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Compliance Requirements</w:t>
            </w:r>
          </w:p>
        </w:tc>
        <w:tc>
          <w:tcPr>
            <w:tcW w:w="1980" w:type="dxa"/>
            <w:shd w:val="clear" w:color="auto" w:fill="000000"/>
          </w:tcPr>
          <w:p w14:paraId="60691727" w14:textId="77777777" w:rsidR="00A24374" w:rsidRPr="00465C52" w:rsidRDefault="00A24374" w:rsidP="003E5570">
            <w:pPr>
              <w:widowControl w:val="0"/>
              <w:tabs>
                <w:tab w:val="left" w:pos="8424"/>
              </w:tabs>
              <w:spacing w:before="120" w:after="120"/>
              <w:ind w:right="-90"/>
              <w:jc w:val="center"/>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Documentation</w:t>
            </w:r>
          </w:p>
        </w:tc>
      </w:tr>
      <w:tr w:rsidR="0016255D" w:rsidRPr="00465C52" w14:paraId="2C8933F6" w14:textId="77777777" w:rsidTr="003E5570">
        <w:tc>
          <w:tcPr>
            <w:tcW w:w="585" w:type="dxa"/>
            <w:vMerge w:val="restart"/>
            <w:shd w:val="clear" w:color="auto" w:fill="D9D9D9"/>
          </w:tcPr>
          <w:p w14:paraId="2AE3FED4" w14:textId="77777777" w:rsidR="00A24374" w:rsidRPr="00465C52" w:rsidRDefault="00A24374" w:rsidP="003E5570">
            <w:pPr>
              <w:widowControl w:val="0"/>
              <w:tabs>
                <w:tab w:val="left" w:pos="8424"/>
              </w:tabs>
              <w:ind w:right="-90"/>
              <w:jc w:val="center"/>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18"/>
                <w:szCs w:val="18"/>
              </w:rPr>
              <w:t>No.</w:t>
            </w:r>
          </w:p>
        </w:tc>
        <w:tc>
          <w:tcPr>
            <w:tcW w:w="1470" w:type="dxa"/>
            <w:vMerge w:val="restart"/>
            <w:shd w:val="clear" w:color="auto" w:fill="D9D9D9"/>
          </w:tcPr>
          <w:p w14:paraId="07B3D4AD" w14:textId="77777777" w:rsidR="00A24374" w:rsidRPr="00465C52" w:rsidRDefault="00A24374" w:rsidP="003E5570">
            <w:pPr>
              <w:widowControl w:val="0"/>
              <w:tabs>
                <w:tab w:val="left" w:pos="8424"/>
              </w:tabs>
              <w:ind w:right="-90"/>
              <w:jc w:val="center"/>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Subject</w:t>
            </w:r>
          </w:p>
        </w:tc>
        <w:tc>
          <w:tcPr>
            <w:tcW w:w="3810" w:type="dxa"/>
            <w:vMerge w:val="restart"/>
            <w:shd w:val="clear" w:color="auto" w:fill="D9D9D9"/>
          </w:tcPr>
          <w:p w14:paraId="18F2932B" w14:textId="77777777" w:rsidR="00A24374" w:rsidRPr="00465C52" w:rsidRDefault="00A24374" w:rsidP="003E5570">
            <w:pPr>
              <w:widowControl w:val="0"/>
              <w:tabs>
                <w:tab w:val="left" w:pos="8424"/>
              </w:tabs>
              <w:ind w:right="-90"/>
              <w:jc w:val="center"/>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Requirement</w:t>
            </w:r>
          </w:p>
        </w:tc>
        <w:tc>
          <w:tcPr>
            <w:tcW w:w="1218" w:type="dxa"/>
            <w:vMerge w:val="restart"/>
            <w:shd w:val="clear" w:color="auto" w:fill="D9D9D9"/>
          </w:tcPr>
          <w:p w14:paraId="2D049371" w14:textId="77777777" w:rsidR="00A24374" w:rsidRPr="00465C52" w:rsidRDefault="00A24374" w:rsidP="003E5570">
            <w:pPr>
              <w:widowControl w:val="0"/>
              <w:tabs>
                <w:tab w:val="left" w:pos="8424"/>
              </w:tabs>
              <w:ind w:right="-90"/>
              <w:jc w:val="center"/>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Single Entity</w:t>
            </w:r>
          </w:p>
        </w:tc>
        <w:tc>
          <w:tcPr>
            <w:tcW w:w="3597" w:type="dxa"/>
            <w:gridSpan w:val="3"/>
            <w:shd w:val="clear" w:color="auto" w:fill="D9D9D9"/>
          </w:tcPr>
          <w:p w14:paraId="23992015" w14:textId="77777777" w:rsidR="00A24374" w:rsidRPr="00465C52" w:rsidRDefault="00A24374" w:rsidP="003E5570">
            <w:pPr>
              <w:widowControl w:val="0"/>
              <w:tabs>
                <w:tab w:val="left" w:pos="8424"/>
              </w:tabs>
              <w:ind w:right="-90"/>
              <w:jc w:val="center"/>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Joint Venture (existing or intended)</w:t>
            </w:r>
          </w:p>
        </w:tc>
        <w:tc>
          <w:tcPr>
            <w:tcW w:w="1980" w:type="dxa"/>
            <w:vMerge w:val="restart"/>
            <w:shd w:val="clear" w:color="auto" w:fill="D9D9D9"/>
          </w:tcPr>
          <w:p w14:paraId="44708ACA" w14:textId="77777777" w:rsidR="00A24374" w:rsidRPr="00465C52" w:rsidRDefault="00A24374" w:rsidP="003E5570">
            <w:pPr>
              <w:widowControl w:val="0"/>
              <w:tabs>
                <w:tab w:val="left" w:pos="8424"/>
              </w:tabs>
              <w:ind w:right="-90"/>
              <w:jc w:val="center"/>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Submission Requirements</w:t>
            </w:r>
          </w:p>
        </w:tc>
      </w:tr>
      <w:tr w:rsidR="0016255D" w:rsidRPr="00465C52" w14:paraId="0A17A55D" w14:textId="77777777" w:rsidTr="003E5570">
        <w:tc>
          <w:tcPr>
            <w:tcW w:w="585" w:type="dxa"/>
            <w:vMerge/>
            <w:shd w:val="clear" w:color="auto" w:fill="D9D9D9"/>
          </w:tcPr>
          <w:p w14:paraId="269B3045" w14:textId="77777777" w:rsidR="00A24374" w:rsidRPr="00465C52" w:rsidRDefault="00A24374" w:rsidP="003E5570">
            <w:pPr>
              <w:widowControl w:val="0"/>
              <w:pBdr>
                <w:top w:val="nil"/>
                <w:left w:val="nil"/>
                <w:bottom w:val="nil"/>
                <w:right w:val="nil"/>
                <w:between w:val="nil"/>
              </w:pBdr>
              <w:spacing w:line="276" w:lineRule="auto"/>
              <w:rPr>
                <w:rFonts w:asciiTheme="majorBidi" w:hAnsiTheme="majorBidi" w:cstheme="majorBidi"/>
                <w:b/>
                <w:color w:val="0D0D0D" w:themeColor="text1" w:themeTint="F2"/>
                <w:sz w:val="20"/>
                <w:szCs w:val="20"/>
              </w:rPr>
            </w:pPr>
          </w:p>
        </w:tc>
        <w:tc>
          <w:tcPr>
            <w:tcW w:w="1470" w:type="dxa"/>
            <w:vMerge/>
            <w:shd w:val="clear" w:color="auto" w:fill="D9D9D9"/>
          </w:tcPr>
          <w:p w14:paraId="2A97A0FB" w14:textId="77777777" w:rsidR="00A24374" w:rsidRPr="00465C52" w:rsidRDefault="00A24374" w:rsidP="003E5570">
            <w:pPr>
              <w:widowControl w:val="0"/>
              <w:pBdr>
                <w:top w:val="nil"/>
                <w:left w:val="nil"/>
                <w:bottom w:val="nil"/>
                <w:right w:val="nil"/>
                <w:between w:val="nil"/>
              </w:pBdr>
              <w:spacing w:line="276" w:lineRule="auto"/>
              <w:rPr>
                <w:rFonts w:asciiTheme="majorBidi" w:hAnsiTheme="majorBidi" w:cstheme="majorBidi"/>
                <w:b/>
                <w:color w:val="0D0D0D" w:themeColor="text1" w:themeTint="F2"/>
                <w:sz w:val="20"/>
                <w:szCs w:val="20"/>
              </w:rPr>
            </w:pPr>
          </w:p>
        </w:tc>
        <w:tc>
          <w:tcPr>
            <w:tcW w:w="3810" w:type="dxa"/>
            <w:vMerge/>
            <w:shd w:val="clear" w:color="auto" w:fill="D9D9D9"/>
          </w:tcPr>
          <w:p w14:paraId="160795D4" w14:textId="77777777" w:rsidR="00A24374" w:rsidRPr="00465C52" w:rsidRDefault="00A24374" w:rsidP="003E5570">
            <w:pPr>
              <w:widowControl w:val="0"/>
              <w:pBdr>
                <w:top w:val="nil"/>
                <w:left w:val="nil"/>
                <w:bottom w:val="nil"/>
                <w:right w:val="nil"/>
                <w:between w:val="nil"/>
              </w:pBdr>
              <w:spacing w:line="276" w:lineRule="auto"/>
              <w:rPr>
                <w:rFonts w:asciiTheme="majorBidi" w:hAnsiTheme="majorBidi" w:cstheme="majorBidi"/>
                <w:b/>
                <w:color w:val="0D0D0D" w:themeColor="text1" w:themeTint="F2"/>
                <w:sz w:val="20"/>
                <w:szCs w:val="20"/>
              </w:rPr>
            </w:pPr>
          </w:p>
        </w:tc>
        <w:tc>
          <w:tcPr>
            <w:tcW w:w="1218" w:type="dxa"/>
            <w:vMerge/>
            <w:shd w:val="clear" w:color="auto" w:fill="D9D9D9"/>
          </w:tcPr>
          <w:p w14:paraId="3C0B94EC" w14:textId="77777777" w:rsidR="00A24374" w:rsidRPr="00465C52" w:rsidRDefault="00A24374" w:rsidP="003E5570">
            <w:pPr>
              <w:widowControl w:val="0"/>
              <w:pBdr>
                <w:top w:val="nil"/>
                <w:left w:val="nil"/>
                <w:bottom w:val="nil"/>
                <w:right w:val="nil"/>
                <w:between w:val="nil"/>
              </w:pBdr>
              <w:spacing w:line="276" w:lineRule="auto"/>
              <w:rPr>
                <w:rFonts w:asciiTheme="majorBidi" w:hAnsiTheme="majorBidi" w:cstheme="majorBidi"/>
                <w:b/>
                <w:color w:val="0D0D0D" w:themeColor="text1" w:themeTint="F2"/>
                <w:sz w:val="20"/>
                <w:szCs w:val="20"/>
              </w:rPr>
            </w:pPr>
          </w:p>
        </w:tc>
        <w:tc>
          <w:tcPr>
            <w:tcW w:w="1242" w:type="dxa"/>
            <w:shd w:val="clear" w:color="auto" w:fill="D9D9D9"/>
          </w:tcPr>
          <w:p w14:paraId="235CF056" w14:textId="77777777" w:rsidR="00A24374" w:rsidRPr="00465C52" w:rsidRDefault="00A24374" w:rsidP="003E5570">
            <w:pPr>
              <w:widowControl w:val="0"/>
              <w:tabs>
                <w:tab w:val="left" w:pos="8424"/>
              </w:tabs>
              <w:ind w:right="-90"/>
              <w:jc w:val="center"/>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All members Combined</w:t>
            </w:r>
          </w:p>
        </w:tc>
        <w:tc>
          <w:tcPr>
            <w:tcW w:w="1260" w:type="dxa"/>
            <w:shd w:val="clear" w:color="auto" w:fill="D9D9D9"/>
          </w:tcPr>
          <w:p w14:paraId="3F7CDB79" w14:textId="77777777" w:rsidR="00A24374" w:rsidRPr="00465C52" w:rsidRDefault="00A24374" w:rsidP="003E5570">
            <w:pPr>
              <w:widowControl w:val="0"/>
              <w:tabs>
                <w:tab w:val="left" w:pos="8424"/>
              </w:tabs>
              <w:ind w:right="-90"/>
              <w:jc w:val="center"/>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Each Member</w:t>
            </w:r>
          </w:p>
        </w:tc>
        <w:tc>
          <w:tcPr>
            <w:tcW w:w="1095" w:type="dxa"/>
            <w:shd w:val="clear" w:color="auto" w:fill="D9D9D9"/>
          </w:tcPr>
          <w:p w14:paraId="33FC8EB2" w14:textId="77777777" w:rsidR="00A24374" w:rsidRPr="00465C52" w:rsidRDefault="00A24374" w:rsidP="003E5570">
            <w:pPr>
              <w:widowControl w:val="0"/>
              <w:tabs>
                <w:tab w:val="left" w:pos="8424"/>
              </w:tabs>
              <w:ind w:right="-90"/>
              <w:jc w:val="center"/>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At least one Member</w:t>
            </w:r>
          </w:p>
        </w:tc>
        <w:tc>
          <w:tcPr>
            <w:tcW w:w="1980" w:type="dxa"/>
            <w:vMerge/>
            <w:shd w:val="clear" w:color="auto" w:fill="D9D9D9"/>
          </w:tcPr>
          <w:p w14:paraId="7AFAFF0E" w14:textId="77777777" w:rsidR="00A24374" w:rsidRPr="00465C52" w:rsidRDefault="00A24374" w:rsidP="003E5570">
            <w:pPr>
              <w:widowControl w:val="0"/>
              <w:pBdr>
                <w:top w:val="nil"/>
                <w:left w:val="nil"/>
                <w:bottom w:val="nil"/>
                <w:right w:val="nil"/>
                <w:between w:val="nil"/>
              </w:pBdr>
              <w:spacing w:line="276" w:lineRule="auto"/>
              <w:rPr>
                <w:rFonts w:asciiTheme="majorBidi" w:hAnsiTheme="majorBidi" w:cstheme="majorBidi"/>
                <w:b/>
                <w:color w:val="0D0D0D" w:themeColor="text1" w:themeTint="F2"/>
                <w:sz w:val="20"/>
                <w:szCs w:val="20"/>
              </w:rPr>
            </w:pPr>
          </w:p>
        </w:tc>
      </w:tr>
      <w:tr w:rsidR="0016255D" w:rsidRPr="00465C52" w14:paraId="6588524D" w14:textId="77777777" w:rsidTr="003E5570">
        <w:tc>
          <w:tcPr>
            <w:tcW w:w="12660" w:type="dxa"/>
            <w:gridSpan w:val="8"/>
            <w:shd w:val="clear" w:color="auto" w:fill="7F7F7F"/>
          </w:tcPr>
          <w:p w14:paraId="482F9C34"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bookmarkStart w:id="615" w:name="_heading=h.48pi1tg" w:colFirst="0" w:colLast="0"/>
            <w:bookmarkEnd w:id="615"/>
            <w:r w:rsidRPr="00465C52">
              <w:rPr>
                <w:rFonts w:asciiTheme="majorBidi" w:hAnsiTheme="majorBidi" w:cstheme="majorBidi"/>
                <w:b/>
                <w:color w:val="0D0D0D" w:themeColor="text1" w:themeTint="F2"/>
                <w:sz w:val="20"/>
                <w:szCs w:val="20"/>
              </w:rPr>
              <w:t>1. Eligibility</w:t>
            </w:r>
          </w:p>
        </w:tc>
      </w:tr>
      <w:tr w:rsidR="0016255D" w:rsidRPr="00465C52" w14:paraId="49ED8DF8" w14:textId="77777777" w:rsidTr="003E5570">
        <w:tc>
          <w:tcPr>
            <w:tcW w:w="585" w:type="dxa"/>
          </w:tcPr>
          <w:p w14:paraId="39CA44E4"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1.1</w:t>
            </w:r>
          </w:p>
        </w:tc>
        <w:tc>
          <w:tcPr>
            <w:tcW w:w="1470" w:type="dxa"/>
          </w:tcPr>
          <w:p w14:paraId="1FC1AE67" w14:textId="77777777" w:rsidR="00A24374" w:rsidRPr="00465C52" w:rsidRDefault="00A24374" w:rsidP="003E5570">
            <w:pPr>
              <w:widowControl w:val="0"/>
              <w:tabs>
                <w:tab w:val="left" w:pos="8424"/>
              </w:tabs>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Nationality</w:t>
            </w:r>
          </w:p>
        </w:tc>
        <w:tc>
          <w:tcPr>
            <w:tcW w:w="3810" w:type="dxa"/>
          </w:tcPr>
          <w:p w14:paraId="644C7B82"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Nationality in accordance with ITB  4.4</w:t>
            </w:r>
          </w:p>
        </w:tc>
        <w:tc>
          <w:tcPr>
            <w:tcW w:w="1218" w:type="dxa"/>
          </w:tcPr>
          <w:p w14:paraId="652B1F1D"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242" w:type="dxa"/>
          </w:tcPr>
          <w:p w14:paraId="42558329"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260" w:type="dxa"/>
          </w:tcPr>
          <w:p w14:paraId="65959DC0"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095" w:type="dxa"/>
          </w:tcPr>
          <w:p w14:paraId="37D1B122"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N/A</w:t>
            </w:r>
          </w:p>
        </w:tc>
        <w:tc>
          <w:tcPr>
            <w:tcW w:w="1980" w:type="dxa"/>
          </w:tcPr>
          <w:p w14:paraId="02852BCA"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Forms ELI – 1.1 and 1.2, with attachments</w:t>
            </w:r>
          </w:p>
        </w:tc>
      </w:tr>
      <w:tr w:rsidR="0016255D" w:rsidRPr="00465C52" w14:paraId="38C9C5D5" w14:textId="77777777" w:rsidTr="003E5570">
        <w:tc>
          <w:tcPr>
            <w:tcW w:w="585" w:type="dxa"/>
          </w:tcPr>
          <w:p w14:paraId="396C35AB"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1.2</w:t>
            </w:r>
          </w:p>
        </w:tc>
        <w:tc>
          <w:tcPr>
            <w:tcW w:w="1470" w:type="dxa"/>
          </w:tcPr>
          <w:p w14:paraId="0753B20C" w14:textId="77777777" w:rsidR="00A24374" w:rsidRPr="00465C52" w:rsidRDefault="00A24374" w:rsidP="003E5570">
            <w:pPr>
              <w:widowControl w:val="0"/>
              <w:tabs>
                <w:tab w:val="left" w:pos="8424"/>
              </w:tabs>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Conflict of Interest</w:t>
            </w:r>
          </w:p>
        </w:tc>
        <w:tc>
          <w:tcPr>
            <w:tcW w:w="3810" w:type="dxa"/>
          </w:tcPr>
          <w:p w14:paraId="30E2306E"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No conflicts of interest in accordance with ITB  4.2</w:t>
            </w:r>
          </w:p>
        </w:tc>
        <w:tc>
          <w:tcPr>
            <w:tcW w:w="1218" w:type="dxa"/>
          </w:tcPr>
          <w:p w14:paraId="7068BD08"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242" w:type="dxa"/>
          </w:tcPr>
          <w:p w14:paraId="7D28CA46"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260" w:type="dxa"/>
          </w:tcPr>
          <w:p w14:paraId="20E4CEB3"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095" w:type="dxa"/>
          </w:tcPr>
          <w:p w14:paraId="04DA78D4"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N/A</w:t>
            </w:r>
          </w:p>
        </w:tc>
        <w:tc>
          <w:tcPr>
            <w:tcW w:w="1980" w:type="dxa"/>
          </w:tcPr>
          <w:p w14:paraId="4C5A21A6"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Letter of Bid</w:t>
            </w:r>
          </w:p>
        </w:tc>
      </w:tr>
      <w:tr w:rsidR="0016255D" w:rsidRPr="00465C52" w14:paraId="547FAD37" w14:textId="77777777" w:rsidTr="003E5570">
        <w:tc>
          <w:tcPr>
            <w:tcW w:w="585" w:type="dxa"/>
          </w:tcPr>
          <w:p w14:paraId="2FB73EC4"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1.3</w:t>
            </w:r>
          </w:p>
        </w:tc>
        <w:tc>
          <w:tcPr>
            <w:tcW w:w="1470" w:type="dxa"/>
          </w:tcPr>
          <w:p w14:paraId="23EFBC7F" w14:textId="77777777" w:rsidR="00A24374" w:rsidRPr="00465C52" w:rsidRDefault="00A24374" w:rsidP="003E5570">
            <w:pPr>
              <w:widowControl w:val="0"/>
              <w:tabs>
                <w:tab w:val="left" w:pos="8424"/>
              </w:tabs>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Bank Eligibility</w:t>
            </w:r>
          </w:p>
        </w:tc>
        <w:tc>
          <w:tcPr>
            <w:tcW w:w="3810" w:type="dxa"/>
          </w:tcPr>
          <w:p w14:paraId="3F1F1F11"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Not having been declared ineligible by the Bank, as described in ITB 4.5.</w:t>
            </w:r>
          </w:p>
        </w:tc>
        <w:tc>
          <w:tcPr>
            <w:tcW w:w="1218" w:type="dxa"/>
          </w:tcPr>
          <w:p w14:paraId="27F79B3B"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242" w:type="dxa"/>
          </w:tcPr>
          <w:p w14:paraId="610AE7EB"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260" w:type="dxa"/>
          </w:tcPr>
          <w:p w14:paraId="7A701921"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095" w:type="dxa"/>
          </w:tcPr>
          <w:p w14:paraId="3981035F" w14:textId="77777777" w:rsidR="00A24374" w:rsidRPr="00465C52" w:rsidRDefault="00A24374"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N/A</w:t>
            </w:r>
          </w:p>
          <w:p w14:paraId="256B1B12"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c>
          <w:tcPr>
            <w:tcW w:w="1980" w:type="dxa"/>
          </w:tcPr>
          <w:p w14:paraId="18FA46ED"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Letter of Bid</w:t>
            </w:r>
          </w:p>
        </w:tc>
      </w:tr>
      <w:tr w:rsidR="0016255D" w:rsidRPr="00465C52" w14:paraId="31E633C2" w14:textId="77777777" w:rsidTr="003E5570">
        <w:tc>
          <w:tcPr>
            <w:tcW w:w="585" w:type="dxa"/>
          </w:tcPr>
          <w:p w14:paraId="4124FCE2"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 xml:space="preserve">1.4 </w:t>
            </w:r>
          </w:p>
        </w:tc>
        <w:tc>
          <w:tcPr>
            <w:tcW w:w="1470" w:type="dxa"/>
          </w:tcPr>
          <w:p w14:paraId="43064524" w14:textId="77777777" w:rsidR="00A24374" w:rsidRPr="00465C52" w:rsidRDefault="00A24374" w:rsidP="003E5570">
            <w:pPr>
              <w:widowControl w:val="0"/>
              <w:tabs>
                <w:tab w:val="left" w:pos="8424"/>
              </w:tabs>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State-owned enterprise or institution of the Borrower country</w:t>
            </w:r>
          </w:p>
        </w:tc>
        <w:tc>
          <w:tcPr>
            <w:tcW w:w="3810" w:type="dxa"/>
          </w:tcPr>
          <w:p w14:paraId="62974427"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roofErr w:type="gramStart"/>
            <w:r w:rsidRPr="00465C52">
              <w:rPr>
                <w:rFonts w:asciiTheme="majorBidi" w:hAnsiTheme="majorBidi" w:cstheme="majorBidi"/>
                <w:color w:val="0D0D0D" w:themeColor="text1" w:themeTint="F2"/>
                <w:sz w:val="20"/>
                <w:szCs w:val="20"/>
              </w:rPr>
              <w:t>Meets conditions</w:t>
            </w:r>
            <w:proofErr w:type="gramEnd"/>
            <w:r w:rsidRPr="00465C52">
              <w:rPr>
                <w:rFonts w:asciiTheme="majorBidi" w:hAnsiTheme="majorBidi" w:cstheme="majorBidi"/>
                <w:color w:val="0D0D0D" w:themeColor="text1" w:themeTint="F2"/>
                <w:sz w:val="20"/>
                <w:szCs w:val="20"/>
              </w:rPr>
              <w:t xml:space="preserve"> of ITB  4.6</w:t>
            </w:r>
          </w:p>
        </w:tc>
        <w:tc>
          <w:tcPr>
            <w:tcW w:w="1218" w:type="dxa"/>
          </w:tcPr>
          <w:p w14:paraId="601E7058"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242" w:type="dxa"/>
          </w:tcPr>
          <w:p w14:paraId="0AC8DA8E"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260" w:type="dxa"/>
          </w:tcPr>
          <w:p w14:paraId="5675335B"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095" w:type="dxa"/>
          </w:tcPr>
          <w:p w14:paraId="6940059E" w14:textId="77777777" w:rsidR="00A24374" w:rsidRPr="00465C52" w:rsidRDefault="00A24374"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N/A</w:t>
            </w:r>
          </w:p>
          <w:p w14:paraId="58247D40" w14:textId="77777777" w:rsidR="00A24374" w:rsidRPr="00465C52" w:rsidRDefault="00A24374" w:rsidP="003E5570">
            <w:pPr>
              <w:ind w:right="-90"/>
              <w:rPr>
                <w:rFonts w:asciiTheme="majorBidi" w:hAnsiTheme="majorBidi" w:cstheme="majorBidi"/>
                <w:color w:val="0D0D0D" w:themeColor="text1" w:themeTint="F2"/>
                <w:sz w:val="20"/>
                <w:szCs w:val="20"/>
              </w:rPr>
            </w:pPr>
          </w:p>
        </w:tc>
        <w:tc>
          <w:tcPr>
            <w:tcW w:w="1980" w:type="dxa"/>
          </w:tcPr>
          <w:p w14:paraId="0AE5EDF3"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Forms ELI – 1.1 and 1.2, with attachments</w:t>
            </w:r>
          </w:p>
        </w:tc>
      </w:tr>
      <w:tr w:rsidR="0016255D" w:rsidRPr="00465C52" w14:paraId="339B0AC1" w14:textId="77777777" w:rsidTr="003E5570">
        <w:tc>
          <w:tcPr>
            <w:tcW w:w="585" w:type="dxa"/>
          </w:tcPr>
          <w:p w14:paraId="675C60F5"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1.5</w:t>
            </w:r>
          </w:p>
        </w:tc>
        <w:tc>
          <w:tcPr>
            <w:tcW w:w="1470" w:type="dxa"/>
          </w:tcPr>
          <w:p w14:paraId="5E007BC8" w14:textId="77777777" w:rsidR="00A24374" w:rsidRPr="00465C52" w:rsidRDefault="00A24374" w:rsidP="003E5570">
            <w:pPr>
              <w:widowControl w:val="0"/>
              <w:tabs>
                <w:tab w:val="left" w:pos="8424"/>
              </w:tabs>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United Nations resolution or Borrower’s country law</w:t>
            </w:r>
          </w:p>
        </w:tc>
        <w:tc>
          <w:tcPr>
            <w:tcW w:w="3810" w:type="dxa"/>
          </w:tcPr>
          <w:p w14:paraId="53998D42"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 xml:space="preserve">Not having been excluded </w:t>
            </w:r>
            <w:proofErr w:type="gramStart"/>
            <w:r w:rsidRPr="00465C52">
              <w:rPr>
                <w:rFonts w:asciiTheme="majorBidi" w:hAnsiTheme="majorBidi" w:cstheme="majorBidi"/>
                <w:color w:val="0D0D0D" w:themeColor="text1" w:themeTint="F2"/>
                <w:sz w:val="20"/>
                <w:szCs w:val="20"/>
              </w:rPr>
              <w:t>as a result of</w:t>
            </w:r>
            <w:proofErr w:type="gramEnd"/>
            <w:r w:rsidRPr="00465C52">
              <w:rPr>
                <w:rFonts w:asciiTheme="majorBidi" w:hAnsiTheme="majorBidi" w:cstheme="majorBidi"/>
                <w:color w:val="0D0D0D" w:themeColor="text1" w:themeTint="F2"/>
                <w:sz w:val="20"/>
                <w:szCs w:val="20"/>
              </w:rPr>
              <w:t xml:space="preserve"> prohibition in the Borrower’s country laws or official regulations against commercial relations with the Bidder’s country, or by an act of compliance with UN Security Council resolution, both in accordance with ITB 4.8 and Section V.</w:t>
            </w:r>
          </w:p>
        </w:tc>
        <w:tc>
          <w:tcPr>
            <w:tcW w:w="1218" w:type="dxa"/>
          </w:tcPr>
          <w:p w14:paraId="44CD0281"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242" w:type="dxa"/>
          </w:tcPr>
          <w:p w14:paraId="07E5ED6D"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260" w:type="dxa"/>
          </w:tcPr>
          <w:p w14:paraId="1AD22AEB"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095" w:type="dxa"/>
          </w:tcPr>
          <w:p w14:paraId="0BC53551" w14:textId="77777777" w:rsidR="00A24374" w:rsidRPr="00465C52" w:rsidRDefault="00A24374"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N/A</w:t>
            </w:r>
          </w:p>
          <w:p w14:paraId="279B23E4" w14:textId="77777777" w:rsidR="00A24374" w:rsidRPr="00465C52" w:rsidRDefault="00A24374" w:rsidP="003E5570">
            <w:pPr>
              <w:ind w:right="-90"/>
              <w:rPr>
                <w:rFonts w:asciiTheme="majorBidi" w:hAnsiTheme="majorBidi" w:cstheme="majorBidi"/>
                <w:color w:val="0D0D0D" w:themeColor="text1" w:themeTint="F2"/>
                <w:sz w:val="20"/>
                <w:szCs w:val="20"/>
              </w:rPr>
            </w:pPr>
          </w:p>
        </w:tc>
        <w:tc>
          <w:tcPr>
            <w:tcW w:w="1980" w:type="dxa"/>
          </w:tcPr>
          <w:p w14:paraId="05BCB5E7"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Forms ELI – 1.1 and 1.2, with attachments</w:t>
            </w:r>
          </w:p>
        </w:tc>
      </w:tr>
      <w:tr w:rsidR="0016255D" w:rsidRPr="00465C52" w14:paraId="19775E54" w14:textId="77777777" w:rsidTr="003E5570">
        <w:tc>
          <w:tcPr>
            <w:tcW w:w="12660" w:type="dxa"/>
            <w:gridSpan w:val="8"/>
            <w:shd w:val="clear" w:color="auto" w:fill="7F7F7F"/>
          </w:tcPr>
          <w:p w14:paraId="5DF84B8E"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bookmarkStart w:id="616" w:name="_heading=h.2nusc19" w:colFirst="0" w:colLast="0"/>
            <w:bookmarkEnd w:id="616"/>
            <w:r w:rsidRPr="00465C52">
              <w:rPr>
                <w:rFonts w:asciiTheme="majorBidi" w:hAnsiTheme="majorBidi" w:cstheme="majorBidi"/>
                <w:b/>
                <w:color w:val="0D0D0D" w:themeColor="text1" w:themeTint="F2"/>
                <w:sz w:val="20"/>
                <w:szCs w:val="20"/>
              </w:rPr>
              <w:t>2. Historical Contract Non-Performance</w:t>
            </w:r>
          </w:p>
        </w:tc>
      </w:tr>
      <w:tr w:rsidR="0016255D" w:rsidRPr="00465C52" w14:paraId="656B2538" w14:textId="77777777" w:rsidTr="003E5570">
        <w:tc>
          <w:tcPr>
            <w:tcW w:w="585" w:type="dxa"/>
          </w:tcPr>
          <w:p w14:paraId="136A8AE5"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2.1</w:t>
            </w:r>
          </w:p>
        </w:tc>
        <w:tc>
          <w:tcPr>
            <w:tcW w:w="1470" w:type="dxa"/>
          </w:tcPr>
          <w:p w14:paraId="795F2684" w14:textId="77777777" w:rsidR="00A24374" w:rsidRPr="00465C52" w:rsidRDefault="00A24374" w:rsidP="003E5570">
            <w:pPr>
              <w:widowControl w:val="0"/>
              <w:tabs>
                <w:tab w:val="left" w:pos="8424"/>
              </w:tabs>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History of Non-Performing Contracts</w:t>
            </w:r>
          </w:p>
        </w:tc>
        <w:tc>
          <w:tcPr>
            <w:tcW w:w="3810" w:type="dxa"/>
          </w:tcPr>
          <w:p w14:paraId="5255800D" w14:textId="74A5ACB8"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Non-performance of a contract</w:t>
            </w:r>
            <w:r w:rsidRPr="00465C52">
              <w:rPr>
                <w:rFonts w:asciiTheme="majorBidi" w:hAnsiTheme="majorBidi" w:cstheme="majorBidi"/>
                <w:color w:val="0D0D0D" w:themeColor="text1" w:themeTint="F2"/>
                <w:sz w:val="20"/>
                <w:szCs w:val="20"/>
                <w:vertAlign w:val="superscript"/>
              </w:rPr>
              <w:footnoteReference w:id="7"/>
            </w:r>
            <w:r w:rsidRPr="00465C52">
              <w:rPr>
                <w:rFonts w:asciiTheme="majorBidi" w:hAnsiTheme="majorBidi" w:cstheme="majorBidi"/>
                <w:color w:val="0D0D0D" w:themeColor="text1" w:themeTint="F2"/>
                <w:sz w:val="20"/>
                <w:szCs w:val="20"/>
              </w:rPr>
              <w:t xml:space="preserve"> did not occur </w:t>
            </w:r>
            <w:proofErr w:type="gramStart"/>
            <w:r w:rsidRPr="00465C52">
              <w:rPr>
                <w:rFonts w:asciiTheme="majorBidi" w:hAnsiTheme="majorBidi" w:cstheme="majorBidi"/>
                <w:color w:val="0D0D0D" w:themeColor="text1" w:themeTint="F2"/>
                <w:sz w:val="20"/>
                <w:szCs w:val="20"/>
              </w:rPr>
              <w:t>as a result of</w:t>
            </w:r>
            <w:proofErr w:type="gramEnd"/>
            <w:r w:rsidRPr="00465C52">
              <w:rPr>
                <w:rFonts w:asciiTheme="majorBidi" w:hAnsiTheme="majorBidi" w:cstheme="majorBidi"/>
                <w:color w:val="0D0D0D" w:themeColor="text1" w:themeTint="F2"/>
                <w:sz w:val="20"/>
                <w:szCs w:val="20"/>
              </w:rPr>
              <w:t xml:space="preserve"> contractor default </w:t>
            </w:r>
            <w:r w:rsidRPr="00465C52">
              <w:rPr>
                <w:rFonts w:asciiTheme="majorBidi" w:hAnsiTheme="majorBidi" w:cstheme="majorBidi"/>
                <w:b/>
                <w:color w:val="0D0D0D" w:themeColor="text1" w:themeTint="F2"/>
                <w:sz w:val="20"/>
                <w:szCs w:val="20"/>
              </w:rPr>
              <w:t>since 1</w:t>
            </w:r>
            <w:r w:rsidRPr="00465C52">
              <w:rPr>
                <w:rFonts w:asciiTheme="majorBidi" w:hAnsiTheme="majorBidi" w:cstheme="majorBidi"/>
                <w:b/>
                <w:color w:val="0D0D0D" w:themeColor="text1" w:themeTint="F2"/>
                <w:sz w:val="20"/>
                <w:szCs w:val="20"/>
                <w:vertAlign w:val="superscript"/>
              </w:rPr>
              <w:t>st</w:t>
            </w:r>
            <w:r w:rsidRPr="00465C52">
              <w:rPr>
                <w:rFonts w:asciiTheme="majorBidi" w:hAnsiTheme="majorBidi" w:cstheme="majorBidi"/>
                <w:b/>
                <w:color w:val="0D0D0D" w:themeColor="text1" w:themeTint="F2"/>
                <w:sz w:val="20"/>
                <w:szCs w:val="20"/>
              </w:rPr>
              <w:t xml:space="preserve"> January 2023.</w:t>
            </w:r>
            <w:r w:rsidRPr="00465C52">
              <w:rPr>
                <w:rFonts w:asciiTheme="majorBidi" w:hAnsiTheme="majorBidi" w:cstheme="majorBidi"/>
                <w:color w:val="0D0D0D" w:themeColor="text1" w:themeTint="F2"/>
                <w:sz w:val="20"/>
                <w:szCs w:val="20"/>
              </w:rPr>
              <w:t xml:space="preserve"> </w:t>
            </w:r>
          </w:p>
          <w:p w14:paraId="351E545B"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6796F488"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c>
          <w:tcPr>
            <w:tcW w:w="1218" w:type="dxa"/>
          </w:tcPr>
          <w:p w14:paraId="252FFE91"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lastRenderedPageBreak/>
              <w:t xml:space="preserve">Must meet </w:t>
            </w:r>
            <w:proofErr w:type="gramStart"/>
            <w:r w:rsidRPr="00465C52">
              <w:rPr>
                <w:rFonts w:asciiTheme="majorBidi" w:hAnsiTheme="majorBidi" w:cstheme="majorBidi"/>
                <w:color w:val="0D0D0D" w:themeColor="text1" w:themeTint="F2"/>
                <w:sz w:val="20"/>
                <w:szCs w:val="20"/>
              </w:rPr>
              <w:t>requirement</w:t>
            </w:r>
            <w:r w:rsidRPr="00465C52">
              <w:rPr>
                <w:rFonts w:asciiTheme="majorBidi" w:hAnsiTheme="majorBidi" w:cstheme="majorBidi"/>
                <w:color w:val="0D0D0D" w:themeColor="text1" w:themeTint="F2"/>
                <w:sz w:val="20"/>
                <w:szCs w:val="20"/>
                <w:vertAlign w:val="superscript"/>
              </w:rPr>
              <w:t>1</w:t>
            </w:r>
            <w:proofErr w:type="gramEnd"/>
            <w:r w:rsidRPr="00465C52">
              <w:rPr>
                <w:rFonts w:asciiTheme="majorBidi" w:hAnsiTheme="majorBidi" w:cstheme="majorBidi"/>
                <w:color w:val="0D0D0D" w:themeColor="text1" w:themeTint="F2"/>
                <w:sz w:val="20"/>
                <w:szCs w:val="20"/>
                <w:vertAlign w:val="superscript"/>
              </w:rPr>
              <w:t xml:space="preserve"> &amp; 2</w:t>
            </w:r>
            <w:r w:rsidRPr="00465C52">
              <w:rPr>
                <w:rFonts w:asciiTheme="majorBidi" w:hAnsiTheme="majorBidi" w:cstheme="majorBidi"/>
                <w:color w:val="0D0D0D" w:themeColor="text1" w:themeTint="F2"/>
                <w:sz w:val="20"/>
                <w:szCs w:val="20"/>
              </w:rPr>
              <w:t xml:space="preserve">  </w:t>
            </w:r>
          </w:p>
        </w:tc>
        <w:tc>
          <w:tcPr>
            <w:tcW w:w="1242" w:type="dxa"/>
          </w:tcPr>
          <w:p w14:paraId="3D45CF80"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requirements</w:t>
            </w:r>
          </w:p>
        </w:tc>
        <w:tc>
          <w:tcPr>
            <w:tcW w:w="1260" w:type="dxa"/>
          </w:tcPr>
          <w:p w14:paraId="3A363EA3"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 xml:space="preserve">Must meet requirements </w:t>
            </w:r>
            <w:r w:rsidRPr="00465C52">
              <w:rPr>
                <w:rFonts w:asciiTheme="majorBidi" w:hAnsiTheme="majorBidi" w:cstheme="majorBidi"/>
                <w:color w:val="0D0D0D" w:themeColor="text1" w:themeTint="F2"/>
                <w:sz w:val="20"/>
                <w:szCs w:val="20"/>
              </w:rPr>
              <w:lastRenderedPageBreak/>
              <w:t>requirement</w:t>
            </w:r>
            <w:r w:rsidRPr="00465C52">
              <w:rPr>
                <w:rFonts w:asciiTheme="majorBidi" w:hAnsiTheme="majorBidi" w:cstheme="majorBidi"/>
                <w:color w:val="0D0D0D" w:themeColor="text1" w:themeTint="F2"/>
                <w:sz w:val="20"/>
                <w:szCs w:val="20"/>
                <w:vertAlign w:val="superscript"/>
              </w:rPr>
              <w:footnoteReference w:id="8"/>
            </w:r>
            <w:r w:rsidRPr="00465C52">
              <w:rPr>
                <w:rFonts w:asciiTheme="majorBidi" w:hAnsiTheme="majorBidi" w:cstheme="majorBidi"/>
                <w:color w:val="0D0D0D" w:themeColor="text1" w:themeTint="F2"/>
                <w:sz w:val="20"/>
                <w:szCs w:val="20"/>
              </w:rPr>
              <w:t xml:space="preserve"> </w:t>
            </w:r>
          </w:p>
        </w:tc>
        <w:tc>
          <w:tcPr>
            <w:tcW w:w="1095" w:type="dxa"/>
          </w:tcPr>
          <w:p w14:paraId="4E0DC496" w14:textId="77777777" w:rsidR="00A24374" w:rsidRPr="00465C52" w:rsidRDefault="00A24374"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lastRenderedPageBreak/>
              <w:t>N/A</w:t>
            </w:r>
          </w:p>
        </w:tc>
        <w:tc>
          <w:tcPr>
            <w:tcW w:w="1980" w:type="dxa"/>
          </w:tcPr>
          <w:p w14:paraId="013B9260"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roofErr w:type="gramStart"/>
            <w:r w:rsidRPr="00465C52">
              <w:rPr>
                <w:rFonts w:asciiTheme="majorBidi" w:hAnsiTheme="majorBidi" w:cstheme="majorBidi"/>
                <w:color w:val="0D0D0D" w:themeColor="text1" w:themeTint="F2"/>
                <w:sz w:val="20"/>
                <w:szCs w:val="20"/>
              </w:rPr>
              <w:t>Form</w:t>
            </w:r>
            <w:proofErr w:type="gramEnd"/>
            <w:r w:rsidRPr="00465C52">
              <w:rPr>
                <w:rFonts w:asciiTheme="majorBidi" w:hAnsiTheme="majorBidi" w:cstheme="majorBidi"/>
                <w:color w:val="0D0D0D" w:themeColor="text1" w:themeTint="F2"/>
                <w:sz w:val="20"/>
                <w:szCs w:val="20"/>
              </w:rPr>
              <w:t xml:space="preserve"> CON-2</w:t>
            </w:r>
          </w:p>
        </w:tc>
      </w:tr>
      <w:tr w:rsidR="0016255D" w:rsidRPr="00465C52" w14:paraId="07FA5A93" w14:textId="77777777" w:rsidTr="003E5570">
        <w:tc>
          <w:tcPr>
            <w:tcW w:w="585" w:type="dxa"/>
          </w:tcPr>
          <w:p w14:paraId="5A7FC5F6"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2.2</w:t>
            </w:r>
          </w:p>
        </w:tc>
        <w:tc>
          <w:tcPr>
            <w:tcW w:w="1470" w:type="dxa"/>
          </w:tcPr>
          <w:p w14:paraId="72DA53E4" w14:textId="77777777" w:rsidR="00A24374" w:rsidRPr="00465C52" w:rsidRDefault="00A24374" w:rsidP="003E5570">
            <w:pPr>
              <w:widowControl w:val="0"/>
              <w:tabs>
                <w:tab w:val="left" w:pos="8424"/>
              </w:tabs>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Suspension Based on Execution of Bid /Proposal Securing Declaration by the Employer or withdrawal of the Bid within Bid validity period</w:t>
            </w:r>
          </w:p>
        </w:tc>
        <w:tc>
          <w:tcPr>
            <w:tcW w:w="3810" w:type="dxa"/>
          </w:tcPr>
          <w:p w14:paraId="3CD156C0"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Not under suspension based on execution of a Bid/Proposal Securing Declaration pursuant to ITB 4.7 or withdrawal of the Bid pursuant ITB 19.9</w:t>
            </w:r>
          </w:p>
        </w:tc>
        <w:tc>
          <w:tcPr>
            <w:tcW w:w="1218" w:type="dxa"/>
          </w:tcPr>
          <w:p w14:paraId="45F9E695"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 xml:space="preserve">Must meet requirement </w:t>
            </w:r>
          </w:p>
        </w:tc>
        <w:tc>
          <w:tcPr>
            <w:tcW w:w="1242" w:type="dxa"/>
          </w:tcPr>
          <w:p w14:paraId="1F0FAC03"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260" w:type="dxa"/>
          </w:tcPr>
          <w:p w14:paraId="3746A650"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 xml:space="preserve">Must meet requirement </w:t>
            </w:r>
          </w:p>
        </w:tc>
        <w:tc>
          <w:tcPr>
            <w:tcW w:w="1095" w:type="dxa"/>
          </w:tcPr>
          <w:p w14:paraId="2C671FE2" w14:textId="77777777" w:rsidR="00A24374" w:rsidRPr="00465C52" w:rsidRDefault="00A24374"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N/A</w:t>
            </w:r>
          </w:p>
        </w:tc>
        <w:tc>
          <w:tcPr>
            <w:tcW w:w="1980" w:type="dxa"/>
          </w:tcPr>
          <w:p w14:paraId="0B3EEC42"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Letter of Bid</w:t>
            </w:r>
          </w:p>
        </w:tc>
      </w:tr>
      <w:tr w:rsidR="0016255D" w:rsidRPr="00465C52" w14:paraId="3A984053" w14:textId="77777777" w:rsidTr="003E5570">
        <w:tc>
          <w:tcPr>
            <w:tcW w:w="585" w:type="dxa"/>
          </w:tcPr>
          <w:p w14:paraId="2A716E87"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2.3</w:t>
            </w:r>
          </w:p>
        </w:tc>
        <w:tc>
          <w:tcPr>
            <w:tcW w:w="1470" w:type="dxa"/>
          </w:tcPr>
          <w:p w14:paraId="5CAA0290" w14:textId="77777777" w:rsidR="00A24374" w:rsidRPr="00465C52" w:rsidRDefault="00A24374" w:rsidP="003E5570">
            <w:pPr>
              <w:widowControl w:val="0"/>
              <w:tabs>
                <w:tab w:val="left" w:pos="8424"/>
              </w:tabs>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Pending Litigation</w:t>
            </w:r>
          </w:p>
        </w:tc>
        <w:tc>
          <w:tcPr>
            <w:tcW w:w="3810" w:type="dxa"/>
          </w:tcPr>
          <w:p w14:paraId="01314022"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 xml:space="preserve">Bidder’s financial position and prospective </w:t>
            </w:r>
            <w:proofErr w:type="gramStart"/>
            <w:r w:rsidRPr="00465C52">
              <w:rPr>
                <w:rFonts w:asciiTheme="majorBidi" w:hAnsiTheme="majorBidi" w:cstheme="majorBidi"/>
                <w:color w:val="0D0D0D" w:themeColor="text1" w:themeTint="F2"/>
                <w:sz w:val="20"/>
                <w:szCs w:val="20"/>
              </w:rPr>
              <w:t>long term</w:t>
            </w:r>
            <w:proofErr w:type="gramEnd"/>
            <w:r w:rsidRPr="00465C52">
              <w:rPr>
                <w:rFonts w:asciiTheme="majorBidi" w:hAnsiTheme="majorBidi" w:cstheme="majorBidi"/>
                <w:color w:val="0D0D0D" w:themeColor="text1" w:themeTint="F2"/>
                <w:sz w:val="20"/>
                <w:szCs w:val="20"/>
              </w:rPr>
              <w:t xml:space="preserve"> profitability sound according to criteria established in 3.1 below and assuming that all pending litigation will be resolved against the Bidder</w:t>
            </w:r>
          </w:p>
        </w:tc>
        <w:tc>
          <w:tcPr>
            <w:tcW w:w="1218" w:type="dxa"/>
          </w:tcPr>
          <w:p w14:paraId="59760874"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 xml:space="preserve">Must meet requirement </w:t>
            </w:r>
          </w:p>
        </w:tc>
        <w:tc>
          <w:tcPr>
            <w:tcW w:w="1242" w:type="dxa"/>
          </w:tcPr>
          <w:p w14:paraId="202F3B83"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N/A</w:t>
            </w:r>
          </w:p>
        </w:tc>
        <w:tc>
          <w:tcPr>
            <w:tcW w:w="1260" w:type="dxa"/>
          </w:tcPr>
          <w:p w14:paraId="4F0AC8B6"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 xml:space="preserve">Must meet requirement </w:t>
            </w:r>
          </w:p>
        </w:tc>
        <w:tc>
          <w:tcPr>
            <w:tcW w:w="1095" w:type="dxa"/>
          </w:tcPr>
          <w:p w14:paraId="6BC2C9D4" w14:textId="77777777" w:rsidR="00A24374" w:rsidRPr="00465C52" w:rsidRDefault="00A24374"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N/A</w:t>
            </w:r>
          </w:p>
        </w:tc>
        <w:tc>
          <w:tcPr>
            <w:tcW w:w="1980" w:type="dxa"/>
          </w:tcPr>
          <w:p w14:paraId="2AC5B072"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Form CON – 2</w:t>
            </w:r>
          </w:p>
          <w:p w14:paraId="7D0EC493"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r>
      <w:tr w:rsidR="0016255D" w:rsidRPr="00465C52" w14:paraId="7DBA4FE7" w14:textId="77777777" w:rsidTr="003E5570">
        <w:tc>
          <w:tcPr>
            <w:tcW w:w="585" w:type="dxa"/>
          </w:tcPr>
          <w:p w14:paraId="7DE892FB"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2.4</w:t>
            </w:r>
          </w:p>
        </w:tc>
        <w:tc>
          <w:tcPr>
            <w:tcW w:w="1470" w:type="dxa"/>
          </w:tcPr>
          <w:p w14:paraId="5E5B976D" w14:textId="77777777" w:rsidR="00A24374" w:rsidRPr="00465C52" w:rsidRDefault="00A24374" w:rsidP="003E5570">
            <w:pPr>
              <w:widowControl w:val="0"/>
              <w:tabs>
                <w:tab w:val="left" w:pos="8424"/>
              </w:tabs>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Litigation History</w:t>
            </w:r>
          </w:p>
        </w:tc>
        <w:tc>
          <w:tcPr>
            <w:tcW w:w="3810" w:type="dxa"/>
          </w:tcPr>
          <w:p w14:paraId="7ACD0E54" w14:textId="26A1B4B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No consistent history of court/arbitral award decisions against the Bidder</w:t>
            </w:r>
            <w:r w:rsidRPr="00465C52">
              <w:rPr>
                <w:rFonts w:asciiTheme="majorBidi" w:hAnsiTheme="majorBidi" w:cstheme="majorBidi"/>
                <w:color w:val="0D0D0D" w:themeColor="text1" w:themeTint="F2"/>
                <w:sz w:val="20"/>
                <w:szCs w:val="20"/>
                <w:vertAlign w:val="superscript"/>
              </w:rPr>
              <w:footnoteReference w:id="9"/>
            </w:r>
            <w:r w:rsidRPr="00465C52">
              <w:rPr>
                <w:rFonts w:asciiTheme="majorBidi" w:hAnsiTheme="majorBidi" w:cstheme="majorBidi"/>
                <w:color w:val="0D0D0D" w:themeColor="text1" w:themeTint="F2"/>
                <w:sz w:val="20"/>
                <w:szCs w:val="20"/>
              </w:rPr>
              <w:t xml:space="preserve"> </w:t>
            </w:r>
            <w:r w:rsidRPr="00465C52">
              <w:rPr>
                <w:rFonts w:asciiTheme="majorBidi" w:hAnsiTheme="majorBidi" w:cstheme="majorBidi"/>
                <w:b/>
                <w:color w:val="0D0D0D" w:themeColor="text1" w:themeTint="F2"/>
                <w:sz w:val="20"/>
                <w:szCs w:val="20"/>
              </w:rPr>
              <w:t>since 1</w:t>
            </w:r>
            <w:r w:rsidRPr="00465C52">
              <w:rPr>
                <w:rFonts w:asciiTheme="majorBidi" w:hAnsiTheme="majorBidi" w:cstheme="majorBidi"/>
                <w:b/>
                <w:color w:val="0D0D0D" w:themeColor="text1" w:themeTint="F2"/>
                <w:sz w:val="20"/>
                <w:szCs w:val="20"/>
                <w:vertAlign w:val="superscript"/>
              </w:rPr>
              <w:t>st</w:t>
            </w:r>
            <w:r w:rsidRPr="00465C52">
              <w:rPr>
                <w:rFonts w:asciiTheme="majorBidi" w:hAnsiTheme="majorBidi" w:cstheme="majorBidi"/>
                <w:b/>
                <w:color w:val="0D0D0D" w:themeColor="text1" w:themeTint="F2"/>
                <w:sz w:val="20"/>
                <w:szCs w:val="20"/>
              </w:rPr>
              <w:t xml:space="preserve"> January 2023.</w:t>
            </w:r>
          </w:p>
        </w:tc>
        <w:tc>
          <w:tcPr>
            <w:tcW w:w="1218" w:type="dxa"/>
          </w:tcPr>
          <w:p w14:paraId="27ABB5A3"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 xml:space="preserve">Must meet requirement </w:t>
            </w:r>
          </w:p>
        </w:tc>
        <w:tc>
          <w:tcPr>
            <w:tcW w:w="1242" w:type="dxa"/>
          </w:tcPr>
          <w:p w14:paraId="0163F148"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260" w:type="dxa"/>
          </w:tcPr>
          <w:p w14:paraId="722BFA12"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 xml:space="preserve">Must meet requirement </w:t>
            </w:r>
          </w:p>
        </w:tc>
        <w:tc>
          <w:tcPr>
            <w:tcW w:w="1095" w:type="dxa"/>
          </w:tcPr>
          <w:p w14:paraId="1C25771C" w14:textId="77777777" w:rsidR="00A24374" w:rsidRPr="00465C52" w:rsidRDefault="00A24374"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N/A</w:t>
            </w:r>
          </w:p>
        </w:tc>
        <w:tc>
          <w:tcPr>
            <w:tcW w:w="1980" w:type="dxa"/>
          </w:tcPr>
          <w:p w14:paraId="645721D8"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 xml:space="preserve">Form CON – 2 </w:t>
            </w:r>
          </w:p>
        </w:tc>
      </w:tr>
      <w:tr w:rsidR="0016255D" w:rsidRPr="00465C52" w14:paraId="7E473E18" w14:textId="77777777" w:rsidTr="003E5570">
        <w:tc>
          <w:tcPr>
            <w:tcW w:w="585" w:type="dxa"/>
          </w:tcPr>
          <w:p w14:paraId="6F985B75"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2.5</w:t>
            </w:r>
          </w:p>
        </w:tc>
        <w:tc>
          <w:tcPr>
            <w:tcW w:w="1470" w:type="dxa"/>
          </w:tcPr>
          <w:p w14:paraId="42F99229" w14:textId="77777777" w:rsidR="00A24374" w:rsidRPr="00465C52" w:rsidRDefault="00A24374" w:rsidP="003E5570">
            <w:pPr>
              <w:widowControl w:val="0"/>
              <w:tabs>
                <w:tab w:val="left" w:pos="8424"/>
              </w:tabs>
              <w:spacing w:before="80" w:after="80"/>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Declaration: Environmental, Social, Health, and Safety (ESHS) past performance</w:t>
            </w:r>
          </w:p>
        </w:tc>
        <w:tc>
          <w:tcPr>
            <w:tcW w:w="3810" w:type="dxa"/>
          </w:tcPr>
          <w:p w14:paraId="7B691611" w14:textId="77777777" w:rsidR="00A24374" w:rsidRPr="00465C52" w:rsidRDefault="00A24374"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Declare any civil / building work contracts that have been suspended or terminated and/or performance security called by an employer for reasons related to the non-compliance of any environmental, or social (including sexual exploitation and abuse (SEA) and gender-based violence (GBV)), or health or safety requirements or safeguard in the past five years</w:t>
            </w:r>
            <w:r w:rsidRPr="00465C52">
              <w:rPr>
                <w:rFonts w:asciiTheme="majorBidi" w:hAnsiTheme="majorBidi" w:cstheme="majorBidi"/>
                <w:color w:val="0D0D0D" w:themeColor="text1" w:themeTint="F2"/>
                <w:sz w:val="20"/>
                <w:szCs w:val="20"/>
                <w:vertAlign w:val="superscript"/>
              </w:rPr>
              <w:footnoteReference w:id="10"/>
            </w:r>
            <w:r w:rsidRPr="00465C52">
              <w:rPr>
                <w:rFonts w:asciiTheme="majorBidi" w:hAnsiTheme="majorBidi" w:cstheme="majorBidi"/>
                <w:color w:val="0D0D0D" w:themeColor="text1" w:themeTint="F2"/>
                <w:sz w:val="20"/>
                <w:szCs w:val="20"/>
              </w:rPr>
              <w:t xml:space="preserve">. </w:t>
            </w:r>
          </w:p>
        </w:tc>
        <w:tc>
          <w:tcPr>
            <w:tcW w:w="1218" w:type="dxa"/>
            <w:vAlign w:val="center"/>
          </w:tcPr>
          <w:p w14:paraId="09808EF4" w14:textId="77777777" w:rsidR="00A24374" w:rsidRPr="00465C52" w:rsidRDefault="00A24374" w:rsidP="003E5570">
            <w:pPr>
              <w:widowControl w:val="0"/>
              <w:tabs>
                <w:tab w:val="left" w:pos="8424"/>
              </w:tabs>
              <w:spacing w:before="80" w:after="80"/>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 xml:space="preserve">Must make </w:t>
            </w:r>
            <w:proofErr w:type="gramStart"/>
            <w:r w:rsidRPr="00465C52">
              <w:rPr>
                <w:rFonts w:asciiTheme="majorBidi" w:hAnsiTheme="majorBidi" w:cstheme="majorBidi"/>
                <w:color w:val="0D0D0D" w:themeColor="text1" w:themeTint="F2"/>
                <w:sz w:val="20"/>
                <w:szCs w:val="20"/>
              </w:rPr>
              <w:t>the</w:t>
            </w:r>
            <w:proofErr w:type="gramEnd"/>
            <w:r w:rsidRPr="00465C52">
              <w:rPr>
                <w:rFonts w:asciiTheme="majorBidi" w:hAnsiTheme="majorBidi" w:cstheme="majorBidi"/>
                <w:color w:val="0D0D0D" w:themeColor="text1" w:themeTint="F2"/>
                <w:sz w:val="20"/>
                <w:szCs w:val="20"/>
              </w:rPr>
              <w:t xml:space="preserve"> declaration. Where there are Specialized Sub-contractor/s, the Specialized Sub-contractor/s must also </w:t>
            </w:r>
            <w:r w:rsidRPr="00465C52">
              <w:rPr>
                <w:rFonts w:asciiTheme="majorBidi" w:hAnsiTheme="majorBidi" w:cstheme="majorBidi"/>
                <w:color w:val="0D0D0D" w:themeColor="text1" w:themeTint="F2"/>
                <w:sz w:val="20"/>
                <w:szCs w:val="20"/>
              </w:rPr>
              <w:lastRenderedPageBreak/>
              <w:t>make the declaration.</w:t>
            </w:r>
          </w:p>
        </w:tc>
        <w:tc>
          <w:tcPr>
            <w:tcW w:w="1242" w:type="dxa"/>
            <w:vAlign w:val="center"/>
          </w:tcPr>
          <w:p w14:paraId="23F8D506" w14:textId="77777777" w:rsidR="00A24374" w:rsidRPr="00465C52" w:rsidRDefault="00A24374" w:rsidP="003E5570">
            <w:pPr>
              <w:widowControl w:val="0"/>
              <w:tabs>
                <w:tab w:val="left" w:pos="8424"/>
              </w:tabs>
              <w:spacing w:before="80" w:after="80"/>
              <w:ind w:right="-90"/>
              <w:jc w:val="center"/>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lastRenderedPageBreak/>
              <w:t>N/A</w:t>
            </w:r>
          </w:p>
        </w:tc>
        <w:tc>
          <w:tcPr>
            <w:tcW w:w="1260" w:type="dxa"/>
            <w:vAlign w:val="center"/>
          </w:tcPr>
          <w:p w14:paraId="1C110B5E" w14:textId="77777777" w:rsidR="00A24374" w:rsidRPr="00465C52" w:rsidRDefault="00A24374" w:rsidP="003E5570">
            <w:pPr>
              <w:widowControl w:val="0"/>
              <w:tabs>
                <w:tab w:val="left" w:pos="8424"/>
              </w:tabs>
              <w:spacing w:before="80" w:after="80"/>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 xml:space="preserve">Each must make </w:t>
            </w:r>
            <w:proofErr w:type="gramStart"/>
            <w:r w:rsidRPr="00465C52">
              <w:rPr>
                <w:rFonts w:asciiTheme="majorBidi" w:hAnsiTheme="majorBidi" w:cstheme="majorBidi"/>
                <w:color w:val="0D0D0D" w:themeColor="text1" w:themeTint="F2"/>
                <w:sz w:val="20"/>
                <w:szCs w:val="20"/>
              </w:rPr>
              <w:t>the</w:t>
            </w:r>
            <w:proofErr w:type="gramEnd"/>
            <w:r w:rsidRPr="00465C52">
              <w:rPr>
                <w:rFonts w:asciiTheme="majorBidi" w:hAnsiTheme="majorBidi" w:cstheme="majorBidi"/>
                <w:color w:val="0D0D0D" w:themeColor="text1" w:themeTint="F2"/>
                <w:sz w:val="20"/>
                <w:szCs w:val="20"/>
              </w:rPr>
              <w:t xml:space="preserve"> declaration. Where there are Specialized Sub-contractor/s, the Specialized Sub-contractor/s must also </w:t>
            </w:r>
            <w:r w:rsidRPr="00465C52">
              <w:rPr>
                <w:rFonts w:asciiTheme="majorBidi" w:hAnsiTheme="majorBidi" w:cstheme="majorBidi"/>
                <w:color w:val="0D0D0D" w:themeColor="text1" w:themeTint="F2"/>
                <w:sz w:val="20"/>
                <w:szCs w:val="20"/>
              </w:rPr>
              <w:lastRenderedPageBreak/>
              <w:t>make the declaration.</w:t>
            </w:r>
          </w:p>
        </w:tc>
        <w:tc>
          <w:tcPr>
            <w:tcW w:w="1095" w:type="dxa"/>
            <w:vAlign w:val="center"/>
          </w:tcPr>
          <w:p w14:paraId="54EDD3DD" w14:textId="77777777" w:rsidR="00A24374" w:rsidRPr="00465C52" w:rsidRDefault="00A24374" w:rsidP="003E5570">
            <w:pPr>
              <w:spacing w:before="80" w:after="80"/>
              <w:ind w:right="-90"/>
              <w:jc w:val="center"/>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lastRenderedPageBreak/>
              <w:t>N/A</w:t>
            </w:r>
          </w:p>
        </w:tc>
        <w:tc>
          <w:tcPr>
            <w:tcW w:w="1980" w:type="dxa"/>
            <w:vAlign w:val="center"/>
          </w:tcPr>
          <w:p w14:paraId="42E5A066" w14:textId="77777777" w:rsidR="00A24374" w:rsidRPr="00465C52" w:rsidRDefault="00A24374" w:rsidP="003E5570">
            <w:pPr>
              <w:widowControl w:val="0"/>
              <w:tabs>
                <w:tab w:val="left" w:pos="8424"/>
              </w:tabs>
              <w:spacing w:before="80" w:after="80"/>
              <w:ind w:right="-90"/>
              <w:rPr>
                <w:rFonts w:asciiTheme="majorBidi" w:hAnsiTheme="majorBidi" w:cstheme="majorBidi"/>
                <w:color w:val="0D0D0D" w:themeColor="text1" w:themeTint="F2"/>
                <w:sz w:val="20"/>
                <w:szCs w:val="20"/>
              </w:rPr>
            </w:pPr>
            <w:proofErr w:type="gramStart"/>
            <w:r w:rsidRPr="00465C52">
              <w:rPr>
                <w:rFonts w:asciiTheme="majorBidi" w:hAnsiTheme="majorBidi" w:cstheme="majorBidi"/>
                <w:color w:val="0D0D0D" w:themeColor="text1" w:themeTint="F2"/>
                <w:sz w:val="20"/>
                <w:szCs w:val="20"/>
              </w:rPr>
              <w:t>Form</w:t>
            </w:r>
            <w:proofErr w:type="gramEnd"/>
            <w:r w:rsidRPr="00465C52">
              <w:rPr>
                <w:rFonts w:asciiTheme="majorBidi" w:hAnsiTheme="majorBidi" w:cstheme="majorBidi"/>
                <w:color w:val="0D0D0D" w:themeColor="text1" w:themeTint="F2"/>
                <w:sz w:val="20"/>
                <w:szCs w:val="20"/>
              </w:rPr>
              <w:t xml:space="preserve"> CON-3 ESHS Performance Declaration</w:t>
            </w:r>
          </w:p>
        </w:tc>
      </w:tr>
      <w:tr w:rsidR="0016255D" w:rsidRPr="00465C52" w14:paraId="686BAAD2" w14:textId="77777777" w:rsidTr="003E5570">
        <w:tc>
          <w:tcPr>
            <w:tcW w:w="12660" w:type="dxa"/>
            <w:gridSpan w:val="8"/>
            <w:shd w:val="clear" w:color="auto" w:fill="7F7F7F"/>
          </w:tcPr>
          <w:p w14:paraId="0E262525"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bookmarkStart w:id="617" w:name="_heading=h.1302m92" w:colFirst="0" w:colLast="0"/>
            <w:bookmarkEnd w:id="617"/>
            <w:r w:rsidRPr="00465C52">
              <w:rPr>
                <w:rFonts w:asciiTheme="majorBidi" w:hAnsiTheme="majorBidi" w:cstheme="majorBidi"/>
                <w:b/>
                <w:color w:val="0D0D0D" w:themeColor="text1" w:themeTint="F2"/>
                <w:sz w:val="20"/>
                <w:szCs w:val="20"/>
              </w:rPr>
              <w:t>3. Financial Situation and Performance</w:t>
            </w:r>
          </w:p>
        </w:tc>
      </w:tr>
      <w:tr w:rsidR="0016255D" w:rsidRPr="00465C52" w14:paraId="3A48903F" w14:textId="77777777" w:rsidTr="003E5570">
        <w:tc>
          <w:tcPr>
            <w:tcW w:w="585" w:type="dxa"/>
            <w:tcBorders>
              <w:bottom w:val="nil"/>
            </w:tcBorders>
          </w:tcPr>
          <w:p w14:paraId="058524D7"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3.1</w:t>
            </w:r>
          </w:p>
        </w:tc>
        <w:tc>
          <w:tcPr>
            <w:tcW w:w="1470" w:type="dxa"/>
            <w:tcBorders>
              <w:bottom w:val="nil"/>
            </w:tcBorders>
          </w:tcPr>
          <w:p w14:paraId="5FE30AD2" w14:textId="77777777" w:rsidR="00A24374" w:rsidRPr="00465C52" w:rsidRDefault="00A24374" w:rsidP="003E5570">
            <w:pPr>
              <w:widowControl w:val="0"/>
              <w:tabs>
                <w:tab w:val="left" w:pos="8424"/>
              </w:tabs>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Financial Capabilities</w:t>
            </w:r>
          </w:p>
        </w:tc>
        <w:tc>
          <w:tcPr>
            <w:tcW w:w="3810" w:type="dxa"/>
            <w:tcBorders>
              <w:bottom w:val="nil"/>
            </w:tcBorders>
          </w:tcPr>
          <w:p w14:paraId="77C578BE" w14:textId="79D69BA0" w:rsidR="00A24374" w:rsidRPr="00465C52" w:rsidRDefault="00A24374" w:rsidP="00C51305">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w:t>
            </w:r>
            <w:proofErr w:type="spellStart"/>
            <w:r w:rsidRPr="00465C52">
              <w:rPr>
                <w:rFonts w:asciiTheme="majorBidi" w:hAnsiTheme="majorBidi" w:cstheme="majorBidi"/>
                <w:color w:val="0D0D0D" w:themeColor="text1" w:themeTint="F2"/>
                <w:sz w:val="20"/>
                <w:szCs w:val="20"/>
              </w:rPr>
              <w:t>i</w:t>
            </w:r>
            <w:proofErr w:type="spellEnd"/>
            <w:r w:rsidRPr="00465C52">
              <w:rPr>
                <w:rFonts w:asciiTheme="majorBidi" w:hAnsiTheme="majorBidi" w:cstheme="majorBidi"/>
                <w:color w:val="0D0D0D" w:themeColor="text1" w:themeTint="F2"/>
                <w:sz w:val="20"/>
                <w:szCs w:val="20"/>
              </w:rPr>
              <w:t>) The Bidder shall demonstrate that it has access to, or has available, liquid assets, unencumbered real assets, lines of credit,</w:t>
            </w:r>
            <w:r w:rsidR="00BF7EEE" w:rsidRPr="00465C52">
              <w:rPr>
                <w:rFonts w:asciiTheme="majorBidi" w:hAnsiTheme="majorBidi" w:cstheme="majorBidi"/>
                <w:color w:val="0D0D0D" w:themeColor="text1" w:themeTint="F2"/>
                <w:sz w:val="20"/>
                <w:szCs w:val="20"/>
              </w:rPr>
              <w:t xml:space="preserve"> Official Bank Statement,</w:t>
            </w:r>
            <w:r w:rsidRPr="00465C52">
              <w:rPr>
                <w:rFonts w:asciiTheme="majorBidi" w:hAnsiTheme="majorBidi" w:cstheme="majorBidi"/>
                <w:color w:val="0D0D0D" w:themeColor="text1" w:themeTint="F2"/>
                <w:sz w:val="20"/>
                <w:szCs w:val="20"/>
              </w:rPr>
              <w:t xml:space="preserve"> and other financial means (independent of any contractual advance payment) sufficient to meet the construction cash flow requirements estimated as: USD </w:t>
            </w:r>
            <w:r w:rsidRPr="00465C52">
              <w:rPr>
                <w:rFonts w:asciiTheme="majorBidi" w:hAnsiTheme="majorBidi" w:cstheme="majorBidi"/>
                <w:b/>
                <w:bCs/>
                <w:color w:val="0D0D0D" w:themeColor="text1" w:themeTint="F2"/>
                <w:sz w:val="20"/>
                <w:szCs w:val="20"/>
              </w:rPr>
              <w:t>2</w:t>
            </w:r>
            <w:r w:rsidR="00BF7EEE" w:rsidRPr="00465C52">
              <w:rPr>
                <w:rFonts w:asciiTheme="majorBidi" w:hAnsiTheme="majorBidi" w:cstheme="majorBidi"/>
                <w:b/>
                <w:bCs/>
                <w:color w:val="0D0D0D" w:themeColor="text1" w:themeTint="F2"/>
                <w:sz w:val="20"/>
                <w:szCs w:val="20"/>
              </w:rPr>
              <w:t>0</w:t>
            </w:r>
            <w:r w:rsidRPr="00465C52">
              <w:rPr>
                <w:rFonts w:asciiTheme="majorBidi" w:hAnsiTheme="majorBidi" w:cstheme="majorBidi"/>
                <w:b/>
                <w:bCs/>
                <w:color w:val="0D0D0D" w:themeColor="text1" w:themeTint="F2"/>
                <w:sz w:val="20"/>
                <w:szCs w:val="20"/>
              </w:rPr>
              <w:t>0,000.00</w:t>
            </w:r>
            <w:r w:rsidRPr="00465C52">
              <w:rPr>
                <w:rFonts w:asciiTheme="majorBidi" w:hAnsiTheme="majorBidi" w:cstheme="majorBidi"/>
                <w:color w:val="0D0D0D" w:themeColor="text1" w:themeTint="F2"/>
                <w:sz w:val="20"/>
                <w:szCs w:val="20"/>
              </w:rPr>
              <w:t xml:space="preserve"> for the subject contract(s) net of the Bidder’s other commitments.</w:t>
            </w:r>
          </w:p>
        </w:tc>
        <w:tc>
          <w:tcPr>
            <w:tcW w:w="1218" w:type="dxa"/>
            <w:tcBorders>
              <w:bottom w:val="nil"/>
            </w:tcBorders>
          </w:tcPr>
          <w:p w14:paraId="6DB6127F"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p w14:paraId="7CF08D8A"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3372EDA1"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5B131520"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061E4C16"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5359AB34"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3209C11C"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c>
          <w:tcPr>
            <w:tcW w:w="1242" w:type="dxa"/>
            <w:tcBorders>
              <w:bottom w:val="nil"/>
            </w:tcBorders>
          </w:tcPr>
          <w:p w14:paraId="3B421322"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 xml:space="preserve">Must meet Requirement </w:t>
            </w:r>
          </w:p>
          <w:p w14:paraId="70E4CF86"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14FA2F29"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c>
          <w:tcPr>
            <w:tcW w:w="1260" w:type="dxa"/>
            <w:tcBorders>
              <w:bottom w:val="nil"/>
            </w:tcBorders>
          </w:tcPr>
          <w:p w14:paraId="5CEFE586"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 xml:space="preserve">N/A </w:t>
            </w:r>
          </w:p>
          <w:p w14:paraId="7A453745"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4C6639FE"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08CB9CB8"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0647F159"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c>
          <w:tcPr>
            <w:tcW w:w="1095" w:type="dxa"/>
            <w:tcBorders>
              <w:bottom w:val="nil"/>
            </w:tcBorders>
          </w:tcPr>
          <w:p w14:paraId="1102A725"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N/A</w:t>
            </w:r>
          </w:p>
          <w:p w14:paraId="2DD2F8AE"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119AF492"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00A531DA" w14:textId="77777777" w:rsidR="00A24374" w:rsidRPr="00465C52" w:rsidRDefault="00A24374" w:rsidP="003E5570">
            <w:pPr>
              <w:ind w:right="-90"/>
              <w:rPr>
                <w:rFonts w:asciiTheme="majorBidi" w:hAnsiTheme="majorBidi" w:cstheme="majorBidi"/>
                <w:color w:val="0D0D0D" w:themeColor="text1" w:themeTint="F2"/>
                <w:sz w:val="20"/>
                <w:szCs w:val="20"/>
              </w:rPr>
            </w:pPr>
          </w:p>
        </w:tc>
        <w:tc>
          <w:tcPr>
            <w:tcW w:w="1980" w:type="dxa"/>
            <w:tcBorders>
              <w:bottom w:val="nil"/>
            </w:tcBorders>
          </w:tcPr>
          <w:p w14:paraId="5C761D22"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Form FIN – 3.1, with attachments</w:t>
            </w:r>
          </w:p>
        </w:tc>
      </w:tr>
      <w:tr w:rsidR="0016255D" w:rsidRPr="00465C52" w14:paraId="37EC33A1" w14:textId="77777777" w:rsidTr="003E5570">
        <w:tc>
          <w:tcPr>
            <w:tcW w:w="585" w:type="dxa"/>
            <w:tcBorders>
              <w:bottom w:val="nil"/>
            </w:tcBorders>
          </w:tcPr>
          <w:p w14:paraId="0CD29F99"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c>
          <w:tcPr>
            <w:tcW w:w="1470" w:type="dxa"/>
            <w:tcBorders>
              <w:bottom w:val="nil"/>
            </w:tcBorders>
          </w:tcPr>
          <w:p w14:paraId="07417AD7" w14:textId="77777777" w:rsidR="00A24374" w:rsidRPr="00465C52" w:rsidRDefault="00A24374" w:rsidP="003E5570">
            <w:pPr>
              <w:widowControl w:val="0"/>
              <w:tabs>
                <w:tab w:val="left" w:pos="8424"/>
              </w:tabs>
              <w:ind w:right="-90"/>
              <w:rPr>
                <w:rFonts w:asciiTheme="majorBidi" w:hAnsiTheme="majorBidi" w:cstheme="majorBidi"/>
                <w:b/>
                <w:color w:val="0D0D0D" w:themeColor="text1" w:themeTint="F2"/>
                <w:sz w:val="20"/>
                <w:szCs w:val="20"/>
              </w:rPr>
            </w:pPr>
          </w:p>
        </w:tc>
        <w:tc>
          <w:tcPr>
            <w:tcW w:w="3810" w:type="dxa"/>
            <w:tcBorders>
              <w:bottom w:val="nil"/>
            </w:tcBorders>
          </w:tcPr>
          <w:p w14:paraId="76123DCE"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 xml:space="preserve">(ii) The Bidders shall also demonstrate, to the satisfaction of the Employer, that it has adequate sources of finance to meet the cash flow requirements on works currently in progress and for future contract commitments. </w:t>
            </w:r>
          </w:p>
        </w:tc>
        <w:tc>
          <w:tcPr>
            <w:tcW w:w="1218" w:type="dxa"/>
            <w:tcBorders>
              <w:bottom w:val="nil"/>
            </w:tcBorders>
          </w:tcPr>
          <w:p w14:paraId="34D9EE6A"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242" w:type="dxa"/>
            <w:tcBorders>
              <w:bottom w:val="nil"/>
            </w:tcBorders>
          </w:tcPr>
          <w:p w14:paraId="279C259C"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w:t>
            </w:r>
            <w:r w:rsidRPr="00465C52">
              <w:rPr>
                <w:rFonts w:asciiTheme="majorBidi" w:hAnsiTheme="majorBidi" w:cstheme="majorBidi"/>
                <w:color w:val="0D0D0D" w:themeColor="text1" w:themeTint="F2"/>
                <w:sz w:val="20"/>
                <w:szCs w:val="20"/>
                <w:shd w:val="clear" w:color="auto" w:fill="FBE5D5"/>
              </w:rPr>
              <w:t xml:space="preserve"> </w:t>
            </w:r>
            <w:r w:rsidRPr="00465C52">
              <w:rPr>
                <w:rFonts w:asciiTheme="majorBidi" w:hAnsiTheme="majorBidi" w:cstheme="majorBidi"/>
                <w:color w:val="0D0D0D" w:themeColor="text1" w:themeTint="F2"/>
                <w:sz w:val="20"/>
                <w:szCs w:val="20"/>
              </w:rPr>
              <w:t xml:space="preserve">requirement </w:t>
            </w:r>
          </w:p>
        </w:tc>
        <w:tc>
          <w:tcPr>
            <w:tcW w:w="1260" w:type="dxa"/>
            <w:tcBorders>
              <w:bottom w:val="nil"/>
            </w:tcBorders>
          </w:tcPr>
          <w:p w14:paraId="2C5BA7FE"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N/A</w:t>
            </w:r>
          </w:p>
        </w:tc>
        <w:tc>
          <w:tcPr>
            <w:tcW w:w="1095" w:type="dxa"/>
            <w:tcBorders>
              <w:bottom w:val="nil"/>
            </w:tcBorders>
          </w:tcPr>
          <w:p w14:paraId="53487857"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N/A</w:t>
            </w:r>
          </w:p>
        </w:tc>
        <w:tc>
          <w:tcPr>
            <w:tcW w:w="1980" w:type="dxa"/>
            <w:tcBorders>
              <w:bottom w:val="nil"/>
            </w:tcBorders>
          </w:tcPr>
          <w:p w14:paraId="1E3D7CDF"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r>
      <w:tr w:rsidR="0016255D" w:rsidRPr="00465C52" w14:paraId="079576C8" w14:textId="77777777" w:rsidTr="003E5570">
        <w:tc>
          <w:tcPr>
            <w:tcW w:w="585" w:type="dxa"/>
            <w:tcBorders>
              <w:top w:val="nil"/>
              <w:bottom w:val="single" w:sz="4" w:space="0" w:color="000000"/>
            </w:tcBorders>
          </w:tcPr>
          <w:p w14:paraId="7B857F4D"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c>
          <w:tcPr>
            <w:tcW w:w="1470" w:type="dxa"/>
            <w:tcBorders>
              <w:top w:val="nil"/>
              <w:bottom w:val="single" w:sz="4" w:space="0" w:color="000000"/>
            </w:tcBorders>
          </w:tcPr>
          <w:p w14:paraId="4B71A8AE" w14:textId="77777777" w:rsidR="00A24374" w:rsidRPr="00465C52" w:rsidRDefault="00A24374" w:rsidP="003E5570">
            <w:pPr>
              <w:widowControl w:val="0"/>
              <w:tabs>
                <w:tab w:val="left" w:pos="8424"/>
              </w:tabs>
              <w:ind w:right="-90"/>
              <w:rPr>
                <w:rFonts w:asciiTheme="majorBidi" w:hAnsiTheme="majorBidi" w:cstheme="majorBidi"/>
                <w:b/>
                <w:color w:val="0D0D0D" w:themeColor="text1" w:themeTint="F2"/>
                <w:sz w:val="20"/>
                <w:szCs w:val="20"/>
              </w:rPr>
            </w:pPr>
          </w:p>
          <w:p w14:paraId="6260F0DA" w14:textId="77777777" w:rsidR="00A24374" w:rsidRPr="00465C52" w:rsidRDefault="00A24374" w:rsidP="003E5570">
            <w:pPr>
              <w:widowControl w:val="0"/>
              <w:tabs>
                <w:tab w:val="left" w:pos="8424"/>
              </w:tabs>
              <w:ind w:right="-90"/>
              <w:rPr>
                <w:rFonts w:asciiTheme="majorBidi" w:hAnsiTheme="majorBidi" w:cstheme="majorBidi"/>
                <w:b/>
                <w:color w:val="0D0D0D" w:themeColor="text1" w:themeTint="F2"/>
                <w:sz w:val="20"/>
                <w:szCs w:val="20"/>
              </w:rPr>
            </w:pPr>
          </w:p>
        </w:tc>
        <w:tc>
          <w:tcPr>
            <w:tcW w:w="3810" w:type="dxa"/>
            <w:tcBorders>
              <w:top w:val="nil"/>
              <w:bottom w:val="single" w:sz="4" w:space="0" w:color="000000"/>
            </w:tcBorders>
          </w:tcPr>
          <w:p w14:paraId="3C04CCA3"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c>
          <w:tcPr>
            <w:tcW w:w="1218" w:type="dxa"/>
            <w:tcBorders>
              <w:top w:val="nil"/>
              <w:bottom w:val="single" w:sz="4" w:space="0" w:color="000000"/>
            </w:tcBorders>
          </w:tcPr>
          <w:p w14:paraId="1F2B6335"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c>
          <w:tcPr>
            <w:tcW w:w="1242" w:type="dxa"/>
            <w:tcBorders>
              <w:top w:val="nil"/>
              <w:bottom w:val="single" w:sz="4" w:space="0" w:color="000000"/>
            </w:tcBorders>
          </w:tcPr>
          <w:p w14:paraId="5E89A17F"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c>
          <w:tcPr>
            <w:tcW w:w="1260" w:type="dxa"/>
            <w:tcBorders>
              <w:top w:val="nil"/>
              <w:bottom w:val="single" w:sz="4" w:space="0" w:color="000000"/>
            </w:tcBorders>
          </w:tcPr>
          <w:p w14:paraId="61057CA5"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c>
          <w:tcPr>
            <w:tcW w:w="1095" w:type="dxa"/>
            <w:tcBorders>
              <w:top w:val="nil"/>
              <w:bottom w:val="single" w:sz="4" w:space="0" w:color="000000"/>
            </w:tcBorders>
          </w:tcPr>
          <w:p w14:paraId="2A8BBB48"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c>
          <w:tcPr>
            <w:tcW w:w="1980" w:type="dxa"/>
            <w:tcBorders>
              <w:top w:val="nil"/>
              <w:bottom w:val="single" w:sz="4" w:space="0" w:color="000000"/>
            </w:tcBorders>
          </w:tcPr>
          <w:p w14:paraId="4D9C7DDD"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r>
      <w:tr w:rsidR="0016255D" w:rsidRPr="00465C52" w14:paraId="0FC86AA1" w14:textId="77777777" w:rsidTr="003E5570">
        <w:tc>
          <w:tcPr>
            <w:tcW w:w="585" w:type="dxa"/>
            <w:tcBorders>
              <w:top w:val="single" w:sz="4" w:space="0" w:color="000000"/>
              <w:bottom w:val="nil"/>
            </w:tcBorders>
          </w:tcPr>
          <w:p w14:paraId="0BFA94ED"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c>
          <w:tcPr>
            <w:tcW w:w="1470" w:type="dxa"/>
            <w:tcBorders>
              <w:top w:val="single" w:sz="4" w:space="0" w:color="000000"/>
              <w:bottom w:val="nil"/>
            </w:tcBorders>
          </w:tcPr>
          <w:p w14:paraId="272FF967" w14:textId="77777777" w:rsidR="00A24374" w:rsidRPr="00465C52" w:rsidRDefault="00A24374" w:rsidP="003E5570">
            <w:pPr>
              <w:widowControl w:val="0"/>
              <w:tabs>
                <w:tab w:val="left" w:pos="8424"/>
              </w:tabs>
              <w:ind w:right="-90"/>
              <w:rPr>
                <w:rFonts w:asciiTheme="majorBidi" w:hAnsiTheme="majorBidi" w:cstheme="majorBidi"/>
                <w:b/>
                <w:color w:val="0D0D0D" w:themeColor="text1" w:themeTint="F2"/>
                <w:sz w:val="20"/>
                <w:szCs w:val="20"/>
              </w:rPr>
            </w:pPr>
          </w:p>
        </w:tc>
        <w:tc>
          <w:tcPr>
            <w:tcW w:w="3810" w:type="dxa"/>
            <w:tcBorders>
              <w:top w:val="single" w:sz="4" w:space="0" w:color="000000"/>
              <w:bottom w:val="nil"/>
            </w:tcBorders>
          </w:tcPr>
          <w:p w14:paraId="767FABD2" w14:textId="4E7AE726"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 xml:space="preserve">(iii) The audited balance sheets or, if not required by the laws of the Bidder’s country, or other financial statements acceptable to the Employer, for the last </w:t>
            </w:r>
            <w:r w:rsidRPr="00465C52">
              <w:rPr>
                <w:rFonts w:asciiTheme="majorBidi" w:hAnsiTheme="majorBidi" w:cstheme="majorBidi"/>
                <w:b/>
                <w:color w:val="0D0D0D" w:themeColor="text1" w:themeTint="F2"/>
                <w:sz w:val="20"/>
                <w:szCs w:val="20"/>
              </w:rPr>
              <w:t>Two (2) years starting from 1 January 202</w:t>
            </w:r>
            <w:r w:rsidR="00DC1A2B" w:rsidRPr="00465C52">
              <w:rPr>
                <w:rFonts w:asciiTheme="majorBidi" w:hAnsiTheme="majorBidi" w:cstheme="majorBidi"/>
                <w:b/>
                <w:color w:val="0D0D0D" w:themeColor="text1" w:themeTint="F2"/>
                <w:sz w:val="20"/>
                <w:szCs w:val="20"/>
              </w:rPr>
              <w:t>4</w:t>
            </w:r>
            <w:r w:rsidRPr="00465C52">
              <w:rPr>
                <w:rFonts w:asciiTheme="majorBidi" w:hAnsiTheme="majorBidi" w:cstheme="majorBidi"/>
                <w:color w:val="0D0D0D" w:themeColor="text1" w:themeTint="F2"/>
                <w:sz w:val="20"/>
                <w:szCs w:val="20"/>
              </w:rPr>
              <w:t xml:space="preserve"> shall be submitted and must demonstrate the current soundness of the Bidder’s financial position and indicate its prospective long-term profitability.</w:t>
            </w:r>
          </w:p>
        </w:tc>
        <w:tc>
          <w:tcPr>
            <w:tcW w:w="1218" w:type="dxa"/>
            <w:tcBorders>
              <w:top w:val="single" w:sz="4" w:space="0" w:color="000000"/>
              <w:bottom w:val="nil"/>
            </w:tcBorders>
          </w:tcPr>
          <w:p w14:paraId="1AEF9B77"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242" w:type="dxa"/>
            <w:tcBorders>
              <w:top w:val="single" w:sz="4" w:space="0" w:color="000000"/>
              <w:bottom w:val="nil"/>
            </w:tcBorders>
          </w:tcPr>
          <w:p w14:paraId="752BE797"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N/A</w:t>
            </w:r>
          </w:p>
        </w:tc>
        <w:tc>
          <w:tcPr>
            <w:tcW w:w="1260" w:type="dxa"/>
            <w:tcBorders>
              <w:top w:val="single" w:sz="4" w:space="0" w:color="000000"/>
              <w:bottom w:val="nil"/>
            </w:tcBorders>
          </w:tcPr>
          <w:p w14:paraId="30607103"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095" w:type="dxa"/>
            <w:tcBorders>
              <w:top w:val="single" w:sz="4" w:space="0" w:color="000000"/>
              <w:bottom w:val="nil"/>
            </w:tcBorders>
          </w:tcPr>
          <w:p w14:paraId="7EDC3BF4"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N/A</w:t>
            </w:r>
          </w:p>
        </w:tc>
        <w:tc>
          <w:tcPr>
            <w:tcW w:w="1980" w:type="dxa"/>
            <w:tcBorders>
              <w:top w:val="single" w:sz="4" w:space="0" w:color="000000"/>
              <w:bottom w:val="nil"/>
            </w:tcBorders>
          </w:tcPr>
          <w:p w14:paraId="61F504DD"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r>
      <w:tr w:rsidR="0016255D" w:rsidRPr="00465C52" w14:paraId="48CE8D48" w14:textId="77777777" w:rsidTr="003E5570">
        <w:tc>
          <w:tcPr>
            <w:tcW w:w="585" w:type="dxa"/>
          </w:tcPr>
          <w:p w14:paraId="16AF5BE3"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3.2</w:t>
            </w:r>
          </w:p>
        </w:tc>
        <w:tc>
          <w:tcPr>
            <w:tcW w:w="1470" w:type="dxa"/>
          </w:tcPr>
          <w:p w14:paraId="6064CC2F" w14:textId="77777777" w:rsidR="00A24374" w:rsidRPr="00465C52" w:rsidRDefault="00A24374" w:rsidP="003E5570">
            <w:pPr>
              <w:widowControl w:val="0"/>
              <w:tabs>
                <w:tab w:val="left" w:pos="8424"/>
              </w:tabs>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Average Annual Construction Turnover</w:t>
            </w:r>
          </w:p>
        </w:tc>
        <w:tc>
          <w:tcPr>
            <w:tcW w:w="3810" w:type="dxa"/>
          </w:tcPr>
          <w:p w14:paraId="1D409449" w14:textId="6F5F831B" w:rsidR="00A24374" w:rsidRPr="00465C52" w:rsidRDefault="00A24374" w:rsidP="00DC1A2B">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 xml:space="preserve">Minimum average annual construction turnover of </w:t>
            </w:r>
            <w:r w:rsidRPr="00465C52">
              <w:rPr>
                <w:rFonts w:asciiTheme="majorBidi" w:hAnsiTheme="majorBidi" w:cstheme="majorBidi"/>
                <w:b/>
                <w:color w:val="0D0D0D" w:themeColor="text1" w:themeTint="F2"/>
                <w:sz w:val="20"/>
                <w:szCs w:val="20"/>
              </w:rPr>
              <w:t xml:space="preserve">  </w:t>
            </w:r>
            <w:r w:rsidR="00DC1A2B" w:rsidRPr="00465C52">
              <w:rPr>
                <w:rFonts w:asciiTheme="majorBidi" w:hAnsiTheme="majorBidi" w:cstheme="majorBidi"/>
                <w:b/>
                <w:color w:val="0D0D0D" w:themeColor="text1" w:themeTint="F2"/>
                <w:sz w:val="20"/>
                <w:szCs w:val="20"/>
              </w:rPr>
              <w:t xml:space="preserve">USD </w:t>
            </w:r>
            <w:r w:rsidRPr="00465C52">
              <w:rPr>
                <w:rFonts w:asciiTheme="majorBidi" w:hAnsiTheme="majorBidi" w:cstheme="majorBidi"/>
                <w:b/>
                <w:color w:val="0D0D0D" w:themeColor="text1" w:themeTint="F2"/>
                <w:sz w:val="20"/>
                <w:szCs w:val="20"/>
              </w:rPr>
              <w:t>500,000.00</w:t>
            </w:r>
            <w:r w:rsidR="00DC1A2B" w:rsidRPr="00465C52">
              <w:rPr>
                <w:rFonts w:asciiTheme="majorBidi" w:hAnsiTheme="majorBidi" w:cstheme="majorBidi"/>
                <w:color w:val="0D0D0D" w:themeColor="text1" w:themeTint="F2"/>
                <w:sz w:val="20"/>
                <w:szCs w:val="20"/>
              </w:rPr>
              <w:t xml:space="preserve"> </w:t>
            </w:r>
            <w:r w:rsidRPr="00465C52">
              <w:rPr>
                <w:rFonts w:asciiTheme="majorBidi" w:hAnsiTheme="majorBidi" w:cstheme="majorBidi"/>
                <w:color w:val="0D0D0D" w:themeColor="text1" w:themeTint="F2"/>
                <w:sz w:val="20"/>
                <w:szCs w:val="20"/>
              </w:rPr>
              <w:t xml:space="preserve">calculated as total certified payments received for contracts in progress and/or completed </w:t>
            </w:r>
            <w:r w:rsidRPr="00465C52">
              <w:rPr>
                <w:rFonts w:asciiTheme="majorBidi" w:hAnsiTheme="majorBidi" w:cstheme="majorBidi"/>
                <w:b/>
                <w:color w:val="0D0D0D" w:themeColor="text1" w:themeTint="F2"/>
                <w:sz w:val="20"/>
                <w:szCs w:val="20"/>
              </w:rPr>
              <w:t>within the last Five (5) years</w:t>
            </w:r>
            <w:r w:rsidRPr="00465C52">
              <w:rPr>
                <w:rFonts w:asciiTheme="majorBidi" w:hAnsiTheme="majorBidi" w:cstheme="majorBidi"/>
                <w:color w:val="0D0D0D" w:themeColor="text1" w:themeTint="F2"/>
                <w:sz w:val="20"/>
                <w:szCs w:val="20"/>
              </w:rPr>
              <w:t xml:space="preserve"> starting </w:t>
            </w:r>
            <w:r w:rsidRPr="00465C52">
              <w:rPr>
                <w:rFonts w:asciiTheme="majorBidi" w:hAnsiTheme="majorBidi" w:cstheme="majorBidi"/>
                <w:b/>
                <w:color w:val="0D0D0D" w:themeColor="text1" w:themeTint="F2"/>
                <w:sz w:val="20"/>
                <w:szCs w:val="20"/>
              </w:rPr>
              <w:t>from 1 January 20</w:t>
            </w:r>
            <w:r w:rsidR="00DC1A2B" w:rsidRPr="00465C52">
              <w:rPr>
                <w:rFonts w:asciiTheme="majorBidi" w:hAnsiTheme="majorBidi" w:cstheme="majorBidi"/>
                <w:b/>
                <w:color w:val="0D0D0D" w:themeColor="text1" w:themeTint="F2"/>
                <w:sz w:val="20"/>
                <w:szCs w:val="20"/>
              </w:rPr>
              <w:t>21</w:t>
            </w:r>
            <w:r w:rsidRPr="00465C52">
              <w:rPr>
                <w:rFonts w:asciiTheme="majorBidi" w:hAnsiTheme="majorBidi" w:cstheme="majorBidi"/>
                <w:b/>
                <w:color w:val="0D0D0D" w:themeColor="text1" w:themeTint="F2"/>
                <w:sz w:val="20"/>
                <w:szCs w:val="20"/>
              </w:rPr>
              <w:t xml:space="preserve">, divided by Five (5) </w:t>
            </w:r>
          </w:p>
        </w:tc>
        <w:tc>
          <w:tcPr>
            <w:tcW w:w="1218" w:type="dxa"/>
          </w:tcPr>
          <w:p w14:paraId="51856991"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242" w:type="dxa"/>
          </w:tcPr>
          <w:p w14:paraId="062FD099"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260" w:type="dxa"/>
          </w:tcPr>
          <w:p w14:paraId="736226CA" w14:textId="681D79AE"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 xml:space="preserve">Must meet </w:t>
            </w:r>
            <w:proofErr w:type="gramStart"/>
            <w:r w:rsidR="00C51305" w:rsidRPr="00465C52">
              <w:rPr>
                <w:rFonts w:asciiTheme="majorBidi" w:hAnsiTheme="majorBidi" w:cstheme="majorBidi"/>
                <w:b/>
                <w:color w:val="0D0D0D" w:themeColor="text1" w:themeTint="F2"/>
                <w:sz w:val="20"/>
                <w:szCs w:val="20"/>
              </w:rPr>
              <w:t>5</w:t>
            </w:r>
            <w:r w:rsidRPr="00465C52">
              <w:rPr>
                <w:rFonts w:asciiTheme="majorBidi" w:hAnsiTheme="majorBidi" w:cstheme="majorBidi"/>
                <w:b/>
                <w:color w:val="0D0D0D" w:themeColor="text1" w:themeTint="F2"/>
                <w:sz w:val="20"/>
                <w:szCs w:val="20"/>
              </w:rPr>
              <w:t>0%</w:t>
            </w:r>
            <w:r w:rsidRPr="00465C52">
              <w:rPr>
                <w:rFonts w:asciiTheme="majorBidi" w:hAnsiTheme="majorBidi" w:cstheme="majorBidi"/>
                <w:color w:val="0D0D0D" w:themeColor="text1" w:themeTint="F2"/>
                <w:sz w:val="20"/>
                <w:szCs w:val="20"/>
              </w:rPr>
              <w:t>,</w:t>
            </w:r>
            <w:proofErr w:type="gramEnd"/>
            <w:r w:rsidRPr="00465C52">
              <w:rPr>
                <w:rFonts w:asciiTheme="majorBidi" w:hAnsiTheme="majorBidi" w:cstheme="majorBidi"/>
                <w:color w:val="0D0D0D" w:themeColor="text1" w:themeTint="F2"/>
                <w:sz w:val="20"/>
                <w:szCs w:val="20"/>
              </w:rPr>
              <w:t xml:space="preserve"> of the requirement</w:t>
            </w:r>
          </w:p>
        </w:tc>
        <w:tc>
          <w:tcPr>
            <w:tcW w:w="1095" w:type="dxa"/>
          </w:tcPr>
          <w:p w14:paraId="17770FD7" w14:textId="77777777" w:rsidR="00A24374" w:rsidRPr="00465C52" w:rsidRDefault="00A24374"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 xml:space="preserve">Must meet </w:t>
            </w:r>
            <w:proofErr w:type="gramStart"/>
            <w:r w:rsidRPr="00465C52">
              <w:rPr>
                <w:rFonts w:asciiTheme="majorBidi" w:hAnsiTheme="majorBidi" w:cstheme="majorBidi"/>
                <w:b/>
                <w:color w:val="0D0D0D" w:themeColor="text1" w:themeTint="F2"/>
                <w:sz w:val="20"/>
                <w:szCs w:val="20"/>
              </w:rPr>
              <w:t>90%</w:t>
            </w:r>
            <w:r w:rsidRPr="00465C52">
              <w:rPr>
                <w:rFonts w:asciiTheme="majorBidi" w:hAnsiTheme="majorBidi" w:cstheme="majorBidi"/>
                <w:color w:val="0D0D0D" w:themeColor="text1" w:themeTint="F2"/>
                <w:sz w:val="20"/>
                <w:szCs w:val="20"/>
              </w:rPr>
              <w:t>,</w:t>
            </w:r>
            <w:proofErr w:type="gramEnd"/>
            <w:r w:rsidRPr="00465C52">
              <w:rPr>
                <w:rFonts w:asciiTheme="majorBidi" w:hAnsiTheme="majorBidi" w:cstheme="majorBidi"/>
                <w:color w:val="0D0D0D" w:themeColor="text1" w:themeTint="F2"/>
                <w:sz w:val="20"/>
                <w:szCs w:val="20"/>
              </w:rPr>
              <w:t xml:space="preserve"> of the requirement</w:t>
            </w:r>
          </w:p>
        </w:tc>
        <w:tc>
          <w:tcPr>
            <w:tcW w:w="1980" w:type="dxa"/>
          </w:tcPr>
          <w:p w14:paraId="4DA779B4"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Form FIN – 3.2</w:t>
            </w:r>
          </w:p>
          <w:p w14:paraId="2CF4DCFC"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r>
      <w:tr w:rsidR="0016255D" w:rsidRPr="00465C52" w14:paraId="519704EB" w14:textId="77777777" w:rsidTr="003E5570">
        <w:tc>
          <w:tcPr>
            <w:tcW w:w="12660" w:type="dxa"/>
            <w:gridSpan w:val="8"/>
            <w:shd w:val="clear" w:color="auto" w:fill="7F7F7F"/>
          </w:tcPr>
          <w:p w14:paraId="370EE5EA"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bookmarkStart w:id="618" w:name="_heading=h.3mzq4wv" w:colFirst="0" w:colLast="0"/>
            <w:bookmarkEnd w:id="618"/>
            <w:r w:rsidRPr="00465C52">
              <w:rPr>
                <w:rFonts w:asciiTheme="majorBidi" w:hAnsiTheme="majorBidi" w:cstheme="majorBidi"/>
                <w:b/>
                <w:color w:val="0D0D0D" w:themeColor="text1" w:themeTint="F2"/>
                <w:sz w:val="20"/>
                <w:szCs w:val="20"/>
              </w:rPr>
              <w:t>4. Experience</w:t>
            </w:r>
          </w:p>
        </w:tc>
      </w:tr>
      <w:tr w:rsidR="0016255D" w:rsidRPr="00465C52" w14:paraId="61AFB1A1" w14:textId="77777777" w:rsidTr="003E5570">
        <w:tc>
          <w:tcPr>
            <w:tcW w:w="585" w:type="dxa"/>
          </w:tcPr>
          <w:p w14:paraId="29A48D14"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4.1 (a)</w:t>
            </w:r>
          </w:p>
        </w:tc>
        <w:tc>
          <w:tcPr>
            <w:tcW w:w="1470" w:type="dxa"/>
          </w:tcPr>
          <w:p w14:paraId="28C50CB6" w14:textId="77777777" w:rsidR="00A24374" w:rsidRPr="00465C52" w:rsidRDefault="00A24374" w:rsidP="003E5570">
            <w:pPr>
              <w:widowControl w:val="0"/>
              <w:tabs>
                <w:tab w:val="left" w:pos="8424"/>
              </w:tabs>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General Construction Experience</w:t>
            </w:r>
          </w:p>
        </w:tc>
        <w:tc>
          <w:tcPr>
            <w:tcW w:w="3810" w:type="dxa"/>
          </w:tcPr>
          <w:p w14:paraId="5C44EAF2" w14:textId="6CD294B1" w:rsidR="00A24374" w:rsidRPr="00465C52" w:rsidRDefault="00A24374" w:rsidP="00C51305">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 xml:space="preserve">Experience under construction contracts in the role of prime contractor, JV member, subcontractor, or management contractor for </w:t>
            </w:r>
            <w:r w:rsidRPr="00465C52">
              <w:rPr>
                <w:rFonts w:asciiTheme="majorBidi" w:hAnsiTheme="majorBidi" w:cstheme="majorBidi"/>
                <w:color w:val="0D0D0D" w:themeColor="text1" w:themeTint="F2"/>
                <w:sz w:val="20"/>
                <w:szCs w:val="20"/>
              </w:rPr>
              <w:lastRenderedPageBreak/>
              <w:t>at least the last</w:t>
            </w:r>
            <w:r w:rsidRPr="00465C52">
              <w:rPr>
                <w:rFonts w:asciiTheme="majorBidi" w:hAnsiTheme="majorBidi" w:cstheme="majorBidi"/>
                <w:b/>
                <w:color w:val="0D0D0D" w:themeColor="text1" w:themeTint="F2"/>
                <w:sz w:val="20"/>
                <w:szCs w:val="20"/>
              </w:rPr>
              <w:t xml:space="preserve"> Five (5) years, starting 1</w:t>
            </w:r>
            <w:r w:rsidRPr="00465C52">
              <w:rPr>
                <w:rFonts w:asciiTheme="majorBidi" w:hAnsiTheme="majorBidi" w:cstheme="majorBidi"/>
                <w:b/>
                <w:color w:val="0D0D0D" w:themeColor="text1" w:themeTint="F2"/>
                <w:sz w:val="20"/>
                <w:szCs w:val="20"/>
                <w:vertAlign w:val="superscript"/>
              </w:rPr>
              <w:t xml:space="preserve"> </w:t>
            </w:r>
            <w:r w:rsidRPr="00465C52">
              <w:rPr>
                <w:rFonts w:asciiTheme="majorBidi" w:hAnsiTheme="majorBidi" w:cstheme="majorBidi"/>
                <w:b/>
                <w:color w:val="0D0D0D" w:themeColor="text1" w:themeTint="F2"/>
                <w:sz w:val="20"/>
                <w:szCs w:val="20"/>
              </w:rPr>
              <w:t>January 20</w:t>
            </w:r>
            <w:r w:rsidR="00C51305" w:rsidRPr="00465C52">
              <w:rPr>
                <w:rFonts w:asciiTheme="majorBidi" w:hAnsiTheme="majorBidi" w:cstheme="majorBidi"/>
                <w:b/>
                <w:color w:val="0D0D0D" w:themeColor="text1" w:themeTint="F2"/>
                <w:sz w:val="20"/>
                <w:szCs w:val="20"/>
              </w:rPr>
              <w:t>21</w:t>
            </w:r>
            <w:r w:rsidRPr="00465C52">
              <w:rPr>
                <w:rFonts w:asciiTheme="majorBidi" w:hAnsiTheme="majorBidi" w:cstheme="majorBidi"/>
                <w:b/>
                <w:color w:val="0D0D0D" w:themeColor="text1" w:themeTint="F2"/>
                <w:sz w:val="20"/>
                <w:szCs w:val="20"/>
              </w:rPr>
              <w:t>.</w:t>
            </w:r>
          </w:p>
        </w:tc>
        <w:tc>
          <w:tcPr>
            <w:tcW w:w="1218" w:type="dxa"/>
          </w:tcPr>
          <w:p w14:paraId="5AF61F87"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lastRenderedPageBreak/>
              <w:t>Must meet requirement</w:t>
            </w:r>
          </w:p>
        </w:tc>
        <w:tc>
          <w:tcPr>
            <w:tcW w:w="1242" w:type="dxa"/>
          </w:tcPr>
          <w:p w14:paraId="2F24612D"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260" w:type="dxa"/>
          </w:tcPr>
          <w:p w14:paraId="21B0BABD"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095" w:type="dxa"/>
          </w:tcPr>
          <w:p w14:paraId="13F8B1C4" w14:textId="77777777" w:rsidR="00A24374" w:rsidRPr="00465C52" w:rsidRDefault="00A24374"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N/A</w:t>
            </w:r>
          </w:p>
        </w:tc>
        <w:tc>
          <w:tcPr>
            <w:tcW w:w="1980" w:type="dxa"/>
          </w:tcPr>
          <w:p w14:paraId="46C85C28"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Form EXP – 4.1</w:t>
            </w:r>
          </w:p>
          <w:p w14:paraId="0F844DF7"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r>
      <w:tr w:rsidR="0016255D" w:rsidRPr="00465C52" w14:paraId="0E25F369" w14:textId="77777777" w:rsidTr="003E5570">
        <w:trPr>
          <w:trHeight w:val="228"/>
        </w:trPr>
        <w:tc>
          <w:tcPr>
            <w:tcW w:w="585" w:type="dxa"/>
          </w:tcPr>
          <w:p w14:paraId="2C3E5078"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4.2 (a)</w:t>
            </w:r>
          </w:p>
        </w:tc>
        <w:tc>
          <w:tcPr>
            <w:tcW w:w="1470" w:type="dxa"/>
            <w:vMerge w:val="restart"/>
          </w:tcPr>
          <w:p w14:paraId="6DA1E368" w14:textId="77777777" w:rsidR="00A24374" w:rsidRPr="00465C52" w:rsidRDefault="00A24374" w:rsidP="003E5570">
            <w:pPr>
              <w:widowControl w:val="0"/>
              <w:tabs>
                <w:tab w:val="left" w:pos="8424"/>
              </w:tabs>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Specific Construction &amp; Contract Management Experience</w:t>
            </w:r>
          </w:p>
        </w:tc>
        <w:tc>
          <w:tcPr>
            <w:tcW w:w="3810" w:type="dxa"/>
          </w:tcPr>
          <w:p w14:paraId="27B8790E" w14:textId="43B14DDC" w:rsidR="00A24374" w:rsidRPr="00465C52" w:rsidRDefault="00A24374" w:rsidP="00C51305">
            <w:pPr>
              <w:spacing w:before="60" w:after="60"/>
              <w:ind w:right="-90"/>
              <w:rPr>
                <w:rFonts w:asciiTheme="majorBidi" w:hAnsiTheme="majorBidi" w:cstheme="majorBidi"/>
                <w:b/>
                <w:color w:val="0D0D0D" w:themeColor="text1" w:themeTint="F2"/>
                <w:sz w:val="20"/>
                <w:szCs w:val="20"/>
              </w:rPr>
            </w:pPr>
            <w:bookmarkStart w:id="619" w:name="_heading=h.2250f4o" w:colFirst="0" w:colLast="0"/>
            <w:bookmarkEnd w:id="619"/>
            <w:r w:rsidRPr="00465C52">
              <w:rPr>
                <w:rFonts w:asciiTheme="majorBidi" w:hAnsiTheme="majorBidi" w:cstheme="majorBidi"/>
                <w:b/>
                <w:bCs/>
                <w:color w:val="0D0D0D" w:themeColor="text1" w:themeTint="F2"/>
                <w:sz w:val="20"/>
                <w:szCs w:val="20"/>
              </w:rPr>
              <w:t>(</w:t>
            </w:r>
            <w:proofErr w:type="spellStart"/>
            <w:r w:rsidRPr="00465C52">
              <w:rPr>
                <w:rFonts w:asciiTheme="majorBidi" w:hAnsiTheme="majorBidi" w:cstheme="majorBidi"/>
                <w:b/>
                <w:bCs/>
                <w:color w:val="0D0D0D" w:themeColor="text1" w:themeTint="F2"/>
                <w:sz w:val="20"/>
                <w:szCs w:val="20"/>
              </w:rPr>
              <w:t>i</w:t>
            </w:r>
            <w:proofErr w:type="spellEnd"/>
            <w:r w:rsidRPr="00465C52">
              <w:rPr>
                <w:rFonts w:asciiTheme="majorBidi" w:hAnsiTheme="majorBidi" w:cstheme="majorBidi"/>
                <w:b/>
                <w:bCs/>
                <w:color w:val="0D0D0D" w:themeColor="text1" w:themeTint="F2"/>
                <w:sz w:val="20"/>
                <w:szCs w:val="20"/>
              </w:rPr>
              <w:t>)</w:t>
            </w:r>
            <w:r w:rsidRPr="00465C52">
              <w:rPr>
                <w:rFonts w:asciiTheme="majorBidi" w:hAnsiTheme="majorBidi" w:cstheme="majorBidi"/>
                <w:color w:val="0D0D0D" w:themeColor="text1" w:themeTint="F2"/>
                <w:sz w:val="20"/>
                <w:szCs w:val="20"/>
              </w:rPr>
              <w:t xml:space="preserve"> </w:t>
            </w:r>
            <w:r w:rsidRPr="00465C52">
              <w:rPr>
                <w:rFonts w:asciiTheme="majorBidi" w:hAnsiTheme="majorBidi" w:cstheme="majorBidi"/>
                <w:b/>
                <w:color w:val="0D0D0D" w:themeColor="text1" w:themeTint="F2"/>
                <w:sz w:val="20"/>
                <w:szCs w:val="20"/>
              </w:rPr>
              <w:t>A minimum number of TWO similar contracts</w:t>
            </w:r>
            <w:r w:rsidR="008D63DF" w:rsidRPr="00465C52">
              <w:rPr>
                <w:rFonts w:asciiTheme="majorBidi" w:hAnsiTheme="majorBidi" w:cstheme="majorBidi"/>
                <w:b/>
                <w:color w:val="0D0D0D" w:themeColor="text1" w:themeTint="F2"/>
                <w:sz w:val="20"/>
                <w:szCs w:val="20"/>
              </w:rPr>
              <w:t xml:space="preserve">, </w:t>
            </w:r>
            <w:r w:rsidR="008D63DF" w:rsidRPr="00465C52">
              <w:rPr>
                <w:rFonts w:asciiTheme="majorBidi" w:hAnsiTheme="majorBidi" w:cstheme="majorBidi"/>
                <w:color w:val="0D0D0D" w:themeColor="text1" w:themeTint="F2"/>
                <w:sz w:val="20"/>
                <w:szCs w:val="20"/>
              </w:rPr>
              <w:t xml:space="preserve">with a value of at least USD 400,000, </w:t>
            </w:r>
            <w:r w:rsidRPr="00465C52">
              <w:rPr>
                <w:rFonts w:asciiTheme="majorBidi" w:hAnsiTheme="majorBidi" w:cstheme="majorBidi"/>
                <w:color w:val="0D0D0D" w:themeColor="text1" w:themeTint="F2"/>
                <w:sz w:val="20"/>
                <w:szCs w:val="20"/>
              </w:rPr>
              <w:t>specified below that have been satisfactorily and substantially</w:t>
            </w:r>
            <w:r w:rsidRPr="00465C52">
              <w:rPr>
                <w:rFonts w:asciiTheme="majorBidi" w:hAnsiTheme="majorBidi" w:cstheme="majorBidi"/>
                <w:color w:val="0D0D0D" w:themeColor="text1" w:themeTint="F2"/>
                <w:sz w:val="20"/>
                <w:szCs w:val="20"/>
                <w:vertAlign w:val="superscript"/>
              </w:rPr>
              <w:footnoteReference w:id="11"/>
            </w:r>
            <w:r w:rsidRPr="00465C52">
              <w:rPr>
                <w:rFonts w:asciiTheme="majorBidi" w:hAnsiTheme="majorBidi" w:cstheme="majorBidi"/>
                <w:color w:val="0D0D0D" w:themeColor="text1" w:themeTint="F2"/>
                <w:sz w:val="20"/>
                <w:szCs w:val="20"/>
              </w:rPr>
              <w:t xml:space="preserve"> completed as a prime contractor, joint venture member</w:t>
            </w:r>
            <w:r w:rsidRPr="00465C52">
              <w:rPr>
                <w:rFonts w:asciiTheme="majorBidi" w:hAnsiTheme="majorBidi" w:cstheme="majorBidi"/>
                <w:color w:val="0D0D0D" w:themeColor="text1" w:themeTint="F2"/>
                <w:sz w:val="20"/>
                <w:szCs w:val="20"/>
                <w:vertAlign w:val="superscript"/>
              </w:rPr>
              <w:footnoteReference w:id="12"/>
            </w:r>
            <w:r w:rsidRPr="00465C52">
              <w:rPr>
                <w:rFonts w:asciiTheme="majorBidi" w:hAnsiTheme="majorBidi" w:cstheme="majorBidi"/>
                <w:color w:val="0D0D0D" w:themeColor="text1" w:themeTint="F2"/>
                <w:sz w:val="20"/>
                <w:szCs w:val="20"/>
              </w:rPr>
              <w:t>, management contractor or sub-contractor</w:t>
            </w:r>
            <w:r w:rsidRPr="00465C52">
              <w:rPr>
                <w:rFonts w:asciiTheme="majorBidi" w:hAnsiTheme="majorBidi" w:cstheme="majorBidi"/>
                <w:color w:val="0D0D0D" w:themeColor="text1" w:themeTint="F2"/>
                <w:sz w:val="20"/>
                <w:szCs w:val="20"/>
                <w:vertAlign w:val="superscript"/>
              </w:rPr>
              <w:t>6</w:t>
            </w:r>
            <w:r w:rsidRPr="00465C52">
              <w:rPr>
                <w:rFonts w:asciiTheme="majorBidi" w:hAnsiTheme="majorBidi" w:cstheme="majorBidi"/>
                <w:color w:val="0D0D0D" w:themeColor="text1" w:themeTint="F2"/>
                <w:sz w:val="20"/>
                <w:szCs w:val="20"/>
              </w:rPr>
              <w:t xml:space="preserve"> between </w:t>
            </w:r>
            <w:r w:rsidRPr="00465C52">
              <w:rPr>
                <w:rFonts w:asciiTheme="majorBidi" w:hAnsiTheme="majorBidi" w:cstheme="majorBidi"/>
                <w:b/>
                <w:color w:val="0D0D0D" w:themeColor="text1" w:themeTint="F2"/>
                <w:sz w:val="20"/>
                <w:szCs w:val="20"/>
              </w:rPr>
              <w:t>1st January 20</w:t>
            </w:r>
            <w:r w:rsidR="00C51305" w:rsidRPr="00465C52">
              <w:rPr>
                <w:rFonts w:asciiTheme="majorBidi" w:hAnsiTheme="majorBidi" w:cstheme="majorBidi"/>
                <w:b/>
                <w:color w:val="0D0D0D" w:themeColor="text1" w:themeTint="F2"/>
                <w:sz w:val="20"/>
                <w:szCs w:val="20"/>
              </w:rPr>
              <w:t xml:space="preserve">21 </w:t>
            </w:r>
            <w:r w:rsidRPr="00465C52">
              <w:rPr>
                <w:rFonts w:asciiTheme="majorBidi" w:hAnsiTheme="majorBidi" w:cstheme="majorBidi"/>
                <w:b/>
                <w:color w:val="0D0D0D" w:themeColor="text1" w:themeTint="F2"/>
                <w:sz w:val="20"/>
                <w:szCs w:val="20"/>
              </w:rPr>
              <w:t xml:space="preserve">and bid submission deadline: </w:t>
            </w:r>
          </w:p>
          <w:p w14:paraId="0B74675D" w14:textId="77777777" w:rsidR="00F77E12" w:rsidRPr="00465C52" w:rsidRDefault="00A24374" w:rsidP="00F77E12">
            <w:pPr>
              <w:widowControl w:val="0"/>
              <w:tabs>
                <w:tab w:val="left" w:pos="8424"/>
              </w:tabs>
              <w:ind w:right="-90"/>
              <w:rPr>
                <w:rFonts w:asciiTheme="majorBidi" w:hAnsiTheme="majorBidi" w:cstheme="majorBidi"/>
                <w:b/>
                <w:bCs/>
                <w:color w:val="0D0D0D" w:themeColor="text1" w:themeTint="F2"/>
                <w:sz w:val="20"/>
                <w:szCs w:val="20"/>
              </w:rPr>
            </w:pPr>
            <w:bookmarkStart w:id="620" w:name="_heading=h.haapch" w:colFirst="0" w:colLast="0"/>
            <w:bookmarkEnd w:id="620"/>
            <w:r w:rsidRPr="00465C52">
              <w:rPr>
                <w:rFonts w:asciiTheme="majorBidi" w:hAnsiTheme="majorBidi" w:cstheme="majorBidi"/>
                <w:b/>
                <w:bCs/>
                <w:color w:val="0D0D0D" w:themeColor="text1" w:themeTint="F2"/>
                <w:sz w:val="20"/>
                <w:szCs w:val="20"/>
              </w:rPr>
              <w:t>The similarity of the contracts shall be based on the following: construction of a building</w:t>
            </w:r>
            <w:r w:rsidR="00B07F67" w:rsidRPr="00465C52">
              <w:rPr>
                <w:rFonts w:asciiTheme="majorBidi" w:hAnsiTheme="majorBidi" w:cstheme="majorBidi"/>
                <w:b/>
                <w:bCs/>
                <w:color w:val="0D0D0D" w:themeColor="text1" w:themeTint="F2"/>
                <w:sz w:val="20"/>
                <w:szCs w:val="20"/>
              </w:rPr>
              <w:t xml:space="preserve"> </w:t>
            </w:r>
            <w:r w:rsidR="00C51305" w:rsidRPr="00465C52">
              <w:rPr>
                <w:rFonts w:asciiTheme="majorBidi" w:hAnsiTheme="majorBidi" w:cstheme="majorBidi"/>
                <w:b/>
                <w:bCs/>
                <w:color w:val="0D0D0D" w:themeColor="text1" w:themeTint="F2"/>
                <w:sz w:val="20"/>
                <w:szCs w:val="20"/>
              </w:rPr>
              <w:t xml:space="preserve">one </w:t>
            </w:r>
            <w:r w:rsidRPr="00465C52">
              <w:rPr>
                <w:rFonts w:asciiTheme="majorBidi" w:hAnsiTheme="majorBidi" w:cstheme="majorBidi"/>
                <w:b/>
                <w:bCs/>
                <w:color w:val="0D0D0D" w:themeColor="text1" w:themeTint="F2"/>
                <w:sz w:val="20"/>
                <w:szCs w:val="20"/>
              </w:rPr>
              <w:t xml:space="preserve">of more than </w:t>
            </w:r>
            <w:r w:rsidR="00B07F67" w:rsidRPr="00465C52">
              <w:rPr>
                <w:rFonts w:asciiTheme="majorBidi" w:hAnsiTheme="majorBidi" w:cstheme="majorBidi"/>
                <w:b/>
                <w:bCs/>
                <w:color w:val="0D0D0D" w:themeColor="text1" w:themeTint="F2"/>
                <w:sz w:val="20"/>
                <w:szCs w:val="20"/>
              </w:rPr>
              <w:t>420</w:t>
            </w:r>
            <w:r w:rsidRPr="00465C52">
              <w:rPr>
                <w:rFonts w:asciiTheme="majorBidi" w:hAnsiTheme="majorBidi" w:cstheme="majorBidi"/>
                <w:b/>
                <w:bCs/>
                <w:color w:val="0D0D0D" w:themeColor="text1" w:themeTint="F2"/>
                <w:sz w:val="20"/>
                <w:szCs w:val="20"/>
              </w:rPr>
              <w:t xml:space="preserve"> m2 floor coverage, including associated mechanical and electrical services works, and external works </w:t>
            </w:r>
          </w:p>
          <w:p w14:paraId="4D82DA1E" w14:textId="71EF7BFC" w:rsidR="00F77E12" w:rsidRPr="00465C52" w:rsidRDefault="00F77E12" w:rsidP="00151EF3">
            <w:pPr>
              <w:pStyle w:val="ListParagraph"/>
              <w:widowControl w:val="0"/>
              <w:numPr>
                <w:ilvl w:val="0"/>
                <w:numId w:val="134"/>
              </w:numPr>
              <w:tabs>
                <w:tab w:val="left" w:pos="8424"/>
              </w:tabs>
              <w:ind w:right="-90"/>
              <w:rPr>
                <w:rFonts w:asciiTheme="majorBidi" w:hAnsiTheme="majorBidi" w:cstheme="majorBidi"/>
                <w:b/>
                <w:bCs/>
                <w:color w:val="0D0D0D" w:themeColor="text1" w:themeTint="F2"/>
                <w:sz w:val="20"/>
                <w:szCs w:val="20"/>
              </w:rPr>
            </w:pPr>
            <w:r w:rsidRPr="00465C52">
              <w:rPr>
                <w:rFonts w:asciiTheme="majorBidi" w:hAnsiTheme="majorBidi" w:cstheme="majorBidi"/>
                <w:color w:val="0D0D0D" w:themeColor="text1" w:themeTint="F2"/>
                <w:sz w:val="20"/>
                <w:szCs w:val="20"/>
              </w:rPr>
              <w:t>In case of Joint Venture (JV), experience and technical capability of each JV member must by itself have completed at least 1 (one) successful contract during the past five (5) years involving the exercise of the skills for which it has been included in the Joint Venture, preferably similar experience in construction of a comparable scale</w:t>
            </w:r>
          </w:p>
        </w:tc>
        <w:tc>
          <w:tcPr>
            <w:tcW w:w="1218" w:type="dxa"/>
          </w:tcPr>
          <w:p w14:paraId="2FF68C89"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p w14:paraId="207A433B"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0D71F1A6"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67501E28"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07A1CEDC"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658977BB"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65C32868"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0AF21811"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04920870"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715A765E"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367BF181"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4BECB75B"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53430190"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4C9FD38B"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2A835A5B"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c>
          <w:tcPr>
            <w:tcW w:w="1242" w:type="dxa"/>
          </w:tcPr>
          <w:p w14:paraId="0C2E2D41"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r w:rsidRPr="00465C52">
              <w:rPr>
                <w:rFonts w:asciiTheme="majorBidi" w:hAnsiTheme="majorBidi" w:cstheme="majorBidi"/>
                <w:color w:val="0D0D0D" w:themeColor="text1" w:themeTint="F2"/>
                <w:sz w:val="20"/>
                <w:szCs w:val="20"/>
                <w:vertAlign w:val="superscript"/>
              </w:rPr>
              <w:footnoteReference w:id="13"/>
            </w:r>
          </w:p>
          <w:p w14:paraId="628AC212"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004413DF"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4EBAF1A2"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74D4A05A"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1C189662"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764DE07A"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24A98EF9"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17DEBA9B"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56A97F1C"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3F7E34DB"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67BE8DAC"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144DF0B4"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0D17EE7A"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6A2483ED"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c>
          <w:tcPr>
            <w:tcW w:w="1260" w:type="dxa"/>
          </w:tcPr>
          <w:p w14:paraId="15E6117D"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p w14:paraId="36399B96"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5B12A5A7"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7569E18A"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79FE5E38"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2E718A8C"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54DCEE9B"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3ABA90AB"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224CBA3A"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74910F32"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7C00DFFB"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489D92E6"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60195EFD"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485DFD28"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58C5BAED"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c>
          <w:tcPr>
            <w:tcW w:w="1095" w:type="dxa"/>
          </w:tcPr>
          <w:p w14:paraId="34A0F64E" w14:textId="77777777" w:rsidR="00A24374" w:rsidRPr="00465C52" w:rsidRDefault="00A24374" w:rsidP="003E5570">
            <w:pPr>
              <w:spacing w:before="60" w:after="60"/>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N/A</w:t>
            </w:r>
          </w:p>
          <w:p w14:paraId="1E15F0DE" w14:textId="77777777" w:rsidR="00A24374" w:rsidRPr="00465C52" w:rsidRDefault="00A24374" w:rsidP="003E5570">
            <w:pPr>
              <w:ind w:right="-90"/>
              <w:rPr>
                <w:rFonts w:asciiTheme="majorBidi" w:hAnsiTheme="majorBidi" w:cstheme="majorBidi"/>
                <w:color w:val="0D0D0D" w:themeColor="text1" w:themeTint="F2"/>
                <w:sz w:val="20"/>
                <w:szCs w:val="20"/>
              </w:rPr>
            </w:pPr>
          </w:p>
          <w:p w14:paraId="4AC64904" w14:textId="77777777" w:rsidR="00A24374" w:rsidRPr="00465C52" w:rsidRDefault="00A24374" w:rsidP="003E5570">
            <w:pPr>
              <w:ind w:right="-90"/>
              <w:rPr>
                <w:rFonts w:asciiTheme="majorBidi" w:hAnsiTheme="majorBidi" w:cstheme="majorBidi"/>
                <w:color w:val="0D0D0D" w:themeColor="text1" w:themeTint="F2"/>
                <w:sz w:val="20"/>
                <w:szCs w:val="20"/>
              </w:rPr>
            </w:pPr>
          </w:p>
          <w:p w14:paraId="33EC0C86" w14:textId="77777777" w:rsidR="00A24374" w:rsidRPr="00465C52" w:rsidRDefault="00A24374" w:rsidP="003E5570">
            <w:pPr>
              <w:ind w:right="-90"/>
              <w:rPr>
                <w:rFonts w:asciiTheme="majorBidi" w:hAnsiTheme="majorBidi" w:cstheme="majorBidi"/>
                <w:color w:val="0D0D0D" w:themeColor="text1" w:themeTint="F2"/>
                <w:sz w:val="20"/>
                <w:szCs w:val="20"/>
              </w:rPr>
            </w:pPr>
          </w:p>
          <w:p w14:paraId="01A94401" w14:textId="77777777" w:rsidR="00A24374" w:rsidRPr="00465C52" w:rsidRDefault="00A24374" w:rsidP="003E5570">
            <w:pPr>
              <w:ind w:right="-90"/>
              <w:rPr>
                <w:rFonts w:asciiTheme="majorBidi" w:hAnsiTheme="majorBidi" w:cstheme="majorBidi"/>
                <w:color w:val="0D0D0D" w:themeColor="text1" w:themeTint="F2"/>
                <w:sz w:val="20"/>
                <w:szCs w:val="20"/>
              </w:rPr>
            </w:pPr>
          </w:p>
          <w:p w14:paraId="55A28D3D" w14:textId="77777777" w:rsidR="00A24374" w:rsidRPr="00465C52" w:rsidRDefault="00A24374" w:rsidP="003E5570">
            <w:pPr>
              <w:ind w:right="-90"/>
              <w:rPr>
                <w:rFonts w:asciiTheme="majorBidi" w:hAnsiTheme="majorBidi" w:cstheme="majorBidi"/>
                <w:color w:val="0D0D0D" w:themeColor="text1" w:themeTint="F2"/>
                <w:sz w:val="20"/>
                <w:szCs w:val="20"/>
              </w:rPr>
            </w:pPr>
          </w:p>
          <w:p w14:paraId="581143D0" w14:textId="77777777" w:rsidR="00A24374" w:rsidRPr="00465C52" w:rsidRDefault="00A24374" w:rsidP="003E5570">
            <w:pPr>
              <w:ind w:right="-90"/>
              <w:rPr>
                <w:rFonts w:asciiTheme="majorBidi" w:hAnsiTheme="majorBidi" w:cstheme="majorBidi"/>
                <w:color w:val="0D0D0D" w:themeColor="text1" w:themeTint="F2"/>
                <w:sz w:val="20"/>
                <w:szCs w:val="20"/>
              </w:rPr>
            </w:pPr>
          </w:p>
          <w:p w14:paraId="29636206" w14:textId="77777777" w:rsidR="00A24374" w:rsidRPr="00465C52" w:rsidRDefault="00A24374" w:rsidP="003E5570">
            <w:pPr>
              <w:ind w:right="-90"/>
              <w:rPr>
                <w:rFonts w:asciiTheme="majorBidi" w:hAnsiTheme="majorBidi" w:cstheme="majorBidi"/>
                <w:color w:val="0D0D0D" w:themeColor="text1" w:themeTint="F2"/>
                <w:sz w:val="20"/>
                <w:szCs w:val="20"/>
              </w:rPr>
            </w:pPr>
          </w:p>
          <w:p w14:paraId="64B44363" w14:textId="77777777" w:rsidR="00A24374" w:rsidRPr="00465C52" w:rsidRDefault="00A24374" w:rsidP="003E5570">
            <w:pPr>
              <w:ind w:right="-90"/>
              <w:rPr>
                <w:rFonts w:asciiTheme="majorBidi" w:hAnsiTheme="majorBidi" w:cstheme="majorBidi"/>
                <w:color w:val="0D0D0D" w:themeColor="text1" w:themeTint="F2"/>
                <w:sz w:val="20"/>
                <w:szCs w:val="20"/>
              </w:rPr>
            </w:pPr>
          </w:p>
          <w:p w14:paraId="728A2A8B" w14:textId="77777777" w:rsidR="00A24374" w:rsidRPr="00465C52" w:rsidRDefault="00A24374" w:rsidP="003E5570">
            <w:pPr>
              <w:ind w:right="-90"/>
              <w:rPr>
                <w:rFonts w:asciiTheme="majorBidi" w:hAnsiTheme="majorBidi" w:cstheme="majorBidi"/>
                <w:color w:val="0D0D0D" w:themeColor="text1" w:themeTint="F2"/>
                <w:sz w:val="20"/>
                <w:szCs w:val="20"/>
              </w:rPr>
            </w:pPr>
          </w:p>
          <w:p w14:paraId="398F00D2" w14:textId="77777777" w:rsidR="00A24374" w:rsidRPr="00465C52" w:rsidRDefault="00A24374" w:rsidP="003E5570">
            <w:pPr>
              <w:ind w:right="-90"/>
              <w:rPr>
                <w:rFonts w:asciiTheme="majorBidi" w:hAnsiTheme="majorBidi" w:cstheme="majorBidi"/>
                <w:color w:val="0D0D0D" w:themeColor="text1" w:themeTint="F2"/>
                <w:sz w:val="20"/>
                <w:szCs w:val="20"/>
              </w:rPr>
            </w:pPr>
          </w:p>
          <w:p w14:paraId="3E1F488A" w14:textId="77777777" w:rsidR="00A24374" w:rsidRPr="00465C52" w:rsidRDefault="00A24374" w:rsidP="003E5570">
            <w:pPr>
              <w:ind w:right="-90"/>
              <w:rPr>
                <w:rFonts w:asciiTheme="majorBidi" w:hAnsiTheme="majorBidi" w:cstheme="majorBidi"/>
                <w:color w:val="0D0D0D" w:themeColor="text1" w:themeTint="F2"/>
                <w:sz w:val="20"/>
                <w:szCs w:val="20"/>
              </w:rPr>
            </w:pPr>
          </w:p>
          <w:p w14:paraId="512E9E37" w14:textId="77777777" w:rsidR="00A24374" w:rsidRPr="00465C52" w:rsidRDefault="00A24374" w:rsidP="003E5570">
            <w:pPr>
              <w:ind w:right="-90"/>
              <w:rPr>
                <w:rFonts w:asciiTheme="majorBidi" w:hAnsiTheme="majorBidi" w:cstheme="majorBidi"/>
                <w:color w:val="0D0D0D" w:themeColor="text1" w:themeTint="F2"/>
                <w:sz w:val="20"/>
                <w:szCs w:val="20"/>
              </w:rPr>
            </w:pPr>
          </w:p>
          <w:p w14:paraId="047873C8" w14:textId="77777777" w:rsidR="00A24374" w:rsidRPr="00465C52" w:rsidRDefault="00A24374" w:rsidP="003E5570">
            <w:pPr>
              <w:ind w:right="-90"/>
              <w:rPr>
                <w:rFonts w:asciiTheme="majorBidi" w:hAnsiTheme="majorBidi" w:cstheme="majorBidi"/>
                <w:color w:val="0D0D0D" w:themeColor="text1" w:themeTint="F2"/>
                <w:sz w:val="20"/>
                <w:szCs w:val="20"/>
              </w:rPr>
            </w:pPr>
          </w:p>
        </w:tc>
        <w:tc>
          <w:tcPr>
            <w:tcW w:w="1980" w:type="dxa"/>
          </w:tcPr>
          <w:p w14:paraId="1BFE844B"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roofErr w:type="gramStart"/>
            <w:r w:rsidRPr="00465C52">
              <w:rPr>
                <w:rFonts w:asciiTheme="majorBidi" w:hAnsiTheme="majorBidi" w:cstheme="majorBidi"/>
                <w:color w:val="0D0D0D" w:themeColor="text1" w:themeTint="F2"/>
                <w:sz w:val="20"/>
                <w:szCs w:val="20"/>
              </w:rPr>
              <w:t>Form</w:t>
            </w:r>
            <w:proofErr w:type="gramEnd"/>
            <w:r w:rsidRPr="00465C52">
              <w:rPr>
                <w:rFonts w:asciiTheme="majorBidi" w:hAnsiTheme="majorBidi" w:cstheme="majorBidi"/>
                <w:color w:val="0D0D0D" w:themeColor="text1" w:themeTint="F2"/>
                <w:sz w:val="20"/>
                <w:szCs w:val="20"/>
              </w:rPr>
              <w:t xml:space="preserve"> EXP 4.2(a)</w:t>
            </w:r>
          </w:p>
        </w:tc>
      </w:tr>
      <w:tr w:rsidR="00A24374" w:rsidRPr="00465C52" w14:paraId="1FC28E57" w14:textId="77777777" w:rsidTr="003E5570">
        <w:trPr>
          <w:trHeight w:val="228"/>
        </w:trPr>
        <w:tc>
          <w:tcPr>
            <w:tcW w:w="585" w:type="dxa"/>
          </w:tcPr>
          <w:p w14:paraId="60F7C588"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4.2 (b)</w:t>
            </w:r>
          </w:p>
        </w:tc>
        <w:tc>
          <w:tcPr>
            <w:tcW w:w="1470" w:type="dxa"/>
            <w:vMerge/>
          </w:tcPr>
          <w:p w14:paraId="1C61C9B3" w14:textId="77777777" w:rsidR="00A24374" w:rsidRPr="00465C52" w:rsidRDefault="00A24374" w:rsidP="003E5570">
            <w:pPr>
              <w:widowControl w:val="0"/>
              <w:pBdr>
                <w:top w:val="nil"/>
                <w:left w:val="nil"/>
                <w:bottom w:val="nil"/>
                <w:right w:val="nil"/>
                <w:between w:val="nil"/>
              </w:pBdr>
              <w:spacing w:line="276" w:lineRule="auto"/>
              <w:rPr>
                <w:rFonts w:asciiTheme="majorBidi" w:hAnsiTheme="majorBidi" w:cstheme="majorBidi"/>
                <w:color w:val="0D0D0D" w:themeColor="text1" w:themeTint="F2"/>
                <w:sz w:val="20"/>
                <w:szCs w:val="20"/>
              </w:rPr>
            </w:pPr>
          </w:p>
        </w:tc>
        <w:tc>
          <w:tcPr>
            <w:tcW w:w="3810" w:type="dxa"/>
          </w:tcPr>
          <w:p w14:paraId="6E83A2F4" w14:textId="19664760"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bookmarkStart w:id="621" w:name="_heading=h.319y80a" w:colFirst="0" w:colLast="0"/>
            <w:bookmarkEnd w:id="621"/>
            <w:r w:rsidRPr="00465C52">
              <w:rPr>
                <w:rFonts w:asciiTheme="majorBidi" w:hAnsiTheme="majorBidi" w:cstheme="majorBidi"/>
                <w:color w:val="0D0D0D" w:themeColor="text1" w:themeTint="F2"/>
                <w:sz w:val="20"/>
                <w:szCs w:val="20"/>
              </w:rPr>
              <w:t xml:space="preserve">For the above and any other contracts [substantially completed and under implementation] as prime contractor, joint venture </w:t>
            </w:r>
            <w:r w:rsidR="00C51305" w:rsidRPr="00465C52">
              <w:rPr>
                <w:rFonts w:asciiTheme="majorBidi" w:hAnsiTheme="majorBidi" w:cstheme="majorBidi"/>
                <w:color w:val="0D0D0D" w:themeColor="text1" w:themeTint="F2"/>
                <w:sz w:val="20"/>
                <w:szCs w:val="20"/>
              </w:rPr>
              <w:t>member, or</w:t>
            </w:r>
            <w:r w:rsidRPr="00465C52">
              <w:rPr>
                <w:rFonts w:asciiTheme="majorBidi" w:hAnsiTheme="majorBidi" w:cstheme="majorBidi"/>
                <w:color w:val="0D0D0D" w:themeColor="text1" w:themeTint="F2"/>
                <w:sz w:val="20"/>
                <w:szCs w:val="20"/>
              </w:rPr>
              <w:t xml:space="preserve"> sub-contractor between </w:t>
            </w:r>
            <w:r w:rsidRPr="00465C52">
              <w:rPr>
                <w:rFonts w:asciiTheme="majorBidi" w:hAnsiTheme="majorBidi" w:cstheme="majorBidi"/>
                <w:b/>
                <w:color w:val="0D0D0D" w:themeColor="text1" w:themeTint="F2"/>
                <w:sz w:val="20"/>
                <w:szCs w:val="20"/>
              </w:rPr>
              <w:t>1st January 20</w:t>
            </w:r>
            <w:r w:rsidR="00C51305" w:rsidRPr="00465C52">
              <w:rPr>
                <w:rFonts w:asciiTheme="majorBidi" w:hAnsiTheme="majorBidi" w:cstheme="majorBidi"/>
                <w:b/>
                <w:color w:val="0D0D0D" w:themeColor="text1" w:themeTint="F2"/>
                <w:sz w:val="20"/>
                <w:szCs w:val="20"/>
              </w:rPr>
              <w:t>21</w:t>
            </w:r>
            <w:r w:rsidRPr="00465C52">
              <w:rPr>
                <w:rFonts w:asciiTheme="majorBidi" w:hAnsiTheme="majorBidi" w:cstheme="majorBidi"/>
                <w:b/>
                <w:color w:val="0D0D0D" w:themeColor="text1" w:themeTint="F2"/>
                <w:sz w:val="20"/>
                <w:szCs w:val="20"/>
              </w:rPr>
              <w:t xml:space="preserve"> and Application submission deadline</w:t>
            </w:r>
            <w:r w:rsidRPr="00465C52">
              <w:rPr>
                <w:rFonts w:asciiTheme="majorBidi" w:hAnsiTheme="majorBidi" w:cstheme="majorBidi"/>
                <w:color w:val="0D0D0D" w:themeColor="text1" w:themeTint="F2"/>
                <w:sz w:val="20"/>
                <w:szCs w:val="20"/>
              </w:rPr>
              <w:t xml:space="preserve">, a minimum construction experience in the following key </w:t>
            </w:r>
            <w:r w:rsidRPr="00465C52">
              <w:rPr>
                <w:rFonts w:asciiTheme="majorBidi" w:hAnsiTheme="majorBidi" w:cstheme="majorBidi"/>
                <w:color w:val="0D0D0D" w:themeColor="text1" w:themeTint="F2"/>
                <w:sz w:val="20"/>
                <w:szCs w:val="20"/>
              </w:rPr>
              <w:lastRenderedPageBreak/>
              <w:t>activities successfully completed</w:t>
            </w:r>
            <w:r w:rsidRPr="00465C52">
              <w:rPr>
                <w:rFonts w:asciiTheme="majorBidi" w:hAnsiTheme="majorBidi" w:cstheme="majorBidi"/>
                <w:color w:val="0D0D0D" w:themeColor="text1" w:themeTint="F2"/>
                <w:sz w:val="20"/>
                <w:szCs w:val="20"/>
                <w:vertAlign w:val="superscript"/>
              </w:rPr>
              <w:footnoteReference w:id="14"/>
            </w:r>
            <w:r w:rsidRPr="00465C52">
              <w:rPr>
                <w:rFonts w:asciiTheme="majorBidi" w:hAnsiTheme="majorBidi" w:cstheme="majorBidi"/>
                <w:color w:val="0D0D0D" w:themeColor="text1" w:themeTint="F2"/>
                <w:sz w:val="20"/>
                <w:szCs w:val="20"/>
              </w:rPr>
              <w:t xml:space="preserve">: </w:t>
            </w:r>
            <w:r w:rsidRPr="00465C52">
              <w:rPr>
                <w:rFonts w:asciiTheme="majorBidi" w:hAnsiTheme="majorBidi" w:cstheme="majorBidi"/>
                <w:b/>
                <w:bCs/>
                <w:color w:val="0D0D0D" w:themeColor="text1" w:themeTint="F2"/>
                <w:sz w:val="20"/>
                <w:szCs w:val="20"/>
              </w:rPr>
              <w:t xml:space="preserve">Construction building works </w:t>
            </w:r>
            <w:r w:rsidR="00B07F67" w:rsidRPr="00465C52">
              <w:rPr>
                <w:rFonts w:asciiTheme="majorBidi" w:hAnsiTheme="majorBidi" w:cstheme="majorBidi"/>
                <w:b/>
                <w:bCs/>
                <w:color w:val="0D0D0D" w:themeColor="text1" w:themeTint="F2"/>
                <w:sz w:val="20"/>
                <w:szCs w:val="20"/>
              </w:rPr>
              <w:t xml:space="preserve">of </w:t>
            </w:r>
            <w:r w:rsidRPr="00465C52">
              <w:rPr>
                <w:rFonts w:asciiTheme="majorBidi" w:hAnsiTheme="majorBidi" w:cstheme="majorBidi"/>
                <w:b/>
                <w:bCs/>
                <w:color w:val="0D0D0D" w:themeColor="text1" w:themeTint="F2"/>
                <w:sz w:val="20"/>
                <w:szCs w:val="20"/>
              </w:rPr>
              <w:t xml:space="preserve">more than </w:t>
            </w:r>
            <w:r w:rsidR="00B07F67" w:rsidRPr="00465C52">
              <w:rPr>
                <w:rFonts w:asciiTheme="majorBidi" w:hAnsiTheme="majorBidi" w:cstheme="majorBidi"/>
                <w:b/>
                <w:bCs/>
                <w:color w:val="0D0D0D" w:themeColor="text1" w:themeTint="F2"/>
                <w:sz w:val="20"/>
                <w:szCs w:val="20"/>
              </w:rPr>
              <w:t>42</w:t>
            </w:r>
            <w:r w:rsidRPr="00465C52">
              <w:rPr>
                <w:rFonts w:asciiTheme="majorBidi" w:hAnsiTheme="majorBidi" w:cstheme="majorBidi"/>
                <w:b/>
                <w:bCs/>
                <w:color w:val="0D0D0D" w:themeColor="text1" w:themeTint="F2"/>
                <w:sz w:val="20"/>
                <w:szCs w:val="20"/>
              </w:rPr>
              <w:t>0 m2 floor coverage, including associated mechanical and electrical services works, and related external works in</w:t>
            </w:r>
            <w:r w:rsidRPr="00465C52">
              <w:rPr>
                <w:rFonts w:asciiTheme="majorBidi" w:hAnsiTheme="majorBidi" w:cstheme="majorBidi"/>
                <w:color w:val="0D0D0D" w:themeColor="text1" w:themeTint="F2"/>
                <w:sz w:val="20"/>
                <w:szCs w:val="20"/>
              </w:rPr>
              <w:t xml:space="preserve"> </w:t>
            </w:r>
            <w:r w:rsidRPr="00465C52">
              <w:rPr>
                <w:rFonts w:asciiTheme="majorBidi" w:hAnsiTheme="majorBidi" w:cstheme="majorBidi"/>
                <w:b/>
                <w:bCs/>
                <w:color w:val="0D0D0D" w:themeColor="text1" w:themeTint="F2"/>
                <w:sz w:val="20"/>
                <w:szCs w:val="20"/>
              </w:rPr>
              <w:t>connection to buildings</w:t>
            </w:r>
            <w:r w:rsidRPr="00465C52">
              <w:rPr>
                <w:rFonts w:asciiTheme="majorBidi" w:hAnsiTheme="majorBidi" w:cstheme="majorBidi"/>
                <w:color w:val="0D0D0D" w:themeColor="text1" w:themeTint="F2"/>
                <w:sz w:val="20"/>
                <w:szCs w:val="20"/>
              </w:rPr>
              <w:t xml:space="preserve"> </w:t>
            </w:r>
          </w:p>
          <w:p w14:paraId="4B0F5D0E"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c>
          <w:tcPr>
            <w:tcW w:w="1218" w:type="dxa"/>
          </w:tcPr>
          <w:p w14:paraId="2771CA03" w14:textId="77777777" w:rsidR="00A24374" w:rsidRPr="00465C52" w:rsidRDefault="00A24374" w:rsidP="003E5570">
            <w:pPr>
              <w:spacing w:before="60" w:after="60"/>
              <w:ind w:right="-90"/>
              <w:rPr>
                <w:rFonts w:asciiTheme="majorBidi" w:hAnsiTheme="majorBidi" w:cstheme="majorBidi"/>
                <w:color w:val="0D0D0D" w:themeColor="text1" w:themeTint="F2"/>
                <w:sz w:val="20"/>
                <w:szCs w:val="20"/>
              </w:rPr>
            </w:pPr>
            <w:bookmarkStart w:id="622" w:name="_heading=h.1gf8i83" w:colFirst="0" w:colLast="0"/>
            <w:bookmarkEnd w:id="622"/>
            <w:r w:rsidRPr="00465C52">
              <w:rPr>
                <w:rFonts w:asciiTheme="majorBidi" w:hAnsiTheme="majorBidi" w:cstheme="majorBidi"/>
                <w:color w:val="0D0D0D" w:themeColor="text1" w:themeTint="F2"/>
                <w:sz w:val="20"/>
                <w:szCs w:val="20"/>
              </w:rPr>
              <w:lastRenderedPageBreak/>
              <w:t xml:space="preserve">Must meet requirements </w:t>
            </w:r>
          </w:p>
          <w:p w14:paraId="535FAC75"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c>
          <w:tcPr>
            <w:tcW w:w="1242" w:type="dxa"/>
          </w:tcPr>
          <w:p w14:paraId="1867D667"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bookmarkStart w:id="623" w:name="_heading=h.40ew0vw" w:colFirst="0" w:colLast="0"/>
            <w:bookmarkEnd w:id="623"/>
            <w:r w:rsidRPr="00465C52">
              <w:rPr>
                <w:rFonts w:asciiTheme="majorBidi" w:hAnsiTheme="majorBidi" w:cstheme="majorBidi"/>
                <w:color w:val="0D0D0D" w:themeColor="text1" w:themeTint="F2"/>
                <w:sz w:val="20"/>
                <w:szCs w:val="20"/>
              </w:rPr>
              <w:t xml:space="preserve">Must meet requirements  </w:t>
            </w:r>
          </w:p>
          <w:p w14:paraId="6298F559"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p w14:paraId="21093F8F"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p>
        </w:tc>
        <w:tc>
          <w:tcPr>
            <w:tcW w:w="1260" w:type="dxa"/>
          </w:tcPr>
          <w:p w14:paraId="7AD81DD3"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Must meet requirement</w:t>
            </w:r>
          </w:p>
        </w:tc>
        <w:tc>
          <w:tcPr>
            <w:tcW w:w="1095" w:type="dxa"/>
          </w:tcPr>
          <w:p w14:paraId="4FFD0F6D" w14:textId="77777777" w:rsidR="00A24374" w:rsidRPr="00465C52" w:rsidRDefault="00A24374" w:rsidP="003E5570">
            <w:pPr>
              <w:ind w:right="-90"/>
              <w:rPr>
                <w:rFonts w:asciiTheme="majorBidi" w:hAnsiTheme="majorBidi" w:cstheme="majorBidi"/>
                <w:i/>
                <w:color w:val="0D0D0D" w:themeColor="text1" w:themeTint="F2"/>
                <w:sz w:val="20"/>
                <w:szCs w:val="20"/>
              </w:rPr>
            </w:pPr>
            <w:r w:rsidRPr="00465C52">
              <w:rPr>
                <w:rFonts w:asciiTheme="majorBidi" w:hAnsiTheme="majorBidi" w:cstheme="majorBidi"/>
                <w:color w:val="0D0D0D" w:themeColor="text1" w:themeTint="F2"/>
                <w:sz w:val="20"/>
                <w:szCs w:val="20"/>
              </w:rPr>
              <w:t>N/A</w:t>
            </w:r>
          </w:p>
        </w:tc>
        <w:tc>
          <w:tcPr>
            <w:tcW w:w="1980" w:type="dxa"/>
          </w:tcPr>
          <w:p w14:paraId="3A45B877" w14:textId="77777777" w:rsidR="00A24374" w:rsidRPr="00465C52" w:rsidRDefault="00A24374" w:rsidP="003E5570">
            <w:pPr>
              <w:widowControl w:val="0"/>
              <w:tabs>
                <w:tab w:val="left" w:pos="8424"/>
              </w:tabs>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Form EXP – 4.2 (b)</w:t>
            </w:r>
          </w:p>
        </w:tc>
      </w:tr>
    </w:tbl>
    <w:p w14:paraId="4526B78C" w14:textId="114BFDED" w:rsidR="00A24374" w:rsidRPr="00465C52" w:rsidRDefault="00A24374" w:rsidP="00A24374">
      <w:pPr>
        <w:rPr>
          <w:b/>
          <w:i/>
          <w:color w:val="0D0D0D" w:themeColor="text1" w:themeTint="F2"/>
        </w:rPr>
        <w:sectPr w:rsidR="00A24374" w:rsidRPr="00465C52" w:rsidSect="002C1153">
          <w:pgSz w:w="16834" w:h="11909" w:orient="landscape" w:code="9"/>
          <w:pgMar w:top="1440" w:right="1440" w:bottom="720" w:left="720" w:header="720" w:footer="720" w:gutter="0"/>
          <w:cols w:space="720"/>
        </w:sectPr>
      </w:pPr>
    </w:p>
    <w:p w14:paraId="08DE0B15" w14:textId="77777777" w:rsidR="007B586E" w:rsidRPr="00465C52" w:rsidRDefault="007B586E" w:rsidP="00347DB2">
      <w:pPr>
        <w:pStyle w:val="Footer"/>
        <w:tabs>
          <w:tab w:val="clear" w:pos="9504"/>
        </w:tabs>
        <w:spacing w:before="0"/>
        <w:ind w:left="1440" w:hanging="720"/>
        <w:contextualSpacing/>
        <w:rPr>
          <w:rFonts w:ascii="Times New Roman" w:hAnsi="Times New Roman"/>
          <w:color w:val="0D0D0D" w:themeColor="text1" w:themeTint="F2"/>
          <w:sz w:val="22"/>
        </w:rPr>
      </w:pPr>
      <w:bookmarkStart w:id="624" w:name="_Toc103401423"/>
    </w:p>
    <w:p w14:paraId="495BEA03" w14:textId="77777777" w:rsidR="007B586E" w:rsidRPr="00465C52" w:rsidRDefault="00F82CA6" w:rsidP="00151EF3">
      <w:pPr>
        <w:pStyle w:val="HeaderEvaCriteria"/>
        <w:numPr>
          <w:ilvl w:val="0"/>
          <w:numId w:val="125"/>
        </w:numPr>
        <w:contextualSpacing/>
        <w:rPr>
          <w:rFonts w:ascii="Times New Roman" w:hAnsi="Times New Roman"/>
          <w:color w:val="0D0D0D" w:themeColor="text1" w:themeTint="F2"/>
        </w:rPr>
      </w:pPr>
      <w:bookmarkStart w:id="625" w:name="_Toc63331100"/>
      <w:r w:rsidRPr="00465C52">
        <w:rPr>
          <w:rFonts w:ascii="Times New Roman" w:hAnsi="Times New Roman"/>
          <w:color w:val="0D0D0D" w:themeColor="text1" w:themeTint="F2"/>
        </w:rPr>
        <w:t>Key Personnel</w:t>
      </w:r>
      <w:bookmarkEnd w:id="625"/>
    </w:p>
    <w:p w14:paraId="7C4D6C96" w14:textId="73CB60A1" w:rsidR="00D07996" w:rsidRPr="00465C52" w:rsidRDefault="00D07996" w:rsidP="00347DB2">
      <w:pPr>
        <w:tabs>
          <w:tab w:val="right" w:pos="7254"/>
        </w:tabs>
        <w:spacing w:before="60" w:after="200"/>
        <w:contextualSpacing/>
        <w:jc w:val="both"/>
        <w:rPr>
          <w:iCs/>
          <w:color w:val="0D0D0D" w:themeColor="text1" w:themeTint="F2"/>
          <w:szCs w:val="20"/>
        </w:rPr>
      </w:pPr>
      <w:bookmarkStart w:id="626" w:name="_Toc442271839"/>
      <w:bookmarkStart w:id="627" w:name="_Toc446329275"/>
      <w:r w:rsidRPr="00465C52">
        <w:rPr>
          <w:iCs/>
          <w:color w:val="0D0D0D" w:themeColor="text1" w:themeTint="F2"/>
          <w:szCs w:val="20"/>
        </w:rPr>
        <w:t xml:space="preserve">The Bidder must demonstrate that it will have suitably qualified (and in adequate numbers) Key Personnel, as described in the Specification. </w:t>
      </w:r>
    </w:p>
    <w:p w14:paraId="7159ABF2" w14:textId="77777777" w:rsidR="00D211AA" w:rsidRPr="00465C52" w:rsidRDefault="00D211AA" w:rsidP="00347DB2">
      <w:pPr>
        <w:tabs>
          <w:tab w:val="right" w:pos="7254"/>
        </w:tabs>
        <w:spacing w:before="60" w:after="200"/>
        <w:contextualSpacing/>
        <w:jc w:val="both"/>
        <w:rPr>
          <w:iCs/>
          <w:color w:val="0D0D0D" w:themeColor="text1" w:themeTint="F2"/>
          <w:szCs w:val="20"/>
        </w:rPr>
      </w:pPr>
    </w:p>
    <w:p w14:paraId="414BAB02" w14:textId="7ED5F660" w:rsidR="00D07996" w:rsidRPr="00465C52" w:rsidRDefault="00D07996" w:rsidP="00347DB2">
      <w:pPr>
        <w:tabs>
          <w:tab w:val="right" w:pos="7254"/>
        </w:tabs>
        <w:spacing w:before="60" w:after="200"/>
        <w:contextualSpacing/>
        <w:jc w:val="both"/>
        <w:rPr>
          <w:iCs/>
          <w:color w:val="0D0D0D" w:themeColor="text1" w:themeTint="F2"/>
          <w:szCs w:val="20"/>
        </w:rPr>
      </w:pPr>
      <w:r w:rsidRPr="00465C52">
        <w:rPr>
          <w:iCs/>
          <w:color w:val="0D0D0D" w:themeColor="text1" w:themeTint="F2"/>
          <w:szCs w:val="20"/>
        </w:rPr>
        <w:t>The Bidder shall provide details of the Key Personnel and such other Key Personnel that the Bidder considers appropriate to perform the Contract, together with their academic qualifications and work experience. The Bidder shall complete the relevant Forms in Section IV, Bidding Forms.</w:t>
      </w:r>
    </w:p>
    <w:tbl>
      <w:tblPr>
        <w:tblW w:w="9075" w:type="dxa"/>
        <w:tblInd w:w="20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735"/>
        <w:gridCol w:w="1590"/>
        <w:gridCol w:w="3765"/>
        <w:gridCol w:w="2985"/>
      </w:tblGrid>
      <w:tr w:rsidR="0016255D" w:rsidRPr="00465C52" w14:paraId="0E5671D6" w14:textId="77777777" w:rsidTr="003E5570">
        <w:tc>
          <w:tcPr>
            <w:tcW w:w="735" w:type="dxa"/>
            <w:tcBorders>
              <w:top w:val="single" w:sz="4" w:space="0" w:color="000000"/>
              <w:left w:val="single" w:sz="4" w:space="0" w:color="000000"/>
              <w:bottom w:val="single" w:sz="4" w:space="0" w:color="000000"/>
              <w:right w:val="single" w:sz="4" w:space="0" w:color="000000"/>
            </w:tcBorders>
            <w:vAlign w:val="center"/>
          </w:tcPr>
          <w:p w14:paraId="5106D1C1" w14:textId="77777777" w:rsidR="00B07F67" w:rsidRPr="00465C52" w:rsidRDefault="00B07F67" w:rsidP="003E5570">
            <w:pPr>
              <w:ind w:right="-90"/>
              <w:jc w:val="center"/>
              <w:rPr>
                <w:rFonts w:asciiTheme="majorBidi" w:hAnsiTheme="majorBidi" w:cstheme="majorBidi"/>
                <w:b/>
                <w:color w:val="0D0D0D" w:themeColor="text1" w:themeTint="F2"/>
              </w:rPr>
            </w:pPr>
            <w:r w:rsidRPr="00465C52">
              <w:rPr>
                <w:rFonts w:asciiTheme="majorBidi" w:hAnsiTheme="majorBidi" w:cstheme="majorBidi"/>
                <w:b/>
                <w:color w:val="0D0D0D" w:themeColor="text1" w:themeTint="F2"/>
              </w:rPr>
              <w:t>Item No.</w:t>
            </w:r>
          </w:p>
        </w:tc>
        <w:tc>
          <w:tcPr>
            <w:tcW w:w="1590" w:type="dxa"/>
            <w:tcBorders>
              <w:top w:val="single" w:sz="4" w:space="0" w:color="000000"/>
              <w:left w:val="single" w:sz="4" w:space="0" w:color="000000"/>
              <w:bottom w:val="single" w:sz="4" w:space="0" w:color="000000"/>
              <w:right w:val="single" w:sz="4" w:space="0" w:color="000000"/>
            </w:tcBorders>
            <w:vAlign w:val="center"/>
          </w:tcPr>
          <w:p w14:paraId="0DA9A9E4" w14:textId="77777777" w:rsidR="00B07F67" w:rsidRPr="00465C52" w:rsidRDefault="00B07F67" w:rsidP="003E5570">
            <w:pPr>
              <w:ind w:right="-90"/>
              <w:jc w:val="center"/>
              <w:rPr>
                <w:rFonts w:asciiTheme="majorBidi" w:hAnsiTheme="majorBidi" w:cstheme="majorBidi"/>
                <w:b/>
                <w:color w:val="0D0D0D" w:themeColor="text1" w:themeTint="F2"/>
              </w:rPr>
            </w:pPr>
            <w:r w:rsidRPr="00465C52">
              <w:rPr>
                <w:rFonts w:asciiTheme="majorBidi" w:hAnsiTheme="majorBidi" w:cstheme="majorBidi"/>
                <w:b/>
                <w:color w:val="0D0D0D" w:themeColor="text1" w:themeTint="F2"/>
              </w:rPr>
              <w:t>Position / specialization</w:t>
            </w:r>
          </w:p>
        </w:tc>
        <w:tc>
          <w:tcPr>
            <w:tcW w:w="3765" w:type="dxa"/>
            <w:tcBorders>
              <w:top w:val="single" w:sz="4" w:space="0" w:color="000000"/>
              <w:left w:val="single" w:sz="4" w:space="0" w:color="000000"/>
              <w:bottom w:val="single" w:sz="4" w:space="0" w:color="000000"/>
              <w:right w:val="single" w:sz="4" w:space="0" w:color="000000"/>
            </w:tcBorders>
            <w:vAlign w:val="center"/>
          </w:tcPr>
          <w:p w14:paraId="40E73BF6" w14:textId="77777777" w:rsidR="00B07F67" w:rsidRPr="00465C52" w:rsidRDefault="00B07F67" w:rsidP="003E5570">
            <w:pPr>
              <w:ind w:right="-90"/>
              <w:jc w:val="center"/>
              <w:rPr>
                <w:rFonts w:asciiTheme="majorBidi" w:hAnsiTheme="majorBidi" w:cstheme="majorBidi"/>
                <w:b/>
                <w:color w:val="0D0D0D" w:themeColor="text1" w:themeTint="F2"/>
              </w:rPr>
            </w:pPr>
            <w:r w:rsidRPr="00465C52">
              <w:rPr>
                <w:rFonts w:asciiTheme="majorBidi" w:hAnsiTheme="majorBidi" w:cstheme="majorBidi"/>
                <w:b/>
                <w:color w:val="0D0D0D" w:themeColor="text1" w:themeTint="F2"/>
              </w:rPr>
              <w:t>Relevant academic qualifications</w:t>
            </w:r>
          </w:p>
        </w:tc>
        <w:tc>
          <w:tcPr>
            <w:tcW w:w="2985" w:type="dxa"/>
            <w:tcBorders>
              <w:top w:val="single" w:sz="4" w:space="0" w:color="000000"/>
              <w:left w:val="single" w:sz="4" w:space="0" w:color="000000"/>
              <w:bottom w:val="single" w:sz="4" w:space="0" w:color="000000"/>
              <w:right w:val="single" w:sz="4" w:space="0" w:color="000000"/>
            </w:tcBorders>
          </w:tcPr>
          <w:p w14:paraId="01F425B0" w14:textId="77777777" w:rsidR="00B07F67" w:rsidRPr="00465C52" w:rsidRDefault="00B07F67" w:rsidP="003E5570">
            <w:pPr>
              <w:ind w:right="-90"/>
              <w:jc w:val="center"/>
              <w:rPr>
                <w:rFonts w:asciiTheme="majorBidi" w:hAnsiTheme="majorBidi" w:cstheme="majorBidi"/>
                <w:b/>
                <w:color w:val="0D0D0D" w:themeColor="text1" w:themeTint="F2"/>
              </w:rPr>
            </w:pPr>
            <w:r w:rsidRPr="00465C52">
              <w:rPr>
                <w:rFonts w:asciiTheme="majorBidi" w:hAnsiTheme="majorBidi" w:cstheme="majorBidi"/>
                <w:b/>
                <w:color w:val="0D0D0D" w:themeColor="text1" w:themeTint="F2"/>
              </w:rPr>
              <w:t>Minimum years of relevant work experience</w:t>
            </w:r>
          </w:p>
        </w:tc>
      </w:tr>
      <w:tr w:rsidR="0016255D" w:rsidRPr="00465C52" w14:paraId="6831CEF9" w14:textId="77777777" w:rsidTr="003E5570">
        <w:trPr>
          <w:trHeight w:val="1470"/>
        </w:trPr>
        <w:tc>
          <w:tcPr>
            <w:tcW w:w="735" w:type="dxa"/>
            <w:tcBorders>
              <w:top w:val="single" w:sz="4" w:space="0" w:color="000000"/>
              <w:bottom w:val="single" w:sz="6" w:space="0" w:color="000000"/>
            </w:tcBorders>
            <w:vAlign w:val="center"/>
          </w:tcPr>
          <w:p w14:paraId="2559C842" w14:textId="77777777" w:rsidR="00B07F67" w:rsidRPr="00465C52" w:rsidRDefault="00B07F67" w:rsidP="003E5570">
            <w:pPr>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1</w:t>
            </w:r>
          </w:p>
        </w:tc>
        <w:tc>
          <w:tcPr>
            <w:tcW w:w="1590" w:type="dxa"/>
            <w:tcBorders>
              <w:top w:val="single" w:sz="4" w:space="0" w:color="000000"/>
              <w:bottom w:val="single" w:sz="6" w:space="0" w:color="000000"/>
            </w:tcBorders>
            <w:vAlign w:val="center"/>
          </w:tcPr>
          <w:p w14:paraId="00644839"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 xml:space="preserve">Project Manager </w:t>
            </w:r>
          </w:p>
        </w:tc>
        <w:tc>
          <w:tcPr>
            <w:tcW w:w="3765" w:type="dxa"/>
            <w:tcBorders>
              <w:top w:val="single" w:sz="4" w:space="0" w:color="000000"/>
              <w:bottom w:val="single" w:sz="6" w:space="0" w:color="000000"/>
            </w:tcBorders>
            <w:vAlign w:val="center"/>
          </w:tcPr>
          <w:p w14:paraId="223367AF"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 xml:space="preserve">Should possess at least a </w:t>
            </w:r>
            <w:proofErr w:type="gramStart"/>
            <w:r w:rsidRPr="00465C52">
              <w:rPr>
                <w:rFonts w:asciiTheme="majorBidi" w:hAnsiTheme="majorBidi" w:cstheme="majorBidi"/>
                <w:color w:val="0D0D0D" w:themeColor="text1" w:themeTint="F2"/>
              </w:rPr>
              <w:t>Bachelor’s Degree in Civil Engineering</w:t>
            </w:r>
            <w:proofErr w:type="gramEnd"/>
            <w:r w:rsidRPr="00465C52">
              <w:rPr>
                <w:rFonts w:asciiTheme="majorBidi" w:hAnsiTheme="majorBidi" w:cstheme="majorBidi"/>
                <w:color w:val="0D0D0D" w:themeColor="text1" w:themeTint="F2"/>
              </w:rPr>
              <w:t>, Architecture, Building Economics, or Construction management form a reputable University. Being a Registered member with the relevant professional institution is desirable.</w:t>
            </w:r>
          </w:p>
        </w:tc>
        <w:tc>
          <w:tcPr>
            <w:tcW w:w="2985" w:type="dxa"/>
            <w:tcBorders>
              <w:top w:val="single" w:sz="4" w:space="0" w:color="000000"/>
              <w:bottom w:val="single" w:sz="6" w:space="0" w:color="000000"/>
            </w:tcBorders>
            <w:vAlign w:val="center"/>
          </w:tcPr>
          <w:p w14:paraId="291D682A"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 xml:space="preserve">Minimum of 10 years’ experience including experience as a Project Engineer / manager in Building construction project and able to write and speak in English language </w:t>
            </w:r>
          </w:p>
        </w:tc>
      </w:tr>
      <w:tr w:rsidR="0016255D" w:rsidRPr="00465C52" w14:paraId="4D1BC0C2" w14:textId="77777777" w:rsidTr="003E5570">
        <w:trPr>
          <w:trHeight w:val="1470"/>
        </w:trPr>
        <w:tc>
          <w:tcPr>
            <w:tcW w:w="735" w:type="dxa"/>
            <w:tcBorders>
              <w:top w:val="single" w:sz="4" w:space="0" w:color="000000"/>
              <w:bottom w:val="single" w:sz="6" w:space="0" w:color="000000"/>
            </w:tcBorders>
            <w:vAlign w:val="center"/>
          </w:tcPr>
          <w:p w14:paraId="59DE1DBE" w14:textId="77777777" w:rsidR="00B07F67" w:rsidRPr="00465C52" w:rsidRDefault="00B07F67" w:rsidP="003E5570">
            <w:pPr>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2</w:t>
            </w:r>
          </w:p>
        </w:tc>
        <w:tc>
          <w:tcPr>
            <w:tcW w:w="1590" w:type="dxa"/>
            <w:tcBorders>
              <w:top w:val="single" w:sz="4" w:space="0" w:color="000000"/>
              <w:bottom w:val="single" w:sz="6" w:space="0" w:color="000000"/>
            </w:tcBorders>
            <w:vAlign w:val="center"/>
          </w:tcPr>
          <w:p w14:paraId="3927E275"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 xml:space="preserve">Project Engineer </w:t>
            </w:r>
          </w:p>
        </w:tc>
        <w:tc>
          <w:tcPr>
            <w:tcW w:w="3765" w:type="dxa"/>
            <w:tcBorders>
              <w:top w:val="single" w:sz="4" w:space="0" w:color="000000"/>
              <w:bottom w:val="single" w:sz="6" w:space="0" w:color="000000"/>
            </w:tcBorders>
            <w:vAlign w:val="center"/>
          </w:tcPr>
          <w:p w14:paraId="4A277393" w14:textId="67F261E6"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 xml:space="preserve">Should possess at least a </w:t>
            </w:r>
            <w:r w:rsidR="00111270" w:rsidRPr="00465C52">
              <w:rPr>
                <w:rFonts w:asciiTheme="majorBidi" w:hAnsiTheme="majorBidi" w:cstheme="majorBidi"/>
                <w:color w:val="0D0D0D" w:themeColor="text1" w:themeTint="F2"/>
              </w:rPr>
              <w:t>bachelor’s degree in civil engineering</w:t>
            </w:r>
            <w:r w:rsidRPr="00465C52">
              <w:rPr>
                <w:rFonts w:asciiTheme="majorBidi" w:hAnsiTheme="majorBidi" w:cstheme="majorBidi"/>
                <w:color w:val="0D0D0D" w:themeColor="text1" w:themeTint="F2"/>
              </w:rPr>
              <w:t xml:space="preserve">, Building Engineering or similar discipline from a reputable University. Being a Registered Engineer with the relevant professional institution is desirable. </w:t>
            </w:r>
          </w:p>
        </w:tc>
        <w:tc>
          <w:tcPr>
            <w:tcW w:w="2985" w:type="dxa"/>
            <w:tcBorders>
              <w:top w:val="single" w:sz="4" w:space="0" w:color="000000"/>
              <w:bottom w:val="single" w:sz="6" w:space="0" w:color="000000"/>
            </w:tcBorders>
            <w:vAlign w:val="center"/>
          </w:tcPr>
          <w:p w14:paraId="6689BCC5"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 xml:space="preserve">Minimum of 5 years’ experience including experience as a Project Engineer / manager in Building construction project and able to write and speak in English language </w:t>
            </w:r>
          </w:p>
        </w:tc>
      </w:tr>
      <w:tr w:rsidR="0016255D" w:rsidRPr="00465C52" w14:paraId="1465607F" w14:textId="77777777" w:rsidTr="003E5570">
        <w:trPr>
          <w:trHeight w:val="1470"/>
        </w:trPr>
        <w:tc>
          <w:tcPr>
            <w:tcW w:w="735" w:type="dxa"/>
            <w:tcBorders>
              <w:top w:val="single" w:sz="4" w:space="0" w:color="000000"/>
              <w:bottom w:val="single" w:sz="6" w:space="0" w:color="000000"/>
            </w:tcBorders>
            <w:vAlign w:val="center"/>
          </w:tcPr>
          <w:p w14:paraId="3CBEC199" w14:textId="77777777" w:rsidR="00B07F67" w:rsidRPr="00465C52" w:rsidRDefault="00B07F67" w:rsidP="003E5570">
            <w:pPr>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3</w:t>
            </w:r>
          </w:p>
        </w:tc>
        <w:tc>
          <w:tcPr>
            <w:tcW w:w="1590" w:type="dxa"/>
            <w:tcBorders>
              <w:top w:val="single" w:sz="4" w:space="0" w:color="000000"/>
              <w:bottom w:val="single" w:sz="6" w:space="0" w:color="000000"/>
            </w:tcBorders>
            <w:vAlign w:val="center"/>
          </w:tcPr>
          <w:p w14:paraId="7D15CC5E"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 xml:space="preserve">Electrical Technician   </w:t>
            </w:r>
          </w:p>
        </w:tc>
        <w:tc>
          <w:tcPr>
            <w:tcW w:w="3765" w:type="dxa"/>
            <w:tcBorders>
              <w:top w:val="single" w:sz="4" w:space="0" w:color="000000"/>
              <w:bottom w:val="single" w:sz="6" w:space="0" w:color="000000"/>
            </w:tcBorders>
            <w:vAlign w:val="center"/>
          </w:tcPr>
          <w:p w14:paraId="484E1E6B"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 xml:space="preserve">Should possess at least an associate degree in a field related to electrical technology from a reputable University / college </w:t>
            </w:r>
          </w:p>
        </w:tc>
        <w:tc>
          <w:tcPr>
            <w:tcW w:w="2985" w:type="dxa"/>
            <w:tcBorders>
              <w:top w:val="single" w:sz="4" w:space="0" w:color="000000"/>
              <w:bottom w:val="single" w:sz="6" w:space="0" w:color="000000"/>
            </w:tcBorders>
            <w:vAlign w:val="center"/>
          </w:tcPr>
          <w:p w14:paraId="77F1DAD7"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 xml:space="preserve">Minimum of 5 years’ experience including experience of an equivalent nature and able to write and speak in English language </w:t>
            </w:r>
          </w:p>
        </w:tc>
      </w:tr>
      <w:tr w:rsidR="0016255D" w:rsidRPr="00465C52" w14:paraId="7DAF2765" w14:textId="77777777" w:rsidTr="003E5570">
        <w:trPr>
          <w:trHeight w:val="1470"/>
        </w:trPr>
        <w:tc>
          <w:tcPr>
            <w:tcW w:w="735" w:type="dxa"/>
            <w:tcBorders>
              <w:top w:val="single" w:sz="4" w:space="0" w:color="000000"/>
              <w:bottom w:val="single" w:sz="6" w:space="0" w:color="000000"/>
            </w:tcBorders>
            <w:vAlign w:val="center"/>
          </w:tcPr>
          <w:p w14:paraId="10339B51" w14:textId="77777777" w:rsidR="00B07F67" w:rsidRPr="00465C52" w:rsidRDefault="00B07F67" w:rsidP="003E5570">
            <w:pPr>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4</w:t>
            </w:r>
          </w:p>
        </w:tc>
        <w:tc>
          <w:tcPr>
            <w:tcW w:w="1590" w:type="dxa"/>
            <w:tcBorders>
              <w:top w:val="single" w:sz="4" w:space="0" w:color="000000"/>
              <w:bottom w:val="single" w:sz="6" w:space="0" w:color="000000"/>
            </w:tcBorders>
            <w:vAlign w:val="center"/>
          </w:tcPr>
          <w:p w14:paraId="26DA283A"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 xml:space="preserve">Mechanical Technician   </w:t>
            </w:r>
          </w:p>
        </w:tc>
        <w:tc>
          <w:tcPr>
            <w:tcW w:w="3765" w:type="dxa"/>
            <w:tcBorders>
              <w:top w:val="single" w:sz="4" w:space="0" w:color="000000"/>
              <w:bottom w:val="single" w:sz="6" w:space="0" w:color="000000"/>
            </w:tcBorders>
            <w:vAlign w:val="center"/>
          </w:tcPr>
          <w:p w14:paraId="1A45FC95"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 xml:space="preserve">Should possess at least an associate degree in a field related to mechanical technology from a reputable University / college </w:t>
            </w:r>
          </w:p>
        </w:tc>
        <w:tc>
          <w:tcPr>
            <w:tcW w:w="2985" w:type="dxa"/>
            <w:tcBorders>
              <w:top w:val="single" w:sz="4" w:space="0" w:color="000000"/>
              <w:bottom w:val="single" w:sz="6" w:space="0" w:color="000000"/>
            </w:tcBorders>
            <w:vAlign w:val="center"/>
          </w:tcPr>
          <w:p w14:paraId="09F7ACDC"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 xml:space="preserve">Minimum of 5 years’ experience including experience of an equivalent nature and able to write and speak in English language </w:t>
            </w:r>
          </w:p>
        </w:tc>
      </w:tr>
      <w:tr w:rsidR="0016255D" w:rsidRPr="00465C52" w14:paraId="0D5EF6D8" w14:textId="77777777" w:rsidTr="003E5570">
        <w:trPr>
          <w:trHeight w:val="1470"/>
        </w:trPr>
        <w:tc>
          <w:tcPr>
            <w:tcW w:w="735" w:type="dxa"/>
            <w:tcBorders>
              <w:top w:val="single" w:sz="4" w:space="0" w:color="000000"/>
              <w:bottom w:val="single" w:sz="6" w:space="0" w:color="000000"/>
            </w:tcBorders>
            <w:vAlign w:val="center"/>
          </w:tcPr>
          <w:p w14:paraId="438745BA" w14:textId="77777777" w:rsidR="00B07F67" w:rsidRPr="00465C52" w:rsidRDefault="00B07F67" w:rsidP="003E5570">
            <w:pPr>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5</w:t>
            </w:r>
          </w:p>
        </w:tc>
        <w:tc>
          <w:tcPr>
            <w:tcW w:w="1590" w:type="dxa"/>
            <w:tcBorders>
              <w:top w:val="single" w:sz="4" w:space="0" w:color="000000"/>
              <w:bottom w:val="single" w:sz="6" w:space="0" w:color="000000"/>
            </w:tcBorders>
            <w:vAlign w:val="center"/>
          </w:tcPr>
          <w:p w14:paraId="378ACA1C"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 xml:space="preserve">Environmental, Social, Health and Safety Officer  </w:t>
            </w:r>
          </w:p>
        </w:tc>
        <w:tc>
          <w:tcPr>
            <w:tcW w:w="3765" w:type="dxa"/>
            <w:tcBorders>
              <w:top w:val="single" w:sz="4" w:space="0" w:color="000000"/>
              <w:bottom w:val="single" w:sz="6" w:space="0" w:color="000000"/>
            </w:tcBorders>
            <w:vAlign w:val="center"/>
          </w:tcPr>
          <w:p w14:paraId="62787055"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 xml:space="preserve">Should possess at least Diploma or an industry certification in Environmental, Social or related area from a reputable institution </w:t>
            </w:r>
          </w:p>
        </w:tc>
        <w:tc>
          <w:tcPr>
            <w:tcW w:w="2985" w:type="dxa"/>
            <w:tcBorders>
              <w:top w:val="single" w:sz="4" w:space="0" w:color="000000"/>
              <w:bottom w:val="single" w:sz="6" w:space="0" w:color="000000"/>
            </w:tcBorders>
            <w:vAlign w:val="center"/>
          </w:tcPr>
          <w:p w14:paraId="417A56C1"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 xml:space="preserve">Minimum of 5 years’ experience as Environmental, Social or a Health and Safety Officer </w:t>
            </w:r>
          </w:p>
        </w:tc>
      </w:tr>
      <w:tr w:rsidR="0016255D" w:rsidRPr="00465C52" w14:paraId="2B2A1145" w14:textId="77777777" w:rsidTr="003E5570">
        <w:trPr>
          <w:trHeight w:val="1470"/>
        </w:trPr>
        <w:tc>
          <w:tcPr>
            <w:tcW w:w="735" w:type="dxa"/>
            <w:tcBorders>
              <w:top w:val="single" w:sz="4" w:space="0" w:color="000000"/>
              <w:bottom w:val="single" w:sz="6" w:space="0" w:color="000000"/>
            </w:tcBorders>
            <w:vAlign w:val="center"/>
          </w:tcPr>
          <w:p w14:paraId="0F306FF3" w14:textId="77777777" w:rsidR="00B07F67" w:rsidRPr="00465C52" w:rsidRDefault="00B07F67" w:rsidP="003E5570">
            <w:pPr>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lastRenderedPageBreak/>
              <w:t>6</w:t>
            </w:r>
          </w:p>
        </w:tc>
        <w:tc>
          <w:tcPr>
            <w:tcW w:w="1590" w:type="dxa"/>
            <w:tcBorders>
              <w:top w:val="single" w:sz="4" w:space="0" w:color="000000"/>
              <w:bottom w:val="single" w:sz="6" w:space="0" w:color="000000"/>
            </w:tcBorders>
            <w:vAlign w:val="center"/>
          </w:tcPr>
          <w:p w14:paraId="50436896"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Construction Supervisor(s)</w:t>
            </w:r>
          </w:p>
        </w:tc>
        <w:tc>
          <w:tcPr>
            <w:tcW w:w="3765" w:type="dxa"/>
            <w:tcBorders>
              <w:top w:val="single" w:sz="4" w:space="0" w:color="000000"/>
              <w:bottom w:val="single" w:sz="6" w:space="0" w:color="000000"/>
            </w:tcBorders>
            <w:vAlign w:val="center"/>
          </w:tcPr>
          <w:p w14:paraId="45101BE2"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Should possess at least a Diploma in Construction or Civil Engineering or its equivalent</w:t>
            </w:r>
          </w:p>
        </w:tc>
        <w:tc>
          <w:tcPr>
            <w:tcW w:w="2985" w:type="dxa"/>
            <w:tcBorders>
              <w:top w:val="single" w:sz="4" w:space="0" w:color="000000"/>
              <w:bottom w:val="single" w:sz="6" w:space="0" w:color="000000"/>
            </w:tcBorders>
            <w:vAlign w:val="center"/>
          </w:tcPr>
          <w:p w14:paraId="160A7B54" w14:textId="7242C792"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 xml:space="preserve">Minimum of 5 </w:t>
            </w:r>
            <w:r w:rsidR="00111270" w:rsidRPr="00465C52">
              <w:rPr>
                <w:rFonts w:asciiTheme="majorBidi" w:hAnsiTheme="majorBidi" w:cstheme="majorBidi"/>
                <w:color w:val="0D0D0D" w:themeColor="text1" w:themeTint="F2"/>
              </w:rPr>
              <w:t>years</w:t>
            </w:r>
            <w:r w:rsidRPr="00465C52">
              <w:rPr>
                <w:rFonts w:asciiTheme="majorBidi" w:hAnsiTheme="majorBidi" w:cstheme="majorBidi"/>
                <w:color w:val="0D0D0D" w:themeColor="text1" w:themeTint="F2"/>
              </w:rPr>
              <w:t xml:space="preserve"> of construction experience including specific experience in building construction</w:t>
            </w:r>
          </w:p>
        </w:tc>
      </w:tr>
    </w:tbl>
    <w:p w14:paraId="0EEC3097" w14:textId="77777777" w:rsidR="00F82CA6" w:rsidRPr="00465C52" w:rsidRDefault="00F82CA6" w:rsidP="00347DB2">
      <w:pPr>
        <w:pStyle w:val="SecondSubheaderQualifications"/>
        <w:contextualSpacing/>
        <w:rPr>
          <w:rFonts w:ascii="Times New Roman" w:hAnsi="Times New Roman"/>
          <w:color w:val="0D0D0D" w:themeColor="text1" w:themeTint="F2"/>
        </w:rPr>
      </w:pPr>
    </w:p>
    <w:p w14:paraId="3E2F26A8" w14:textId="77777777" w:rsidR="007B586E" w:rsidRPr="00465C52" w:rsidRDefault="007B586E" w:rsidP="00151EF3">
      <w:pPr>
        <w:pStyle w:val="HeaderEvaCriteria"/>
        <w:numPr>
          <w:ilvl w:val="0"/>
          <w:numId w:val="125"/>
        </w:numPr>
        <w:contextualSpacing/>
        <w:rPr>
          <w:rFonts w:ascii="Times New Roman" w:hAnsi="Times New Roman"/>
          <w:color w:val="0D0D0D" w:themeColor="text1" w:themeTint="F2"/>
        </w:rPr>
      </w:pPr>
      <w:bookmarkStart w:id="628" w:name="_Toc63331101"/>
      <w:r w:rsidRPr="00465C52">
        <w:rPr>
          <w:rFonts w:ascii="Times New Roman" w:hAnsi="Times New Roman"/>
          <w:color w:val="0D0D0D" w:themeColor="text1" w:themeTint="F2"/>
        </w:rPr>
        <w:t>Equipment</w:t>
      </w:r>
      <w:bookmarkEnd w:id="626"/>
      <w:bookmarkEnd w:id="627"/>
      <w:bookmarkEnd w:id="628"/>
    </w:p>
    <w:p w14:paraId="4EF0F3C3" w14:textId="77777777" w:rsidR="00180E11" w:rsidRPr="00465C52" w:rsidRDefault="00180E11" w:rsidP="00B07F67">
      <w:pPr>
        <w:pStyle w:val="HeaderEvaCriteria"/>
        <w:numPr>
          <w:ilvl w:val="0"/>
          <w:numId w:val="0"/>
        </w:numPr>
        <w:ind w:left="360"/>
        <w:contextualSpacing/>
        <w:rPr>
          <w:rFonts w:ascii="Times New Roman" w:hAnsi="Times New Roman"/>
          <w:color w:val="0D0D0D" w:themeColor="text1" w:themeTint="F2"/>
        </w:rPr>
      </w:pPr>
    </w:p>
    <w:p w14:paraId="1C7A560F" w14:textId="5F2E8629" w:rsidR="00B07F67" w:rsidRPr="00465C52" w:rsidRDefault="007B586E" w:rsidP="00B07F67">
      <w:pPr>
        <w:tabs>
          <w:tab w:val="right" w:pos="7254"/>
        </w:tabs>
        <w:spacing w:after="200"/>
        <w:contextualSpacing/>
        <w:rPr>
          <w:iCs/>
          <w:color w:val="0D0D0D" w:themeColor="text1" w:themeTint="F2"/>
        </w:rPr>
      </w:pPr>
      <w:r w:rsidRPr="00465C52">
        <w:rPr>
          <w:iCs/>
          <w:color w:val="0D0D0D" w:themeColor="text1" w:themeTint="F2"/>
        </w:rPr>
        <w:t>The Bidder must demonstrate that it will have access to the key Contractor’s equipment listed hereafter:</w:t>
      </w:r>
      <w:bookmarkEnd w:id="624"/>
    </w:p>
    <w:p w14:paraId="1C444E4D" w14:textId="19A2962B" w:rsidR="00B07F67" w:rsidRPr="00465C52" w:rsidRDefault="00B07F67" w:rsidP="00B07F67">
      <w:pPr>
        <w:tabs>
          <w:tab w:val="right" w:pos="7254"/>
        </w:tabs>
        <w:spacing w:before="240" w:after="120"/>
        <w:ind w:left="720" w:hanging="720"/>
        <w:rPr>
          <w:color w:val="0D0D0D" w:themeColor="text1" w:themeTint="F2"/>
          <w:u w:val="single"/>
        </w:rPr>
      </w:pPr>
      <w:r w:rsidRPr="00465C52">
        <w:rPr>
          <w:color w:val="0D0D0D" w:themeColor="text1" w:themeTint="F2"/>
          <w:u w:val="single"/>
        </w:rPr>
        <w:t>Required requirements for the Construction:</w:t>
      </w:r>
    </w:p>
    <w:tbl>
      <w:tblPr>
        <w:tblW w:w="8775" w:type="dxa"/>
        <w:tblBorders>
          <w:top w:val="single" w:sz="4" w:space="0" w:color="9CC3E5"/>
          <w:left w:val="single" w:sz="4" w:space="0" w:color="9CC3E5"/>
          <w:bottom w:val="single" w:sz="4" w:space="0" w:color="9CC3E5"/>
          <w:right w:val="single" w:sz="4" w:space="0" w:color="9CC3E5"/>
          <w:insideH w:val="single" w:sz="4" w:space="0" w:color="9CC3E5"/>
          <w:insideV w:val="single" w:sz="4" w:space="0" w:color="9CC3E5"/>
        </w:tblBorders>
        <w:tblLayout w:type="fixed"/>
        <w:tblLook w:val="04A0" w:firstRow="1" w:lastRow="0" w:firstColumn="1" w:lastColumn="0" w:noHBand="0" w:noVBand="1"/>
      </w:tblPr>
      <w:tblGrid>
        <w:gridCol w:w="1320"/>
        <w:gridCol w:w="5130"/>
        <w:gridCol w:w="2325"/>
      </w:tblGrid>
      <w:tr w:rsidR="0016255D" w:rsidRPr="00465C52" w14:paraId="161963D6" w14:textId="77777777" w:rsidTr="003E5570">
        <w:tc>
          <w:tcPr>
            <w:tcW w:w="1320" w:type="dxa"/>
          </w:tcPr>
          <w:p w14:paraId="037C9314" w14:textId="77777777" w:rsidR="00B07F67" w:rsidRPr="00465C52" w:rsidRDefault="00B07F67" w:rsidP="003E5570">
            <w:pPr>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No.</w:t>
            </w:r>
          </w:p>
        </w:tc>
        <w:tc>
          <w:tcPr>
            <w:tcW w:w="5130" w:type="dxa"/>
          </w:tcPr>
          <w:p w14:paraId="5D231518" w14:textId="77777777" w:rsidR="00B07F67" w:rsidRPr="00465C52" w:rsidRDefault="00B07F67" w:rsidP="003E5570">
            <w:pPr>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Equipment Type and Characteristics</w:t>
            </w:r>
          </w:p>
        </w:tc>
        <w:tc>
          <w:tcPr>
            <w:tcW w:w="2325" w:type="dxa"/>
          </w:tcPr>
          <w:p w14:paraId="25ED27B7" w14:textId="77777777" w:rsidR="00B07F67" w:rsidRPr="00465C52" w:rsidRDefault="00B07F67" w:rsidP="003E5570">
            <w:pPr>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Minimum Number Required</w:t>
            </w:r>
          </w:p>
        </w:tc>
      </w:tr>
      <w:tr w:rsidR="0016255D" w:rsidRPr="00465C52" w14:paraId="41DA6239" w14:textId="77777777" w:rsidTr="003E5570">
        <w:tc>
          <w:tcPr>
            <w:tcW w:w="1320" w:type="dxa"/>
          </w:tcPr>
          <w:p w14:paraId="6717BFBD" w14:textId="77777777" w:rsidR="00B07F67" w:rsidRPr="00465C52" w:rsidRDefault="00B07F67" w:rsidP="003E5570">
            <w:pPr>
              <w:pBdr>
                <w:bottom w:val="none" w:sz="0" w:space="0" w:color="000000"/>
              </w:pBdr>
              <w:tabs>
                <w:tab w:val="right" w:pos="9000"/>
              </w:tabs>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1</w:t>
            </w:r>
          </w:p>
        </w:tc>
        <w:tc>
          <w:tcPr>
            <w:tcW w:w="5130" w:type="dxa"/>
          </w:tcPr>
          <w:p w14:paraId="15239BF1"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Concrete Mixer (0.5m</w:t>
            </w:r>
            <w:r w:rsidRPr="00465C52">
              <w:rPr>
                <w:rFonts w:asciiTheme="majorBidi" w:hAnsiTheme="majorBidi" w:cstheme="majorBidi"/>
                <w:color w:val="0D0D0D" w:themeColor="text1" w:themeTint="F2"/>
                <w:vertAlign w:val="superscript"/>
              </w:rPr>
              <w:t>3</w:t>
            </w:r>
            <w:r w:rsidRPr="00465C52">
              <w:rPr>
                <w:rFonts w:asciiTheme="majorBidi" w:hAnsiTheme="majorBidi" w:cstheme="majorBidi"/>
                <w:color w:val="0D0D0D" w:themeColor="text1" w:themeTint="F2"/>
              </w:rPr>
              <w:t>)</w:t>
            </w:r>
          </w:p>
        </w:tc>
        <w:tc>
          <w:tcPr>
            <w:tcW w:w="2325" w:type="dxa"/>
          </w:tcPr>
          <w:p w14:paraId="12221DB5" w14:textId="77777777" w:rsidR="00B07F67" w:rsidRPr="00465C52" w:rsidRDefault="00B07F67" w:rsidP="003E5570">
            <w:pPr>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2</w:t>
            </w:r>
          </w:p>
        </w:tc>
      </w:tr>
      <w:tr w:rsidR="0016255D" w:rsidRPr="00465C52" w14:paraId="7DDB8541" w14:textId="77777777" w:rsidTr="003E5570">
        <w:tc>
          <w:tcPr>
            <w:tcW w:w="1320" w:type="dxa"/>
          </w:tcPr>
          <w:p w14:paraId="71F70AC2" w14:textId="77777777" w:rsidR="00B07F67" w:rsidRPr="00465C52" w:rsidRDefault="00B07F67" w:rsidP="003E5570">
            <w:pPr>
              <w:pBdr>
                <w:bottom w:val="none" w:sz="0" w:space="0" w:color="000000"/>
              </w:pBdr>
              <w:tabs>
                <w:tab w:val="right" w:pos="9000"/>
              </w:tabs>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2</w:t>
            </w:r>
          </w:p>
        </w:tc>
        <w:tc>
          <w:tcPr>
            <w:tcW w:w="5130" w:type="dxa"/>
          </w:tcPr>
          <w:p w14:paraId="2D649D74"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 xml:space="preserve">Concrete hoist </w:t>
            </w:r>
          </w:p>
        </w:tc>
        <w:tc>
          <w:tcPr>
            <w:tcW w:w="2325" w:type="dxa"/>
          </w:tcPr>
          <w:p w14:paraId="07F9310D" w14:textId="77777777" w:rsidR="00B07F67" w:rsidRPr="00465C52" w:rsidRDefault="00B07F67" w:rsidP="003E5570">
            <w:pPr>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1</w:t>
            </w:r>
          </w:p>
        </w:tc>
      </w:tr>
      <w:tr w:rsidR="0016255D" w:rsidRPr="00465C52" w14:paraId="1F680A4E" w14:textId="77777777" w:rsidTr="003E5570">
        <w:tc>
          <w:tcPr>
            <w:tcW w:w="1320" w:type="dxa"/>
          </w:tcPr>
          <w:p w14:paraId="6993FE08" w14:textId="77777777" w:rsidR="00B07F67" w:rsidRPr="00465C52" w:rsidRDefault="00B07F67" w:rsidP="003E5570">
            <w:pPr>
              <w:pBdr>
                <w:bottom w:val="none" w:sz="0" w:space="0" w:color="000000"/>
              </w:pBdr>
              <w:tabs>
                <w:tab w:val="right" w:pos="9000"/>
              </w:tabs>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3</w:t>
            </w:r>
          </w:p>
        </w:tc>
        <w:tc>
          <w:tcPr>
            <w:tcW w:w="5130" w:type="dxa"/>
          </w:tcPr>
          <w:p w14:paraId="6D8556A4"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Poker vibrators</w:t>
            </w:r>
          </w:p>
        </w:tc>
        <w:tc>
          <w:tcPr>
            <w:tcW w:w="2325" w:type="dxa"/>
          </w:tcPr>
          <w:p w14:paraId="2F59B456" w14:textId="77777777" w:rsidR="00B07F67" w:rsidRPr="00465C52" w:rsidRDefault="00B07F67" w:rsidP="003E5570">
            <w:pPr>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2</w:t>
            </w:r>
          </w:p>
        </w:tc>
      </w:tr>
      <w:tr w:rsidR="0016255D" w:rsidRPr="00465C52" w14:paraId="6FC9E38A" w14:textId="77777777" w:rsidTr="003E5570">
        <w:tc>
          <w:tcPr>
            <w:tcW w:w="1320" w:type="dxa"/>
          </w:tcPr>
          <w:p w14:paraId="75601B9D" w14:textId="77777777" w:rsidR="00B07F67" w:rsidRPr="00465C52" w:rsidRDefault="00B07F67" w:rsidP="003E5570">
            <w:pPr>
              <w:pBdr>
                <w:bottom w:val="none" w:sz="0" w:space="0" w:color="000000"/>
              </w:pBdr>
              <w:tabs>
                <w:tab w:val="right" w:pos="9000"/>
              </w:tabs>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4</w:t>
            </w:r>
          </w:p>
        </w:tc>
        <w:tc>
          <w:tcPr>
            <w:tcW w:w="5130" w:type="dxa"/>
          </w:tcPr>
          <w:p w14:paraId="0310489B"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Tipper Truck</w:t>
            </w:r>
          </w:p>
        </w:tc>
        <w:tc>
          <w:tcPr>
            <w:tcW w:w="2325" w:type="dxa"/>
          </w:tcPr>
          <w:p w14:paraId="22BE0B72" w14:textId="77777777" w:rsidR="00B07F67" w:rsidRPr="00465C52" w:rsidRDefault="00B07F67" w:rsidP="003E5570">
            <w:pPr>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3</w:t>
            </w:r>
          </w:p>
        </w:tc>
      </w:tr>
      <w:tr w:rsidR="0016255D" w:rsidRPr="00465C52" w14:paraId="40E4AD07" w14:textId="77777777" w:rsidTr="003E5570">
        <w:tc>
          <w:tcPr>
            <w:tcW w:w="1320" w:type="dxa"/>
          </w:tcPr>
          <w:p w14:paraId="2F2B0EC8" w14:textId="77777777" w:rsidR="00B07F67" w:rsidRPr="00465C52" w:rsidRDefault="00B07F67" w:rsidP="003E5570">
            <w:pPr>
              <w:pBdr>
                <w:bottom w:val="none" w:sz="0" w:space="0" w:color="000000"/>
              </w:pBdr>
              <w:tabs>
                <w:tab w:val="right" w:pos="9000"/>
              </w:tabs>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5</w:t>
            </w:r>
          </w:p>
        </w:tc>
        <w:tc>
          <w:tcPr>
            <w:tcW w:w="5130" w:type="dxa"/>
          </w:tcPr>
          <w:p w14:paraId="21E2ECFE"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Backhoe Excavator, wheel mounted</w:t>
            </w:r>
          </w:p>
        </w:tc>
        <w:tc>
          <w:tcPr>
            <w:tcW w:w="2325" w:type="dxa"/>
          </w:tcPr>
          <w:p w14:paraId="19AA9A0D" w14:textId="77777777" w:rsidR="00B07F67" w:rsidRPr="00465C52" w:rsidRDefault="00B07F67" w:rsidP="003E5570">
            <w:pPr>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1</w:t>
            </w:r>
          </w:p>
        </w:tc>
      </w:tr>
      <w:tr w:rsidR="0016255D" w:rsidRPr="00465C52" w14:paraId="2EBAF5EB" w14:textId="77777777" w:rsidTr="003E5570">
        <w:tc>
          <w:tcPr>
            <w:tcW w:w="1320" w:type="dxa"/>
          </w:tcPr>
          <w:p w14:paraId="1FCECA40" w14:textId="77777777" w:rsidR="00B07F67" w:rsidRPr="00465C52" w:rsidRDefault="00B07F67" w:rsidP="003E5570">
            <w:pPr>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6</w:t>
            </w:r>
          </w:p>
        </w:tc>
        <w:tc>
          <w:tcPr>
            <w:tcW w:w="5130" w:type="dxa"/>
          </w:tcPr>
          <w:p w14:paraId="5B31B185"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 xml:space="preserve">Plate Compactor </w:t>
            </w:r>
          </w:p>
        </w:tc>
        <w:tc>
          <w:tcPr>
            <w:tcW w:w="2325" w:type="dxa"/>
          </w:tcPr>
          <w:p w14:paraId="1C7424F8" w14:textId="77777777" w:rsidR="00B07F67" w:rsidRPr="00465C52" w:rsidRDefault="00B07F67" w:rsidP="003E5570">
            <w:pPr>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2</w:t>
            </w:r>
          </w:p>
        </w:tc>
      </w:tr>
      <w:tr w:rsidR="0016255D" w:rsidRPr="00465C52" w14:paraId="29D6104C" w14:textId="77777777" w:rsidTr="003E5570">
        <w:tc>
          <w:tcPr>
            <w:tcW w:w="1320" w:type="dxa"/>
          </w:tcPr>
          <w:p w14:paraId="5578F836" w14:textId="77777777" w:rsidR="00B07F67" w:rsidRPr="00465C52" w:rsidRDefault="00B07F67" w:rsidP="003E5570">
            <w:pPr>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7</w:t>
            </w:r>
          </w:p>
        </w:tc>
        <w:tc>
          <w:tcPr>
            <w:tcW w:w="5130" w:type="dxa"/>
          </w:tcPr>
          <w:p w14:paraId="1CD7002B" w14:textId="77777777" w:rsidR="00B07F67" w:rsidRPr="00465C52" w:rsidRDefault="00B07F67" w:rsidP="003E5570">
            <w:pPr>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Portable diesel generator -5kVA</w:t>
            </w:r>
          </w:p>
        </w:tc>
        <w:tc>
          <w:tcPr>
            <w:tcW w:w="2325" w:type="dxa"/>
          </w:tcPr>
          <w:p w14:paraId="7F2E2F35" w14:textId="77777777" w:rsidR="00B07F67" w:rsidRPr="00465C52" w:rsidRDefault="00B07F67" w:rsidP="003E5570">
            <w:pPr>
              <w:ind w:right="-90"/>
              <w:jc w:val="center"/>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1</w:t>
            </w:r>
          </w:p>
        </w:tc>
      </w:tr>
    </w:tbl>
    <w:p w14:paraId="143BF9D2" w14:textId="77777777" w:rsidR="00B07F67" w:rsidRPr="00465C52" w:rsidRDefault="00B07F67" w:rsidP="00B07F67">
      <w:pPr>
        <w:tabs>
          <w:tab w:val="right" w:pos="7254"/>
        </w:tabs>
        <w:spacing w:before="120"/>
        <w:ind w:right="-90"/>
        <w:rPr>
          <w:rFonts w:asciiTheme="majorBidi" w:hAnsiTheme="majorBidi" w:cstheme="majorBidi"/>
          <w:color w:val="0D0D0D" w:themeColor="text1" w:themeTint="F2"/>
        </w:rPr>
      </w:pPr>
    </w:p>
    <w:p w14:paraId="5BEBA855" w14:textId="527D4028" w:rsidR="00B07F67" w:rsidRPr="00465C52" w:rsidRDefault="00B07F67" w:rsidP="00B07F67">
      <w:pPr>
        <w:tabs>
          <w:tab w:val="right" w:pos="7254"/>
        </w:tabs>
        <w:spacing w:before="120"/>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 xml:space="preserve">All equipment shall be in good working </w:t>
      </w:r>
      <w:r w:rsidR="00111270" w:rsidRPr="00465C52">
        <w:rPr>
          <w:rFonts w:asciiTheme="majorBidi" w:hAnsiTheme="majorBidi" w:cstheme="majorBidi"/>
          <w:color w:val="0D0D0D" w:themeColor="text1" w:themeTint="F2"/>
        </w:rPr>
        <w:t>conditions</w:t>
      </w:r>
      <w:r w:rsidRPr="00465C52">
        <w:rPr>
          <w:rFonts w:asciiTheme="majorBidi" w:hAnsiTheme="majorBidi" w:cstheme="majorBidi"/>
          <w:color w:val="0D0D0D" w:themeColor="text1" w:themeTint="F2"/>
        </w:rPr>
        <w:t xml:space="preserve">. </w:t>
      </w:r>
    </w:p>
    <w:p w14:paraId="7AA5A3CF" w14:textId="77777777" w:rsidR="00B07F67" w:rsidRPr="00465C52" w:rsidRDefault="00B07F67" w:rsidP="00B07F67">
      <w:pPr>
        <w:tabs>
          <w:tab w:val="right" w:pos="7254"/>
        </w:tabs>
        <w:spacing w:before="120"/>
        <w:ind w:right="-90"/>
        <w:rPr>
          <w:rFonts w:asciiTheme="majorBidi" w:hAnsiTheme="majorBidi" w:cstheme="majorBidi"/>
          <w:color w:val="0D0D0D" w:themeColor="text1" w:themeTint="F2"/>
        </w:rPr>
      </w:pPr>
    </w:p>
    <w:p w14:paraId="3F8A41B9" w14:textId="77777777" w:rsidR="00B07F67" w:rsidRPr="00465C52" w:rsidRDefault="00B07F67" w:rsidP="00B07F67">
      <w:pPr>
        <w:ind w:right="-90"/>
        <w:rPr>
          <w:rFonts w:asciiTheme="majorBidi" w:hAnsiTheme="majorBidi" w:cstheme="majorBidi"/>
          <w:color w:val="0D0D0D" w:themeColor="text1" w:themeTint="F2"/>
        </w:rPr>
        <w:sectPr w:rsidR="00B07F67" w:rsidRPr="00465C52" w:rsidSect="00B07F67">
          <w:headerReference w:type="first" r:id="rId45"/>
          <w:pgSz w:w="12240" w:h="15840"/>
          <w:pgMar w:top="1440" w:right="1440" w:bottom="1440" w:left="1800" w:header="720" w:footer="720" w:gutter="0"/>
          <w:cols w:space="720"/>
        </w:sectPr>
      </w:pPr>
      <w:r w:rsidRPr="00465C52">
        <w:rPr>
          <w:rFonts w:asciiTheme="majorBidi" w:hAnsiTheme="majorBidi" w:cstheme="majorBidi"/>
          <w:color w:val="0D0D0D" w:themeColor="text1" w:themeTint="F2"/>
        </w:rPr>
        <w:t>The Bidder shall provide further details of proposed items of equipment using the relevant Form in Section IV.</w:t>
      </w:r>
    </w:p>
    <w:p w14:paraId="3608240F" w14:textId="77777777" w:rsidR="00B07F67" w:rsidRPr="00465C52" w:rsidRDefault="00B07F67" w:rsidP="00B07F67">
      <w:pPr>
        <w:ind w:right="-90"/>
        <w:rPr>
          <w:rFonts w:asciiTheme="majorBidi" w:hAnsiTheme="majorBidi" w:cstheme="majorBidi"/>
          <w:color w:val="0D0D0D" w:themeColor="text1" w:themeTint="F2"/>
        </w:rPr>
        <w:sectPr w:rsidR="00B07F67" w:rsidRPr="00465C52" w:rsidSect="00B07F67">
          <w:type w:val="continuous"/>
          <w:pgSz w:w="12240" w:h="15840"/>
          <w:pgMar w:top="1440" w:right="1440" w:bottom="1440" w:left="1800" w:header="720" w:footer="720" w:gutter="0"/>
          <w:cols w:space="720"/>
        </w:sectPr>
      </w:pPr>
    </w:p>
    <w:p w14:paraId="715C22B8" w14:textId="77777777" w:rsidR="00B07F67" w:rsidRPr="00465C52" w:rsidRDefault="00B07F67" w:rsidP="00B07F67">
      <w:pPr>
        <w:ind w:right="-90"/>
        <w:rPr>
          <w:rFonts w:asciiTheme="majorBidi" w:hAnsiTheme="majorBidi" w:cstheme="majorBidi"/>
          <w:color w:val="0D0D0D" w:themeColor="text1" w:themeTint="F2"/>
        </w:rPr>
        <w:sectPr w:rsidR="00B07F67" w:rsidRPr="00465C52" w:rsidSect="00B07F67">
          <w:type w:val="continuous"/>
          <w:pgSz w:w="12240" w:h="15840"/>
          <w:pgMar w:top="1440" w:right="1440" w:bottom="1440" w:left="1800" w:header="720" w:footer="720" w:gutter="0"/>
          <w:cols w:space="720"/>
        </w:sectPr>
      </w:pPr>
    </w:p>
    <w:p w14:paraId="10A5A9E7" w14:textId="76ACF3C9" w:rsidR="007B586E" w:rsidRPr="00465C52" w:rsidRDefault="007B586E" w:rsidP="00B07F67">
      <w:pPr>
        <w:tabs>
          <w:tab w:val="right" w:pos="7254"/>
        </w:tabs>
        <w:spacing w:before="120"/>
        <w:ind w:left="720" w:hanging="720"/>
        <w:contextualSpacing/>
        <w:rPr>
          <w:color w:val="0D0D0D" w:themeColor="text1" w:themeTint="F2"/>
        </w:rPr>
        <w:sectPr w:rsidR="007B586E" w:rsidRPr="00465C52" w:rsidSect="00733204">
          <w:pgSz w:w="11909" w:h="16834" w:code="9"/>
          <w:pgMar w:top="1440" w:right="720" w:bottom="720" w:left="1440" w:header="720" w:footer="720" w:gutter="0"/>
          <w:cols w:space="720"/>
        </w:sectPr>
      </w:pPr>
    </w:p>
    <w:p w14:paraId="3E73C4C8" w14:textId="77777777" w:rsidR="007B586E" w:rsidRPr="00465C52" w:rsidRDefault="007B586E" w:rsidP="00347DB2">
      <w:pPr>
        <w:pStyle w:val="Subtitle"/>
        <w:spacing w:before="0" w:after="120"/>
        <w:ind w:left="187" w:right="288"/>
        <w:contextualSpacing/>
        <w:rPr>
          <w:color w:val="0D0D0D" w:themeColor="text1" w:themeTint="F2"/>
        </w:rPr>
      </w:pPr>
      <w:bookmarkStart w:id="629" w:name="_Toc25317546"/>
      <w:bookmarkStart w:id="630" w:name="_Toc41971244"/>
      <w:r w:rsidRPr="00465C52">
        <w:rPr>
          <w:color w:val="0D0D0D" w:themeColor="text1" w:themeTint="F2"/>
        </w:rPr>
        <w:lastRenderedPageBreak/>
        <w:t>Section IV - Bidding Forms</w:t>
      </w:r>
      <w:bookmarkEnd w:id="629"/>
    </w:p>
    <w:bookmarkEnd w:id="630"/>
    <w:p w14:paraId="7A50F988" w14:textId="77777777" w:rsidR="007B586E" w:rsidRPr="00465C52" w:rsidRDefault="007B586E" w:rsidP="00347DB2">
      <w:pPr>
        <w:contextualSpacing/>
        <w:jc w:val="center"/>
        <w:rPr>
          <w:b/>
          <w:color w:val="0D0D0D" w:themeColor="text1" w:themeTint="F2"/>
          <w:sz w:val="28"/>
          <w:szCs w:val="28"/>
        </w:rPr>
      </w:pPr>
      <w:r w:rsidRPr="00465C52">
        <w:rPr>
          <w:b/>
          <w:color w:val="0D0D0D" w:themeColor="text1" w:themeTint="F2"/>
          <w:sz w:val="28"/>
          <w:szCs w:val="28"/>
        </w:rPr>
        <w:t>Table of Forms</w:t>
      </w:r>
    </w:p>
    <w:p w14:paraId="5D5204D9" w14:textId="1ECFF0C6" w:rsidR="00B84208" w:rsidRPr="00465C52" w:rsidRDefault="00A805B6" w:rsidP="00347DB2">
      <w:pPr>
        <w:pStyle w:val="TOC1"/>
        <w:tabs>
          <w:tab w:val="right" w:leader="dot" w:pos="8990"/>
        </w:tabs>
        <w:contextualSpacing/>
        <w:rPr>
          <w:rFonts w:asciiTheme="minorHAnsi" w:eastAsiaTheme="minorEastAsia" w:hAnsiTheme="minorHAnsi" w:cstheme="minorBidi"/>
          <w:b w:val="0"/>
          <w:noProof/>
          <w:color w:val="0D0D0D" w:themeColor="text1" w:themeTint="F2"/>
          <w:sz w:val="22"/>
          <w:szCs w:val="22"/>
        </w:rPr>
      </w:pPr>
      <w:r w:rsidRPr="00465C52">
        <w:rPr>
          <w:color w:val="0D0D0D" w:themeColor="text1" w:themeTint="F2"/>
        </w:rPr>
        <w:fldChar w:fldCharType="begin"/>
      </w:r>
      <w:r w:rsidRPr="00465C52">
        <w:rPr>
          <w:color w:val="0D0D0D" w:themeColor="text1" w:themeTint="F2"/>
        </w:rPr>
        <w:instrText xml:space="preserve"> TOC \h \z \t "Section 4 - Heading 2,2,Section 4. Heading 1,1" </w:instrText>
      </w:r>
      <w:r w:rsidRPr="00465C52">
        <w:rPr>
          <w:color w:val="0D0D0D" w:themeColor="text1" w:themeTint="F2"/>
        </w:rPr>
        <w:fldChar w:fldCharType="separate"/>
      </w:r>
      <w:hyperlink w:anchor="_Toc63695076" w:history="1">
        <w:r w:rsidR="00B84208" w:rsidRPr="00465C52">
          <w:rPr>
            <w:rStyle w:val="Hyperlink"/>
            <w:noProof/>
            <w:color w:val="0D0D0D" w:themeColor="text1" w:themeTint="F2"/>
          </w:rPr>
          <w:t>Letter of Bid</w:t>
        </w:r>
        <w:r w:rsidR="00B84208" w:rsidRPr="00465C52">
          <w:rPr>
            <w:noProof/>
            <w:webHidden/>
            <w:color w:val="0D0D0D" w:themeColor="text1" w:themeTint="F2"/>
          </w:rPr>
          <w:tab/>
        </w:r>
        <w:r w:rsidR="00B84208" w:rsidRPr="00465C52">
          <w:rPr>
            <w:noProof/>
            <w:webHidden/>
            <w:color w:val="0D0D0D" w:themeColor="text1" w:themeTint="F2"/>
          </w:rPr>
          <w:fldChar w:fldCharType="begin"/>
        </w:r>
        <w:r w:rsidR="00B84208" w:rsidRPr="00465C52">
          <w:rPr>
            <w:noProof/>
            <w:webHidden/>
            <w:color w:val="0D0D0D" w:themeColor="text1" w:themeTint="F2"/>
          </w:rPr>
          <w:instrText xml:space="preserve"> PAGEREF _Toc63695076 \h </w:instrText>
        </w:r>
        <w:r w:rsidR="00B84208" w:rsidRPr="00465C52">
          <w:rPr>
            <w:noProof/>
            <w:webHidden/>
            <w:color w:val="0D0D0D" w:themeColor="text1" w:themeTint="F2"/>
          </w:rPr>
        </w:r>
        <w:r w:rsidR="00B84208" w:rsidRPr="00465C52">
          <w:rPr>
            <w:noProof/>
            <w:webHidden/>
            <w:color w:val="0D0D0D" w:themeColor="text1" w:themeTint="F2"/>
          </w:rPr>
          <w:fldChar w:fldCharType="separate"/>
        </w:r>
        <w:r w:rsidR="00905F01" w:rsidRPr="00465C52">
          <w:rPr>
            <w:noProof/>
            <w:webHidden/>
            <w:color w:val="0D0D0D" w:themeColor="text1" w:themeTint="F2"/>
          </w:rPr>
          <w:t>62</w:t>
        </w:r>
        <w:r w:rsidR="00B84208" w:rsidRPr="00465C52">
          <w:rPr>
            <w:noProof/>
            <w:webHidden/>
            <w:color w:val="0D0D0D" w:themeColor="text1" w:themeTint="F2"/>
          </w:rPr>
          <w:fldChar w:fldCharType="end"/>
        </w:r>
      </w:hyperlink>
    </w:p>
    <w:p w14:paraId="2E90F238" w14:textId="0B41C11C" w:rsidR="00B84208" w:rsidRPr="00465C52" w:rsidRDefault="00B84208" w:rsidP="00347DB2">
      <w:pPr>
        <w:pStyle w:val="TOC1"/>
        <w:tabs>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63695077" w:history="1">
        <w:r w:rsidRPr="00465C52">
          <w:rPr>
            <w:rStyle w:val="Hyperlink"/>
            <w:noProof/>
            <w:color w:val="0D0D0D" w:themeColor="text1" w:themeTint="F2"/>
          </w:rPr>
          <w:t>Schedules</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_Toc63695077 \h </w:instrText>
        </w:r>
        <w:r w:rsidRPr="00465C52">
          <w:rPr>
            <w:noProof/>
            <w:webHidden/>
            <w:color w:val="0D0D0D" w:themeColor="text1" w:themeTint="F2"/>
          </w:rPr>
        </w:r>
        <w:r w:rsidRPr="00465C52">
          <w:rPr>
            <w:noProof/>
            <w:webHidden/>
            <w:color w:val="0D0D0D" w:themeColor="text1" w:themeTint="F2"/>
          </w:rPr>
          <w:fldChar w:fldCharType="separate"/>
        </w:r>
        <w:r w:rsidR="00905F01" w:rsidRPr="00465C52">
          <w:rPr>
            <w:noProof/>
            <w:webHidden/>
            <w:color w:val="0D0D0D" w:themeColor="text1" w:themeTint="F2"/>
          </w:rPr>
          <w:t>66</w:t>
        </w:r>
        <w:r w:rsidRPr="00465C52">
          <w:rPr>
            <w:noProof/>
            <w:webHidden/>
            <w:color w:val="0D0D0D" w:themeColor="text1" w:themeTint="F2"/>
          </w:rPr>
          <w:fldChar w:fldCharType="end"/>
        </w:r>
      </w:hyperlink>
    </w:p>
    <w:p w14:paraId="09A90BB7" w14:textId="5302B05F"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078" w:history="1">
        <w:r w:rsidRPr="00465C52">
          <w:rPr>
            <w:rStyle w:val="Hyperlink"/>
            <w:color w:val="0D0D0D" w:themeColor="text1" w:themeTint="F2"/>
          </w:rPr>
          <w:t>Bill of Quantities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_Toc63695078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66</w:t>
        </w:r>
        <w:r w:rsidRPr="00465C52">
          <w:rPr>
            <w:webHidden/>
            <w:color w:val="0D0D0D" w:themeColor="text1" w:themeTint="F2"/>
          </w:rPr>
          <w:fldChar w:fldCharType="end"/>
        </w:r>
      </w:hyperlink>
    </w:p>
    <w:p w14:paraId="353315E4" w14:textId="75F051F2"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079" w:history="1">
        <w:r w:rsidRPr="00465C52">
          <w:rPr>
            <w:rStyle w:val="Hyperlink"/>
            <w:color w:val="0D0D0D" w:themeColor="text1" w:themeTint="F2"/>
          </w:rPr>
          <w:t>1. Sample Bill of Quantities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_Toc63695079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68</w:t>
        </w:r>
        <w:r w:rsidRPr="00465C52">
          <w:rPr>
            <w:webHidden/>
            <w:color w:val="0D0D0D" w:themeColor="text1" w:themeTint="F2"/>
          </w:rPr>
          <w:fldChar w:fldCharType="end"/>
        </w:r>
      </w:hyperlink>
    </w:p>
    <w:p w14:paraId="03DB9E54" w14:textId="3F216DF1"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080" w:history="1">
        <w:r w:rsidRPr="00465C52">
          <w:rPr>
            <w:rStyle w:val="Hyperlink"/>
            <w:color w:val="0D0D0D" w:themeColor="text1" w:themeTint="F2"/>
          </w:rPr>
          <w:t>2. Schedule of Payment Currencies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_Toc63695080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70</w:t>
        </w:r>
        <w:r w:rsidRPr="00465C52">
          <w:rPr>
            <w:webHidden/>
            <w:color w:val="0D0D0D" w:themeColor="text1" w:themeTint="F2"/>
          </w:rPr>
          <w:fldChar w:fldCharType="end"/>
        </w:r>
      </w:hyperlink>
    </w:p>
    <w:p w14:paraId="1B55AF78" w14:textId="50951187"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081" w:history="1">
        <w:r w:rsidRPr="00465C52">
          <w:rPr>
            <w:rStyle w:val="Hyperlink"/>
            <w:color w:val="0D0D0D" w:themeColor="text1" w:themeTint="F2"/>
          </w:rPr>
          <w:t>3. Schedule(s) of Adjustment Data</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_Toc63695081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71</w:t>
        </w:r>
        <w:r w:rsidRPr="00465C52">
          <w:rPr>
            <w:webHidden/>
            <w:color w:val="0D0D0D" w:themeColor="text1" w:themeTint="F2"/>
          </w:rPr>
          <w:fldChar w:fldCharType="end"/>
        </w:r>
      </w:hyperlink>
    </w:p>
    <w:p w14:paraId="413955DA" w14:textId="61F5EA66" w:rsidR="00B84208" w:rsidRPr="00465C52" w:rsidRDefault="00B84208" w:rsidP="00347DB2">
      <w:pPr>
        <w:pStyle w:val="TOC1"/>
        <w:tabs>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63695082" w:history="1">
        <w:r w:rsidRPr="00465C52">
          <w:rPr>
            <w:rStyle w:val="Hyperlink"/>
            <w:iCs/>
            <w:noProof/>
            <w:color w:val="0D0D0D" w:themeColor="text1" w:themeTint="F2"/>
          </w:rPr>
          <w:t>Forms</w:t>
        </w:r>
        <w:r w:rsidRPr="00465C52">
          <w:rPr>
            <w:rStyle w:val="Hyperlink"/>
            <w:noProof/>
            <w:color w:val="0D0D0D" w:themeColor="text1" w:themeTint="F2"/>
          </w:rPr>
          <w:t xml:space="preserve"> of Bid Security</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_Toc63695082 \h </w:instrText>
        </w:r>
        <w:r w:rsidRPr="00465C52">
          <w:rPr>
            <w:noProof/>
            <w:webHidden/>
            <w:color w:val="0D0D0D" w:themeColor="text1" w:themeTint="F2"/>
          </w:rPr>
        </w:r>
        <w:r w:rsidRPr="00465C52">
          <w:rPr>
            <w:noProof/>
            <w:webHidden/>
            <w:color w:val="0D0D0D" w:themeColor="text1" w:themeTint="F2"/>
          </w:rPr>
          <w:fldChar w:fldCharType="separate"/>
        </w:r>
        <w:r w:rsidR="00905F01" w:rsidRPr="00465C52">
          <w:rPr>
            <w:noProof/>
            <w:webHidden/>
            <w:color w:val="0D0D0D" w:themeColor="text1" w:themeTint="F2"/>
          </w:rPr>
          <w:t>72</w:t>
        </w:r>
        <w:r w:rsidRPr="00465C52">
          <w:rPr>
            <w:noProof/>
            <w:webHidden/>
            <w:color w:val="0D0D0D" w:themeColor="text1" w:themeTint="F2"/>
          </w:rPr>
          <w:fldChar w:fldCharType="end"/>
        </w:r>
      </w:hyperlink>
    </w:p>
    <w:p w14:paraId="4F9F5C11" w14:textId="30EDFAFC"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083" w:history="1">
        <w:r w:rsidRPr="00465C52">
          <w:rPr>
            <w:rStyle w:val="Hyperlink"/>
            <w:iCs/>
            <w:color w:val="0D0D0D" w:themeColor="text1" w:themeTint="F2"/>
          </w:rPr>
          <w:t>Form</w:t>
        </w:r>
        <w:r w:rsidRPr="00465C52">
          <w:rPr>
            <w:rStyle w:val="Hyperlink"/>
            <w:color w:val="0D0D0D" w:themeColor="text1" w:themeTint="F2"/>
          </w:rPr>
          <w:t xml:space="preserve"> of Bid Security - Bank Guarantee</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_Toc63695083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72</w:t>
        </w:r>
        <w:r w:rsidRPr="00465C52">
          <w:rPr>
            <w:webHidden/>
            <w:color w:val="0D0D0D" w:themeColor="text1" w:themeTint="F2"/>
          </w:rPr>
          <w:fldChar w:fldCharType="end"/>
        </w:r>
      </w:hyperlink>
    </w:p>
    <w:p w14:paraId="2F9BEA25" w14:textId="229C961D"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084" w:history="1">
        <w:r w:rsidRPr="00465C52">
          <w:rPr>
            <w:rStyle w:val="Hyperlink"/>
            <w:color w:val="0D0D0D" w:themeColor="text1" w:themeTint="F2"/>
          </w:rPr>
          <w:t>Form of Bid Security – Bid Bond</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_Toc63695084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74</w:t>
        </w:r>
        <w:r w:rsidRPr="00465C52">
          <w:rPr>
            <w:webHidden/>
            <w:color w:val="0D0D0D" w:themeColor="text1" w:themeTint="F2"/>
          </w:rPr>
          <w:fldChar w:fldCharType="end"/>
        </w:r>
      </w:hyperlink>
    </w:p>
    <w:p w14:paraId="0B724B7C" w14:textId="2B06B7A2"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085" w:history="1">
        <w:r w:rsidRPr="00465C52">
          <w:rPr>
            <w:rStyle w:val="Hyperlink"/>
            <w:color w:val="0D0D0D" w:themeColor="text1" w:themeTint="F2"/>
          </w:rPr>
          <w:t>Form of Bid-Securing Declaration</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_Toc63695085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76</w:t>
        </w:r>
        <w:r w:rsidRPr="00465C52">
          <w:rPr>
            <w:webHidden/>
            <w:color w:val="0D0D0D" w:themeColor="text1" w:themeTint="F2"/>
          </w:rPr>
          <w:fldChar w:fldCharType="end"/>
        </w:r>
      </w:hyperlink>
    </w:p>
    <w:p w14:paraId="3AC696CF" w14:textId="3D71CD41" w:rsidR="00B84208" w:rsidRPr="00465C52" w:rsidRDefault="00B84208" w:rsidP="00347DB2">
      <w:pPr>
        <w:pStyle w:val="TOC1"/>
        <w:tabs>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63695086" w:history="1">
        <w:r w:rsidRPr="00465C52">
          <w:rPr>
            <w:rStyle w:val="Hyperlink"/>
            <w:noProof/>
            <w:color w:val="0D0D0D" w:themeColor="text1" w:themeTint="F2"/>
          </w:rPr>
          <w:t>Technical Proposal</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_Toc63695086 \h </w:instrText>
        </w:r>
        <w:r w:rsidRPr="00465C52">
          <w:rPr>
            <w:noProof/>
            <w:webHidden/>
            <w:color w:val="0D0D0D" w:themeColor="text1" w:themeTint="F2"/>
          </w:rPr>
        </w:r>
        <w:r w:rsidRPr="00465C52">
          <w:rPr>
            <w:noProof/>
            <w:webHidden/>
            <w:color w:val="0D0D0D" w:themeColor="text1" w:themeTint="F2"/>
          </w:rPr>
          <w:fldChar w:fldCharType="separate"/>
        </w:r>
        <w:r w:rsidR="00905F01" w:rsidRPr="00465C52">
          <w:rPr>
            <w:noProof/>
            <w:webHidden/>
            <w:color w:val="0D0D0D" w:themeColor="text1" w:themeTint="F2"/>
          </w:rPr>
          <w:t>78</w:t>
        </w:r>
        <w:r w:rsidRPr="00465C52">
          <w:rPr>
            <w:noProof/>
            <w:webHidden/>
            <w:color w:val="0D0D0D" w:themeColor="text1" w:themeTint="F2"/>
          </w:rPr>
          <w:fldChar w:fldCharType="end"/>
        </w:r>
      </w:hyperlink>
    </w:p>
    <w:p w14:paraId="6F9456F7" w14:textId="0133D20B"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087" w:history="1">
        <w:r w:rsidRPr="00465C52">
          <w:rPr>
            <w:rStyle w:val="Hyperlink"/>
            <w:color w:val="0D0D0D" w:themeColor="text1" w:themeTint="F2"/>
          </w:rPr>
          <w:t>Technical Proposal Forms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_Toc63695087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78</w:t>
        </w:r>
        <w:r w:rsidRPr="00465C52">
          <w:rPr>
            <w:webHidden/>
            <w:color w:val="0D0D0D" w:themeColor="text1" w:themeTint="F2"/>
          </w:rPr>
          <w:fldChar w:fldCharType="end"/>
        </w:r>
      </w:hyperlink>
    </w:p>
    <w:p w14:paraId="28D944C8" w14:textId="7125B78F"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088" w:history="1">
        <w:r w:rsidRPr="00465C52">
          <w:rPr>
            <w:rStyle w:val="Hyperlink"/>
            <w:color w:val="0D0D0D" w:themeColor="text1" w:themeTint="F2"/>
          </w:rPr>
          <w:t>Equipment</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_Toc63695088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83</w:t>
        </w:r>
        <w:r w:rsidRPr="00465C52">
          <w:rPr>
            <w:webHidden/>
            <w:color w:val="0D0D0D" w:themeColor="text1" w:themeTint="F2"/>
          </w:rPr>
          <w:fldChar w:fldCharType="end"/>
        </w:r>
      </w:hyperlink>
    </w:p>
    <w:p w14:paraId="32307AA8" w14:textId="4ACB6D0D"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089" w:history="1">
        <w:r w:rsidRPr="00465C52">
          <w:rPr>
            <w:rStyle w:val="Hyperlink"/>
            <w:color w:val="0D0D0D" w:themeColor="text1" w:themeTint="F2"/>
          </w:rPr>
          <w:t>Site Organization</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_Toc63695089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84</w:t>
        </w:r>
        <w:r w:rsidRPr="00465C52">
          <w:rPr>
            <w:webHidden/>
            <w:color w:val="0D0D0D" w:themeColor="text1" w:themeTint="F2"/>
          </w:rPr>
          <w:fldChar w:fldCharType="end"/>
        </w:r>
      </w:hyperlink>
    </w:p>
    <w:p w14:paraId="08DE5C3F" w14:textId="5C7DC82F"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090" w:history="1">
        <w:r w:rsidRPr="00465C52">
          <w:rPr>
            <w:rStyle w:val="Hyperlink"/>
            <w:color w:val="0D0D0D" w:themeColor="text1" w:themeTint="F2"/>
          </w:rPr>
          <w:t>Method Statement</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_Toc63695090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85</w:t>
        </w:r>
        <w:r w:rsidRPr="00465C52">
          <w:rPr>
            <w:webHidden/>
            <w:color w:val="0D0D0D" w:themeColor="text1" w:themeTint="F2"/>
          </w:rPr>
          <w:fldChar w:fldCharType="end"/>
        </w:r>
      </w:hyperlink>
    </w:p>
    <w:p w14:paraId="55858EDD" w14:textId="1A43EC51"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091" w:history="1">
        <w:r w:rsidRPr="00465C52">
          <w:rPr>
            <w:rStyle w:val="Hyperlink"/>
            <w:color w:val="0D0D0D" w:themeColor="text1" w:themeTint="F2"/>
          </w:rPr>
          <w:t>Mobilization Schedule</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_Toc63695091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86</w:t>
        </w:r>
        <w:r w:rsidRPr="00465C52">
          <w:rPr>
            <w:webHidden/>
            <w:color w:val="0D0D0D" w:themeColor="text1" w:themeTint="F2"/>
          </w:rPr>
          <w:fldChar w:fldCharType="end"/>
        </w:r>
      </w:hyperlink>
    </w:p>
    <w:p w14:paraId="7FC6940A" w14:textId="7FC248F6"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092" w:history="1">
        <w:r w:rsidRPr="00465C52">
          <w:rPr>
            <w:rStyle w:val="Hyperlink"/>
            <w:color w:val="0D0D0D" w:themeColor="text1" w:themeTint="F2"/>
          </w:rPr>
          <w:t>Construction Schedule</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_Toc63695092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87</w:t>
        </w:r>
        <w:r w:rsidRPr="00465C52">
          <w:rPr>
            <w:webHidden/>
            <w:color w:val="0D0D0D" w:themeColor="text1" w:themeTint="F2"/>
          </w:rPr>
          <w:fldChar w:fldCharType="end"/>
        </w:r>
      </w:hyperlink>
    </w:p>
    <w:p w14:paraId="002A4916" w14:textId="57705E6D"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093" w:history="1">
        <w:r w:rsidRPr="00465C52">
          <w:rPr>
            <w:rStyle w:val="Hyperlink"/>
            <w:color w:val="0D0D0D" w:themeColor="text1" w:themeTint="F2"/>
          </w:rPr>
          <w:t>ES Management Strategies and Implementation Plans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_Toc63695093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88</w:t>
        </w:r>
        <w:r w:rsidRPr="00465C52">
          <w:rPr>
            <w:webHidden/>
            <w:color w:val="0D0D0D" w:themeColor="text1" w:themeTint="F2"/>
          </w:rPr>
          <w:fldChar w:fldCharType="end"/>
        </w:r>
      </w:hyperlink>
    </w:p>
    <w:p w14:paraId="7142716F" w14:textId="0A094793"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094" w:history="1">
        <w:r w:rsidRPr="00465C52">
          <w:rPr>
            <w:rStyle w:val="Hyperlink"/>
            <w:color w:val="0D0D0D" w:themeColor="text1" w:themeTint="F2"/>
          </w:rPr>
          <w:t>Code of Conduct for Contractor’s Personnel (ES) Form</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_Toc63695094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89</w:t>
        </w:r>
        <w:r w:rsidRPr="00465C52">
          <w:rPr>
            <w:webHidden/>
            <w:color w:val="0D0D0D" w:themeColor="text1" w:themeTint="F2"/>
          </w:rPr>
          <w:fldChar w:fldCharType="end"/>
        </w:r>
      </w:hyperlink>
    </w:p>
    <w:p w14:paraId="1D06A21E" w14:textId="554955CF"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095" w:history="1">
        <w:r w:rsidRPr="00465C52">
          <w:rPr>
            <w:rStyle w:val="Hyperlink"/>
            <w:color w:val="0D0D0D" w:themeColor="text1" w:themeTint="F2"/>
          </w:rPr>
          <w:t>Others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_Toc63695095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93</w:t>
        </w:r>
        <w:r w:rsidRPr="00465C52">
          <w:rPr>
            <w:webHidden/>
            <w:color w:val="0D0D0D" w:themeColor="text1" w:themeTint="F2"/>
          </w:rPr>
          <w:fldChar w:fldCharType="end"/>
        </w:r>
      </w:hyperlink>
    </w:p>
    <w:p w14:paraId="22862541" w14:textId="05CE4A62" w:rsidR="00B84208" w:rsidRPr="00465C52" w:rsidRDefault="00B84208" w:rsidP="00347DB2">
      <w:pPr>
        <w:pStyle w:val="TOC1"/>
        <w:tabs>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63695096" w:history="1">
        <w:r w:rsidRPr="00465C52">
          <w:rPr>
            <w:rStyle w:val="Hyperlink"/>
            <w:noProof/>
            <w:color w:val="0D0D0D" w:themeColor="text1" w:themeTint="F2"/>
          </w:rPr>
          <w:t>Bidder’s Qualification</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_Toc63695096 \h </w:instrText>
        </w:r>
        <w:r w:rsidRPr="00465C52">
          <w:rPr>
            <w:noProof/>
            <w:webHidden/>
            <w:color w:val="0D0D0D" w:themeColor="text1" w:themeTint="F2"/>
          </w:rPr>
        </w:r>
        <w:r w:rsidRPr="00465C52">
          <w:rPr>
            <w:noProof/>
            <w:webHidden/>
            <w:color w:val="0D0D0D" w:themeColor="text1" w:themeTint="F2"/>
          </w:rPr>
          <w:fldChar w:fldCharType="separate"/>
        </w:r>
        <w:r w:rsidR="00905F01" w:rsidRPr="00465C52">
          <w:rPr>
            <w:noProof/>
            <w:webHidden/>
            <w:color w:val="0D0D0D" w:themeColor="text1" w:themeTint="F2"/>
          </w:rPr>
          <w:t>94</w:t>
        </w:r>
        <w:r w:rsidRPr="00465C52">
          <w:rPr>
            <w:noProof/>
            <w:webHidden/>
            <w:color w:val="0D0D0D" w:themeColor="text1" w:themeTint="F2"/>
          </w:rPr>
          <w:fldChar w:fldCharType="end"/>
        </w:r>
      </w:hyperlink>
    </w:p>
    <w:p w14:paraId="0F4FE59D" w14:textId="1454F8B4"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097" w:history="1">
        <w:r w:rsidRPr="00465C52">
          <w:rPr>
            <w:rStyle w:val="Hyperlink"/>
            <w:color w:val="0D0D0D" w:themeColor="text1" w:themeTint="F2"/>
          </w:rPr>
          <w:t>Form ELI -1.1: Bidder Information Form</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_Toc63695097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95</w:t>
        </w:r>
        <w:r w:rsidRPr="00465C52">
          <w:rPr>
            <w:webHidden/>
            <w:color w:val="0D0D0D" w:themeColor="text1" w:themeTint="F2"/>
          </w:rPr>
          <w:fldChar w:fldCharType="end"/>
        </w:r>
      </w:hyperlink>
    </w:p>
    <w:p w14:paraId="072877F4" w14:textId="1553114F"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098" w:history="1">
        <w:r w:rsidRPr="00465C52">
          <w:rPr>
            <w:rStyle w:val="Hyperlink"/>
            <w:color w:val="0D0D0D" w:themeColor="text1" w:themeTint="F2"/>
          </w:rPr>
          <w:t>Form ELI -1.2: Information Form for JV Bidders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_Toc63695098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96</w:t>
        </w:r>
        <w:r w:rsidRPr="00465C52">
          <w:rPr>
            <w:webHidden/>
            <w:color w:val="0D0D0D" w:themeColor="text1" w:themeTint="F2"/>
          </w:rPr>
          <w:fldChar w:fldCharType="end"/>
        </w:r>
      </w:hyperlink>
    </w:p>
    <w:p w14:paraId="368E7CCB" w14:textId="570898FC"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099" w:history="1">
        <w:r w:rsidRPr="00465C52">
          <w:rPr>
            <w:rStyle w:val="Hyperlink"/>
            <w:color w:val="0D0D0D" w:themeColor="text1" w:themeTint="F2"/>
          </w:rPr>
          <w:t>Form CON – 2:  Historical Contract Non-Performance, Pending Litigation and Litigation History</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_Toc63695099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97</w:t>
        </w:r>
        <w:r w:rsidRPr="00465C52">
          <w:rPr>
            <w:webHidden/>
            <w:color w:val="0D0D0D" w:themeColor="text1" w:themeTint="F2"/>
          </w:rPr>
          <w:fldChar w:fldCharType="end"/>
        </w:r>
      </w:hyperlink>
    </w:p>
    <w:p w14:paraId="13565795" w14:textId="19282195"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100" w:history="1">
        <w:r w:rsidRPr="00465C52">
          <w:rPr>
            <w:rStyle w:val="Hyperlink"/>
            <w:color w:val="0D0D0D" w:themeColor="text1" w:themeTint="F2"/>
          </w:rPr>
          <w:t>Form CON – 3 Environmental and Social Performance Declaration</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_Toc63695100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99</w:t>
        </w:r>
        <w:r w:rsidRPr="00465C52">
          <w:rPr>
            <w:webHidden/>
            <w:color w:val="0D0D0D" w:themeColor="text1" w:themeTint="F2"/>
          </w:rPr>
          <w:fldChar w:fldCharType="end"/>
        </w:r>
      </w:hyperlink>
    </w:p>
    <w:p w14:paraId="726AAED1" w14:textId="2CEB5BC5"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101" w:history="1">
        <w:r w:rsidRPr="00465C52">
          <w:rPr>
            <w:rStyle w:val="Hyperlink"/>
            <w:color w:val="0D0D0D" w:themeColor="text1" w:themeTint="F2"/>
          </w:rPr>
          <w:t>Form CON – 4 Sexual Exploitation and Abuse (SEA) and/or Sexual Harassment Performance Declaration</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_Toc63695101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101</w:t>
        </w:r>
        <w:r w:rsidRPr="00465C52">
          <w:rPr>
            <w:webHidden/>
            <w:color w:val="0D0D0D" w:themeColor="text1" w:themeTint="F2"/>
          </w:rPr>
          <w:fldChar w:fldCharType="end"/>
        </w:r>
      </w:hyperlink>
    </w:p>
    <w:p w14:paraId="01C170E8" w14:textId="2F102367"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102" w:history="1">
        <w:r w:rsidRPr="00465C52">
          <w:rPr>
            <w:rStyle w:val="Hyperlink"/>
            <w:color w:val="0D0D0D" w:themeColor="text1" w:themeTint="F2"/>
          </w:rPr>
          <w:t>Form CCC: Current Contract Commitments / Works in Progress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_Toc63695102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103</w:t>
        </w:r>
        <w:r w:rsidRPr="00465C52">
          <w:rPr>
            <w:webHidden/>
            <w:color w:val="0D0D0D" w:themeColor="text1" w:themeTint="F2"/>
          </w:rPr>
          <w:fldChar w:fldCharType="end"/>
        </w:r>
      </w:hyperlink>
    </w:p>
    <w:p w14:paraId="751513D3" w14:textId="214E3A4E"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103" w:history="1">
        <w:r w:rsidRPr="00465C52">
          <w:rPr>
            <w:rStyle w:val="Hyperlink"/>
            <w:color w:val="0D0D0D" w:themeColor="text1" w:themeTint="F2"/>
          </w:rPr>
          <w:t>Form FIN – 3.1: Financial Situation and Performance</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_Toc63695103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104</w:t>
        </w:r>
        <w:r w:rsidRPr="00465C52">
          <w:rPr>
            <w:webHidden/>
            <w:color w:val="0D0D0D" w:themeColor="text1" w:themeTint="F2"/>
          </w:rPr>
          <w:fldChar w:fldCharType="end"/>
        </w:r>
      </w:hyperlink>
    </w:p>
    <w:p w14:paraId="44A6718D" w14:textId="43E28597"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104" w:history="1">
        <w:r w:rsidRPr="00465C52">
          <w:rPr>
            <w:rStyle w:val="Hyperlink"/>
            <w:color w:val="0D0D0D" w:themeColor="text1" w:themeTint="F2"/>
          </w:rPr>
          <w:t>Form FIN - 3.2: Average Annual Construction Turnover</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_Toc63695104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106</w:t>
        </w:r>
        <w:r w:rsidRPr="00465C52">
          <w:rPr>
            <w:webHidden/>
            <w:color w:val="0D0D0D" w:themeColor="text1" w:themeTint="F2"/>
          </w:rPr>
          <w:fldChar w:fldCharType="end"/>
        </w:r>
      </w:hyperlink>
    </w:p>
    <w:p w14:paraId="405F0E5B" w14:textId="7ED64179"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105" w:history="1">
        <w:r w:rsidRPr="00465C52">
          <w:rPr>
            <w:rStyle w:val="Hyperlink"/>
            <w:color w:val="0D0D0D" w:themeColor="text1" w:themeTint="F2"/>
          </w:rPr>
          <w:t>Form FIN - 3.3: Financial Resources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_Toc63695105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107</w:t>
        </w:r>
        <w:r w:rsidRPr="00465C52">
          <w:rPr>
            <w:webHidden/>
            <w:color w:val="0D0D0D" w:themeColor="text1" w:themeTint="F2"/>
          </w:rPr>
          <w:fldChar w:fldCharType="end"/>
        </w:r>
      </w:hyperlink>
    </w:p>
    <w:p w14:paraId="19B694A0" w14:textId="54573FAA"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106" w:history="1">
        <w:r w:rsidRPr="00465C52">
          <w:rPr>
            <w:rStyle w:val="Hyperlink"/>
            <w:color w:val="0D0D0D" w:themeColor="text1" w:themeTint="F2"/>
          </w:rPr>
          <w:t>Form EXP - 4.1: General Construction Experience</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_Toc63695106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108</w:t>
        </w:r>
        <w:r w:rsidRPr="00465C52">
          <w:rPr>
            <w:webHidden/>
            <w:color w:val="0D0D0D" w:themeColor="text1" w:themeTint="F2"/>
          </w:rPr>
          <w:fldChar w:fldCharType="end"/>
        </w:r>
      </w:hyperlink>
    </w:p>
    <w:p w14:paraId="0C707041" w14:textId="49FB2D8C"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107" w:history="1">
        <w:r w:rsidRPr="00465C52">
          <w:rPr>
            <w:rStyle w:val="Hyperlink"/>
            <w:color w:val="0D0D0D" w:themeColor="text1" w:themeTint="F2"/>
          </w:rPr>
          <w:t>Form EXP - 4.2(a): Specific Construction and Contract Management Experience</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_Toc63695107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109</w:t>
        </w:r>
        <w:r w:rsidRPr="00465C52">
          <w:rPr>
            <w:webHidden/>
            <w:color w:val="0D0D0D" w:themeColor="text1" w:themeTint="F2"/>
          </w:rPr>
          <w:fldChar w:fldCharType="end"/>
        </w:r>
      </w:hyperlink>
    </w:p>
    <w:p w14:paraId="508F34F2" w14:textId="185B5B0B" w:rsidR="00B84208" w:rsidRPr="00465C52" w:rsidRDefault="00B84208" w:rsidP="00347DB2">
      <w:pPr>
        <w:pStyle w:val="TOC2"/>
        <w:contextualSpacing/>
        <w:rPr>
          <w:rFonts w:asciiTheme="minorHAnsi" w:eastAsiaTheme="minorEastAsia" w:hAnsiTheme="minorHAnsi" w:cstheme="minorBidi"/>
          <w:color w:val="0D0D0D" w:themeColor="text1" w:themeTint="F2"/>
          <w:sz w:val="22"/>
          <w:szCs w:val="22"/>
        </w:rPr>
      </w:pPr>
      <w:hyperlink w:anchor="_Toc63695108" w:history="1">
        <w:r w:rsidRPr="00465C52">
          <w:rPr>
            <w:rStyle w:val="Hyperlink"/>
            <w:color w:val="0D0D0D" w:themeColor="text1" w:themeTint="F2"/>
          </w:rPr>
          <w:t xml:space="preserve">Form EXP </w:t>
        </w:r>
        <w:r w:rsidRPr="00465C52">
          <w:rPr>
            <w:rStyle w:val="Hyperlink"/>
            <w:color w:val="0D0D0D" w:themeColor="text1" w:themeTint="F2"/>
            <w:spacing w:val="22"/>
          </w:rPr>
          <w:t xml:space="preserve">- </w:t>
        </w:r>
        <w:r w:rsidRPr="00465C52">
          <w:rPr>
            <w:rStyle w:val="Hyperlink"/>
            <w:color w:val="0D0D0D" w:themeColor="text1" w:themeTint="F2"/>
            <w:spacing w:val="21"/>
          </w:rPr>
          <w:t xml:space="preserve">4.2(b): </w:t>
        </w:r>
        <w:r w:rsidRPr="00465C52">
          <w:rPr>
            <w:rStyle w:val="Hyperlink"/>
            <w:color w:val="0D0D0D" w:themeColor="text1" w:themeTint="F2"/>
          </w:rPr>
          <w:t>Construction Experience in Key Activities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_Toc63695108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111</w:t>
        </w:r>
        <w:r w:rsidRPr="00465C52">
          <w:rPr>
            <w:webHidden/>
            <w:color w:val="0D0D0D" w:themeColor="text1" w:themeTint="F2"/>
          </w:rPr>
          <w:fldChar w:fldCharType="end"/>
        </w:r>
      </w:hyperlink>
    </w:p>
    <w:p w14:paraId="7656DCEE" w14:textId="0899EE71" w:rsidR="007B586E" w:rsidRPr="00465C52" w:rsidRDefault="00B84208" w:rsidP="00347DB2">
      <w:pPr>
        <w:pStyle w:val="TOC2"/>
        <w:contextualSpacing/>
        <w:rPr>
          <w:color w:val="0D0D0D" w:themeColor="text1" w:themeTint="F2"/>
        </w:rPr>
      </w:pPr>
      <w:hyperlink w:anchor="_Toc63695109" w:history="1">
        <w:r w:rsidRPr="00465C52">
          <w:rPr>
            <w:rStyle w:val="Hyperlink"/>
            <w:color w:val="0D0D0D" w:themeColor="text1" w:themeTint="F2"/>
          </w:rPr>
          <w:t>Form EXP - 4.2(c): Specific Experience in Managing ES aspects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_Toc63695109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113</w:t>
        </w:r>
        <w:r w:rsidRPr="00465C52">
          <w:rPr>
            <w:webHidden/>
            <w:color w:val="0D0D0D" w:themeColor="text1" w:themeTint="F2"/>
          </w:rPr>
          <w:fldChar w:fldCharType="end"/>
        </w:r>
      </w:hyperlink>
      <w:r w:rsidR="00A805B6" w:rsidRPr="00465C52">
        <w:rPr>
          <w:color w:val="0D0D0D" w:themeColor="text1" w:themeTint="F2"/>
        </w:rPr>
        <w:fldChar w:fldCharType="end"/>
      </w:r>
      <w:r w:rsidR="007B586E" w:rsidRPr="00465C52">
        <w:rPr>
          <w:color w:val="0D0D0D" w:themeColor="text1" w:themeTint="F2"/>
        </w:rPr>
        <w:br w:type="page"/>
      </w:r>
    </w:p>
    <w:p w14:paraId="7D669204" w14:textId="77777777" w:rsidR="007B586E" w:rsidRPr="00465C52" w:rsidRDefault="007B586E" w:rsidP="00347DB2">
      <w:pPr>
        <w:pStyle w:val="Section4Heading1"/>
        <w:contextualSpacing/>
        <w:rPr>
          <w:color w:val="0D0D0D" w:themeColor="text1" w:themeTint="F2"/>
          <w:lang w:val="en-US"/>
        </w:rPr>
      </w:pPr>
      <w:bookmarkStart w:id="631" w:name="_Toc108950330"/>
      <w:bookmarkStart w:id="632" w:name="_Toc347230619"/>
      <w:bookmarkStart w:id="633" w:name="_Toc63695076"/>
      <w:r w:rsidRPr="00465C52">
        <w:rPr>
          <w:color w:val="0D0D0D" w:themeColor="text1" w:themeTint="F2"/>
          <w:lang w:val="en-US"/>
        </w:rPr>
        <w:lastRenderedPageBreak/>
        <w:t>Letter of Bid</w:t>
      </w:r>
      <w:bookmarkEnd w:id="631"/>
      <w:bookmarkEnd w:id="632"/>
      <w:bookmarkEnd w:id="633"/>
    </w:p>
    <w:tbl>
      <w:tblPr>
        <w:tblW w:w="95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585"/>
      </w:tblGrid>
      <w:tr w:rsidR="007B586E" w:rsidRPr="00465C52" w14:paraId="03946F8D" w14:textId="77777777" w:rsidTr="00F439EB">
        <w:tc>
          <w:tcPr>
            <w:tcW w:w="9585" w:type="dxa"/>
          </w:tcPr>
          <w:p w14:paraId="62FC9185" w14:textId="77777777" w:rsidR="000536FF" w:rsidRPr="00465C52" w:rsidRDefault="000536FF" w:rsidP="00347DB2">
            <w:pPr>
              <w:spacing w:before="120"/>
              <w:contextualSpacing/>
              <w:rPr>
                <w:i/>
                <w:color w:val="0D0D0D" w:themeColor="text1" w:themeTint="F2"/>
              </w:rPr>
            </w:pPr>
            <w:bookmarkStart w:id="634" w:name="_Toc108949930"/>
            <w:bookmarkStart w:id="635" w:name="_Toc108950331"/>
            <w:r w:rsidRPr="00465C52">
              <w:rPr>
                <w:i/>
                <w:color w:val="0D0D0D" w:themeColor="text1" w:themeTint="F2"/>
              </w:rPr>
              <w:t>INSTRUCTIONS TO BIDDERS: DELETE THIS BOX ONCE YOU HAVE COMPLETED THE DOCUMENT</w:t>
            </w:r>
          </w:p>
          <w:p w14:paraId="0E679514" w14:textId="77777777" w:rsidR="000536FF" w:rsidRPr="00465C52" w:rsidRDefault="000536FF" w:rsidP="00347DB2">
            <w:pPr>
              <w:contextualSpacing/>
              <w:rPr>
                <w:i/>
                <w:color w:val="0D0D0D" w:themeColor="text1" w:themeTint="F2"/>
              </w:rPr>
            </w:pPr>
          </w:p>
          <w:p w14:paraId="36CEDA1C" w14:textId="77777777" w:rsidR="007B586E" w:rsidRPr="00465C52" w:rsidRDefault="007B586E" w:rsidP="00347DB2">
            <w:pPr>
              <w:contextualSpacing/>
              <w:rPr>
                <w:i/>
                <w:color w:val="0D0D0D" w:themeColor="text1" w:themeTint="F2"/>
              </w:rPr>
            </w:pPr>
            <w:r w:rsidRPr="00465C52">
              <w:rPr>
                <w:i/>
                <w:color w:val="0D0D0D" w:themeColor="text1" w:themeTint="F2"/>
              </w:rPr>
              <w:t>The Bidder must prepare th</w:t>
            </w:r>
            <w:r w:rsidR="000536FF" w:rsidRPr="00465C52">
              <w:rPr>
                <w:i/>
                <w:color w:val="0D0D0D" w:themeColor="text1" w:themeTint="F2"/>
              </w:rPr>
              <w:t>is</w:t>
            </w:r>
            <w:r w:rsidRPr="00465C52">
              <w:rPr>
                <w:i/>
                <w:color w:val="0D0D0D" w:themeColor="text1" w:themeTint="F2"/>
              </w:rPr>
              <w:t xml:space="preserve"> Letter of Bid on stationery with its letterhead clearly showing the Bidder’s complete name and </w:t>
            </w:r>
            <w:r w:rsidR="000536FF" w:rsidRPr="00465C52">
              <w:rPr>
                <w:i/>
                <w:color w:val="0D0D0D" w:themeColor="text1" w:themeTint="F2"/>
              </w:rPr>
              <w:t xml:space="preserve">business </w:t>
            </w:r>
            <w:r w:rsidRPr="00465C52">
              <w:rPr>
                <w:i/>
                <w:color w:val="0D0D0D" w:themeColor="text1" w:themeTint="F2"/>
              </w:rPr>
              <w:t>address.</w:t>
            </w:r>
          </w:p>
          <w:p w14:paraId="389246B4" w14:textId="77777777" w:rsidR="0049153D" w:rsidRPr="00465C52" w:rsidRDefault="0049153D" w:rsidP="00347DB2">
            <w:pPr>
              <w:contextualSpacing/>
              <w:rPr>
                <w:i/>
                <w:color w:val="0D0D0D" w:themeColor="text1" w:themeTint="F2"/>
              </w:rPr>
            </w:pPr>
          </w:p>
          <w:p w14:paraId="5EAF3BC2" w14:textId="77777777" w:rsidR="000E388D" w:rsidRPr="00465C52" w:rsidRDefault="0049153D" w:rsidP="00347DB2">
            <w:pPr>
              <w:contextualSpacing/>
              <w:rPr>
                <w:i/>
                <w:color w:val="0D0D0D" w:themeColor="text1" w:themeTint="F2"/>
              </w:rPr>
            </w:pPr>
            <w:r w:rsidRPr="00465C52">
              <w:rPr>
                <w:i/>
                <w:color w:val="0D0D0D" w:themeColor="text1" w:themeTint="F2"/>
                <w:u w:val="single"/>
              </w:rPr>
              <w:t>Note</w:t>
            </w:r>
            <w:r w:rsidRPr="00465C52">
              <w:rPr>
                <w:i/>
                <w:color w:val="0D0D0D" w:themeColor="text1" w:themeTint="F2"/>
              </w:rPr>
              <w:t xml:space="preserve">: All italicized text is </w:t>
            </w:r>
            <w:r w:rsidR="000536FF" w:rsidRPr="00465C52">
              <w:rPr>
                <w:i/>
                <w:color w:val="0D0D0D" w:themeColor="text1" w:themeTint="F2"/>
              </w:rPr>
              <w:t>to help Bidders</w:t>
            </w:r>
            <w:r w:rsidRPr="00465C52">
              <w:rPr>
                <w:i/>
                <w:color w:val="0D0D0D" w:themeColor="text1" w:themeTint="F2"/>
              </w:rPr>
              <w:t xml:space="preserve"> in preparing th</w:t>
            </w:r>
            <w:r w:rsidR="000536FF" w:rsidRPr="00465C52">
              <w:rPr>
                <w:i/>
                <w:color w:val="0D0D0D" w:themeColor="text1" w:themeTint="F2"/>
              </w:rPr>
              <w:t>i</w:t>
            </w:r>
            <w:r w:rsidRPr="00465C52">
              <w:rPr>
                <w:i/>
                <w:color w:val="0D0D0D" w:themeColor="text1" w:themeTint="F2"/>
              </w:rPr>
              <w:t>s form</w:t>
            </w:r>
            <w:r w:rsidR="000E388D" w:rsidRPr="00465C52">
              <w:rPr>
                <w:i/>
                <w:color w:val="0D0D0D" w:themeColor="text1" w:themeTint="F2"/>
              </w:rPr>
              <w:t>.</w:t>
            </w:r>
            <w:r w:rsidRPr="00465C52">
              <w:rPr>
                <w:i/>
                <w:color w:val="0D0D0D" w:themeColor="text1" w:themeTint="F2"/>
              </w:rPr>
              <w:t xml:space="preserve"> </w:t>
            </w:r>
          </w:p>
        </w:tc>
      </w:tr>
    </w:tbl>
    <w:p w14:paraId="7088212D" w14:textId="77777777" w:rsidR="007B586E" w:rsidRPr="00465C52" w:rsidRDefault="007B586E" w:rsidP="00347DB2">
      <w:pPr>
        <w:contextualSpacing/>
        <w:rPr>
          <w:color w:val="0D0D0D" w:themeColor="text1" w:themeTint="F2"/>
        </w:rPr>
      </w:pPr>
    </w:p>
    <w:bookmarkEnd w:id="634"/>
    <w:bookmarkEnd w:id="635"/>
    <w:p w14:paraId="316DBAF4" w14:textId="77777777" w:rsidR="00E833ED" w:rsidRPr="00465C52" w:rsidRDefault="00E833ED" w:rsidP="00347DB2">
      <w:pPr>
        <w:tabs>
          <w:tab w:val="right" w:pos="9000"/>
        </w:tabs>
        <w:contextualSpacing/>
        <w:rPr>
          <w:color w:val="0D0D0D" w:themeColor="text1" w:themeTint="F2"/>
        </w:rPr>
      </w:pPr>
    </w:p>
    <w:p w14:paraId="59A9E301" w14:textId="77777777" w:rsidR="000E388D" w:rsidRPr="00465C52" w:rsidRDefault="00372302" w:rsidP="00347DB2">
      <w:pPr>
        <w:tabs>
          <w:tab w:val="right" w:pos="9000"/>
        </w:tabs>
        <w:contextualSpacing/>
        <w:jc w:val="both"/>
        <w:rPr>
          <w:color w:val="0D0D0D" w:themeColor="text1" w:themeTint="F2"/>
        </w:rPr>
      </w:pPr>
      <w:bookmarkStart w:id="636" w:name="_Toc482500892"/>
      <w:r w:rsidRPr="00465C52">
        <w:rPr>
          <w:b/>
          <w:color w:val="0D0D0D" w:themeColor="text1" w:themeTint="F2"/>
        </w:rPr>
        <w:t>Date</w:t>
      </w:r>
      <w:r w:rsidR="000536FF" w:rsidRPr="00465C52">
        <w:rPr>
          <w:b/>
          <w:color w:val="0D0D0D" w:themeColor="text1" w:themeTint="F2"/>
        </w:rPr>
        <w:t xml:space="preserve"> of </w:t>
      </w:r>
      <w:r w:rsidR="001B59C5" w:rsidRPr="00465C52">
        <w:rPr>
          <w:b/>
          <w:color w:val="0D0D0D" w:themeColor="text1" w:themeTint="F2"/>
        </w:rPr>
        <w:t xml:space="preserve">this </w:t>
      </w:r>
      <w:r w:rsidR="000536FF" w:rsidRPr="00465C52">
        <w:rPr>
          <w:b/>
          <w:color w:val="0D0D0D" w:themeColor="text1" w:themeTint="F2"/>
        </w:rPr>
        <w:t xml:space="preserve">Bid </w:t>
      </w:r>
      <w:r w:rsidR="001B59C5" w:rsidRPr="00465C52">
        <w:rPr>
          <w:b/>
          <w:color w:val="0D0D0D" w:themeColor="text1" w:themeTint="F2"/>
        </w:rPr>
        <w:t>submission</w:t>
      </w:r>
      <w:r w:rsidRPr="00465C52">
        <w:rPr>
          <w:color w:val="0D0D0D" w:themeColor="text1" w:themeTint="F2"/>
        </w:rPr>
        <w:t>: [</w:t>
      </w:r>
      <w:r w:rsidRPr="00465C52">
        <w:rPr>
          <w:i/>
          <w:color w:val="0D0D0D" w:themeColor="text1" w:themeTint="F2"/>
        </w:rPr>
        <w:t xml:space="preserve">insert date (as day, month and year) of Bid </w:t>
      </w:r>
      <w:r w:rsidR="001B59C5" w:rsidRPr="00465C52">
        <w:rPr>
          <w:i/>
          <w:color w:val="0D0D0D" w:themeColor="text1" w:themeTint="F2"/>
        </w:rPr>
        <w:t>s</w:t>
      </w:r>
      <w:r w:rsidRPr="00465C52">
        <w:rPr>
          <w:i/>
          <w:color w:val="0D0D0D" w:themeColor="text1" w:themeTint="F2"/>
        </w:rPr>
        <w:t>ubmission</w:t>
      </w:r>
      <w:r w:rsidRPr="00465C52">
        <w:rPr>
          <w:color w:val="0D0D0D" w:themeColor="text1" w:themeTint="F2"/>
        </w:rPr>
        <w:t>]</w:t>
      </w:r>
    </w:p>
    <w:p w14:paraId="65767853" w14:textId="77777777" w:rsidR="00372302" w:rsidRPr="00465C52" w:rsidRDefault="000536FF" w:rsidP="00347DB2">
      <w:pPr>
        <w:tabs>
          <w:tab w:val="right" w:pos="9000"/>
        </w:tabs>
        <w:contextualSpacing/>
        <w:jc w:val="both"/>
        <w:rPr>
          <w:color w:val="0D0D0D" w:themeColor="text1" w:themeTint="F2"/>
        </w:rPr>
      </w:pPr>
      <w:r w:rsidRPr="00465C52">
        <w:rPr>
          <w:b/>
          <w:color w:val="0D0D0D" w:themeColor="text1" w:themeTint="F2"/>
        </w:rPr>
        <w:t>RFB</w:t>
      </w:r>
      <w:r w:rsidR="00372302" w:rsidRPr="00465C52">
        <w:rPr>
          <w:b/>
          <w:color w:val="0D0D0D" w:themeColor="text1" w:themeTint="F2"/>
        </w:rPr>
        <w:t xml:space="preserve"> No.:</w:t>
      </w:r>
      <w:r w:rsidR="00372302" w:rsidRPr="00465C52">
        <w:rPr>
          <w:color w:val="0D0D0D" w:themeColor="text1" w:themeTint="F2"/>
        </w:rPr>
        <w:t xml:space="preserve"> [</w:t>
      </w:r>
      <w:r w:rsidR="00372302" w:rsidRPr="00465C52">
        <w:rPr>
          <w:i/>
          <w:color w:val="0D0D0D" w:themeColor="text1" w:themeTint="F2"/>
        </w:rPr>
        <w:t xml:space="preserve">insert number of </w:t>
      </w:r>
      <w:r w:rsidRPr="00465C52">
        <w:rPr>
          <w:i/>
          <w:color w:val="0D0D0D" w:themeColor="text1" w:themeTint="F2"/>
        </w:rPr>
        <w:t>RFB</w:t>
      </w:r>
      <w:r w:rsidR="00372302" w:rsidRPr="00465C52">
        <w:rPr>
          <w:i/>
          <w:color w:val="0D0D0D" w:themeColor="text1" w:themeTint="F2"/>
        </w:rPr>
        <w:t xml:space="preserve"> process</w:t>
      </w:r>
      <w:r w:rsidR="00372302" w:rsidRPr="00465C52">
        <w:rPr>
          <w:color w:val="0D0D0D" w:themeColor="text1" w:themeTint="F2"/>
        </w:rPr>
        <w:t>]</w:t>
      </w:r>
    </w:p>
    <w:p w14:paraId="0CF2F5A0" w14:textId="77777777" w:rsidR="00372302" w:rsidRPr="00465C52" w:rsidRDefault="00372302" w:rsidP="00347DB2">
      <w:pPr>
        <w:contextualSpacing/>
        <w:jc w:val="both"/>
        <w:rPr>
          <w:color w:val="0D0D0D" w:themeColor="text1" w:themeTint="F2"/>
        </w:rPr>
      </w:pPr>
      <w:r w:rsidRPr="00465C52">
        <w:rPr>
          <w:b/>
          <w:color w:val="0D0D0D" w:themeColor="text1" w:themeTint="F2"/>
        </w:rPr>
        <w:t>Alternative No.</w:t>
      </w:r>
      <w:r w:rsidRPr="00465C52">
        <w:rPr>
          <w:iCs/>
          <w:color w:val="0D0D0D" w:themeColor="text1" w:themeTint="F2"/>
        </w:rPr>
        <w:t>:</w:t>
      </w:r>
      <w:r w:rsidRPr="00465C52">
        <w:rPr>
          <w:i/>
          <w:iCs/>
          <w:color w:val="0D0D0D" w:themeColor="text1" w:themeTint="F2"/>
        </w:rPr>
        <w:t xml:space="preserve"> </w:t>
      </w:r>
      <w:r w:rsidRPr="00465C52">
        <w:rPr>
          <w:color w:val="0D0D0D" w:themeColor="text1" w:themeTint="F2"/>
        </w:rPr>
        <w:t>[</w:t>
      </w:r>
      <w:r w:rsidRPr="00465C52">
        <w:rPr>
          <w:i/>
          <w:color w:val="0D0D0D" w:themeColor="text1" w:themeTint="F2"/>
        </w:rPr>
        <w:t>insert identification No</w:t>
      </w:r>
      <w:r w:rsidR="003F1230" w:rsidRPr="00465C52">
        <w:rPr>
          <w:i/>
          <w:color w:val="0D0D0D" w:themeColor="text1" w:themeTint="F2"/>
        </w:rPr>
        <w:t>.</w:t>
      </w:r>
      <w:r w:rsidRPr="00465C52">
        <w:rPr>
          <w:i/>
          <w:color w:val="0D0D0D" w:themeColor="text1" w:themeTint="F2"/>
        </w:rPr>
        <w:t xml:space="preserve"> if this is a Bid for an alternative</w:t>
      </w:r>
      <w:r w:rsidRPr="00465C52">
        <w:rPr>
          <w:color w:val="0D0D0D" w:themeColor="text1" w:themeTint="F2"/>
        </w:rPr>
        <w:t>]</w:t>
      </w:r>
    </w:p>
    <w:p w14:paraId="5FC5BD0F" w14:textId="77777777" w:rsidR="00372302" w:rsidRPr="00465C52" w:rsidRDefault="00372302" w:rsidP="00347DB2">
      <w:pPr>
        <w:contextualSpacing/>
        <w:jc w:val="both"/>
        <w:rPr>
          <w:color w:val="0D0D0D" w:themeColor="text1" w:themeTint="F2"/>
        </w:rPr>
      </w:pPr>
    </w:p>
    <w:p w14:paraId="3FF2E2A8" w14:textId="77777777" w:rsidR="00372302" w:rsidRPr="00465C52" w:rsidRDefault="00372302" w:rsidP="00347DB2">
      <w:pPr>
        <w:contextualSpacing/>
        <w:jc w:val="both"/>
        <w:rPr>
          <w:b/>
          <w:color w:val="0D0D0D" w:themeColor="text1" w:themeTint="F2"/>
        </w:rPr>
      </w:pPr>
      <w:r w:rsidRPr="00465C52">
        <w:rPr>
          <w:color w:val="0D0D0D" w:themeColor="text1" w:themeTint="F2"/>
        </w:rPr>
        <w:t xml:space="preserve">To: </w:t>
      </w:r>
      <w:r w:rsidRPr="00465C52">
        <w:rPr>
          <w:b/>
          <w:color w:val="0D0D0D" w:themeColor="text1" w:themeTint="F2"/>
        </w:rPr>
        <w:t>[</w:t>
      </w:r>
      <w:r w:rsidRPr="00465C52">
        <w:rPr>
          <w:b/>
          <w:i/>
          <w:color w:val="0D0D0D" w:themeColor="text1" w:themeTint="F2"/>
        </w:rPr>
        <w:t>insert complete name of Employer</w:t>
      </w:r>
      <w:r w:rsidRPr="00465C52">
        <w:rPr>
          <w:b/>
          <w:color w:val="0D0D0D" w:themeColor="text1" w:themeTint="F2"/>
        </w:rPr>
        <w:t>]</w:t>
      </w:r>
    </w:p>
    <w:p w14:paraId="63EE2AAF" w14:textId="77777777" w:rsidR="00372302" w:rsidRPr="00465C52" w:rsidRDefault="00372302" w:rsidP="00347DB2">
      <w:pPr>
        <w:contextualSpacing/>
        <w:jc w:val="both"/>
        <w:rPr>
          <w:color w:val="0D0D0D" w:themeColor="text1" w:themeTint="F2"/>
        </w:rPr>
      </w:pPr>
    </w:p>
    <w:p w14:paraId="42E86BBE" w14:textId="77777777" w:rsidR="00372302" w:rsidRPr="00465C52" w:rsidRDefault="00FD1EBC" w:rsidP="00151EF3">
      <w:pPr>
        <w:numPr>
          <w:ilvl w:val="0"/>
          <w:numId w:val="32"/>
        </w:numPr>
        <w:spacing w:after="200"/>
        <w:ind w:left="432" w:hanging="432"/>
        <w:contextualSpacing/>
        <w:jc w:val="both"/>
        <w:rPr>
          <w:color w:val="0D0D0D" w:themeColor="text1" w:themeTint="F2"/>
        </w:rPr>
      </w:pPr>
      <w:r w:rsidRPr="00465C52">
        <w:rPr>
          <w:b/>
          <w:color w:val="0D0D0D" w:themeColor="text1" w:themeTint="F2"/>
        </w:rPr>
        <w:t>No reservatio</w:t>
      </w:r>
      <w:r w:rsidR="00AA25C9" w:rsidRPr="00465C52">
        <w:rPr>
          <w:b/>
          <w:color w:val="0D0D0D" w:themeColor="text1" w:themeTint="F2"/>
        </w:rPr>
        <w:t>n</w:t>
      </w:r>
      <w:r w:rsidRPr="00465C52">
        <w:rPr>
          <w:b/>
          <w:color w:val="0D0D0D" w:themeColor="text1" w:themeTint="F2"/>
        </w:rPr>
        <w:t>s:</w:t>
      </w:r>
      <w:r w:rsidRPr="00465C52">
        <w:rPr>
          <w:color w:val="0D0D0D" w:themeColor="text1" w:themeTint="F2"/>
        </w:rPr>
        <w:t xml:space="preserve"> </w:t>
      </w:r>
      <w:r w:rsidR="00372302" w:rsidRPr="00465C52">
        <w:rPr>
          <w:color w:val="0D0D0D" w:themeColor="text1" w:themeTint="F2"/>
        </w:rPr>
        <w:t xml:space="preserve">We have examined and have no reservations </w:t>
      </w:r>
      <w:proofErr w:type="gramStart"/>
      <w:r w:rsidR="00372302" w:rsidRPr="00465C52">
        <w:rPr>
          <w:color w:val="0D0D0D" w:themeColor="text1" w:themeTint="F2"/>
        </w:rPr>
        <w:t>to</w:t>
      </w:r>
      <w:proofErr w:type="gramEnd"/>
      <w:r w:rsidR="00372302" w:rsidRPr="00465C52">
        <w:rPr>
          <w:color w:val="0D0D0D" w:themeColor="text1" w:themeTint="F2"/>
        </w:rPr>
        <w:t xml:space="preserve"> the </w:t>
      </w:r>
      <w:r w:rsidR="004509D8" w:rsidRPr="00465C52">
        <w:rPr>
          <w:color w:val="0D0D0D" w:themeColor="text1" w:themeTint="F2"/>
        </w:rPr>
        <w:t>bidding document</w:t>
      </w:r>
      <w:r w:rsidR="00372302" w:rsidRPr="00465C52">
        <w:rPr>
          <w:color w:val="0D0D0D" w:themeColor="text1" w:themeTint="F2"/>
        </w:rPr>
        <w:t xml:space="preserve">, including Addenda issued in accordance with </w:t>
      </w:r>
      <w:r w:rsidR="00D85222" w:rsidRPr="00465C52">
        <w:rPr>
          <w:color w:val="0D0D0D" w:themeColor="text1" w:themeTint="F2"/>
        </w:rPr>
        <w:t>ITB 8;</w:t>
      </w:r>
    </w:p>
    <w:p w14:paraId="697A2EA3" w14:textId="77777777" w:rsidR="00372302" w:rsidRPr="00465C52" w:rsidRDefault="00FD1EBC" w:rsidP="00151EF3">
      <w:pPr>
        <w:numPr>
          <w:ilvl w:val="0"/>
          <w:numId w:val="32"/>
        </w:numPr>
        <w:spacing w:after="200"/>
        <w:ind w:left="432" w:hanging="432"/>
        <w:contextualSpacing/>
        <w:jc w:val="both"/>
        <w:rPr>
          <w:color w:val="0D0D0D" w:themeColor="text1" w:themeTint="F2"/>
        </w:rPr>
      </w:pPr>
      <w:r w:rsidRPr="00465C52">
        <w:rPr>
          <w:b/>
          <w:bCs/>
          <w:color w:val="0D0D0D" w:themeColor="text1" w:themeTint="F2"/>
        </w:rPr>
        <w:t>Eligibility</w:t>
      </w:r>
      <w:r w:rsidRPr="00465C52">
        <w:rPr>
          <w:bCs/>
          <w:color w:val="0D0D0D" w:themeColor="text1" w:themeTint="F2"/>
        </w:rPr>
        <w:t xml:space="preserve">: </w:t>
      </w:r>
      <w:r w:rsidR="00372302" w:rsidRPr="00465C52">
        <w:rPr>
          <w:bCs/>
          <w:color w:val="0D0D0D" w:themeColor="text1" w:themeTint="F2"/>
        </w:rPr>
        <w:t xml:space="preserve">We </w:t>
      </w:r>
      <w:r w:rsidR="00372302" w:rsidRPr="00465C52">
        <w:rPr>
          <w:color w:val="0D0D0D" w:themeColor="text1" w:themeTint="F2"/>
        </w:rPr>
        <w:t>meet</w:t>
      </w:r>
      <w:r w:rsidR="00372302" w:rsidRPr="00465C52">
        <w:rPr>
          <w:bCs/>
          <w:color w:val="0D0D0D" w:themeColor="text1" w:themeTint="F2"/>
        </w:rPr>
        <w:t xml:space="preserve"> the eligibility </w:t>
      </w:r>
      <w:r w:rsidR="00A44519" w:rsidRPr="00465C52">
        <w:rPr>
          <w:bCs/>
          <w:color w:val="0D0D0D" w:themeColor="text1" w:themeTint="F2"/>
        </w:rPr>
        <w:t>requirements</w:t>
      </w:r>
      <w:r w:rsidR="00372302" w:rsidRPr="00465C52">
        <w:rPr>
          <w:bCs/>
          <w:color w:val="0D0D0D" w:themeColor="text1" w:themeTint="F2"/>
        </w:rPr>
        <w:t xml:space="preserve"> and have no conflict of interest in accordance with ITB 4;</w:t>
      </w:r>
    </w:p>
    <w:p w14:paraId="0F5C2285" w14:textId="5E16F395" w:rsidR="00372302" w:rsidRPr="00465C52" w:rsidRDefault="00FD3608" w:rsidP="00151EF3">
      <w:pPr>
        <w:numPr>
          <w:ilvl w:val="0"/>
          <w:numId w:val="32"/>
        </w:numPr>
        <w:spacing w:after="200"/>
        <w:ind w:left="432" w:hanging="432"/>
        <w:contextualSpacing/>
        <w:jc w:val="both"/>
        <w:rPr>
          <w:color w:val="0D0D0D" w:themeColor="text1" w:themeTint="F2"/>
        </w:rPr>
      </w:pPr>
      <w:r w:rsidRPr="00465C52">
        <w:rPr>
          <w:b/>
          <w:bCs/>
          <w:color w:val="0D0D0D" w:themeColor="text1" w:themeTint="F2"/>
        </w:rPr>
        <w:t>Bid-Securing Declaration:</w:t>
      </w:r>
      <w:r w:rsidRPr="00465C52">
        <w:rPr>
          <w:bCs/>
          <w:color w:val="0D0D0D" w:themeColor="text1" w:themeTint="F2"/>
        </w:rPr>
        <w:t xml:space="preserve"> </w:t>
      </w:r>
      <w:r w:rsidR="00372302" w:rsidRPr="00465C52">
        <w:rPr>
          <w:bCs/>
          <w:color w:val="0D0D0D" w:themeColor="text1" w:themeTint="F2"/>
        </w:rPr>
        <w:t xml:space="preserve">We </w:t>
      </w:r>
      <w:r w:rsidR="00372302" w:rsidRPr="00465C52">
        <w:rPr>
          <w:color w:val="0D0D0D" w:themeColor="text1" w:themeTint="F2"/>
        </w:rPr>
        <w:t>have</w:t>
      </w:r>
      <w:r w:rsidR="00372302" w:rsidRPr="00465C52">
        <w:rPr>
          <w:bCs/>
          <w:color w:val="0D0D0D" w:themeColor="text1" w:themeTint="F2"/>
        </w:rPr>
        <w:t xml:space="preserve"> </w:t>
      </w:r>
      <w:r w:rsidR="00372302" w:rsidRPr="00465C52">
        <w:rPr>
          <w:color w:val="0D0D0D" w:themeColor="text1" w:themeTint="F2"/>
        </w:rPr>
        <w:t>not</w:t>
      </w:r>
      <w:r w:rsidR="00372302" w:rsidRPr="00465C52">
        <w:rPr>
          <w:bCs/>
          <w:color w:val="0D0D0D" w:themeColor="text1" w:themeTint="F2"/>
        </w:rPr>
        <w:t xml:space="preserve"> been suspended nor declared ineligible by the Employ</w:t>
      </w:r>
      <w:r w:rsidR="00D85222" w:rsidRPr="00465C52">
        <w:rPr>
          <w:bCs/>
          <w:color w:val="0D0D0D" w:themeColor="text1" w:themeTint="F2"/>
        </w:rPr>
        <w:t>er based on execution of a Bid-S</w:t>
      </w:r>
      <w:r w:rsidR="0056446A" w:rsidRPr="00465C52">
        <w:rPr>
          <w:bCs/>
          <w:color w:val="0D0D0D" w:themeColor="text1" w:themeTint="F2"/>
        </w:rPr>
        <w:t xml:space="preserve">ecuring </w:t>
      </w:r>
      <w:r w:rsidR="00372302" w:rsidRPr="00465C52">
        <w:rPr>
          <w:bCs/>
          <w:color w:val="0D0D0D" w:themeColor="text1" w:themeTint="F2"/>
        </w:rPr>
        <w:t xml:space="preserve">Declaration </w:t>
      </w:r>
      <w:r w:rsidR="0056446A" w:rsidRPr="00465C52">
        <w:rPr>
          <w:bCs/>
          <w:color w:val="0D0D0D" w:themeColor="text1" w:themeTint="F2"/>
        </w:rPr>
        <w:t xml:space="preserve">or Proposal-Securing Declaration </w:t>
      </w:r>
      <w:r w:rsidR="00372302" w:rsidRPr="00465C52">
        <w:rPr>
          <w:bCs/>
          <w:color w:val="0D0D0D" w:themeColor="text1" w:themeTint="F2"/>
        </w:rPr>
        <w:t xml:space="preserve">in the </w:t>
      </w:r>
      <w:r w:rsidR="008B0039" w:rsidRPr="00465C52">
        <w:rPr>
          <w:bCs/>
          <w:color w:val="0D0D0D" w:themeColor="text1" w:themeTint="F2"/>
        </w:rPr>
        <w:t>Employer’s Country</w:t>
      </w:r>
      <w:r w:rsidR="00372302" w:rsidRPr="00465C52">
        <w:rPr>
          <w:color w:val="0D0D0D" w:themeColor="text1" w:themeTint="F2"/>
        </w:rPr>
        <w:t xml:space="preserve"> in accordance with ITB 4</w:t>
      </w:r>
      <w:r w:rsidRPr="00465C52">
        <w:rPr>
          <w:color w:val="0D0D0D" w:themeColor="text1" w:themeTint="F2"/>
        </w:rPr>
        <w:t>.7</w:t>
      </w:r>
      <w:r w:rsidR="000536FF" w:rsidRPr="00465C52">
        <w:rPr>
          <w:color w:val="0D0D0D" w:themeColor="text1" w:themeTint="F2"/>
        </w:rPr>
        <w:t>;</w:t>
      </w:r>
    </w:p>
    <w:p w14:paraId="0C877241" w14:textId="77777777" w:rsidR="00EB3A41" w:rsidRPr="00465C52" w:rsidRDefault="00EB3A41" w:rsidP="00151EF3">
      <w:pPr>
        <w:numPr>
          <w:ilvl w:val="0"/>
          <w:numId w:val="32"/>
        </w:numPr>
        <w:spacing w:after="200"/>
        <w:ind w:left="576" w:right="-14" w:hanging="576"/>
        <w:contextualSpacing/>
        <w:jc w:val="both"/>
        <w:rPr>
          <w:color w:val="0D0D0D" w:themeColor="text1" w:themeTint="F2"/>
        </w:rPr>
      </w:pPr>
      <w:r w:rsidRPr="00465C52">
        <w:rPr>
          <w:b/>
          <w:bCs/>
          <w:color w:val="0D0D0D" w:themeColor="text1" w:themeTint="F2"/>
        </w:rPr>
        <w:t>Exploitation</w:t>
      </w:r>
      <w:r w:rsidRPr="00465C52">
        <w:rPr>
          <w:b/>
          <w:color w:val="0D0D0D" w:themeColor="text1" w:themeTint="F2"/>
        </w:rPr>
        <w:t xml:space="preserve"> and Abuse (SEA) and/or Sexual Harassment (SH):</w:t>
      </w:r>
      <w:r w:rsidRPr="00465C52">
        <w:rPr>
          <w:color w:val="0D0D0D" w:themeColor="text1" w:themeTint="F2"/>
        </w:rPr>
        <w:t xml:space="preserve"> [</w:t>
      </w:r>
      <w:r w:rsidRPr="00465C52">
        <w:rPr>
          <w:i/>
          <w:iCs/>
          <w:color w:val="0D0D0D" w:themeColor="text1" w:themeTint="F2"/>
        </w:rPr>
        <w:t>select the appropriate option from (</w:t>
      </w:r>
      <w:proofErr w:type="spellStart"/>
      <w:r w:rsidRPr="00465C52">
        <w:rPr>
          <w:i/>
          <w:iCs/>
          <w:color w:val="0D0D0D" w:themeColor="text1" w:themeTint="F2"/>
        </w:rPr>
        <w:t>i</w:t>
      </w:r>
      <w:proofErr w:type="spellEnd"/>
      <w:r w:rsidRPr="00465C52">
        <w:rPr>
          <w:i/>
          <w:iCs/>
          <w:color w:val="0D0D0D" w:themeColor="text1" w:themeTint="F2"/>
        </w:rPr>
        <w:t>) to (v) below and delete the others</w:t>
      </w:r>
      <w:r w:rsidRPr="00465C52">
        <w:rPr>
          <w:color w:val="0D0D0D" w:themeColor="text1" w:themeTint="F2"/>
        </w:rPr>
        <w:t>].</w:t>
      </w:r>
    </w:p>
    <w:p w14:paraId="72A05749" w14:textId="77777777" w:rsidR="00C5106B" w:rsidRPr="00465C52" w:rsidRDefault="00C5106B" w:rsidP="00347DB2">
      <w:pPr>
        <w:tabs>
          <w:tab w:val="right" w:pos="9000"/>
        </w:tabs>
        <w:spacing w:before="240" w:after="120"/>
        <w:ind w:left="360"/>
        <w:contextualSpacing/>
        <w:jc w:val="both"/>
        <w:rPr>
          <w:color w:val="0D0D0D" w:themeColor="text1" w:themeTint="F2"/>
        </w:rPr>
      </w:pPr>
      <w:r w:rsidRPr="00465C52">
        <w:rPr>
          <w:color w:val="0D0D0D" w:themeColor="text1" w:themeTint="F2"/>
        </w:rPr>
        <w:t xml:space="preserve">We </w:t>
      </w:r>
      <w:r w:rsidRPr="00465C52">
        <w:rPr>
          <w:i/>
          <w:iCs/>
          <w:color w:val="0D0D0D" w:themeColor="text1" w:themeTint="F2"/>
        </w:rPr>
        <w:t xml:space="preserve">[where JV, insert: </w:t>
      </w:r>
      <w:r w:rsidRPr="00465C52">
        <w:rPr>
          <w:color w:val="0D0D0D" w:themeColor="text1" w:themeTint="F2"/>
        </w:rPr>
        <w:t>“including any of our JV members”</w:t>
      </w:r>
      <w:r w:rsidRPr="00465C52">
        <w:rPr>
          <w:i/>
          <w:iCs/>
          <w:color w:val="0D0D0D" w:themeColor="text1" w:themeTint="F2"/>
        </w:rPr>
        <w:t>]</w:t>
      </w:r>
      <w:r w:rsidRPr="00465C52">
        <w:rPr>
          <w:color w:val="0D0D0D" w:themeColor="text1" w:themeTint="F2"/>
        </w:rPr>
        <w:t>, and any of our subcontractors:</w:t>
      </w:r>
    </w:p>
    <w:p w14:paraId="0C417F96" w14:textId="77777777" w:rsidR="00C5106B" w:rsidRPr="00465C52" w:rsidRDefault="00C5106B" w:rsidP="00151EF3">
      <w:pPr>
        <w:pStyle w:val="ListParagraph"/>
        <w:numPr>
          <w:ilvl w:val="1"/>
          <w:numId w:val="121"/>
        </w:numPr>
        <w:tabs>
          <w:tab w:val="right" w:pos="9000"/>
        </w:tabs>
        <w:spacing w:before="120" w:after="120"/>
        <w:ind w:left="1170"/>
        <w:jc w:val="both"/>
        <w:rPr>
          <w:color w:val="0D0D0D" w:themeColor="text1" w:themeTint="F2"/>
        </w:rPr>
      </w:pPr>
      <w:r w:rsidRPr="00465C52">
        <w:rPr>
          <w:color w:val="0D0D0D" w:themeColor="text1" w:themeTint="F2"/>
        </w:rPr>
        <w:t xml:space="preserve">[have not been subject to disqualification by the Bank for non-compliance with SEA/ SH obligations.] </w:t>
      </w:r>
    </w:p>
    <w:p w14:paraId="47C85EE8" w14:textId="77777777" w:rsidR="00C5106B" w:rsidRPr="00465C52" w:rsidRDefault="00C5106B" w:rsidP="00151EF3">
      <w:pPr>
        <w:pStyle w:val="ListParagraph"/>
        <w:numPr>
          <w:ilvl w:val="1"/>
          <w:numId w:val="121"/>
        </w:numPr>
        <w:tabs>
          <w:tab w:val="right" w:pos="9000"/>
        </w:tabs>
        <w:spacing w:before="120" w:after="120"/>
        <w:ind w:left="1170"/>
        <w:jc w:val="both"/>
        <w:rPr>
          <w:color w:val="0D0D0D" w:themeColor="text1" w:themeTint="F2"/>
        </w:rPr>
      </w:pPr>
      <w:r w:rsidRPr="00465C52">
        <w:rPr>
          <w:color w:val="0D0D0D" w:themeColor="text1" w:themeTint="F2"/>
        </w:rPr>
        <w:t xml:space="preserve">[are subject to disqualification by the Bank for non-compliance with SEA/ SH obligations.] </w:t>
      </w:r>
    </w:p>
    <w:p w14:paraId="6CEDB3B5" w14:textId="77777777" w:rsidR="00C5106B" w:rsidRPr="00465C52" w:rsidRDefault="00C5106B" w:rsidP="00151EF3">
      <w:pPr>
        <w:pStyle w:val="ListParagraph"/>
        <w:numPr>
          <w:ilvl w:val="1"/>
          <w:numId w:val="121"/>
        </w:numPr>
        <w:tabs>
          <w:tab w:val="right" w:pos="9000"/>
        </w:tabs>
        <w:spacing w:before="120" w:after="120"/>
        <w:ind w:left="1170"/>
        <w:jc w:val="both"/>
        <w:rPr>
          <w:color w:val="0D0D0D" w:themeColor="text1" w:themeTint="F2"/>
        </w:rPr>
      </w:pPr>
      <w:r w:rsidRPr="00465C52">
        <w:rPr>
          <w:color w:val="0D0D0D" w:themeColor="text1" w:themeTint="F2"/>
        </w:rPr>
        <w:t>[had been subject to disqualification by the Bank for non-compliance with SEA/ SH obligations. An arbitral award on the disqualification case has been made in our favor.]</w:t>
      </w:r>
    </w:p>
    <w:p w14:paraId="76142741" w14:textId="77777777" w:rsidR="00C5106B" w:rsidRPr="00465C52" w:rsidRDefault="00C5106B" w:rsidP="00151EF3">
      <w:pPr>
        <w:pStyle w:val="ListParagraph"/>
        <w:numPr>
          <w:ilvl w:val="1"/>
          <w:numId w:val="121"/>
        </w:numPr>
        <w:tabs>
          <w:tab w:val="right" w:pos="9000"/>
        </w:tabs>
        <w:spacing w:before="120" w:after="120"/>
        <w:ind w:left="1170"/>
        <w:jc w:val="both"/>
        <w:rPr>
          <w:color w:val="0D0D0D" w:themeColor="text1" w:themeTint="F2"/>
        </w:rPr>
      </w:pPr>
      <w:r w:rsidRPr="00465C52">
        <w:rPr>
          <w:color w:val="0D0D0D" w:themeColor="text1" w:themeTint="F2"/>
        </w:rPr>
        <w:t xml:space="preserve">[had been subject to disqualification by the Bank for non-compliance with SEA/ SH obligations for a period of two years. We have subsequently provided and demonstrated that we have adequate capacity and commitment to comply with SEA and SH prevention and response </w:t>
      </w:r>
      <w:proofErr w:type="gramStart"/>
      <w:r w:rsidRPr="00465C52">
        <w:rPr>
          <w:color w:val="0D0D0D" w:themeColor="text1" w:themeTint="F2"/>
        </w:rPr>
        <w:t>obligations.]</w:t>
      </w:r>
      <w:proofErr w:type="gramEnd"/>
      <w:r w:rsidRPr="00465C52">
        <w:rPr>
          <w:color w:val="0D0D0D" w:themeColor="text1" w:themeTint="F2"/>
        </w:rPr>
        <w:t xml:space="preserve"> </w:t>
      </w:r>
    </w:p>
    <w:p w14:paraId="7E32D63B" w14:textId="77777777" w:rsidR="00C5106B" w:rsidRPr="00465C52" w:rsidRDefault="00C5106B" w:rsidP="00151EF3">
      <w:pPr>
        <w:pStyle w:val="ListParagraph"/>
        <w:numPr>
          <w:ilvl w:val="1"/>
          <w:numId w:val="121"/>
        </w:numPr>
        <w:tabs>
          <w:tab w:val="right" w:pos="9000"/>
        </w:tabs>
        <w:spacing w:before="120" w:after="120"/>
        <w:ind w:left="1170"/>
        <w:jc w:val="both"/>
        <w:rPr>
          <w:color w:val="0D0D0D" w:themeColor="text1" w:themeTint="F2"/>
        </w:rPr>
      </w:pPr>
      <w:r w:rsidRPr="00465C52">
        <w:rPr>
          <w:color w:val="0D0D0D" w:themeColor="text1" w:themeTint="F2"/>
        </w:rPr>
        <w:t>[had been subject to disqualification by the Bank for non-compliance with SEA/ SH obligations for a period of two years. We have attached documents demonstrating that we have adequate capacity and commitment to comply with SEA and SH prevention and response obligations.]</w:t>
      </w:r>
    </w:p>
    <w:p w14:paraId="5CA51318" w14:textId="77777777" w:rsidR="00372302" w:rsidRPr="00465C52" w:rsidRDefault="00FD3608" w:rsidP="00151EF3">
      <w:pPr>
        <w:numPr>
          <w:ilvl w:val="0"/>
          <w:numId w:val="32"/>
        </w:numPr>
        <w:spacing w:after="200"/>
        <w:ind w:left="432" w:hanging="432"/>
        <w:contextualSpacing/>
        <w:jc w:val="both"/>
        <w:rPr>
          <w:i/>
          <w:color w:val="0D0D0D" w:themeColor="text1" w:themeTint="F2"/>
          <w:u w:val="single"/>
        </w:rPr>
      </w:pPr>
      <w:r w:rsidRPr="00465C52">
        <w:rPr>
          <w:b/>
          <w:color w:val="0D0D0D" w:themeColor="text1" w:themeTint="F2"/>
        </w:rPr>
        <w:t>Conformity:</w:t>
      </w:r>
      <w:r w:rsidRPr="00465C52">
        <w:rPr>
          <w:color w:val="0D0D0D" w:themeColor="text1" w:themeTint="F2"/>
        </w:rPr>
        <w:t xml:space="preserve"> </w:t>
      </w:r>
      <w:r w:rsidR="00372302" w:rsidRPr="00465C52">
        <w:rPr>
          <w:color w:val="0D0D0D" w:themeColor="text1" w:themeTint="F2"/>
        </w:rPr>
        <w:t xml:space="preserve">We offer to execute in conformity with the </w:t>
      </w:r>
      <w:r w:rsidR="004509D8" w:rsidRPr="00465C52">
        <w:rPr>
          <w:color w:val="0D0D0D" w:themeColor="text1" w:themeTint="F2"/>
        </w:rPr>
        <w:t>bidding document</w:t>
      </w:r>
      <w:r w:rsidR="00372302" w:rsidRPr="00465C52">
        <w:rPr>
          <w:color w:val="0D0D0D" w:themeColor="text1" w:themeTint="F2"/>
        </w:rPr>
        <w:t xml:space="preserve"> the following Works: </w:t>
      </w:r>
      <w:r w:rsidR="00372302" w:rsidRPr="00465C52">
        <w:rPr>
          <w:b/>
          <w:color w:val="0D0D0D" w:themeColor="text1" w:themeTint="F2"/>
          <w:u w:val="single"/>
        </w:rPr>
        <w:t>[</w:t>
      </w:r>
      <w:r w:rsidR="00372302" w:rsidRPr="00465C52">
        <w:rPr>
          <w:i/>
          <w:color w:val="0D0D0D" w:themeColor="text1" w:themeTint="F2"/>
          <w:u w:val="single"/>
        </w:rPr>
        <w:t xml:space="preserve">insert a brief description of the </w:t>
      </w:r>
      <w:proofErr w:type="gramStart"/>
      <w:r w:rsidR="00372302" w:rsidRPr="00465C52">
        <w:rPr>
          <w:i/>
          <w:color w:val="0D0D0D" w:themeColor="text1" w:themeTint="F2"/>
          <w:u w:val="single"/>
        </w:rPr>
        <w:t>Works</w:t>
      </w:r>
      <w:r w:rsidRPr="00465C52">
        <w:rPr>
          <w:i/>
          <w:color w:val="0D0D0D" w:themeColor="text1" w:themeTint="F2"/>
          <w:u w:val="single"/>
        </w:rPr>
        <w:t>]</w:t>
      </w:r>
      <w:r w:rsidR="00FF3BC2" w:rsidRPr="00465C52">
        <w:rPr>
          <w:i/>
          <w:color w:val="0D0D0D" w:themeColor="text1" w:themeTint="F2"/>
          <w:u w:val="single"/>
        </w:rPr>
        <w:t>_</w:t>
      </w:r>
      <w:proofErr w:type="gramEnd"/>
      <w:r w:rsidR="00FF3BC2" w:rsidRPr="00465C52">
        <w:rPr>
          <w:i/>
          <w:color w:val="0D0D0D" w:themeColor="text1" w:themeTint="F2"/>
          <w:u w:val="single"/>
        </w:rPr>
        <w:t>_________________________________</w:t>
      </w:r>
      <w:r w:rsidRPr="00465C52">
        <w:rPr>
          <w:i/>
          <w:color w:val="0D0D0D" w:themeColor="text1" w:themeTint="F2"/>
          <w:u w:val="single"/>
        </w:rPr>
        <w:t xml:space="preserve"> </w:t>
      </w:r>
    </w:p>
    <w:p w14:paraId="43DA6433" w14:textId="77777777" w:rsidR="00B4745F" w:rsidRPr="00465C52" w:rsidRDefault="00B4745F" w:rsidP="00151EF3">
      <w:pPr>
        <w:numPr>
          <w:ilvl w:val="0"/>
          <w:numId w:val="32"/>
        </w:numPr>
        <w:spacing w:after="200"/>
        <w:ind w:left="432" w:hanging="432"/>
        <w:contextualSpacing/>
        <w:jc w:val="both"/>
        <w:rPr>
          <w:bCs/>
          <w:color w:val="0D0D0D" w:themeColor="text1" w:themeTint="F2"/>
        </w:rPr>
      </w:pPr>
      <w:r w:rsidRPr="00465C52">
        <w:rPr>
          <w:b/>
          <w:bCs/>
          <w:color w:val="0D0D0D" w:themeColor="text1" w:themeTint="F2"/>
        </w:rPr>
        <w:t>Bid Price</w:t>
      </w:r>
      <w:r w:rsidRPr="00465C52">
        <w:rPr>
          <w:bCs/>
          <w:color w:val="0D0D0D" w:themeColor="text1" w:themeTint="F2"/>
        </w:rPr>
        <w:t xml:space="preserve">: The total price of our Bid, excluding any discounts offered in item (f) below is: </w:t>
      </w:r>
      <w:r w:rsidRPr="00465C52">
        <w:rPr>
          <w:bCs/>
          <w:i/>
          <w:color w:val="0D0D0D" w:themeColor="text1" w:themeTint="F2"/>
        </w:rPr>
        <w:t>[Insert one of the options below as appropriate]</w:t>
      </w:r>
    </w:p>
    <w:p w14:paraId="2C42C242" w14:textId="77777777" w:rsidR="00B4745F" w:rsidRPr="00465C52" w:rsidRDefault="009F5B8C" w:rsidP="00347DB2">
      <w:pPr>
        <w:spacing w:after="200"/>
        <w:ind w:left="720"/>
        <w:contextualSpacing/>
        <w:jc w:val="both"/>
        <w:rPr>
          <w:noProof/>
          <w:color w:val="0D0D0D" w:themeColor="text1" w:themeTint="F2"/>
          <w:u w:val="single"/>
        </w:rPr>
      </w:pPr>
      <w:r w:rsidRPr="00465C52">
        <w:rPr>
          <w:i/>
          <w:noProof/>
          <w:color w:val="0D0D0D" w:themeColor="text1" w:themeTint="F2"/>
        </w:rPr>
        <w:t>[</w:t>
      </w:r>
      <w:r w:rsidR="00B4745F" w:rsidRPr="00465C52">
        <w:rPr>
          <w:i/>
          <w:noProof/>
          <w:color w:val="0D0D0D" w:themeColor="text1" w:themeTint="F2"/>
        </w:rPr>
        <w:t>Option 1, in case of one lot:</w:t>
      </w:r>
      <w:r w:rsidRPr="00465C52">
        <w:rPr>
          <w:i/>
          <w:noProof/>
          <w:color w:val="0D0D0D" w:themeColor="text1" w:themeTint="F2"/>
        </w:rPr>
        <w:t>]</w:t>
      </w:r>
      <w:r w:rsidR="00B4745F" w:rsidRPr="00465C52">
        <w:rPr>
          <w:noProof/>
          <w:color w:val="0D0D0D" w:themeColor="text1" w:themeTint="F2"/>
        </w:rPr>
        <w:t xml:space="preserve">  Total price is: </w:t>
      </w:r>
      <w:r w:rsidR="00B4745F" w:rsidRPr="00465C52">
        <w:rPr>
          <w:noProof/>
          <w:color w:val="0D0D0D" w:themeColor="text1" w:themeTint="F2"/>
          <w:u w:val="single"/>
        </w:rPr>
        <w:t>[</w:t>
      </w:r>
      <w:r w:rsidR="00B4745F" w:rsidRPr="00465C52">
        <w:rPr>
          <w:i/>
          <w:noProof/>
          <w:color w:val="0D0D0D" w:themeColor="text1" w:themeTint="F2"/>
          <w:u w:val="single"/>
        </w:rPr>
        <w:t>insert the total price of the Bid in words and figures, indicating the various amounts and the respective currencies</w:t>
      </w:r>
      <w:r w:rsidR="00B4745F" w:rsidRPr="00465C52">
        <w:rPr>
          <w:noProof/>
          <w:color w:val="0D0D0D" w:themeColor="text1" w:themeTint="F2"/>
          <w:u w:val="single"/>
        </w:rPr>
        <w:t>];</w:t>
      </w:r>
    </w:p>
    <w:p w14:paraId="18232DA1" w14:textId="77777777" w:rsidR="00B4745F" w:rsidRPr="00465C52" w:rsidRDefault="00B4745F" w:rsidP="00347DB2">
      <w:pPr>
        <w:spacing w:after="200"/>
        <w:ind w:left="720"/>
        <w:contextualSpacing/>
        <w:jc w:val="both"/>
        <w:rPr>
          <w:noProof/>
          <w:color w:val="0D0D0D" w:themeColor="text1" w:themeTint="F2"/>
        </w:rPr>
      </w:pPr>
      <w:r w:rsidRPr="00465C52">
        <w:rPr>
          <w:noProof/>
          <w:color w:val="0D0D0D" w:themeColor="text1" w:themeTint="F2"/>
        </w:rPr>
        <w:t xml:space="preserve">Or </w:t>
      </w:r>
    </w:p>
    <w:p w14:paraId="189A3030" w14:textId="77777777" w:rsidR="00B4745F" w:rsidRPr="00465C52" w:rsidRDefault="009F5B8C" w:rsidP="00347DB2">
      <w:pPr>
        <w:spacing w:after="200"/>
        <w:ind w:left="720"/>
        <w:contextualSpacing/>
        <w:jc w:val="both"/>
        <w:rPr>
          <w:noProof/>
          <w:color w:val="0D0D0D" w:themeColor="text1" w:themeTint="F2"/>
        </w:rPr>
      </w:pPr>
      <w:r w:rsidRPr="00465C52">
        <w:rPr>
          <w:i/>
          <w:noProof/>
          <w:color w:val="0D0D0D" w:themeColor="text1" w:themeTint="F2"/>
        </w:rPr>
        <w:t>[</w:t>
      </w:r>
      <w:r w:rsidR="00B4745F" w:rsidRPr="00465C52">
        <w:rPr>
          <w:i/>
          <w:noProof/>
          <w:color w:val="0D0D0D" w:themeColor="text1" w:themeTint="F2"/>
        </w:rPr>
        <w:t>Option 2, in case of multiple lots:</w:t>
      </w:r>
      <w:r w:rsidRPr="00465C52">
        <w:rPr>
          <w:i/>
          <w:noProof/>
          <w:color w:val="0D0D0D" w:themeColor="text1" w:themeTint="F2"/>
        </w:rPr>
        <w:t>]</w:t>
      </w:r>
      <w:r w:rsidR="00B4745F" w:rsidRPr="00465C52">
        <w:rPr>
          <w:noProof/>
          <w:color w:val="0D0D0D" w:themeColor="text1" w:themeTint="F2"/>
        </w:rPr>
        <w:t xml:space="preserve"> (a) Total price of each lot [</w:t>
      </w:r>
      <w:r w:rsidR="00B4745F" w:rsidRPr="00465C52">
        <w:rPr>
          <w:i/>
          <w:noProof/>
          <w:color w:val="0D0D0D" w:themeColor="text1" w:themeTint="F2"/>
        </w:rPr>
        <w:t>insert the total price of each lot in words and figures, indicating the various amounts and the respective currencies</w:t>
      </w:r>
      <w:r w:rsidR="00B4745F" w:rsidRPr="00465C52">
        <w:rPr>
          <w:noProof/>
          <w:color w:val="0D0D0D" w:themeColor="text1" w:themeTint="F2"/>
        </w:rPr>
        <w:t xml:space="preserve">]; and (b) </w:t>
      </w:r>
      <w:r w:rsidR="00B4745F" w:rsidRPr="00465C52">
        <w:rPr>
          <w:noProof/>
          <w:color w:val="0D0D0D" w:themeColor="text1" w:themeTint="F2"/>
        </w:rPr>
        <w:lastRenderedPageBreak/>
        <w:t>Total price of all lots (sum of all lots) [</w:t>
      </w:r>
      <w:r w:rsidR="00B4745F" w:rsidRPr="00465C52">
        <w:rPr>
          <w:i/>
          <w:noProof/>
          <w:color w:val="0D0D0D" w:themeColor="text1" w:themeTint="F2"/>
        </w:rPr>
        <w:t>insert the total price of all lots in words and figures, indicating the various amounts and the respective currencies</w:t>
      </w:r>
      <w:r w:rsidR="00B4745F" w:rsidRPr="00465C52">
        <w:rPr>
          <w:noProof/>
          <w:color w:val="0D0D0D" w:themeColor="text1" w:themeTint="F2"/>
        </w:rPr>
        <w:t>];</w:t>
      </w:r>
      <w:bookmarkStart w:id="637" w:name="_Hlt236460747"/>
      <w:bookmarkEnd w:id="637"/>
    </w:p>
    <w:p w14:paraId="6E376BD7" w14:textId="77777777" w:rsidR="00372302" w:rsidRPr="00465C52" w:rsidRDefault="00FD1EBC" w:rsidP="00151EF3">
      <w:pPr>
        <w:numPr>
          <w:ilvl w:val="0"/>
          <w:numId w:val="32"/>
        </w:numPr>
        <w:spacing w:after="200"/>
        <w:ind w:left="432" w:hanging="432"/>
        <w:contextualSpacing/>
        <w:jc w:val="both"/>
        <w:rPr>
          <w:color w:val="0D0D0D" w:themeColor="text1" w:themeTint="F2"/>
        </w:rPr>
      </w:pPr>
      <w:r w:rsidRPr="00465C52">
        <w:rPr>
          <w:b/>
          <w:color w:val="0D0D0D" w:themeColor="text1" w:themeTint="F2"/>
        </w:rPr>
        <w:t>Discounts:</w:t>
      </w:r>
      <w:r w:rsidRPr="00465C52">
        <w:rPr>
          <w:color w:val="0D0D0D" w:themeColor="text1" w:themeTint="F2"/>
        </w:rPr>
        <w:t xml:space="preserve"> </w:t>
      </w:r>
      <w:r w:rsidR="00372302" w:rsidRPr="00465C52">
        <w:rPr>
          <w:color w:val="0D0D0D" w:themeColor="text1" w:themeTint="F2"/>
        </w:rPr>
        <w:t xml:space="preserve">The discounts offered and the methodology for their application are: </w:t>
      </w:r>
    </w:p>
    <w:p w14:paraId="5F30FF1B" w14:textId="77777777" w:rsidR="00372302" w:rsidRPr="00465C52" w:rsidRDefault="00372302" w:rsidP="00347DB2">
      <w:pPr>
        <w:spacing w:after="200"/>
        <w:ind w:left="864" w:hanging="432"/>
        <w:contextualSpacing/>
        <w:jc w:val="both"/>
        <w:rPr>
          <w:color w:val="0D0D0D" w:themeColor="text1" w:themeTint="F2"/>
        </w:rPr>
      </w:pPr>
      <w:r w:rsidRPr="00465C52">
        <w:rPr>
          <w:color w:val="0D0D0D" w:themeColor="text1" w:themeTint="F2"/>
        </w:rPr>
        <w:t>(</w:t>
      </w:r>
      <w:proofErr w:type="spellStart"/>
      <w:r w:rsidRPr="00465C52">
        <w:rPr>
          <w:color w:val="0D0D0D" w:themeColor="text1" w:themeTint="F2"/>
        </w:rPr>
        <w:t>i</w:t>
      </w:r>
      <w:proofErr w:type="spellEnd"/>
      <w:r w:rsidRPr="00465C52">
        <w:rPr>
          <w:color w:val="0D0D0D" w:themeColor="text1" w:themeTint="F2"/>
        </w:rPr>
        <w:t>) The discounts offered are: [</w:t>
      </w:r>
      <w:r w:rsidRPr="00465C52">
        <w:rPr>
          <w:i/>
          <w:color w:val="0D0D0D" w:themeColor="text1" w:themeTint="F2"/>
        </w:rPr>
        <w:t>Specify in detail each discount offered.</w:t>
      </w:r>
      <w:r w:rsidRPr="00465C52">
        <w:rPr>
          <w:color w:val="0D0D0D" w:themeColor="text1" w:themeTint="F2"/>
        </w:rPr>
        <w:t>]</w:t>
      </w:r>
    </w:p>
    <w:p w14:paraId="75B78D24" w14:textId="77777777" w:rsidR="00372302" w:rsidRPr="00465C52" w:rsidRDefault="00372302" w:rsidP="00347DB2">
      <w:pPr>
        <w:spacing w:after="200"/>
        <w:ind w:left="864" w:hanging="432"/>
        <w:contextualSpacing/>
        <w:jc w:val="both"/>
        <w:rPr>
          <w:color w:val="0D0D0D" w:themeColor="text1" w:themeTint="F2"/>
        </w:rPr>
      </w:pPr>
      <w:r w:rsidRPr="00465C52">
        <w:rPr>
          <w:color w:val="0D0D0D" w:themeColor="text1" w:themeTint="F2"/>
        </w:rPr>
        <w:t>(ii) The exact method of calculations to determine the net price after application of discounts is shown below: [</w:t>
      </w:r>
      <w:r w:rsidRPr="00465C52">
        <w:rPr>
          <w:i/>
          <w:color w:val="0D0D0D" w:themeColor="text1" w:themeTint="F2"/>
        </w:rPr>
        <w:t>Specify in detail the method that shall be used to apply the discounts</w:t>
      </w:r>
      <w:r w:rsidRPr="00465C52">
        <w:rPr>
          <w:color w:val="0D0D0D" w:themeColor="text1" w:themeTint="F2"/>
        </w:rPr>
        <w:t>];</w:t>
      </w:r>
    </w:p>
    <w:p w14:paraId="1DAE9238" w14:textId="6C814223" w:rsidR="00372302" w:rsidRPr="00465C52" w:rsidRDefault="00FD1EBC" w:rsidP="00151EF3">
      <w:pPr>
        <w:numPr>
          <w:ilvl w:val="0"/>
          <w:numId w:val="32"/>
        </w:numPr>
        <w:spacing w:after="200"/>
        <w:ind w:left="432" w:hanging="432"/>
        <w:contextualSpacing/>
        <w:jc w:val="both"/>
        <w:rPr>
          <w:color w:val="0D0D0D" w:themeColor="text1" w:themeTint="F2"/>
        </w:rPr>
      </w:pPr>
      <w:r w:rsidRPr="00465C52">
        <w:rPr>
          <w:b/>
          <w:color w:val="0D0D0D" w:themeColor="text1" w:themeTint="F2"/>
        </w:rPr>
        <w:t>Bid Validity:</w:t>
      </w:r>
      <w:r w:rsidRPr="00465C52">
        <w:rPr>
          <w:color w:val="0D0D0D" w:themeColor="text1" w:themeTint="F2"/>
        </w:rPr>
        <w:t xml:space="preserve"> </w:t>
      </w:r>
      <w:r w:rsidR="00372302" w:rsidRPr="00465C52">
        <w:rPr>
          <w:color w:val="0D0D0D" w:themeColor="text1" w:themeTint="F2"/>
        </w:rPr>
        <w:t xml:space="preserve">Our </w:t>
      </w:r>
      <w:r w:rsidR="000536FF" w:rsidRPr="00465C52">
        <w:rPr>
          <w:color w:val="0D0D0D" w:themeColor="text1" w:themeTint="F2"/>
        </w:rPr>
        <w:t>B</w:t>
      </w:r>
      <w:r w:rsidR="00372302" w:rsidRPr="00465C52">
        <w:rPr>
          <w:color w:val="0D0D0D" w:themeColor="text1" w:themeTint="F2"/>
        </w:rPr>
        <w:t xml:space="preserve">id shall be valid </w:t>
      </w:r>
      <w:bookmarkStart w:id="638" w:name="_Hlk24711265"/>
      <w:r w:rsidR="007C0A16" w:rsidRPr="00465C52">
        <w:rPr>
          <w:color w:val="0D0D0D" w:themeColor="text1" w:themeTint="F2"/>
        </w:rPr>
        <w:t xml:space="preserve">until </w:t>
      </w:r>
      <w:r w:rsidR="007C0A16" w:rsidRPr="00465C52">
        <w:rPr>
          <w:i/>
          <w:color w:val="0D0D0D" w:themeColor="text1" w:themeTint="F2"/>
        </w:rPr>
        <w:t xml:space="preserve">[insert day, month and year in accordance with </w:t>
      </w:r>
      <w:r w:rsidR="00BA5737" w:rsidRPr="00465C52">
        <w:rPr>
          <w:i/>
          <w:color w:val="0D0D0D" w:themeColor="text1" w:themeTint="F2"/>
        </w:rPr>
        <w:t xml:space="preserve">ITB </w:t>
      </w:r>
      <w:r w:rsidR="007C0A16" w:rsidRPr="00465C52">
        <w:rPr>
          <w:i/>
          <w:color w:val="0D0D0D" w:themeColor="text1" w:themeTint="F2"/>
        </w:rPr>
        <w:t>18.1]</w:t>
      </w:r>
      <w:bookmarkEnd w:id="638"/>
      <w:r w:rsidR="00243B7B" w:rsidRPr="00465C52">
        <w:rPr>
          <w:color w:val="0D0D0D" w:themeColor="text1" w:themeTint="F2"/>
        </w:rPr>
        <w:t xml:space="preserve">, </w:t>
      </w:r>
      <w:r w:rsidR="00372302" w:rsidRPr="00465C52">
        <w:rPr>
          <w:color w:val="0D0D0D" w:themeColor="text1" w:themeTint="F2"/>
        </w:rPr>
        <w:t xml:space="preserve">and it shall remain binding upon us and may be accepted at any time </w:t>
      </w:r>
      <w:r w:rsidR="0000238D" w:rsidRPr="00465C52">
        <w:rPr>
          <w:noProof/>
          <w:color w:val="0D0D0D" w:themeColor="text1" w:themeTint="F2"/>
        </w:rPr>
        <w:t>on or before this date</w:t>
      </w:r>
      <w:r w:rsidR="00372302" w:rsidRPr="00465C52">
        <w:rPr>
          <w:color w:val="0D0D0D" w:themeColor="text1" w:themeTint="F2"/>
        </w:rPr>
        <w:t>;</w:t>
      </w:r>
    </w:p>
    <w:p w14:paraId="4D2C36CD" w14:textId="35D32330" w:rsidR="00372302" w:rsidRPr="00465C52" w:rsidRDefault="00FD1EBC" w:rsidP="00151EF3">
      <w:pPr>
        <w:numPr>
          <w:ilvl w:val="0"/>
          <w:numId w:val="32"/>
        </w:numPr>
        <w:spacing w:after="200"/>
        <w:ind w:left="432" w:hanging="432"/>
        <w:contextualSpacing/>
        <w:jc w:val="both"/>
        <w:rPr>
          <w:color w:val="0D0D0D" w:themeColor="text1" w:themeTint="F2"/>
        </w:rPr>
      </w:pPr>
      <w:r w:rsidRPr="00465C52">
        <w:rPr>
          <w:b/>
          <w:color w:val="0D0D0D" w:themeColor="text1" w:themeTint="F2"/>
        </w:rPr>
        <w:t>Performance Security:</w:t>
      </w:r>
      <w:r w:rsidRPr="00465C52">
        <w:rPr>
          <w:color w:val="0D0D0D" w:themeColor="text1" w:themeTint="F2"/>
        </w:rPr>
        <w:t xml:space="preserve"> </w:t>
      </w:r>
      <w:r w:rsidR="00372302" w:rsidRPr="00465C52">
        <w:rPr>
          <w:color w:val="0D0D0D" w:themeColor="text1" w:themeTint="F2"/>
        </w:rPr>
        <w:t xml:space="preserve">If our </w:t>
      </w:r>
      <w:r w:rsidR="000536FF" w:rsidRPr="00465C52">
        <w:rPr>
          <w:color w:val="0D0D0D" w:themeColor="text1" w:themeTint="F2"/>
        </w:rPr>
        <w:t>B</w:t>
      </w:r>
      <w:r w:rsidR="00372302" w:rsidRPr="00465C52">
        <w:rPr>
          <w:color w:val="0D0D0D" w:themeColor="text1" w:themeTint="F2"/>
        </w:rPr>
        <w:t>id is accepted, we commit t</w:t>
      </w:r>
      <w:r w:rsidR="00F82CA6" w:rsidRPr="00465C52">
        <w:rPr>
          <w:color w:val="0D0D0D" w:themeColor="text1" w:themeTint="F2"/>
        </w:rPr>
        <w:t xml:space="preserve">o obtain </w:t>
      </w:r>
      <w:proofErr w:type="gramStart"/>
      <w:r w:rsidR="00F82CA6" w:rsidRPr="00465C52">
        <w:rPr>
          <w:color w:val="0D0D0D" w:themeColor="text1" w:themeTint="F2"/>
        </w:rPr>
        <w:t>a performance</w:t>
      </w:r>
      <w:proofErr w:type="gramEnd"/>
      <w:r w:rsidR="00F82CA6" w:rsidRPr="00465C52">
        <w:rPr>
          <w:color w:val="0D0D0D" w:themeColor="text1" w:themeTint="F2"/>
        </w:rPr>
        <w:t xml:space="preserve"> security [</w:t>
      </w:r>
      <w:r w:rsidR="00F82CA6" w:rsidRPr="00465C52">
        <w:rPr>
          <w:i/>
          <w:color w:val="0D0D0D" w:themeColor="text1" w:themeTint="F2"/>
        </w:rPr>
        <w:t xml:space="preserve">and an </w:t>
      </w:r>
      <w:r w:rsidR="00D07996" w:rsidRPr="00465C52">
        <w:rPr>
          <w:i/>
          <w:color w:val="0D0D0D" w:themeColor="text1" w:themeTint="F2"/>
        </w:rPr>
        <w:t xml:space="preserve">Environmental and Social (ES) </w:t>
      </w:r>
      <w:r w:rsidR="00F82CA6" w:rsidRPr="00465C52">
        <w:rPr>
          <w:i/>
          <w:color w:val="0D0D0D" w:themeColor="text1" w:themeTint="F2"/>
        </w:rPr>
        <w:t>Performance Security,</w:t>
      </w:r>
      <w:r w:rsidR="00F82CA6" w:rsidRPr="00465C52">
        <w:rPr>
          <w:color w:val="0D0D0D" w:themeColor="text1" w:themeTint="F2"/>
        </w:rPr>
        <w:t xml:space="preserve"> </w:t>
      </w:r>
      <w:r w:rsidR="00F82CA6" w:rsidRPr="00465C52">
        <w:rPr>
          <w:b/>
          <w:i/>
          <w:color w:val="0D0D0D" w:themeColor="text1" w:themeTint="F2"/>
        </w:rPr>
        <w:t>Delete if not applicable</w:t>
      </w:r>
      <w:r w:rsidR="00F82CA6" w:rsidRPr="00465C52">
        <w:rPr>
          <w:color w:val="0D0D0D" w:themeColor="text1" w:themeTint="F2"/>
        </w:rPr>
        <w:t xml:space="preserve">] </w:t>
      </w:r>
      <w:r w:rsidR="00372302" w:rsidRPr="00465C52">
        <w:rPr>
          <w:color w:val="0D0D0D" w:themeColor="text1" w:themeTint="F2"/>
        </w:rPr>
        <w:t xml:space="preserve">in accordance with the </w:t>
      </w:r>
      <w:r w:rsidR="004509D8" w:rsidRPr="00465C52">
        <w:rPr>
          <w:color w:val="0D0D0D" w:themeColor="text1" w:themeTint="F2"/>
        </w:rPr>
        <w:t>bidding document</w:t>
      </w:r>
      <w:r w:rsidR="00372302" w:rsidRPr="00465C52">
        <w:rPr>
          <w:color w:val="0D0D0D" w:themeColor="text1" w:themeTint="F2"/>
        </w:rPr>
        <w:t>;</w:t>
      </w:r>
    </w:p>
    <w:p w14:paraId="343F22C0" w14:textId="77777777" w:rsidR="00372302" w:rsidRPr="00465C52" w:rsidRDefault="00FD1EBC" w:rsidP="00151EF3">
      <w:pPr>
        <w:numPr>
          <w:ilvl w:val="0"/>
          <w:numId w:val="32"/>
        </w:numPr>
        <w:spacing w:after="200"/>
        <w:ind w:left="432" w:hanging="432"/>
        <w:contextualSpacing/>
        <w:jc w:val="both"/>
        <w:rPr>
          <w:color w:val="0D0D0D" w:themeColor="text1" w:themeTint="F2"/>
        </w:rPr>
      </w:pPr>
      <w:r w:rsidRPr="00465C52">
        <w:rPr>
          <w:b/>
          <w:color w:val="0D0D0D" w:themeColor="text1" w:themeTint="F2"/>
        </w:rPr>
        <w:t>One Bid Per Bidder:</w:t>
      </w:r>
      <w:r w:rsidRPr="00465C52">
        <w:rPr>
          <w:color w:val="0D0D0D" w:themeColor="text1" w:themeTint="F2"/>
        </w:rPr>
        <w:t xml:space="preserve"> </w:t>
      </w:r>
      <w:r w:rsidR="00372302" w:rsidRPr="00465C52">
        <w:rPr>
          <w:color w:val="0D0D0D" w:themeColor="text1" w:themeTint="F2"/>
        </w:rPr>
        <w:t xml:space="preserve">We are not </w:t>
      </w:r>
      <w:r w:rsidR="000536FF" w:rsidRPr="00465C52">
        <w:rPr>
          <w:color w:val="0D0D0D" w:themeColor="text1" w:themeTint="F2"/>
        </w:rPr>
        <w:t>submitting any other Bid(s) as an individual Bidder</w:t>
      </w:r>
      <w:r w:rsidR="00974856" w:rsidRPr="00465C52">
        <w:rPr>
          <w:color w:val="0D0D0D" w:themeColor="text1" w:themeTint="F2"/>
        </w:rPr>
        <w:t xml:space="preserve"> or as a subcontractor</w:t>
      </w:r>
      <w:r w:rsidR="000536FF" w:rsidRPr="00465C52">
        <w:rPr>
          <w:color w:val="0D0D0D" w:themeColor="text1" w:themeTint="F2"/>
        </w:rPr>
        <w:t>, and we</w:t>
      </w:r>
      <w:r w:rsidR="000536FF" w:rsidRPr="00465C52">
        <w:rPr>
          <w:i/>
          <w:color w:val="0D0D0D" w:themeColor="text1" w:themeTint="F2"/>
        </w:rPr>
        <w:t xml:space="preserve"> </w:t>
      </w:r>
      <w:r w:rsidR="000536FF" w:rsidRPr="00465C52">
        <w:rPr>
          <w:color w:val="0D0D0D" w:themeColor="text1" w:themeTint="F2"/>
        </w:rPr>
        <w:t xml:space="preserve">are not </w:t>
      </w:r>
      <w:r w:rsidR="00372302" w:rsidRPr="00465C52">
        <w:rPr>
          <w:color w:val="0D0D0D" w:themeColor="text1" w:themeTint="F2"/>
        </w:rPr>
        <w:t>participating</w:t>
      </w:r>
      <w:r w:rsidR="000536FF" w:rsidRPr="00465C52">
        <w:rPr>
          <w:color w:val="0D0D0D" w:themeColor="text1" w:themeTint="F2"/>
        </w:rPr>
        <w:t xml:space="preserve"> in any other Bid(s)</w:t>
      </w:r>
      <w:r w:rsidR="00372302" w:rsidRPr="00465C52">
        <w:rPr>
          <w:color w:val="0D0D0D" w:themeColor="text1" w:themeTint="F2"/>
        </w:rPr>
        <w:t xml:space="preserve"> as a </w:t>
      </w:r>
      <w:r w:rsidR="000536FF" w:rsidRPr="00465C52">
        <w:rPr>
          <w:color w:val="0D0D0D" w:themeColor="text1" w:themeTint="F2"/>
        </w:rPr>
        <w:t xml:space="preserve">Joint Venture </w:t>
      </w:r>
      <w:r w:rsidR="002673CF" w:rsidRPr="00465C52">
        <w:rPr>
          <w:color w:val="0D0D0D" w:themeColor="text1" w:themeTint="F2"/>
        </w:rPr>
        <w:t>member</w:t>
      </w:r>
      <w:r w:rsidR="000536FF" w:rsidRPr="00465C52">
        <w:rPr>
          <w:color w:val="0D0D0D" w:themeColor="text1" w:themeTint="F2"/>
        </w:rPr>
        <w:t xml:space="preserve">, and meet the requirements of ITB </w:t>
      </w:r>
      <w:r w:rsidR="00372302" w:rsidRPr="00465C52">
        <w:rPr>
          <w:color w:val="0D0D0D" w:themeColor="text1" w:themeTint="F2"/>
        </w:rPr>
        <w:t>4.</w:t>
      </w:r>
      <w:r w:rsidR="000536FF" w:rsidRPr="00465C52">
        <w:rPr>
          <w:color w:val="0D0D0D" w:themeColor="text1" w:themeTint="F2"/>
        </w:rPr>
        <w:t>3,</w:t>
      </w:r>
      <w:r w:rsidR="00372302" w:rsidRPr="00465C52">
        <w:rPr>
          <w:color w:val="0D0D0D" w:themeColor="text1" w:themeTint="F2"/>
        </w:rPr>
        <w:t xml:space="preserve"> other than alternative </w:t>
      </w:r>
      <w:r w:rsidR="000536FF" w:rsidRPr="00465C52">
        <w:rPr>
          <w:color w:val="0D0D0D" w:themeColor="text1" w:themeTint="F2"/>
        </w:rPr>
        <w:t>B</w:t>
      </w:r>
      <w:r w:rsidR="00372302" w:rsidRPr="00465C52">
        <w:rPr>
          <w:color w:val="0D0D0D" w:themeColor="text1" w:themeTint="F2"/>
        </w:rPr>
        <w:t>ids submitted in accordance with ITB 13;</w:t>
      </w:r>
    </w:p>
    <w:p w14:paraId="7524F624" w14:textId="77777777" w:rsidR="00AF2D6B" w:rsidRPr="00465C52" w:rsidRDefault="00FD1EBC" w:rsidP="00151EF3">
      <w:pPr>
        <w:numPr>
          <w:ilvl w:val="0"/>
          <w:numId w:val="32"/>
        </w:numPr>
        <w:spacing w:after="200"/>
        <w:ind w:left="432" w:hanging="432"/>
        <w:contextualSpacing/>
        <w:jc w:val="both"/>
        <w:rPr>
          <w:color w:val="0D0D0D" w:themeColor="text1" w:themeTint="F2"/>
        </w:rPr>
      </w:pPr>
      <w:r w:rsidRPr="00465C52">
        <w:rPr>
          <w:b/>
          <w:color w:val="0D0D0D" w:themeColor="text1" w:themeTint="F2"/>
        </w:rPr>
        <w:t>Suspension and Debarment</w:t>
      </w:r>
      <w:r w:rsidRPr="00465C52">
        <w:rPr>
          <w:color w:val="0D0D0D" w:themeColor="text1" w:themeTint="F2"/>
        </w:rPr>
        <w:t xml:space="preserve">: </w:t>
      </w:r>
      <w:r w:rsidR="00AF2D6B" w:rsidRPr="00465C52">
        <w:rPr>
          <w:color w:val="0D0D0D" w:themeColor="text1" w:themeTint="F2"/>
        </w:rPr>
        <w:t xml:space="preserve">We, along with any of our subcontractors, suppliers, consultants, manufacturers, or service providers for any part of the contract, are not subject to, and not controlled by any entity or individual that is subject to, a temporary suspension or a debarment imposed </w:t>
      </w:r>
      <w:r w:rsidR="00B60225" w:rsidRPr="00465C52">
        <w:rPr>
          <w:color w:val="0D0D0D" w:themeColor="text1" w:themeTint="F2"/>
        </w:rPr>
        <w:t xml:space="preserve">by </w:t>
      </w:r>
      <w:r w:rsidR="00AF2D6B" w:rsidRPr="00465C52">
        <w:rPr>
          <w:color w:val="0D0D0D" w:themeColor="text1" w:themeTint="F2"/>
        </w:rPr>
        <w:t xml:space="preserve">the World Bank Group or a debarment imposed by the World Bank Group in accordance with the Agreement for Mutual Enforcement of Debarment Decisions between the World Bank and other development banks. Further, we are not ineligible under the </w:t>
      </w:r>
      <w:r w:rsidR="008B0039" w:rsidRPr="00465C52">
        <w:rPr>
          <w:color w:val="0D0D0D" w:themeColor="text1" w:themeTint="F2"/>
        </w:rPr>
        <w:t>Employer’s Country</w:t>
      </w:r>
      <w:r w:rsidR="00AF2D6B" w:rsidRPr="00465C52">
        <w:rPr>
          <w:color w:val="0D0D0D" w:themeColor="text1" w:themeTint="F2"/>
        </w:rPr>
        <w:t xml:space="preserve"> laws or official regulations or pursuant to a decision of the United Nations Security Council;</w:t>
      </w:r>
    </w:p>
    <w:p w14:paraId="2603AD7A" w14:textId="77777777" w:rsidR="00372302" w:rsidRPr="00465C52" w:rsidRDefault="00FD1EBC" w:rsidP="00151EF3">
      <w:pPr>
        <w:numPr>
          <w:ilvl w:val="0"/>
          <w:numId w:val="32"/>
        </w:numPr>
        <w:spacing w:after="200"/>
        <w:ind w:left="432" w:hanging="432"/>
        <w:contextualSpacing/>
        <w:jc w:val="both"/>
        <w:rPr>
          <w:color w:val="0D0D0D" w:themeColor="text1" w:themeTint="F2"/>
        </w:rPr>
      </w:pPr>
      <w:r w:rsidRPr="00465C52">
        <w:rPr>
          <w:b/>
          <w:color w:val="0D0D0D" w:themeColor="text1" w:themeTint="F2"/>
        </w:rPr>
        <w:t xml:space="preserve">State-owned </w:t>
      </w:r>
      <w:r w:rsidR="00F439EB" w:rsidRPr="00465C52">
        <w:rPr>
          <w:b/>
          <w:color w:val="0D0D0D" w:themeColor="text1" w:themeTint="F2"/>
        </w:rPr>
        <w:t>e</w:t>
      </w:r>
      <w:r w:rsidR="0099772C" w:rsidRPr="00465C52">
        <w:rPr>
          <w:b/>
          <w:color w:val="0D0D0D" w:themeColor="text1" w:themeTint="F2"/>
        </w:rPr>
        <w:t>nterprise</w:t>
      </w:r>
      <w:r w:rsidR="001B59C5" w:rsidRPr="00465C52">
        <w:rPr>
          <w:b/>
          <w:color w:val="0D0D0D" w:themeColor="text1" w:themeTint="F2"/>
        </w:rPr>
        <w:t xml:space="preserve"> or institution</w:t>
      </w:r>
      <w:r w:rsidRPr="00465C52">
        <w:rPr>
          <w:b/>
          <w:color w:val="0D0D0D" w:themeColor="text1" w:themeTint="F2"/>
        </w:rPr>
        <w:t>:</w:t>
      </w:r>
      <w:r w:rsidRPr="00465C52">
        <w:rPr>
          <w:color w:val="0D0D0D" w:themeColor="text1" w:themeTint="F2"/>
        </w:rPr>
        <w:t xml:space="preserve"> </w:t>
      </w:r>
      <w:r w:rsidR="000536FF" w:rsidRPr="00465C52">
        <w:rPr>
          <w:color w:val="0D0D0D" w:themeColor="text1" w:themeTint="F2"/>
        </w:rPr>
        <w:t>[</w:t>
      </w:r>
      <w:r w:rsidR="000536FF" w:rsidRPr="00465C52">
        <w:rPr>
          <w:i/>
          <w:color w:val="0D0D0D" w:themeColor="text1" w:themeTint="F2"/>
        </w:rPr>
        <w:t>select the appropriate option and delete the other</w:t>
      </w:r>
      <w:r w:rsidR="000536FF" w:rsidRPr="00465C52">
        <w:rPr>
          <w:color w:val="0D0D0D" w:themeColor="text1" w:themeTint="F2"/>
        </w:rPr>
        <w:t>] [</w:t>
      </w:r>
      <w:r w:rsidR="00372302" w:rsidRPr="00465C52">
        <w:rPr>
          <w:i/>
          <w:color w:val="0D0D0D" w:themeColor="text1" w:themeTint="F2"/>
        </w:rPr>
        <w:t xml:space="preserve">We are not a </w:t>
      </w:r>
      <w:r w:rsidR="000536FF" w:rsidRPr="00465C52">
        <w:rPr>
          <w:i/>
          <w:color w:val="0D0D0D" w:themeColor="text1" w:themeTint="F2"/>
        </w:rPr>
        <w:t>state-</w:t>
      </w:r>
      <w:r w:rsidR="00372302" w:rsidRPr="00465C52">
        <w:rPr>
          <w:i/>
          <w:color w:val="0D0D0D" w:themeColor="text1" w:themeTint="F2"/>
        </w:rPr>
        <w:t xml:space="preserve">owned </w:t>
      </w:r>
      <w:r w:rsidR="001B59C5" w:rsidRPr="00465C52">
        <w:rPr>
          <w:i/>
          <w:color w:val="0D0D0D" w:themeColor="text1" w:themeTint="F2"/>
        </w:rPr>
        <w:t>enterprise or institution</w:t>
      </w:r>
      <w:r w:rsidR="000536FF" w:rsidRPr="00465C52">
        <w:rPr>
          <w:color w:val="0D0D0D" w:themeColor="text1" w:themeTint="F2"/>
        </w:rPr>
        <w:t>] / [</w:t>
      </w:r>
      <w:r w:rsidR="00372302" w:rsidRPr="00465C52">
        <w:rPr>
          <w:i/>
          <w:color w:val="0D0D0D" w:themeColor="text1" w:themeTint="F2"/>
        </w:rPr>
        <w:t xml:space="preserve">We are a </w:t>
      </w:r>
      <w:r w:rsidR="000536FF" w:rsidRPr="00465C52">
        <w:rPr>
          <w:i/>
          <w:color w:val="0D0D0D" w:themeColor="text1" w:themeTint="F2"/>
        </w:rPr>
        <w:t>state-</w:t>
      </w:r>
      <w:r w:rsidR="00372302" w:rsidRPr="00465C52">
        <w:rPr>
          <w:i/>
          <w:color w:val="0D0D0D" w:themeColor="text1" w:themeTint="F2"/>
        </w:rPr>
        <w:t xml:space="preserve">owned </w:t>
      </w:r>
      <w:r w:rsidR="00F439EB" w:rsidRPr="00465C52">
        <w:rPr>
          <w:i/>
          <w:color w:val="0D0D0D" w:themeColor="text1" w:themeTint="F2"/>
        </w:rPr>
        <w:t>e</w:t>
      </w:r>
      <w:r w:rsidR="0099772C" w:rsidRPr="00465C52">
        <w:rPr>
          <w:i/>
          <w:color w:val="0D0D0D" w:themeColor="text1" w:themeTint="F2"/>
        </w:rPr>
        <w:t>nterprise</w:t>
      </w:r>
      <w:r w:rsidR="00372302" w:rsidRPr="00465C52">
        <w:rPr>
          <w:i/>
          <w:color w:val="0D0D0D" w:themeColor="text1" w:themeTint="F2"/>
        </w:rPr>
        <w:t xml:space="preserve"> </w:t>
      </w:r>
      <w:r w:rsidR="001B59C5" w:rsidRPr="00465C52">
        <w:rPr>
          <w:i/>
          <w:color w:val="0D0D0D" w:themeColor="text1" w:themeTint="F2"/>
        </w:rPr>
        <w:t xml:space="preserve">or institution </w:t>
      </w:r>
      <w:r w:rsidR="00372302" w:rsidRPr="00465C52">
        <w:rPr>
          <w:i/>
          <w:color w:val="0D0D0D" w:themeColor="text1" w:themeTint="F2"/>
        </w:rPr>
        <w:t>but meet the requirements of ITB 4.</w:t>
      </w:r>
      <w:r w:rsidR="00010594" w:rsidRPr="00465C52">
        <w:rPr>
          <w:i/>
          <w:color w:val="0D0D0D" w:themeColor="text1" w:themeTint="F2"/>
        </w:rPr>
        <w:t>6</w:t>
      </w:r>
      <w:r w:rsidR="000536FF" w:rsidRPr="00465C52">
        <w:rPr>
          <w:color w:val="0D0D0D" w:themeColor="text1" w:themeTint="F2"/>
        </w:rPr>
        <w:t>];</w:t>
      </w:r>
    </w:p>
    <w:p w14:paraId="7622F875" w14:textId="77777777" w:rsidR="00372302" w:rsidRPr="00465C52" w:rsidRDefault="00FB09FF" w:rsidP="00151EF3">
      <w:pPr>
        <w:numPr>
          <w:ilvl w:val="0"/>
          <w:numId w:val="32"/>
        </w:numPr>
        <w:spacing w:after="200"/>
        <w:ind w:left="432" w:hanging="432"/>
        <w:contextualSpacing/>
        <w:jc w:val="both"/>
        <w:rPr>
          <w:color w:val="0D0D0D" w:themeColor="text1" w:themeTint="F2"/>
        </w:rPr>
      </w:pPr>
      <w:r w:rsidRPr="00465C52">
        <w:rPr>
          <w:b/>
          <w:color w:val="0D0D0D" w:themeColor="text1" w:themeTint="F2"/>
        </w:rPr>
        <w:t>Commissions, gratuities and fees:</w:t>
      </w:r>
      <w:r w:rsidRPr="00465C52">
        <w:rPr>
          <w:color w:val="0D0D0D" w:themeColor="text1" w:themeTint="F2"/>
        </w:rPr>
        <w:t xml:space="preserve"> </w:t>
      </w:r>
      <w:r w:rsidR="00372302" w:rsidRPr="00465C52">
        <w:rPr>
          <w:color w:val="0D0D0D" w:themeColor="text1" w:themeTint="F2"/>
        </w:rPr>
        <w:t xml:space="preserve">We have paid, or will pay the following commissions, gratuities, or fees with respect to the </w:t>
      </w:r>
      <w:r w:rsidR="000536FF" w:rsidRPr="00465C52">
        <w:rPr>
          <w:color w:val="0D0D0D" w:themeColor="text1" w:themeTint="F2"/>
        </w:rPr>
        <w:t>B</w:t>
      </w:r>
      <w:r w:rsidR="00372302" w:rsidRPr="00465C52">
        <w:rPr>
          <w:color w:val="0D0D0D" w:themeColor="text1" w:themeTint="F2"/>
        </w:rPr>
        <w:t>idding process or execution of the Contract: [</w:t>
      </w:r>
      <w:r w:rsidR="00372302" w:rsidRPr="00465C52">
        <w:rPr>
          <w:i/>
          <w:color w:val="0D0D0D" w:themeColor="text1" w:themeTint="F2"/>
        </w:rPr>
        <w:t>insert complete name of each Recipient, its full address, the reason for which each commission or gratuity was paid and the amount and currency of each such commission or gratuity</w:t>
      </w:r>
      <w:r w:rsidR="00372302" w:rsidRPr="00465C52">
        <w:rPr>
          <w:color w:val="0D0D0D" w:themeColor="text1" w:themeTint="F2"/>
        </w:rPr>
        <w:t>]</w:t>
      </w:r>
    </w:p>
    <w:p w14:paraId="36A2AA39" w14:textId="77777777" w:rsidR="00372302" w:rsidRPr="00465C52" w:rsidRDefault="00372302" w:rsidP="00347DB2">
      <w:pPr>
        <w:contextualSpacing/>
        <w:rPr>
          <w:color w:val="0D0D0D" w:themeColor="text1" w:themeTint="F2"/>
        </w:rPr>
      </w:pPr>
    </w:p>
    <w:tbl>
      <w:tblPr>
        <w:tblW w:w="0" w:type="auto"/>
        <w:tblInd w:w="5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2520"/>
        <w:gridCol w:w="2520"/>
        <w:gridCol w:w="2070"/>
        <w:gridCol w:w="1548"/>
      </w:tblGrid>
      <w:tr w:rsidR="0016255D" w:rsidRPr="00465C52" w14:paraId="07F5684D" w14:textId="77777777" w:rsidTr="00F439EB">
        <w:tc>
          <w:tcPr>
            <w:tcW w:w="2520" w:type="dxa"/>
          </w:tcPr>
          <w:p w14:paraId="19692127" w14:textId="77777777" w:rsidR="00372302" w:rsidRPr="00465C52" w:rsidRDefault="00372302" w:rsidP="00347DB2">
            <w:pPr>
              <w:contextualSpacing/>
              <w:rPr>
                <w:color w:val="0D0D0D" w:themeColor="text1" w:themeTint="F2"/>
              </w:rPr>
            </w:pPr>
            <w:r w:rsidRPr="00465C52">
              <w:rPr>
                <w:color w:val="0D0D0D" w:themeColor="text1" w:themeTint="F2"/>
              </w:rPr>
              <w:t>Name of Recipient</w:t>
            </w:r>
          </w:p>
        </w:tc>
        <w:tc>
          <w:tcPr>
            <w:tcW w:w="2520" w:type="dxa"/>
          </w:tcPr>
          <w:p w14:paraId="7129A3D7" w14:textId="77777777" w:rsidR="00372302" w:rsidRPr="00465C52" w:rsidRDefault="00372302" w:rsidP="00347DB2">
            <w:pPr>
              <w:contextualSpacing/>
              <w:rPr>
                <w:color w:val="0D0D0D" w:themeColor="text1" w:themeTint="F2"/>
              </w:rPr>
            </w:pPr>
            <w:r w:rsidRPr="00465C52">
              <w:rPr>
                <w:color w:val="0D0D0D" w:themeColor="text1" w:themeTint="F2"/>
              </w:rPr>
              <w:t>Address</w:t>
            </w:r>
          </w:p>
        </w:tc>
        <w:tc>
          <w:tcPr>
            <w:tcW w:w="2070" w:type="dxa"/>
          </w:tcPr>
          <w:p w14:paraId="657F64AA" w14:textId="77777777" w:rsidR="00372302" w:rsidRPr="00465C52" w:rsidRDefault="00372302" w:rsidP="00347DB2">
            <w:pPr>
              <w:contextualSpacing/>
              <w:rPr>
                <w:color w:val="0D0D0D" w:themeColor="text1" w:themeTint="F2"/>
              </w:rPr>
            </w:pPr>
            <w:r w:rsidRPr="00465C52">
              <w:rPr>
                <w:color w:val="0D0D0D" w:themeColor="text1" w:themeTint="F2"/>
              </w:rPr>
              <w:t>Reason</w:t>
            </w:r>
          </w:p>
        </w:tc>
        <w:tc>
          <w:tcPr>
            <w:tcW w:w="1548" w:type="dxa"/>
          </w:tcPr>
          <w:p w14:paraId="6345CDCF" w14:textId="77777777" w:rsidR="00372302" w:rsidRPr="00465C52" w:rsidRDefault="00372302" w:rsidP="00347DB2">
            <w:pPr>
              <w:contextualSpacing/>
              <w:rPr>
                <w:color w:val="0D0D0D" w:themeColor="text1" w:themeTint="F2"/>
              </w:rPr>
            </w:pPr>
            <w:r w:rsidRPr="00465C52">
              <w:rPr>
                <w:color w:val="0D0D0D" w:themeColor="text1" w:themeTint="F2"/>
              </w:rPr>
              <w:t>Amount</w:t>
            </w:r>
          </w:p>
        </w:tc>
      </w:tr>
      <w:tr w:rsidR="0016255D" w:rsidRPr="00465C52" w14:paraId="042D58E5" w14:textId="77777777" w:rsidTr="00F439EB">
        <w:tc>
          <w:tcPr>
            <w:tcW w:w="2520" w:type="dxa"/>
          </w:tcPr>
          <w:p w14:paraId="6CAF0D3D" w14:textId="77777777" w:rsidR="00372302" w:rsidRPr="00465C52" w:rsidRDefault="00372302" w:rsidP="00347DB2">
            <w:pPr>
              <w:contextualSpacing/>
              <w:rPr>
                <w:color w:val="0D0D0D" w:themeColor="text1" w:themeTint="F2"/>
                <w:u w:val="single"/>
              </w:rPr>
            </w:pPr>
          </w:p>
        </w:tc>
        <w:tc>
          <w:tcPr>
            <w:tcW w:w="2520" w:type="dxa"/>
          </w:tcPr>
          <w:p w14:paraId="129BD101" w14:textId="77777777" w:rsidR="00372302" w:rsidRPr="00465C52" w:rsidRDefault="00372302" w:rsidP="00347DB2">
            <w:pPr>
              <w:contextualSpacing/>
              <w:rPr>
                <w:color w:val="0D0D0D" w:themeColor="text1" w:themeTint="F2"/>
                <w:u w:val="single"/>
              </w:rPr>
            </w:pPr>
          </w:p>
        </w:tc>
        <w:tc>
          <w:tcPr>
            <w:tcW w:w="2070" w:type="dxa"/>
          </w:tcPr>
          <w:p w14:paraId="7EADBFF1" w14:textId="77777777" w:rsidR="00372302" w:rsidRPr="00465C52" w:rsidRDefault="00372302" w:rsidP="00347DB2">
            <w:pPr>
              <w:contextualSpacing/>
              <w:rPr>
                <w:color w:val="0D0D0D" w:themeColor="text1" w:themeTint="F2"/>
                <w:u w:val="single"/>
              </w:rPr>
            </w:pPr>
          </w:p>
        </w:tc>
        <w:tc>
          <w:tcPr>
            <w:tcW w:w="1548" w:type="dxa"/>
          </w:tcPr>
          <w:p w14:paraId="6AA983AC" w14:textId="77777777" w:rsidR="00372302" w:rsidRPr="00465C52" w:rsidRDefault="00372302" w:rsidP="00347DB2">
            <w:pPr>
              <w:contextualSpacing/>
              <w:rPr>
                <w:color w:val="0D0D0D" w:themeColor="text1" w:themeTint="F2"/>
                <w:u w:val="single"/>
              </w:rPr>
            </w:pPr>
          </w:p>
        </w:tc>
      </w:tr>
      <w:tr w:rsidR="0016255D" w:rsidRPr="00465C52" w14:paraId="503836EE" w14:textId="77777777" w:rsidTr="00F439EB">
        <w:tc>
          <w:tcPr>
            <w:tcW w:w="2520" w:type="dxa"/>
          </w:tcPr>
          <w:p w14:paraId="5AB802E3" w14:textId="77777777" w:rsidR="00372302" w:rsidRPr="00465C52" w:rsidRDefault="00372302" w:rsidP="00347DB2">
            <w:pPr>
              <w:contextualSpacing/>
              <w:rPr>
                <w:color w:val="0D0D0D" w:themeColor="text1" w:themeTint="F2"/>
                <w:u w:val="single"/>
              </w:rPr>
            </w:pPr>
          </w:p>
        </w:tc>
        <w:tc>
          <w:tcPr>
            <w:tcW w:w="2520" w:type="dxa"/>
          </w:tcPr>
          <w:p w14:paraId="6053930F" w14:textId="77777777" w:rsidR="00372302" w:rsidRPr="00465C52" w:rsidRDefault="00372302" w:rsidP="00347DB2">
            <w:pPr>
              <w:contextualSpacing/>
              <w:rPr>
                <w:color w:val="0D0D0D" w:themeColor="text1" w:themeTint="F2"/>
                <w:u w:val="single"/>
              </w:rPr>
            </w:pPr>
          </w:p>
        </w:tc>
        <w:tc>
          <w:tcPr>
            <w:tcW w:w="2070" w:type="dxa"/>
          </w:tcPr>
          <w:p w14:paraId="013D8311" w14:textId="77777777" w:rsidR="00372302" w:rsidRPr="00465C52" w:rsidRDefault="00372302" w:rsidP="00347DB2">
            <w:pPr>
              <w:contextualSpacing/>
              <w:rPr>
                <w:color w:val="0D0D0D" w:themeColor="text1" w:themeTint="F2"/>
                <w:u w:val="single"/>
              </w:rPr>
            </w:pPr>
          </w:p>
        </w:tc>
        <w:tc>
          <w:tcPr>
            <w:tcW w:w="1548" w:type="dxa"/>
          </w:tcPr>
          <w:p w14:paraId="2FD9C3C5" w14:textId="77777777" w:rsidR="00372302" w:rsidRPr="00465C52" w:rsidRDefault="00372302" w:rsidP="00347DB2">
            <w:pPr>
              <w:contextualSpacing/>
              <w:rPr>
                <w:color w:val="0D0D0D" w:themeColor="text1" w:themeTint="F2"/>
                <w:u w:val="single"/>
              </w:rPr>
            </w:pPr>
          </w:p>
        </w:tc>
      </w:tr>
      <w:tr w:rsidR="0016255D" w:rsidRPr="00465C52" w14:paraId="01F0B2BF" w14:textId="77777777" w:rsidTr="00F439EB">
        <w:tc>
          <w:tcPr>
            <w:tcW w:w="2520" w:type="dxa"/>
          </w:tcPr>
          <w:p w14:paraId="17A0300D" w14:textId="77777777" w:rsidR="00372302" w:rsidRPr="00465C52" w:rsidRDefault="00372302" w:rsidP="00347DB2">
            <w:pPr>
              <w:contextualSpacing/>
              <w:rPr>
                <w:color w:val="0D0D0D" w:themeColor="text1" w:themeTint="F2"/>
                <w:u w:val="single"/>
              </w:rPr>
            </w:pPr>
          </w:p>
        </w:tc>
        <w:tc>
          <w:tcPr>
            <w:tcW w:w="2520" w:type="dxa"/>
          </w:tcPr>
          <w:p w14:paraId="77602DF3" w14:textId="77777777" w:rsidR="00372302" w:rsidRPr="00465C52" w:rsidRDefault="00372302" w:rsidP="00347DB2">
            <w:pPr>
              <w:contextualSpacing/>
              <w:rPr>
                <w:color w:val="0D0D0D" w:themeColor="text1" w:themeTint="F2"/>
                <w:u w:val="single"/>
              </w:rPr>
            </w:pPr>
          </w:p>
        </w:tc>
        <w:tc>
          <w:tcPr>
            <w:tcW w:w="2070" w:type="dxa"/>
          </w:tcPr>
          <w:p w14:paraId="3FCFAB34" w14:textId="77777777" w:rsidR="00372302" w:rsidRPr="00465C52" w:rsidRDefault="00372302" w:rsidP="00347DB2">
            <w:pPr>
              <w:contextualSpacing/>
              <w:rPr>
                <w:color w:val="0D0D0D" w:themeColor="text1" w:themeTint="F2"/>
                <w:u w:val="single"/>
              </w:rPr>
            </w:pPr>
          </w:p>
        </w:tc>
        <w:tc>
          <w:tcPr>
            <w:tcW w:w="1548" w:type="dxa"/>
          </w:tcPr>
          <w:p w14:paraId="1CE7C156" w14:textId="77777777" w:rsidR="00372302" w:rsidRPr="00465C52" w:rsidRDefault="00372302" w:rsidP="00347DB2">
            <w:pPr>
              <w:contextualSpacing/>
              <w:rPr>
                <w:color w:val="0D0D0D" w:themeColor="text1" w:themeTint="F2"/>
                <w:u w:val="single"/>
              </w:rPr>
            </w:pPr>
          </w:p>
        </w:tc>
      </w:tr>
      <w:tr w:rsidR="00372302" w:rsidRPr="00465C52" w14:paraId="4FB49BBF" w14:textId="77777777" w:rsidTr="00F439EB">
        <w:tc>
          <w:tcPr>
            <w:tcW w:w="2520" w:type="dxa"/>
          </w:tcPr>
          <w:p w14:paraId="0A060D33" w14:textId="77777777" w:rsidR="00372302" w:rsidRPr="00465C52" w:rsidRDefault="00372302" w:rsidP="00347DB2">
            <w:pPr>
              <w:contextualSpacing/>
              <w:rPr>
                <w:color w:val="0D0D0D" w:themeColor="text1" w:themeTint="F2"/>
                <w:u w:val="single"/>
              </w:rPr>
            </w:pPr>
          </w:p>
        </w:tc>
        <w:tc>
          <w:tcPr>
            <w:tcW w:w="2520" w:type="dxa"/>
          </w:tcPr>
          <w:p w14:paraId="25351FC5" w14:textId="77777777" w:rsidR="00372302" w:rsidRPr="00465C52" w:rsidRDefault="00372302" w:rsidP="00347DB2">
            <w:pPr>
              <w:contextualSpacing/>
              <w:rPr>
                <w:color w:val="0D0D0D" w:themeColor="text1" w:themeTint="F2"/>
                <w:u w:val="single"/>
              </w:rPr>
            </w:pPr>
          </w:p>
        </w:tc>
        <w:tc>
          <w:tcPr>
            <w:tcW w:w="2070" w:type="dxa"/>
          </w:tcPr>
          <w:p w14:paraId="0210828E" w14:textId="77777777" w:rsidR="00372302" w:rsidRPr="00465C52" w:rsidRDefault="00372302" w:rsidP="00347DB2">
            <w:pPr>
              <w:contextualSpacing/>
              <w:rPr>
                <w:color w:val="0D0D0D" w:themeColor="text1" w:themeTint="F2"/>
                <w:u w:val="single"/>
              </w:rPr>
            </w:pPr>
          </w:p>
        </w:tc>
        <w:tc>
          <w:tcPr>
            <w:tcW w:w="1548" w:type="dxa"/>
          </w:tcPr>
          <w:p w14:paraId="4E6D3C71" w14:textId="77777777" w:rsidR="00372302" w:rsidRPr="00465C52" w:rsidRDefault="00372302" w:rsidP="00347DB2">
            <w:pPr>
              <w:contextualSpacing/>
              <w:rPr>
                <w:color w:val="0D0D0D" w:themeColor="text1" w:themeTint="F2"/>
                <w:u w:val="single"/>
              </w:rPr>
            </w:pPr>
          </w:p>
        </w:tc>
      </w:tr>
    </w:tbl>
    <w:p w14:paraId="5EC7DBA1" w14:textId="77777777" w:rsidR="00372302" w:rsidRPr="00465C52" w:rsidRDefault="00372302" w:rsidP="00347DB2">
      <w:pPr>
        <w:ind w:left="540"/>
        <w:contextualSpacing/>
        <w:rPr>
          <w:color w:val="0D0D0D" w:themeColor="text1" w:themeTint="F2"/>
        </w:rPr>
      </w:pPr>
    </w:p>
    <w:p w14:paraId="3441A93F" w14:textId="77777777" w:rsidR="00372302" w:rsidRPr="00465C52" w:rsidRDefault="00372302" w:rsidP="00347DB2">
      <w:pPr>
        <w:ind w:left="540"/>
        <w:contextualSpacing/>
        <w:rPr>
          <w:i/>
          <w:color w:val="0D0D0D" w:themeColor="text1" w:themeTint="F2"/>
        </w:rPr>
      </w:pPr>
      <w:r w:rsidRPr="00465C52">
        <w:rPr>
          <w:i/>
          <w:color w:val="0D0D0D" w:themeColor="text1" w:themeTint="F2"/>
        </w:rPr>
        <w:t>(If none has been paid or is to be paid, indicate “none.”)</w:t>
      </w:r>
    </w:p>
    <w:p w14:paraId="5606B618" w14:textId="77777777" w:rsidR="00372302" w:rsidRPr="00465C52" w:rsidRDefault="00372302" w:rsidP="00347DB2">
      <w:pPr>
        <w:contextualSpacing/>
        <w:rPr>
          <w:color w:val="0D0D0D" w:themeColor="text1" w:themeTint="F2"/>
        </w:rPr>
      </w:pPr>
    </w:p>
    <w:p w14:paraId="5A849940" w14:textId="77777777" w:rsidR="00372302" w:rsidRPr="00465C52" w:rsidRDefault="001216D0" w:rsidP="00151EF3">
      <w:pPr>
        <w:numPr>
          <w:ilvl w:val="0"/>
          <w:numId w:val="32"/>
        </w:numPr>
        <w:spacing w:after="200"/>
        <w:ind w:left="432" w:hanging="432"/>
        <w:contextualSpacing/>
        <w:rPr>
          <w:color w:val="0D0D0D" w:themeColor="text1" w:themeTint="F2"/>
        </w:rPr>
      </w:pPr>
      <w:r w:rsidRPr="00465C52">
        <w:rPr>
          <w:b/>
          <w:color w:val="0D0D0D" w:themeColor="text1" w:themeTint="F2"/>
        </w:rPr>
        <w:t>Binding Contract</w:t>
      </w:r>
      <w:r w:rsidRPr="00465C52">
        <w:rPr>
          <w:color w:val="0D0D0D" w:themeColor="text1" w:themeTint="F2"/>
        </w:rPr>
        <w:t xml:space="preserve">: </w:t>
      </w:r>
      <w:r w:rsidR="000536FF" w:rsidRPr="00465C52">
        <w:rPr>
          <w:color w:val="0D0D0D" w:themeColor="text1" w:themeTint="F2"/>
        </w:rPr>
        <w:t>We understand that this Bid</w:t>
      </w:r>
      <w:r w:rsidR="00372302" w:rsidRPr="00465C52">
        <w:rPr>
          <w:color w:val="0D0D0D" w:themeColor="text1" w:themeTint="F2"/>
        </w:rPr>
        <w:t xml:space="preserve">, together with your written acceptance thereof included in your </w:t>
      </w:r>
      <w:r w:rsidR="00D85222" w:rsidRPr="00465C52">
        <w:rPr>
          <w:color w:val="0D0D0D" w:themeColor="text1" w:themeTint="F2"/>
        </w:rPr>
        <w:t>Letter of Acceptance</w:t>
      </w:r>
      <w:r w:rsidR="00372302" w:rsidRPr="00465C52">
        <w:rPr>
          <w:color w:val="0D0D0D" w:themeColor="text1" w:themeTint="F2"/>
        </w:rPr>
        <w:t xml:space="preserve">, shall constitute a binding contract between us, until a formal contract is prepared and </w:t>
      </w:r>
      <w:proofErr w:type="gramStart"/>
      <w:r w:rsidR="00372302" w:rsidRPr="00465C52">
        <w:rPr>
          <w:color w:val="0D0D0D" w:themeColor="text1" w:themeTint="F2"/>
        </w:rPr>
        <w:t>executed;</w:t>
      </w:r>
      <w:proofErr w:type="gramEnd"/>
      <w:r w:rsidR="00372302" w:rsidRPr="00465C52">
        <w:rPr>
          <w:color w:val="0D0D0D" w:themeColor="text1" w:themeTint="F2"/>
        </w:rPr>
        <w:t xml:space="preserve"> </w:t>
      </w:r>
    </w:p>
    <w:p w14:paraId="2BF8009F" w14:textId="3576CCBC" w:rsidR="00372302" w:rsidRPr="00465C52" w:rsidRDefault="001216D0" w:rsidP="00151EF3">
      <w:pPr>
        <w:numPr>
          <w:ilvl w:val="0"/>
          <w:numId w:val="32"/>
        </w:numPr>
        <w:spacing w:after="200"/>
        <w:ind w:left="432" w:hanging="432"/>
        <w:contextualSpacing/>
        <w:rPr>
          <w:color w:val="0D0D0D" w:themeColor="text1" w:themeTint="F2"/>
        </w:rPr>
      </w:pPr>
      <w:r w:rsidRPr="00465C52">
        <w:rPr>
          <w:b/>
          <w:color w:val="0D0D0D" w:themeColor="text1" w:themeTint="F2"/>
        </w:rPr>
        <w:t>Not Bound to Accept:</w:t>
      </w:r>
      <w:r w:rsidRPr="00465C52">
        <w:rPr>
          <w:color w:val="0D0D0D" w:themeColor="text1" w:themeTint="F2"/>
        </w:rPr>
        <w:t xml:space="preserve"> </w:t>
      </w:r>
      <w:r w:rsidR="00372302" w:rsidRPr="00465C52">
        <w:rPr>
          <w:color w:val="0D0D0D" w:themeColor="text1" w:themeTint="F2"/>
        </w:rPr>
        <w:t xml:space="preserve">We understand that you are not bound to accept the lowest evaluated </w:t>
      </w:r>
      <w:r w:rsidR="000536FF" w:rsidRPr="00465C52">
        <w:rPr>
          <w:color w:val="0D0D0D" w:themeColor="text1" w:themeTint="F2"/>
        </w:rPr>
        <w:t>cost Bid, the Most Advantageous Bid</w:t>
      </w:r>
      <w:r w:rsidR="00372302" w:rsidRPr="00465C52">
        <w:rPr>
          <w:color w:val="0D0D0D" w:themeColor="text1" w:themeTint="F2"/>
        </w:rPr>
        <w:t xml:space="preserve"> or any other </w:t>
      </w:r>
      <w:r w:rsidR="000536FF" w:rsidRPr="00465C52">
        <w:rPr>
          <w:color w:val="0D0D0D" w:themeColor="text1" w:themeTint="F2"/>
        </w:rPr>
        <w:t>B</w:t>
      </w:r>
      <w:r w:rsidR="00372302" w:rsidRPr="00465C52">
        <w:rPr>
          <w:color w:val="0D0D0D" w:themeColor="text1" w:themeTint="F2"/>
        </w:rPr>
        <w:t>id that you may receive</w:t>
      </w:r>
      <w:r w:rsidR="000536FF" w:rsidRPr="00465C52">
        <w:rPr>
          <w:color w:val="0D0D0D" w:themeColor="text1" w:themeTint="F2"/>
        </w:rPr>
        <w:t xml:space="preserve">; </w:t>
      </w:r>
    </w:p>
    <w:p w14:paraId="643C9B77" w14:textId="77777777" w:rsidR="00546DF7" w:rsidRPr="00465C52" w:rsidRDefault="001216D0" w:rsidP="00151EF3">
      <w:pPr>
        <w:numPr>
          <w:ilvl w:val="0"/>
          <w:numId w:val="32"/>
        </w:numPr>
        <w:spacing w:after="200"/>
        <w:ind w:left="432" w:hanging="432"/>
        <w:contextualSpacing/>
        <w:rPr>
          <w:color w:val="0D0D0D" w:themeColor="text1" w:themeTint="F2"/>
        </w:rPr>
      </w:pPr>
      <w:r w:rsidRPr="00465C52">
        <w:rPr>
          <w:b/>
          <w:color w:val="0D0D0D" w:themeColor="text1" w:themeTint="F2"/>
        </w:rPr>
        <w:t xml:space="preserve">Fraud and </w:t>
      </w:r>
      <w:r w:rsidR="00961366" w:rsidRPr="00465C52">
        <w:rPr>
          <w:b/>
          <w:color w:val="0D0D0D" w:themeColor="text1" w:themeTint="F2"/>
        </w:rPr>
        <w:t>Corruption:</w:t>
      </w:r>
      <w:r w:rsidR="00961366" w:rsidRPr="00465C52">
        <w:rPr>
          <w:color w:val="0D0D0D" w:themeColor="text1" w:themeTint="F2"/>
        </w:rPr>
        <w:t xml:space="preserve"> </w:t>
      </w:r>
      <w:r w:rsidR="00372302" w:rsidRPr="00465C52">
        <w:rPr>
          <w:color w:val="0D0D0D" w:themeColor="text1" w:themeTint="F2"/>
        </w:rPr>
        <w:t>We hereby certify that we have taken steps to ensure that no person acting for us or on our behalf engage</w:t>
      </w:r>
      <w:r w:rsidR="00B74063" w:rsidRPr="00465C52">
        <w:rPr>
          <w:color w:val="0D0D0D" w:themeColor="text1" w:themeTint="F2"/>
        </w:rPr>
        <w:t>s</w:t>
      </w:r>
      <w:r w:rsidR="00372302" w:rsidRPr="00465C52">
        <w:rPr>
          <w:color w:val="0D0D0D" w:themeColor="text1" w:themeTint="F2"/>
        </w:rPr>
        <w:t xml:space="preserve"> in any type of </w:t>
      </w:r>
      <w:r w:rsidR="00B60225" w:rsidRPr="00465C52">
        <w:rPr>
          <w:color w:val="0D0D0D" w:themeColor="text1" w:themeTint="F2"/>
        </w:rPr>
        <w:t>F</w:t>
      </w:r>
      <w:r w:rsidR="00372302" w:rsidRPr="00465C52">
        <w:rPr>
          <w:color w:val="0D0D0D" w:themeColor="text1" w:themeTint="F2"/>
        </w:rPr>
        <w:t xml:space="preserve">raud and </w:t>
      </w:r>
      <w:r w:rsidR="00B60225" w:rsidRPr="00465C52">
        <w:rPr>
          <w:color w:val="0D0D0D" w:themeColor="text1" w:themeTint="F2"/>
        </w:rPr>
        <w:t>C</w:t>
      </w:r>
      <w:r w:rsidR="00372302" w:rsidRPr="00465C52">
        <w:rPr>
          <w:color w:val="0D0D0D" w:themeColor="text1" w:themeTint="F2"/>
        </w:rPr>
        <w:t>orruption</w:t>
      </w:r>
      <w:r w:rsidR="00546DF7" w:rsidRPr="00465C52">
        <w:rPr>
          <w:color w:val="0D0D0D" w:themeColor="text1" w:themeTint="F2"/>
        </w:rPr>
        <w:t>; and</w:t>
      </w:r>
    </w:p>
    <w:p w14:paraId="04251DEB" w14:textId="77777777" w:rsidR="00546DF7" w:rsidRPr="00465C52" w:rsidRDefault="00546DF7" w:rsidP="00151EF3">
      <w:pPr>
        <w:numPr>
          <w:ilvl w:val="0"/>
          <w:numId w:val="32"/>
        </w:numPr>
        <w:tabs>
          <w:tab w:val="right" w:pos="9000"/>
        </w:tabs>
        <w:ind w:left="450" w:hanging="450"/>
        <w:contextualSpacing/>
        <w:jc w:val="both"/>
        <w:rPr>
          <w:color w:val="0D0D0D" w:themeColor="text1" w:themeTint="F2"/>
        </w:rPr>
      </w:pPr>
      <w:r w:rsidRPr="00465C52">
        <w:rPr>
          <w:b/>
          <w:color w:val="0D0D0D" w:themeColor="text1" w:themeTint="F2"/>
        </w:rPr>
        <w:t>Adjudicator:</w:t>
      </w:r>
      <w:r w:rsidRPr="00465C52">
        <w:rPr>
          <w:color w:val="0D0D0D" w:themeColor="text1" w:themeTint="F2"/>
        </w:rPr>
        <w:t xml:space="preserve"> We accept the appointment of </w:t>
      </w:r>
      <w:r w:rsidRPr="00465C52">
        <w:rPr>
          <w:i/>
          <w:color w:val="0D0D0D" w:themeColor="text1" w:themeTint="F2"/>
        </w:rPr>
        <w:t>[insert name proposed in Bid Data Sheet]</w:t>
      </w:r>
      <w:r w:rsidRPr="00465C52">
        <w:rPr>
          <w:color w:val="0D0D0D" w:themeColor="text1" w:themeTint="F2"/>
        </w:rPr>
        <w:t xml:space="preserve"> as the Adjudicator.</w:t>
      </w:r>
    </w:p>
    <w:p w14:paraId="1EF97340" w14:textId="77777777" w:rsidR="00546DF7" w:rsidRPr="00465C52" w:rsidRDefault="00546DF7" w:rsidP="00347DB2">
      <w:pPr>
        <w:contextualSpacing/>
        <w:rPr>
          <w:color w:val="0D0D0D" w:themeColor="text1" w:themeTint="F2"/>
        </w:rPr>
      </w:pPr>
    </w:p>
    <w:p w14:paraId="62C71E89" w14:textId="77777777" w:rsidR="00546DF7" w:rsidRPr="00465C52" w:rsidRDefault="00546DF7" w:rsidP="00347DB2">
      <w:pPr>
        <w:contextualSpacing/>
        <w:rPr>
          <w:color w:val="0D0D0D" w:themeColor="text1" w:themeTint="F2"/>
        </w:rPr>
      </w:pPr>
      <w:r w:rsidRPr="00465C52">
        <w:rPr>
          <w:b/>
          <w:i/>
          <w:color w:val="0D0D0D" w:themeColor="text1" w:themeTint="F2"/>
        </w:rPr>
        <w:t>[or]</w:t>
      </w:r>
    </w:p>
    <w:p w14:paraId="0BEB6822" w14:textId="77777777" w:rsidR="00546DF7" w:rsidRPr="00465C52" w:rsidRDefault="00546DF7" w:rsidP="00347DB2">
      <w:pPr>
        <w:contextualSpacing/>
        <w:rPr>
          <w:color w:val="0D0D0D" w:themeColor="text1" w:themeTint="F2"/>
        </w:rPr>
      </w:pPr>
    </w:p>
    <w:p w14:paraId="61068537" w14:textId="77777777" w:rsidR="00546DF7" w:rsidRPr="00465C52" w:rsidRDefault="00546DF7" w:rsidP="00347DB2">
      <w:pPr>
        <w:contextualSpacing/>
        <w:jc w:val="both"/>
        <w:rPr>
          <w:color w:val="0D0D0D" w:themeColor="text1" w:themeTint="F2"/>
        </w:rPr>
      </w:pPr>
      <w:r w:rsidRPr="00465C52">
        <w:rPr>
          <w:color w:val="0D0D0D" w:themeColor="text1" w:themeTint="F2"/>
        </w:rPr>
        <w:lastRenderedPageBreak/>
        <w:t xml:space="preserve">We do not accept the appointment of </w:t>
      </w:r>
      <w:r w:rsidRPr="00465C52">
        <w:rPr>
          <w:i/>
          <w:color w:val="0D0D0D" w:themeColor="text1" w:themeTint="F2"/>
        </w:rPr>
        <w:t>[insert name proposed in Bid Data Sheet]</w:t>
      </w:r>
      <w:r w:rsidRPr="00465C52">
        <w:rPr>
          <w:color w:val="0D0D0D" w:themeColor="text1" w:themeTint="F2"/>
        </w:rPr>
        <w:t xml:space="preserve"> as the </w:t>
      </w:r>
      <w:proofErr w:type="gramStart"/>
      <w:r w:rsidRPr="00465C52">
        <w:rPr>
          <w:color w:val="0D0D0D" w:themeColor="text1" w:themeTint="F2"/>
        </w:rPr>
        <w:t>Adjudicator, and</w:t>
      </w:r>
      <w:proofErr w:type="gramEnd"/>
      <w:r w:rsidRPr="00465C52">
        <w:rPr>
          <w:color w:val="0D0D0D" w:themeColor="text1" w:themeTint="F2"/>
        </w:rPr>
        <w:t xml:space="preserve"> propose instead that </w:t>
      </w:r>
      <w:r w:rsidRPr="00465C52">
        <w:rPr>
          <w:i/>
          <w:color w:val="0D0D0D" w:themeColor="text1" w:themeTint="F2"/>
        </w:rPr>
        <w:t>[insert name]</w:t>
      </w:r>
      <w:r w:rsidRPr="00465C52">
        <w:rPr>
          <w:color w:val="0D0D0D" w:themeColor="text1" w:themeTint="F2"/>
        </w:rPr>
        <w:t xml:space="preserve"> be appointed as Adjudicator, whose daily fees and biographical data are attached.</w:t>
      </w:r>
    </w:p>
    <w:p w14:paraId="523176E8" w14:textId="77777777" w:rsidR="00372302" w:rsidRPr="00465C52" w:rsidRDefault="00372302" w:rsidP="00347DB2">
      <w:pPr>
        <w:spacing w:after="200"/>
        <w:ind w:left="432"/>
        <w:contextualSpacing/>
        <w:jc w:val="both"/>
        <w:rPr>
          <w:color w:val="0D0D0D" w:themeColor="text1" w:themeTint="F2"/>
        </w:rPr>
      </w:pPr>
    </w:p>
    <w:p w14:paraId="4EAB79A6" w14:textId="7FD3E976" w:rsidR="00372302" w:rsidRPr="00465C52" w:rsidRDefault="00372302" w:rsidP="00347DB2">
      <w:pPr>
        <w:contextualSpacing/>
        <w:jc w:val="both"/>
        <w:rPr>
          <w:color w:val="0D0D0D" w:themeColor="text1" w:themeTint="F2"/>
        </w:rPr>
      </w:pPr>
      <w:r w:rsidRPr="00465C52">
        <w:rPr>
          <w:b/>
          <w:color w:val="0D0D0D" w:themeColor="text1" w:themeTint="F2"/>
        </w:rPr>
        <w:t xml:space="preserve">Name of the </w:t>
      </w:r>
      <w:r w:rsidR="00546DF7" w:rsidRPr="00465C52">
        <w:rPr>
          <w:b/>
          <w:color w:val="0D0D0D" w:themeColor="text1" w:themeTint="F2"/>
        </w:rPr>
        <w:t>Bidder</w:t>
      </w:r>
      <w:r w:rsidR="00546DF7" w:rsidRPr="00465C52">
        <w:rPr>
          <w:color w:val="0D0D0D" w:themeColor="text1" w:themeTint="F2"/>
        </w:rPr>
        <w:t>:</w:t>
      </w:r>
      <w:r w:rsidR="00546DF7" w:rsidRPr="00465C52">
        <w:rPr>
          <w:bCs/>
          <w:iCs/>
          <w:color w:val="0D0D0D" w:themeColor="text1" w:themeTint="F2"/>
        </w:rPr>
        <w:t xml:space="preserve"> *</w:t>
      </w:r>
      <w:r w:rsidR="000536FF" w:rsidRPr="00465C52">
        <w:rPr>
          <w:color w:val="0D0D0D" w:themeColor="text1" w:themeTint="F2"/>
        </w:rPr>
        <w:t>[</w:t>
      </w:r>
      <w:r w:rsidRPr="00465C52">
        <w:rPr>
          <w:i/>
          <w:color w:val="0D0D0D" w:themeColor="text1" w:themeTint="F2"/>
        </w:rPr>
        <w:t xml:space="preserve">insert complete name of </w:t>
      </w:r>
      <w:r w:rsidR="007E101A" w:rsidRPr="00465C52">
        <w:rPr>
          <w:i/>
          <w:color w:val="0D0D0D" w:themeColor="text1" w:themeTint="F2"/>
        </w:rPr>
        <w:t>the Bidder</w:t>
      </w:r>
      <w:r w:rsidRPr="00465C52">
        <w:rPr>
          <w:color w:val="0D0D0D" w:themeColor="text1" w:themeTint="F2"/>
        </w:rPr>
        <w:t>]</w:t>
      </w:r>
    </w:p>
    <w:p w14:paraId="2366A734" w14:textId="77777777" w:rsidR="00372302" w:rsidRPr="00465C52" w:rsidRDefault="00372302" w:rsidP="00347DB2">
      <w:pPr>
        <w:contextualSpacing/>
        <w:jc w:val="both"/>
        <w:rPr>
          <w:color w:val="0D0D0D" w:themeColor="text1" w:themeTint="F2"/>
        </w:rPr>
      </w:pPr>
    </w:p>
    <w:p w14:paraId="34293DD3" w14:textId="284D319D" w:rsidR="00372302" w:rsidRPr="00465C52" w:rsidRDefault="00372302" w:rsidP="00347DB2">
      <w:pPr>
        <w:contextualSpacing/>
        <w:jc w:val="both"/>
        <w:rPr>
          <w:color w:val="0D0D0D" w:themeColor="text1" w:themeTint="F2"/>
        </w:rPr>
      </w:pPr>
      <w:r w:rsidRPr="00465C52">
        <w:rPr>
          <w:b/>
          <w:color w:val="0D0D0D" w:themeColor="text1" w:themeTint="F2"/>
        </w:rPr>
        <w:t xml:space="preserve">Name of the person duly authorized to sign the Bid on behalf of the </w:t>
      </w:r>
      <w:r w:rsidR="00F82BA5" w:rsidRPr="00465C52">
        <w:rPr>
          <w:b/>
          <w:color w:val="0D0D0D" w:themeColor="text1" w:themeTint="F2"/>
        </w:rPr>
        <w:t>Bidder</w:t>
      </w:r>
      <w:r w:rsidR="00F82BA5" w:rsidRPr="00465C52">
        <w:rPr>
          <w:color w:val="0D0D0D" w:themeColor="text1" w:themeTint="F2"/>
        </w:rPr>
        <w:t>:</w:t>
      </w:r>
      <w:r w:rsidR="00F82BA5" w:rsidRPr="00465C52">
        <w:rPr>
          <w:bCs/>
          <w:iCs/>
          <w:color w:val="0D0D0D" w:themeColor="text1" w:themeTint="F2"/>
        </w:rPr>
        <w:t xml:space="preserve"> *</w:t>
      </w:r>
      <w:r w:rsidR="000536FF" w:rsidRPr="00465C52">
        <w:rPr>
          <w:bCs/>
          <w:iCs/>
          <w:color w:val="0D0D0D" w:themeColor="text1" w:themeTint="F2"/>
        </w:rPr>
        <w:t>*[</w:t>
      </w:r>
      <w:r w:rsidRPr="00465C52">
        <w:rPr>
          <w:i/>
          <w:color w:val="0D0D0D" w:themeColor="text1" w:themeTint="F2"/>
        </w:rPr>
        <w:t>insert complete name of person duly authorized to sign the Bid</w:t>
      </w:r>
      <w:r w:rsidRPr="00465C52">
        <w:rPr>
          <w:color w:val="0D0D0D" w:themeColor="text1" w:themeTint="F2"/>
        </w:rPr>
        <w:t>]</w:t>
      </w:r>
    </w:p>
    <w:p w14:paraId="2D358984" w14:textId="77777777" w:rsidR="00372302" w:rsidRPr="00465C52" w:rsidRDefault="00372302" w:rsidP="00347DB2">
      <w:pPr>
        <w:contextualSpacing/>
        <w:jc w:val="both"/>
        <w:rPr>
          <w:color w:val="0D0D0D" w:themeColor="text1" w:themeTint="F2"/>
        </w:rPr>
      </w:pPr>
    </w:p>
    <w:p w14:paraId="79E959D4" w14:textId="77777777" w:rsidR="00372302" w:rsidRPr="00465C52" w:rsidRDefault="00372302" w:rsidP="00347DB2">
      <w:pPr>
        <w:contextualSpacing/>
        <w:jc w:val="both"/>
        <w:rPr>
          <w:color w:val="0D0D0D" w:themeColor="text1" w:themeTint="F2"/>
        </w:rPr>
      </w:pPr>
      <w:r w:rsidRPr="00465C52">
        <w:rPr>
          <w:b/>
          <w:color w:val="0D0D0D" w:themeColor="text1" w:themeTint="F2"/>
        </w:rPr>
        <w:t>Title of the person signing the Bid</w:t>
      </w:r>
      <w:r w:rsidR="000536FF" w:rsidRPr="00465C52">
        <w:rPr>
          <w:color w:val="0D0D0D" w:themeColor="text1" w:themeTint="F2"/>
        </w:rPr>
        <w:t>:</w:t>
      </w:r>
      <w:r w:rsidRPr="00465C52">
        <w:rPr>
          <w:color w:val="0D0D0D" w:themeColor="text1" w:themeTint="F2"/>
        </w:rPr>
        <w:t xml:space="preserve"> [</w:t>
      </w:r>
      <w:r w:rsidRPr="00465C52">
        <w:rPr>
          <w:i/>
          <w:color w:val="0D0D0D" w:themeColor="text1" w:themeTint="F2"/>
        </w:rPr>
        <w:t>insert complete title of the person signing the Bid</w:t>
      </w:r>
      <w:r w:rsidRPr="00465C52">
        <w:rPr>
          <w:color w:val="0D0D0D" w:themeColor="text1" w:themeTint="F2"/>
        </w:rPr>
        <w:t>]</w:t>
      </w:r>
    </w:p>
    <w:p w14:paraId="082801CC" w14:textId="77777777" w:rsidR="00372302" w:rsidRPr="00465C52" w:rsidRDefault="00372302" w:rsidP="00347DB2">
      <w:pPr>
        <w:contextualSpacing/>
        <w:jc w:val="both"/>
        <w:rPr>
          <w:color w:val="0D0D0D" w:themeColor="text1" w:themeTint="F2"/>
        </w:rPr>
      </w:pPr>
    </w:p>
    <w:p w14:paraId="01D99241" w14:textId="77777777" w:rsidR="00372302" w:rsidRPr="00465C52" w:rsidRDefault="00372302" w:rsidP="00347DB2">
      <w:pPr>
        <w:contextualSpacing/>
        <w:jc w:val="both"/>
        <w:rPr>
          <w:color w:val="0D0D0D" w:themeColor="text1" w:themeTint="F2"/>
        </w:rPr>
      </w:pPr>
      <w:r w:rsidRPr="00465C52">
        <w:rPr>
          <w:b/>
          <w:color w:val="0D0D0D" w:themeColor="text1" w:themeTint="F2"/>
        </w:rPr>
        <w:t>Signature of the person named above</w:t>
      </w:r>
      <w:r w:rsidR="000536FF" w:rsidRPr="00465C52">
        <w:rPr>
          <w:color w:val="0D0D0D" w:themeColor="text1" w:themeTint="F2"/>
        </w:rPr>
        <w:t>:</w:t>
      </w:r>
      <w:r w:rsidRPr="00465C52">
        <w:rPr>
          <w:color w:val="0D0D0D" w:themeColor="text1" w:themeTint="F2"/>
        </w:rPr>
        <w:t xml:space="preserve"> [</w:t>
      </w:r>
      <w:r w:rsidRPr="00465C52">
        <w:rPr>
          <w:i/>
          <w:color w:val="0D0D0D" w:themeColor="text1" w:themeTint="F2"/>
        </w:rPr>
        <w:t>insert signature of person whose name and capacity are shown above</w:t>
      </w:r>
      <w:r w:rsidRPr="00465C52">
        <w:rPr>
          <w:color w:val="0D0D0D" w:themeColor="text1" w:themeTint="F2"/>
        </w:rPr>
        <w:t>]</w:t>
      </w:r>
    </w:p>
    <w:p w14:paraId="12CC825C" w14:textId="77777777" w:rsidR="00372302" w:rsidRPr="00465C52" w:rsidRDefault="00372302" w:rsidP="00347DB2">
      <w:pPr>
        <w:contextualSpacing/>
        <w:jc w:val="both"/>
        <w:rPr>
          <w:color w:val="0D0D0D" w:themeColor="text1" w:themeTint="F2"/>
        </w:rPr>
      </w:pPr>
    </w:p>
    <w:p w14:paraId="4AB1C67C" w14:textId="77777777" w:rsidR="00372302" w:rsidRPr="00465C52" w:rsidRDefault="00372302" w:rsidP="00347DB2">
      <w:pPr>
        <w:contextualSpacing/>
        <w:jc w:val="both"/>
        <w:rPr>
          <w:color w:val="0D0D0D" w:themeColor="text1" w:themeTint="F2"/>
        </w:rPr>
      </w:pPr>
      <w:r w:rsidRPr="00465C52">
        <w:rPr>
          <w:b/>
          <w:color w:val="0D0D0D" w:themeColor="text1" w:themeTint="F2"/>
        </w:rPr>
        <w:t>Date signed</w:t>
      </w:r>
      <w:r w:rsidRPr="00465C52">
        <w:rPr>
          <w:color w:val="0D0D0D" w:themeColor="text1" w:themeTint="F2"/>
        </w:rPr>
        <w:t xml:space="preserve"> </w:t>
      </w:r>
      <w:r w:rsidR="000536FF" w:rsidRPr="00465C52">
        <w:rPr>
          <w:color w:val="0D0D0D" w:themeColor="text1" w:themeTint="F2"/>
        </w:rPr>
        <w:t>[</w:t>
      </w:r>
      <w:r w:rsidRPr="00465C52">
        <w:rPr>
          <w:i/>
          <w:color w:val="0D0D0D" w:themeColor="text1" w:themeTint="F2"/>
        </w:rPr>
        <w:t>insert date of signing</w:t>
      </w:r>
      <w:r w:rsidRPr="00465C52">
        <w:rPr>
          <w:color w:val="0D0D0D" w:themeColor="text1" w:themeTint="F2"/>
        </w:rPr>
        <w:t xml:space="preserve">] </w:t>
      </w:r>
      <w:r w:rsidRPr="00465C52">
        <w:rPr>
          <w:b/>
          <w:color w:val="0D0D0D" w:themeColor="text1" w:themeTint="F2"/>
        </w:rPr>
        <w:t>day of</w:t>
      </w:r>
      <w:r w:rsidRPr="00465C52">
        <w:rPr>
          <w:color w:val="0D0D0D" w:themeColor="text1" w:themeTint="F2"/>
        </w:rPr>
        <w:t xml:space="preserve"> [</w:t>
      </w:r>
      <w:r w:rsidRPr="00465C52">
        <w:rPr>
          <w:i/>
          <w:color w:val="0D0D0D" w:themeColor="text1" w:themeTint="F2"/>
        </w:rPr>
        <w:t>insert month</w:t>
      </w:r>
      <w:r w:rsidRPr="00465C52">
        <w:rPr>
          <w:color w:val="0D0D0D" w:themeColor="text1" w:themeTint="F2"/>
        </w:rPr>
        <w:t>], [</w:t>
      </w:r>
      <w:r w:rsidRPr="00465C52">
        <w:rPr>
          <w:i/>
          <w:color w:val="0D0D0D" w:themeColor="text1" w:themeTint="F2"/>
        </w:rPr>
        <w:t>insert year</w:t>
      </w:r>
      <w:r w:rsidRPr="00465C52">
        <w:rPr>
          <w:color w:val="0D0D0D" w:themeColor="text1" w:themeTint="F2"/>
        </w:rPr>
        <w:t>]</w:t>
      </w:r>
    </w:p>
    <w:p w14:paraId="21186355" w14:textId="77777777" w:rsidR="00AA25C9" w:rsidRPr="00465C52" w:rsidRDefault="00AA25C9" w:rsidP="00347DB2">
      <w:pPr>
        <w:contextualSpacing/>
        <w:jc w:val="both"/>
        <w:rPr>
          <w:color w:val="0D0D0D" w:themeColor="text1" w:themeTint="F2"/>
        </w:rPr>
      </w:pPr>
    </w:p>
    <w:p w14:paraId="3FA77704" w14:textId="77777777" w:rsidR="00372302" w:rsidRPr="00465C52" w:rsidRDefault="00372302" w:rsidP="00347DB2">
      <w:pPr>
        <w:tabs>
          <w:tab w:val="right" w:pos="9000"/>
        </w:tabs>
        <w:contextualSpacing/>
        <w:jc w:val="both"/>
        <w:rPr>
          <w:color w:val="0D0D0D" w:themeColor="text1" w:themeTint="F2"/>
          <w:sz w:val="22"/>
        </w:rPr>
      </w:pPr>
      <w:r w:rsidRPr="00465C52">
        <w:rPr>
          <w:b/>
          <w:color w:val="0D0D0D" w:themeColor="text1" w:themeTint="F2"/>
          <w:sz w:val="22"/>
        </w:rPr>
        <w:t>*</w:t>
      </w:r>
      <w:r w:rsidRPr="00465C52">
        <w:rPr>
          <w:color w:val="0D0D0D" w:themeColor="text1" w:themeTint="F2"/>
          <w:sz w:val="22"/>
        </w:rPr>
        <w:t>: In the case of the Bid submitted by joint venture specify the name of the Joint Venture as Bidder</w:t>
      </w:r>
    </w:p>
    <w:p w14:paraId="168DA4B4" w14:textId="77777777" w:rsidR="007B586E" w:rsidRPr="00465C52" w:rsidRDefault="00372302" w:rsidP="00347DB2">
      <w:pPr>
        <w:tabs>
          <w:tab w:val="right" w:pos="9000"/>
        </w:tabs>
        <w:contextualSpacing/>
        <w:jc w:val="both"/>
        <w:rPr>
          <w:color w:val="0D0D0D" w:themeColor="text1" w:themeTint="F2"/>
          <w:sz w:val="22"/>
        </w:rPr>
      </w:pPr>
      <w:r w:rsidRPr="00465C52">
        <w:rPr>
          <w:color w:val="0D0D0D" w:themeColor="text1" w:themeTint="F2"/>
          <w:sz w:val="22"/>
        </w:rPr>
        <w:t>**: Person signing the Bid shall have the power of attorney given by the Bidder to be attached with the Bid</w:t>
      </w:r>
    </w:p>
    <w:p w14:paraId="52F45579" w14:textId="77777777" w:rsidR="00AA25C9" w:rsidRPr="00465C52" w:rsidRDefault="00AA25C9" w:rsidP="00347DB2">
      <w:pPr>
        <w:contextualSpacing/>
        <w:rPr>
          <w:color w:val="0D0D0D" w:themeColor="text1" w:themeTint="F2"/>
        </w:rPr>
      </w:pPr>
    </w:p>
    <w:p w14:paraId="2185DBCF" w14:textId="77777777" w:rsidR="004C47CB" w:rsidRPr="00465C52" w:rsidRDefault="004C47CB" w:rsidP="00347DB2">
      <w:pPr>
        <w:contextualSpacing/>
        <w:rPr>
          <w:color w:val="0D0D0D" w:themeColor="text1" w:themeTint="F2"/>
        </w:rPr>
      </w:pPr>
    </w:p>
    <w:p w14:paraId="04BB4003" w14:textId="77777777" w:rsidR="004C47CB" w:rsidRPr="00465C52" w:rsidRDefault="004C47CB" w:rsidP="00347DB2">
      <w:pPr>
        <w:contextualSpacing/>
        <w:rPr>
          <w:color w:val="0D0D0D" w:themeColor="text1" w:themeTint="F2"/>
        </w:rPr>
      </w:pPr>
    </w:p>
    <w:p w14:paraId="14FB5B12" w14:textId="77777777" w:rsidR="004C47CB" w:rsidRPr="00465C52" w:rsidRDefault="004C47CB" w:rsidP="00347DB2">
      <w:pPr>
        <w:contextualSpacing/>
        <w:rPr>
          <w:color w:val="0D0D0D" w:themeColor="text1" w:themeTint="F2"/>
        </w:rPr>
      </w:pPr>
    </w:p>
    <w:p w14:paraId="2A474122" w14:textId="77777777" w:rsidR="004C47CB" w:rsidRPr="00465C52" w:rsidRDefault="004C47CB" w:rsidP="00347DB2">
      <w:pPr>
        <w:contextualSpacing/>
        <w:rPr>
          <w:color w:val="0D0D0D" w:themeColor="text1" w:themeTint="F2"/>
        </w:rPr>
      </w:pPr>
    </w:p>
    <w:p w14:paraId="65A245E9" w14:textId="77777777" w:rsidR="004C47CB" w:rsidRPr="00465C52" w:rsidRDefault="004C47CB" w:rsidP="00347DB2">
      <w:pPr>
        <w:contextualSpacing/>
        <w:rPr>
          <w:color w:val="0D0D0D" w:themeColor="text1" w:themeTint="F2"/>
        </w:rPr>
      </w:pPr>
    </w:p>
    <w:p w14:paraId="2BB070C2" w14:textId="77777777" w:rsidR="004C47CB" w:rsidRPr="00465C52" w:rsidRDefault="004C47CB" w:rsidP="00347DB2">
      <w:pPr>
        <w:contextualSpacing/>
        <w:rPr>
          <w:color w:val="0D0D0D" w:themeColor="text1" w:themeTint="F2"/>
        </w:rPr>
      </w:pPr>
    </w:p>
    <w:p w14:paraId="4EBF6D32" w14:textId="77777777" w:rsidR="004C47CB" w:rsidRPr="00465C52" w:rsidRDefault="004C47CB" w:rsidP="00347DB2">
      <w:pPr>
        <w:contextualSpacing/>
        <w:rPr>
          <w:color w:val="0D0D0D" w:themeColor="text1" w:themeTint="F2"/>
        </w:rPr>
      </w:pPr>
    </w:p>
    <w:p w14:paraId="74D5BC09" w14:textId="77777777" w:rsidR="004C47CB" w:rsidRPr="00465C52" w:rsidRDefault="004C47CB" w:rsidP="00347DB2">
      <w:pPr>
        <w:contextualSpacing/>
        <w:rPr>
          <w:color w:val="0D0D0D" w:themeColor="text1" w:themeTint="F2"/>
        </w:rPr>
      </w:pPr>
    </w:p>
    <w:p w14:paraId="5BC9090C" w14:textId="77777777" w:rsidR="004C47CB" w:rsidRPr="00465C52" w:rsidRDefault="004C47CB" w:rsidP="00347DB2">
      <w:pPr>
        <w:contextualSpacing/>
        <w:rPr>
          <w:color w:val="0D0D0D" w:themeColor="text1" w:themeTint="F2"/>
        </w:rPr>
      </w:pPr>
    </w:p>
    <w:p w14:paraId="4EEF7C0E" w14:textId="77777777" w:rsidR="004C47CB" w:rsidRPr="00465C52" w:rsidRDefault="004C47CB" w:rsidP="00347DB2">
      <w:pPr>
        <w:contextualSpacing/>
        <w:rPr>
          <w:color w:val="0D0D0D" w:themeColor="text1" w:themeTint="F2"/>
        </w:rPr>
      </w:pPr>
    </w:p>
    <w:p w14:paraId="724A10D9" w14:textId="77777777" w:rsidR="004C47CB" w:rsidRPr="00465C52" w:rsidRDefault="004C47CB" w:rsidP="00347DB2">
      <w:pPr>
        <w:contextualSpacing/>
        <w:rPr>
          <w:color w:val="0D0D0D" w:themeColor="text1" w:themeTint="F2"/>
        </w:rPr>
      </w:pPr>
    </w:p>
    <w:p w14:paraId="13694D55" w14:textId="77777777" w:rsidR="004C47CB" w:rsidRPr="00465C52" w:rsidRDefault="004C47CB" w:rsidP="00347DB2">
      <w:pPr>
        <w:contextualSpacing/>
        <w:rPr>
          <w:color w:val="0D0D0D" w:themeColor="text1" w:themeTint="F2"/>
        </w:rPr>
      </w:pPr>
    </w:p>
    <w:p w14:paraId="28423C73" w14:textId="77777777" w:rsidR="004C47CB" w:rsidRPr="00465C52" w:rsidRDefault="004C47CB" w:rsidP="00347DB2">
      <w:pPr>
        <w:contextualSpacing/>
        <w:rPr>
          <w:color w:val="0D0D0D" w:themeColor="text1" w:themeTint="F2"/>
        </w:rPr>
      </w:pPr>
    </w:p>
    <w:p w14:paraId="2E24CE1F" w14:textId="77777777" w:rsidR="004C47CB" w:rsidRPr="00465C52" w:rsidRDefault="004C47CB" w:rsidP="00347DB2">
      <w:pPr>
        <w:contextualSpacing/>
        <w:rPr>
          <w:color w:val="0D0D0D" w:themeColor="text1" w:themeTint="F2"/>
        </w:rPr>
      </w:pPr>
    </w:p>
    <w:p w14:paraId="1FBAD538" w14:textId="77777777" w:rsidR="004C47CB" w:rsidRPr="00465C52" w:rsidRDefault="004C47CB" w:rsidP="00347DB2">
      <w:pPr>
        <w:contextualSpacing/>
        <w:rPr>
          <w:color w:val="0D0D0D" w:themeColor="text1" w:themeTint="F2"/>
        </w:rPr>
      </w:pPr>
    </w:p>
    <w:p w14:paraId="581AB77C" w14:textId="77777777" w:rsidR="004C47CB" w:rsidRPr="00465C52" w:rsidRDefault="004C47CB" w:rsidP="00347DB2">
      <w:pPr>
        <w:contextualSpacing/>
        <w:rPr>
          <w:color w:val="0D0D0D" w:themeColor="text1" w:themeTint="F2"/>
        </w:rPr>
      </w:pPr>
    </w:p>
    <w:p w14:paraId="10A90821" w14:textId="77777777" w:rsidR="004C47CB" w:rsidRPr="00465C52" w:rsidRDefault="004C47CB" w:rsidP="00347DB2">
      <w:pPr>
        <w:contextualSpacing/>
        <w:rPr>
          <w:color w:val="0D0D0D" w:themeColor="text1" w:themeTint="F2"/>
        </w:rPr>
      </w:pPr>
    </w:p>
    <w:p w14:paraId="67C732D7" w14:textId="77777777" w:rsidR="004C47CB" w:rsidRPr="00465C52" w:rsidRDefault="004C47CB" w:rsidP="00347DB2">
      <w:pPr>
        <w:contextualSpacing/>
        <w:rPr>
          <w:color w:val="0D0D0D" w:themeColor="text1" w:themeTint="F2"/>
        </w:rPr>
      </w:pPr>
    </w:p>
    <w:p w14:paraId="05329B68" w14:textId="77777777" w:rsidR="004C47CB" w:rsidRPr="00465C52" w:rsidRDefault="004C47CB" w:rsidP="00347DB2">
      <w:pPr>
        <w:contextualSpacing/>
        <w:rPr>
          <w:color w:val="0D0D0D" w:themeColor="text1" w:themeTint="F2"/>
        </w:rPr>
      </w:pPr>
    </w:p>
    <w:p w14:paraId="3F71B5B9" w14:textId="77777777" w:rsidR="004C47CB" w:rsidRPr="00465C52" w:rsidRDefault="004C47CB" w:rsidP="00347DB2">
      <w:pPr>
        <w:contextualSpacing/>
        <w:rPr>
          <w:color w:val="0D0D0D" w:themeColor="text1" w:themeTint="F2"/>
        </w:rPr>
      </w:pPr>
    </w:p>
    <w:p w14:paraId="4D2FC5DD" w14:textId="77777777" w:rsidR="004C47CB" w:rsidRPr="00465C52" w:rsidRDefault="004C47CB" w:rsidP="00347DB2">
      <w:pPr>
        <w:contextualSpacing/>
        <w:rPr>
          <w:color w:val="0D0D0D" w:themeColor="text1" w:themeTint="F2"/>
        </w:rPr>
      </w:pPr>
    </w:p>
    <w:p w14:paraId="2A110512" w14:textId="77777777" w:rsidR="004C47CB" w:rsidRPr="00465C52" w:rsidRDefault="004C47CB" w:rsidP="00347DB2">
      <w:pPr>
        <w:contextualSpacing/>
        <w:rPr>
          <w:color w:val="0D0D0D" w:themeColor="text1" w:themeTint="F2"/>
        </w:rPr>
      </w:pPr>
    </w:p>
    <w:p w14:paraId="0FEDB70E" w14:textId="77777777" w:rsidR="004C47CB" w:rsidRPr="00465C52" w:rsidRDefault="004C47CB" w:rsidP="00347DB2">
      <w:pPr>
        <w:contextualSpacing/>
        <w:rPr>
          <w:color w:val="0D0D0D" w:themeColor="text1" w:themeTint="F2"/>
        </w:rPr>
      </w:pPr>
    </w:p>
    <w:p w14:paraId="2BE3787D" w14:textId="77777777" w:rsidR="004C47CB" w:rsidRPr="00465C52" w:rsidRDefault="004C47CB" w:rsidP="00347DB2">
      <w:pPr>
        <w:contextualSpacing/>
        <w:rPr>
          <w:color w:val="0D0D0D" w:themeColor="text1" w:themeTint="F2"/>
        </w:rPr>
      </w:pPr>
    </w:p>
    <w:p w14:paraId="0E60F5A8" w14:textId="77777777" w:rsidR="004C47CB" w:rsidRPr="00465C52" w:rsidRDefault="004C47CB" w:rsidP="00347DB2">
      <w:pPr>
        <w:contextualSpacing/>
        <w:rPr>
          <w:color w:val="0D0D0D" w:themeColor="text1" w:themeTint="F2"/>
        </w:rPr>
      </w:pPr>
    </w:p>
    <w:p w14:paraId="40E4CCBE" w14:textId="77777777" w:rsidR="004C47CB" w:rsidRPr="00465C52" w:rsidRDefault="004C47CB" w:rsidP="00347DB2">
      <w:pPr>
        <w:contextualSpacing/>
        <w:rPr>
          <w:color w:val="0D0D0D" w:themeColor="text1" w:themeTint="F2"/>
        </w:rPr>
      </w:pPr>
    </w:p>
    <w:p w14:paraId="2FA24EAE" w14:textId="77777777" w:rsidR="004C47CB" w:rsidRPr="00465C52" w:rsidRDefault="004C47CB" w:rsidP="00347DB2">
      <w:pPr>
        <w:contextualSpacing/>
        <w:rPr>
          <w:color w:val="0D0D0D" w:themeColor="text1" w:themeTint="F2"/>
        </w:rPr>
      </w:pPr>
    </w:p>
    <w:p w14:paraId="2966726B" w14:textId="77777777" w:rsidR="004C47CB" w:rsidRPr="00465C52" w:rsidRDefault="004C47CB" w:rsidP="00347DB2">
      <w:pPr>
        <w:contextualSpacing/>
        <w:rPr>
          <w:color w:val="0D0D0D" w:themeColor="text1" w:themeTint="F2"/>
        </w:rPr>
      </w:pPr>
    </w:p>
    <w:p w14:paraId="6AACFA43" w14:textId="77777777" w:rsidR="004C47CB" w:rsidRPr="00465C52" w:rsidRDefault="004C47CB" w:rsidP="00347DB2">
      <w:pPr>
        <w:contextualSpacing/>
        <w:rPr>
          <w:color w:val="0D0D0D" w:themeColor="text1" w:themeTint="F2"/>
        </w:rPr>
      </w:pPr>
    </w:p>
    <w:p w14:paraId="56A71CF9" w14:textId="77777777" w:rsidR="004C47CB" w:rsidRPr="00465C52" w:rsidRDefault="004C47CB" w:rsidP="00347DB2">
      <w:pPr>
        <w:contextualSpacing/>
        <w:rPr>
          <w:color w:val="0D0D0D" w:themeColor="text1" w:themeTint="F2"/>
        </w:rPr>
      </w:pPr>
    </w:p>
    <w:p w14:paraId="3E906F33" w14:textId="77777777" w:rsidR="004C47CB" w:rsidRPr="00465C52" w:rsidRDefault="004C47CB" w:rsidP="00347DB2">
      <w:pPr>
        <w:contextualSpacing/>
        <w:rPr>
          <w:color w:val="0D0D0D" w:themeColor="text1" w:themeTint="F2"/>
        </w:rPr>
      </w:pPr>
    </w:p>
    <w:p w14:paraId="0EB4B3A9" w14:textId="77777777" w:rsidR="004C47CB" w:rsidRPr="00465C52" w:rsidRDefault="004C47CB" w:rsidP="00347DB2">
      <w:pPr>
        <w:contextualSpacing/>
        <w:rPr>
          <w:color w:val="0D0D0D" w:themeColor="text1" w:themeTint="F2"/>
        </w:rPr>
      </w:pPr>
    </w:p>
    <w:p w14:paraId="67DE6BAD" w14:textId="77777777" w:rsidR="004C47CB" w:rsidRPr="00465C52" w:rsidRDefault="004C47CB" w:rsidP="004C47CB">
      <w:pPr>
        <w:spacing w:after="160" w:line="259" w:lineRule="auto"/>
        <w:rPr>
          <w:rFonts w:ascii="Calibri" w:eastAsia="Calibri" w:hAnsi="Calibri" w:cs="Arial"/>
          <w:color w:val="0D0D0D" w:themeColor="text1" w:themeTint="F2"/>
          <w:sz w:val="22"/>
          <w:szCs w:val="22"/>
        </w:rPr>
      </w:pPr>
    </w:p>
    <w:p w14:paraId="5AD5CD2C" w14:textId="77777777" w:rsidR="004C47CB" w:rsidRPr="00465C52" w:rsidRDefault="004C47CB" w:rsidP="004C47CB">
      <w:pPr>
        <w:spacing w:before="100" w:beforeAutospacing="1" w:after="100" w:afterAutospacing="1"/>
        <w:outlineLvl w:val="2"/>
        <w:rPr>
          <w:b/>
          <w:bCs/>
          <w:color w:val="0D0D0D" w:themeColor="text1" w:themeTint="F2"/>
          <w:sz w:val="27"/>
          <w:szCs w:val="27"/>
        </w:rPr>
      </w:pPr>
      <w:r w:rsidRPr="00465C52">
        <w:rPr>
          <w:b/>
          <w:bCs/>
          <w:color w:val="0D0D0D" w:themeColor="text1" w:themeTint="F2"/>
          <w:sz w:val="27"/>
          <w:szCs w:val="27"/>
        </w:rPr>
        <w:t>Commitment to Environmental and Social Requirements (World Bank ESF)</w:t>
      </w:r>
    </w:p>
    <w:p w14:paraId="572CFE74" w14:textId="77777777" w:rsidR="004C47CB" w:rsidRPr="00465C52" w:rsidRDefault="004C47CB" w:rsidP="004C47CB">
      <w:pPr>
        <w:spacing w:beforeAutospacing="1" w:after="100" w:afterAutospacing="1"/>
        <w:jc w:val="both"/>
        <w:rPr>
          <w:color w:val="0D0D0D" w:themeColor="text1" w:themeTint="F2"/>
        </w:rPr>
      </w:pPr>
      <w:r w:rsidRPr="00465C52">
        <w:rPr>
          <w:color w:val="0D0D0D" w:themeColor="text1" w:themeTint="F2"/>
        </w:rPr>
        <w:t>The Bidder hereby confirms unconditional acceptance all Environmental, Social, Health and Safety (ESHS) requirements applicable to the Contract under the World Bank Environmental and Social Framework (ESF) and the Somalia Enhancing Resilience Program (SERP).</w:t>
      </w:r>
    </w:p>
    <w:p w14:paraId="742A9070" w14:textId="77777777" w:rsidR="004C47CB" w:rsidRPr="00465C52" w:rsidRDefault="004C47CB" w:rsidP="004C47CB">
      <w:pPr>
        <w:spacing w:before="100" w:beforeAutospacing="1" w:after="100" w:afterAutospacing="1"/>
        <w:rPr>
          <w:color w:val="0D0D0D" w:themeColor="text1" w:themeTint="F2"/>
        </w:rPr>
      </w:pPr>
      <w:r w:rsidRPr="00465C52">
        <w:rPr>
          <w:color w:val="0D0D0D" w:themeColor="text1" w:themeTint="F2"/>
        </w:rPr>
        <w:t>The Bidder commits to fully comply with and implement all relevant environmental and social instruments, including but not limited to the Environmental and Social Management Plan (ESMP), Stakeholder Engagement Plan (SEP), and Labor Management Procedures (LMP).</w:t>
      </w:r>
    </w:p>
    <w:p w14:paraId="1FF412E6" w14:textId="77777777" w:rsidR="004C47CB" w:rsidRPr="00465C52" w:rsidRDefault="004C47CB" w:rsidP="004C47CB">
      <w:pPr>
        <w:spacing w:before="100" w:beforeAutospacing="1" w:after="100" w:afterAutospacing="1"/>
        <w:rPr>
          <w:color w:val="0D0D0D" w:themeColor="text1" w:themeTint="F2"/>
        </w:rPr>
      </w:pPr>
      <w:r w:rsidRPr="00465C52">
        <w:rPr>
          <w:color w:val="0D0D0D" w:themeColor="text1" w:themeTint="F2"/>
        </w:rPr>
        <w:t>In particular, the Bidder undertakes, upon contract award, to:</w:t>
      </w:r>
    </w:p>
    <w:p w14:paraId="7185BEEB" w14:textId="77777777" w:rsidR="004C47CB" w:rsidRPr="00465C52" w:rsidRDefault="004C47CB" w:rsidP="00151EF3">
      <w:pPr>
        <w:numPr>
          <w:ilvl w:val="0"/>
          <w:numId w:val="132"/>
        </w:numPr>
        <w:spacing w:before="100" w:beforeAutospacing="1" w:after="100" w:afterAutospacing="1" w:line="259" w:lineRule="auto"/>
        <w:ind w:left="1440"/>
        <w:rPr>
          <w:color w:val="0D0D0D" w:themeColor="text1" w:themeTint="F2"/>
        </w:rPr>
      </w:pPr>
      <w:r w:rsidRPr="00465C52">
        <w:rPr>
          <w:color w:val="0D0D0D" w:themeColor="text1" w:themeTint="F2"/>
        </w:rPr>
        <w:t xml:space="preserve">The selected bidder will prepare, submit for approval, and implement a Contractor’s Environmental and Social Management Plan (C-ESMP) and associated instruments prior to mobilization; </w:t>
      </w:r>
    </w:p>
    <w:p w14:paraId="32FA3482" w14:textId="77777777" w:rsidR="004C47CB" w:rsidRPr="00465C52" w:rsidRDefault="004C47CB" w:rsidP="00151EF3">
      <w:pPr>
        <w:numPr>
          <w:ilvl w:val="0"/>
          <w:numId w:val="132"/>
        </w:numPr>
        <w:spacing w:before="100" w:beforeAutospacing="1" w:after="100" w:afterAutospacing="1" w:line="259" w:lineRule="auto"/>
        <w:ind w:left="1440"/>
        <w:rPr>
          <w:color w:val="0D0D0D" w:themeColor="text1" w:themeTint="F2"/>
        </w:rPr>
      </w:pPr>
      <w:r w:rsidRPr="00465C52">
        <w:rPr>
          <w:color w:val="0D0D0D" w:themeColor="text1" w:themeTint="F2"/>
        </w:rPr>
        <w:t xml:space="preserve">The selected bidder will employ or designate qualified ESHS personnel to manage environmental, social, and occupational health and safety aspects of the </w:t>
      </w:r>
      <w:proofErr w:type="gramStart"/>
      <w:r w:rsidRPr="00465C52">
        <w:rPr>
          <w:color w:val="0D0D0D" w:themeColor="text1" w:themeTint="F2"/>
        </w:rPr>
        <w:t>works</w:t>
      </w:r>
      <w:proofErr w:type="gramEnd"/>
      <w:r w:rsidRPr="00465C52">
        <w:rPr>
          <w:color w:val="0D0D0D" w:themeColor="text1" w:themeTint="F2"/>
        </w:rPr>
        <w:t xml:space="preserve">; </w:t>
      </w:r>
    </w:p>
    <w:p w14:paraId="43BD31DF" w14:textId="77777777" w:rsidR="004C47CB" w:rsidRPr="00465C52" w:rsidRDefault="004C47CB" w:rsidP="00151EF3">
      <w:pPr>
        <w:numPr>
          <w:ilvl w:val="0"/>
          <w:numId w:val="132"/>
        </w:numPr>
        <w:spacing w:before="100" w:beforeAutospacing="1" w:after="100" w:afterAutospacing="1" w:line="259" w:lineRule="auto"/>
        <w:ind w:left="1440"/>
        <w:rPr>
          <w:color w:val="0D0D0D" w:themeColor="text1" w:themeTint="F2"/>
        </w:rPr>
      </w:pPr>
      <w:r w:rsidRPr="00465C52">
        <w:rPr>
          <w:color w:val="0D0D0D" w:themeColor="text1" w:themeTint="F2"/>
        </w:rPr>
        <w:t xml:space="preserve">Ensure compliance with labor management requirements, including proper recruitment procedures, prohibition of child and forced labor, and maintenance of employment records; </w:t>
      </w:r>
    </w:p>
    <w:p w14:paraId="4C2F1F43" w14:textId="77777777" w:rsidR="004C47CB" w:rsidRPr="00465C52" w:rsidRDefault="004C47CB" w:rsidP="00151EF3">
      <w:pPr>
        <w:numPr>
          <w:ilvl w:val="0"/>
          <w:numId w:val="132"/>
        </w:numPr>
        <w:spacing w:before="100" w:beforeAutospacing="1" w:after="100" w:afterAutospacing="1" w:line="259" w:lineRule="auto"/>
        <w:ind w:left="1440"/>
        <w:rPr>
          <w:color w:val="0D0D0D" w:themeColor="text1" w:themeTint="F2"/>
        </w:rPr>
      </w:pPr>
      <w:r w:rsidRPr="00465C52">
        <w:rPr>
          <w:color w:val="0D0D0D" w:themeColor="text1" w:themeTint="F2"/>
        </w:rPr>
        <w:t xml:space="preserve">Implement occupational health and safety measures, including provision of personal protective equipment (PPE), training, first aid, and safe working conditions; </w:t>
      </w:r>
    </w:p>
    <w:p w14:paraId="46CF32B8" w14:textId="77777777" w:rsidR="004C47CB" w:rsidRPr="00465C52" w:rsidRDefault="004C47CB" w:rsidP="00151EF3">
      <w:pPr>
        <w:numPr>
          <w:ilvl w:val="0"/>
          <w:numId w:val="132"/>
        </w:numPr>
        <w:spacing w:before="100" w:beforeAutospacing="1" w:after="100" w:afterAutospacing="1" w:line="259" w:lineRule="auto"/>
        <w:ind w:left="1440"/>
        <w:rPr>
          <w:color w:val="0D0D0D" w:themeColor="text1" w:themeTint="F2"/>
        </w:rPr>
      </w:pPr>
      <w:r w:rsidRPr="00465C52">
        <w:rPr>
          <w:color w:val="0D0D0D" w:themeColor="text1" w:themeTint="F2"/>
        </w:rPr>
        <w:t xml:space="preserve">Establish and maintain a grievance redress mechanism for workers, including confidential channels for SEA/SH and GBV-related complaints; </w:t>
      </w:r>
    </w:p>
    <w:p w14:paraId="15D98D78" w14:textId="77777777" w:rsidR="004C47CB" w:rsidRPr="00465C52" w:rsidRDefault="004C47CB" w:rsidP="00151EF3">
      <w:pPr>
        <w:numPr>
          <w:ilvl w:val="0"/>
          <w:numId w:val="132"/>
        </w:numPr>
        <w:spacing w:before="100" w:beforeAutospacing="1" w:after="100" w:afterAutospacing="1" w:line="259" w:lineRule="auto"/>
        <w:ind w:left="1440"/>
        <w:rPr>
          <w:color w:val="0D0D0D" w:themeColor="text1" w:themeTint="F2"/>
        </w:rPr>
      </w:pPr>
      <w:r w:rsidRPr="00465C52">
        <w:rPr>
          <w:color w:val="0D0D0D" w:themeColor="text1" w:themeTint="F2"/>
        </w:rPr>
        <w:t xml:space="preserve">Ensure all workers and subcontractors sign and adhere to a Code of Conduct addressing acceptable behavior, including prevention of SEA/SH; </w:t>
      </w:r>
    </w:p>
    <w:p w14:paraId="5614F927" w14:textId="77777777" w:rsidR="004C47CB" w:rsidRPr="00465C52" w:rsidRDefault="004C47CB" w:rsidP="00151EF3">
      <w:pPr>
        <w:numPr>
          <w:ilvl w:val="0"/>
          <w:numId w:val="132"/>
        </w:numPr>
        <w:spacing w:before="100" w:beforeAutospacing="1" w:after="100" w:afterAutospacing="1" w:line="259" w:lineRule="auto"/>
        <w:ind w:left="1440"/>
        <w:rPr>
          <w:color w:val="0D0D0D" w:themeColor="text1" w:themeTint="F2"/>
        </w:rPr>
      </w:pPr>
      <w:r w:rsidRPr="00465C52">
        <w:rPr>
          <w:color w:val="0D0D0D" w:themeColor="text1" w:themeTint="F2"/>
        </w:rPr>
        <w:t xml:space="preserve">Supervise subcontractors and primary suppliers to ensure full compliance with ESHS obligations; </w:t>
      </w:r>
    </w:p>
    <w:p w14:paraId="7DA72EB9" w14:textId="77777777" w:rsidR="004C47CB" w:rsidRPr="00465C52" w:rsidRDefault="004C47CB" w:rsidP="00151EF3">
      <w:pPr>
        <w:numPr>
          <w:ilvl w:val="0"/>
          <w:numId w:val="132"/>
        </w:numPr>
        <w:spacing w:before="100" w:beforeAutospacing="1" w:after="100" w:afterAutospacing="1" w:line="259" w:lineRule="auto"/>
        <w:ind w:left="1440"/>
        <w:rPr>
          <w:color w:val="0D0D0D" w:themeColor="text1" w:themeTint="F2"/>
        </w:rPr>
      </w:pPr>
      <w:r w:rsidRPr="00465C52">
        <w:rPr>
          <w:color w:val="0D0D0D" w:themeColor="text1" w:themeTint="F2"/>
        </w:rPr>
        <w:t xml:space="preserve">Maintain records of incidents, accidents, training, and ESHS performance, and report promptly to the Project Coordination Unit (PCU), including any serious incidents or environmental events; </w:t>
      </w:r>
    </w:p>
    <w:p w14:paraId="11B85C15" w14:textId="77777777" w:rsidR="004C47CB" w:rsidRPr="00465C52" w:rsidRDefault="004C47CB" w:rsidP="00151EF3">
      <w:pPr>
        <w:numPr>
          <w:ilvl w:val="0"/>
          <w:numId w:val="132"/>
        </w:numPr>
        <w:spacing w:before="100" w:beforeAutospacing="1" w:after="100" w:afterAutospacing="1" w:line="259" w:lineRule="auto"/>
        <w:ind w:left="1440"/>
        <w:rPr>
          <w:color w:val="0D0D0D" w:themeColor="text1" w:themeTint="F2"/>
        </w:rPr>
      </w:pPr>
      <w:r w:rsidRPr="00465C52">
        <w:rPr>
          <w:color w:val="0D0D0D" w:themeColor="text1" w:themeTint="F2"/>
        </w:rPr>
        <w:t xml:space="preserve">Cooperate with the PCU and supervision consultants in monitoring, reporting, and implementation of corrective actions; and </w:t>
      </w:r>
    </w:p>
    <w:p w14:paraId="68B14241" w14:textId="77777777" w:rsidR="004C47CB" w:rsidRPr="00465C52" w:rsidRDefault="004C47CB" w:rsidP="00151EF3">
      <w:pPr>
        <w:numPr>
          <w:ilvl w:val="0"/>
          <w:numId w:val="132"/>
        </w:numPr>
        <w:spacing w:before="100" w:beforeAutospacing="1" w:after="100" w:afterAutospacing="1" w:line="259" w:lineRule="auto"/>
        <w:ind w:left="1440"/>
        <w:rPr>
          <w:color w:val="0D0D0D" w:themeColor="text1" w:themeTint="F2"/>
        </w:rPr>
      </w:pPr>
      <w:r w:rsidRPr="00465C52">
        <w:rPr>
          <w:color w:val="0D0D0D" w:themeColor="text1" w:themeTint="F2"/>
        </w:rPr>
        <w:t xml:space="preserve">Comply with all other environmental and social obligations as detailed in the Contract and project safeguard instruments. </w:t>
      </w:r>
    </w:p>
    <w:p w14:paraId="36DFCF3D" w14:textId="77777777" w:rsidR="004C47CB" w:rsidRPr="00465C52" w:rsidRDefault="004C47CB" w:rsidP="004C47CB">
      <w:pPr>
        <w:spacing w:before="100" w:beforeAutospacing="1" w:after="100" w:afterAutospacing="1"/>
        <w:rPr>
          <w:color w:val="0D0D0D" w:themeColor="text1" w:themeTint="F2"/>
        </w:rPr>
      </w:pPr>
    </w:p>
    <w:p w14:paraId="7661F4A7" w14:textId="77777777" w:rsidR="004C47CB" w:rsidRPr="00465C52" w:rsidRDefault="004C47CB" w:rsidP="004C47CB">
      <w:pPr>
        <w:spacing w:before="100" w:beforeAutospacing="1" w:after="100" w:afterAutospacing="1"/>
        <w:rPr>
          <w:color w:val="0D0D0D" w:themeColor="text1" w:themeTint="F2"/>
        </w:rPr>
      </w:pPr>
    </w:p>
    <w:p w14:paraId="6E5EEE34" w14:textId="77777777" w:rsidR="004C47CB" w:rsidRPr="00465C52" w:rsidRDefault="004C47CB" w:rsidP="004C47CB">
      <w:pPr>
        <w:spacing w:before="100" w:beforeAutospacing="1" w:after="100" w:afterAutospacing="1"/>
        <w:rPr>
          <w:color w:val="0D0D0D" w:themeColor="text1" w:themeTint="F2"/>
        </w:rPr>
      </w:pPr>
    </w:p>
    <w:p w14:paraId="54A94DF3" w14:textId="77777777" w:rsidR="004C47CB" w:rsidRPr="00465C52" w:rsidRDefault="004C47CB" w:rsidP="004C47CB">
      <w:pPr>
        <w:spacing w:before="100" w:beforeAutospacing="1" w:after="100" w:afterAutospacing="1"/>
        <w:rPr>
          <w:color w:val="0D0D0D" w:themeColor="text1" w:themeTint="F2"/>
        </w:rPr>
      </w:pPr>
    </w:p>
    <w:p w14:paraId="374E08A1" w14:textId="77777777" w:rsidR="004C47CB" w:rsidRPr="00465C52" w:rsidRDefault="004C47CB" w:rsidP="004C47CB">
      <w:pPr>
        <w:spacing w:before="100" w:beforeAutospacing="1" w:after="100" w:afterAutospacing="1"/>
        <w:rPr>
          <w:color w:val="0D0D0D" w:themeColor="text1" w:themeTint="F2"/>
        </w:rPr>
      </w:pPr>
    </w:p>
    <w:p w14:paraId="1B8DC580" w14:textId="47ADDF2E" w:rsidR="004C47CB" w:rsidRPr="00465C52" w:rsidRDefault="004C47CB" w:rsidP="004C47CB">
      <w:pPr>
        <w:spacing w:before="100" w:beforeAutospacing="1" w:after="100" w:afterAutospacing="1"/>
        <w:rPr>
          <w:color w:val="0D0D0D" w:themeColor="text1" w:themeTint="F2"/>
        </w:rPr>
      </w:pPr>
      <w:r w:rsidRPr="00465C52">
        <w:rPr>
          <w:color w:val="0D0D0D" w:themeColor="text1" w:themeTint="F2"/>
        </w:rPr>
        <w:lastRenderedPageBreak/>
        <w:t>The Bidder acknowledges that failure to comply with these Environmental and Social Requirements may result in enforcement actions in accordance with the Contract conditions.</w:t>
      </w:r>
    </w:p>
    <w:p w14:paraId="28DE7E97" w14:textId="77777777" w:rsidR="004C47CB" w:rsidRPr="00465C52" w:rsidRDefault="004C47CB" w:rsidP="004C47CB">
      <w:pPr>
        <w:spacing w:before="100" w:beforeAutospacing="1" w:after="100" w:afterAutospacing="1"/>
        <w:outlineLvl w:val="2"/>
        <w:rPr>
          <w:b/>
          <w:bCs/>
          <w:color w:val="0D0D0D" w:themeColor="text1" w:themeTint="F2"/>
          <w:sz w:val="27"/>
          <w:szCs w:val="27"/>
        </w:rPr>
      </w:pPr>
      <w:r w:rsidRPr="00465C52">
        <w:rPr>
          <w:b/>
          <w:bCs/>
          <w:color w:val="0D0D0D" w:themeColor="text1" w:themeTint="F2"/>
          <w:sz w:val="27"/>
          <w:szCs w:val="27"/>
        </w:rPr>
        <w:t>Bidder’s Declaration and Signature</w:t>
      </w:r>
    </w:p>
    <w:p w14:paraId="7AAB3E72" w14:textId="77777777" w:rsidR="004C47CB" w:rsidRPr="00465C52" w:rsidRDefault="004C47CB" w:rsidP="004C47CB">
      <w:pPr>
        <w:spacing w:before="100" w:beforeAutospacing="1" w:after="100" w:afterAutospacing="1" w:line="259" w:lineRule="auto"/>
        <w:rPr>
          <w:color w:val="0D0D0D" w:themeColor="text1" w:themeTint="F2"/>
        </w:rPr>
      </w:pPr>
      <w:r w:rsidRPr="00465C52">
        <w:rPr>
          <w:color w:val="0D0D0D" w:themeColor="text1" w:themeTint="F2"/>
        </w:rPr>
        <w:t>I, the undersigned, being a duly authorized representative of the Bidder, hereby certify that the Bidder fully understands and accepts the above Environmental and Social Requirements and commits to their full implementation for the duration of the Contract.</w:t>
      </w:r>
    </w:p>
    <w:p w14:paraId="16878238" w14:textId="77777777" w:rsidR="004C47CB" w:rsidRPr="00465C52" w:rsidRDefault="004C47CB" w:rsidP="004C47CB">
      <w:pPr>
        <w:spacing w:line="259" w:lineRule="auto"/>
        <w:rPr>
          <w:b/>
          <w:bCs/>
          <w:color w:val="0D0D0D" w:themeColor="text1" w:themeTint="F2"/>
        </w:rPr>
      </w:pPr>
      <w:r w:rsidRPr="00465C52">
        <w:rPr>
          <w:b/>
          <w:bCs/>
          <w:color w:val="0D0D0D" w:themeColor="text1" w:themeTint="F2"/>
        </w:rPr>
        <w:t>Name of Bidder</w:t>
      </w:r>
      <w:proofErr w:type="gramStart"/>
      <w:r w:rsidRPr="00465C52">
        <w:rPr>
          <w:b/>
          <w:bCs/>
          <w:color w:val="0D0D0D" w:themeColor="text1" w:themeTint="F2"/>
        </w:rPr>
        <w:t xml:space="preserve">: </w:t>
      </w:r>
      <w:r w:rsidRPr="00465C52">
        <w:rPr>
          <w:b/>
          <w:bCs/>
          <w:color w:val="0D0D0D" w:themeColor="text1" w:themeTint="F2"/>
        </w:rPr>
        <w:tab/>
      </w:r>
      <w:r w:rsidRPr="00465C52">
        <w:rPr>
          <w:b/>
          <w:bCs/>
          <w:color w:val="0D0D0D" w:themeColor="text1" w:themeTint="F2"/>
        </w:rPr>
        <w:tab/>
      </w:r>
      <w:r w:rsidRPr="00465C52">
        <w:rPr>
          <w:b/>
          <w:bCs/>
          <w:color w:val="0D0D0D" w:themeColor="text1" w:themeTint="F2"/>
        </w:rPr>
        <w:tab/>
      </w:r>
      <w:r w:rsidRPr="00465C52">
        <w:rPr>
          <w:b/>
          <w:bCs/>
          <w:color w:val="0D0D0D" w:themeColor="text1" w:themeTint="F2"/>
        </w:rPr>
        <w:tab/>
      </w:r>
      <w:r w:rsidRPr="00465C52">
        <w:rPr>
          <w:b/>
          <w:bCs/>
          <w:color w:val="0D0D0D" w:themeColor="text1" w:themeTint="F2"/>
        </w:rPr>
        <w:tab/>
      </w:r>
      <w:proofErr w:type="gramEnd"/>
      <w:r w:rsidRPr="00465C52">
        <w:rPr>
          <w:b/>
          <w:bCs/>
          <w:color w:val="0D0D0D" w:themeColor="text1" w:themeTint="F2"/>
        </w:rPr>
        <w:t>______________________________</w:t>
      </w:r>
    </w:p>
    <w:p w14:paraId="679B59E9" w14:textId="77777777" w:rsidR="004C47CB" w:rsidRPr="00465C52" w:rsidRDefault="004C47CB" w:rsidP="004C47CB">
      <w:pPr>
        <w:spacing w:line="259" w:lineRule="auto"/>
        <w:rPr>
          <w:b/>
          <w:bCs/>
          <w:color w:val="0D0D0D" w:themeColor="text1" w:themeTint="F2"/>
        </w:rPr>
      </w:pPr>
      <w:r w:rsidRPr="00465C52">
        <w:rPr>
          <w:b/>
          <w:bCs/>
          <w:color w:val="0D0D0D" w:themeColor="text1" w:themeTint="F2"/>
        </w:rPr>
        <w:t>Name of Authorized Representative:</w:t>
      </w:r>
      <w:r w:rsidRPr="00465C52">
        <w:rPr>
          <w:b/>
          <w:bCs/>
          <w:color w:val="0D0D0D" w:themeColor="text1" w:themeTint="F2"/>
        </w:rPr>
        <w:tab/>
      </w:r>
      <w:r w:rsidRPr="00465C52">
        <w:rPr>
          <w:b/>
          <w:bCs/>
          <w:color w:val="0D0D0D" w:themeColor="text1" w:themeTint="F2"/>
        </w:rPr>
        <w:tab/>
        <w:t xml:space="preserve"> ______________________________</w:t>
      </w:r>
    </w:p>
    <w:p w14:paraId="4DD528FE" w14:textId="77777777" w:rsidR="004C47CB" w:rsidRPr="00465C52" w:rsidRDefault="004C47CB" w:rsidP="004C47CB">
      <w:pPr>
        <w:spacing w:line="259" w:lineRule="auto"/>
        <w:rPr>
          <w:b/>
          <w:bCs/>
          <w:color w:val="0D0D0D" w:themeColor="text1" w:themeTint="F2"/>
        </w:rPr>
      </w:pPr>
      <w:r w:rsidRPr="00465C52">
        <w:rPr>
          <w:b/>
          <w:bCs/>
          <w:color w:val="0D0D0D" w:themeColor="text1" w:themeTint="F2"/>
        </w:rPr>
        <w:t>Title/Position:</w:t>
      </w:r>
      <w:r w:rsidRPr="00465C52">
        <w:rPr>
          <w:b/>
          <w:bCs/>
          <w:color w:val="0D0D0D" w:themeColor="text1" w:themeTint="F2"/>
        </w:rPr>
        <w:tab/>
      </w:r>
      <w:r w:rsidRPr="00465C52">
        <w:rPr>
          <w:b/>
          <w:bCs/>
          <w:color w:val="0D0D0D" w:themeColor="text1" w:themeTint="F2"/>
        </w:rPr>
        <w:tab/>
      </w:r>
      <w:r w:rsidRPr="00465C52">
        <w:rPr>
          <w:b/>
          <w:bCs/>
          <w:color w:val="0D0D0D" w:themeColor="text1" w:themeTint="F2"/>
        </w:rPr>
        <w:tab/>
      </w:r>
      <w:r w:rsidRPr="00465C52">
        <w:rPr>
          <w:b/>
          <w:bCs/>
          <w:color w:val="0D0D0D" w:themeColor="text1" w:themeTint="F2"/>
        </w:rPr>
        <w:tab/>
      </w:r>
      <w:r w:rsidRPr="00465C52">
        <w:rPr>
          <w:b/>
          <w:bCs/>
          <w:color w:val="0D0D0D" w:themeColor="text1" w:themeTint="F2"/>
        </w:rPr>
        <w:tab/>
        <w:t xml:space="preserve"> ______________________________</w:t>
      </w:r>
    </w:p>
    <w:p w14:paraId="059280F4" w14:textId="77777777" w:rsidR="004C47CB" w:rsidRPr="00465C52" w:rsidRDefault="004C47CB" w:rsidP="004C47CB">
      <w:pPr>
        <w:spacing w:line="259" w:lineRule="auto"/>
        <w:rPr>
          <w:b/>
          <w:bCs/>
          <w:color w:val="0D0D0D" w:themeColor="text1" w:themeTint="F2"/>
        </w:rPr>
      </w:pPr>
      <w:r w:rsidRPr="00465C52">
        <w:rPr>
          <w:b/>
          <w:bCs/>
          <w:color w:val="0D0D0D" w:themeColor="text1" w:themeTint="F2"/>
        </w:rPr>
        <w:t xml:space="preserve">Signature: </w:t>
      </w:r>
      <w:r w:rsidRPr="00465C52">
        <w:rPr>
          <w:b/>
          <w:bCs/>
          <w:color w:val="0D0D0D" w:themeColor="text1" w:themeTint="F2"/>
        </w:rPr>
        <w:tab/>
      </w:r>
      <w:r w:rsidRPr="00465C52">
        <w:rPr>
          <w:b/>
          <w:bCs/>
          <w:color w:val="0D0D0D" w:themeColor="text1" w:themeTint="F2"/>
        </w:rPr>
        <w:tab/>
      </w:r>
      <w:r w:rsidRPr="00465C52">
        <w:rPr>
          <w:b/>
          <w:bCs/>
          <w:color w:val="0D0D0D" w:themeColor="text1" w:themeTint="F2"/>
        </w:rPr>
        <w:tab/>
      </w:r>
      <w:r w:rsidRPr="00465C52">
        <w:rPr>
          <w:b/>
          <w:bCs/>
          <w:color w:val="0D0D0D" w:themeColor="text1" w:themeTint="F2"/>
        </w:rPr>
        <w:tab/>
      </w:r>
      <w:r w:rsidRPr="00465C52">
        <w:rPr>
          <w:b/>
          <w:bCs/>
          <w:color w:val="0D0D0D" w:themeColor="text1" w:themeTint="F2"/>
        </w:rPr>
        <w:tab/>
      </w:r>
      <w:r w:rsidRPr="00465C52">
        <w:rPr>
          <w:b/>
          <w:bCs/>
          <w:color w:val="0D0D0D" w:themeColor="text1" w:themeTint="F2"/>
        </w:rPr>
        <w:tab/>
        <w:t>______________________________</w:t>
      </w:r>
    </w:p>
    <w:p w14:paraId="6069BA99" w14:textId="77777777" w:rsidR="004C47CB" w:rsidRPr="00465C52" w:rsidRDefault="004C47CB" w:rsidP="004C47CB">
      <w:pPr>
        <w:spacing w:line="259" w:lineRule="auto"/>
        <w:rPr>
          <w:b/>
          <w:bCs/>
          <w:color w:val="0D0D0D" w:themeColor="text1" w:themeTint="F2"/>
        </w:rPr>
      </w:pPr>
      <w:r w:rsidRPr="00465C52">
        <w:rPr>
          <w:b/>
          <w:bCs/>
          <w:color w:val="0D0D0D" w:themeColor="text1" w:themeTint="F2"/>
        </w:rPr>
        <w:t>Company Stamp/Seal:</w:t>
      </w:r>
      <w:r w:rsidRPr="00465C52">
        <w:rPr>
          <w:b/>
          <w:bCs/>
          <w:color w:val="0D0D0D" w:themeColor="text1" w:themeTint="F2"/>
        </w:rPr>
        <w:tab/>
      </w:r>
      <w:r w:rsidRPr="00465C52">
        <w:rPr>
          <w:b/>
          <w:bCs/>
          <w:color w:val="0D0D0D" w:themeColor="text1" w:themeTint="F2"/>
        </w:rPr>
        <w:tab/>
      </w:r>
      <w:r w:rsidRPr="00465C52">
        <w:rPr>
          <w:b/>
          <w:bCs/>
          <w:color w:val="0D0D0D" w:themeColor="text1" w:themeTint="F2"/>
        </w:rPr>
        <w:tab/>
      </w:r>
      <w:r w:rsidRPr="00465C52">
        <w:rPr>
          <w:b/>
          <w:bCs/>
          <w:color w:val="0D0D0D" w:themeColor="text1" w:themeTint="F2"/>
        </w:rPr>
        <w:tab/>
        <w:t xml:space="preserve"> ______________________________</w:t>
      </w:r>
    </w:p>
    <w:p w14:paraId="532874FE" w14:textId="77777777" w:rsidR="004C47CB" w:rsidRPr="00465C52" w:rsidRDefault="004C47CB" w:rsidP="004C47CB">
      <w:pPr>
        <w:spacing w:line="259" w:lineRule="auto"/>
        <w:rPr>
          <w:b/>
          <w:bCs/>
          <w:color w:val="0D0D0D" w:themeColor="text1" w:themeTint="F2"/>
        </w:rPr>
      </w:pPr>
      <w:r w:rsidRPr="00465C52">
        <w:rPr>
          <w:b/>
          <w:bCs/>
          <w:color w:val="0D0D0D" w:themeColor="text1" w:themeTint="F2"/>
        </w:rPr>
        <w:t xml:space="preserve">Date: </w:t>
      </w:r>
      <w:r w:rsidRPr="00465C52">
        <w:rPr>
          <w:b/>
          <w:bCs/>
          <w:color w:val="0D0D0D" w:themeColor="text1" w:themeTint="F2"/>
        </w:rPr>
        <w:tab/>
      </w:r>
      <w:r w:rsidRPr="00465C52">
        <w:rPr>
          <w:b/>
          <w:bCs/>
          <w:color w:val="0D0D0D" w:themeColor="text1" w:themeTint="F2"/>
        </w:rPr>
        <w:tab/>
      </w:r>
      <w:r w:rsidRPr="00465C52">
        <w:rPr>
          <w:b/>
          <w:bCs/>
          <w:color w:val="0D0D0D" w:themeColor="text1" w:themeTint="F2"/>
        </w:rPr>
        <w:tab/>
      </w:r>
      <w:r w:rsidRPr="00465C52">
        <w:rPr>
          <w:b/>
          <w:bCs/>
          <w:color w:val="0D0D0D" w:themeColor="text1" w:themeTint="F2"/>
        </w:rPr>
        <w:tab/>
      </w:r>
      <w:r w:rsidRPr="00465C52">
        <w:rPr>
          <w:b/>
          <w:bCs/>
          <w:color w:val="0D0D0D" w:themeColor="text1" w:themeTint="F2"/>
        </w:rPr>
        <w:tab/>
      </w:r>
      <w:r w:rsidRPr="00465C52">
        <w:rPr>
          <w:b/>
          <w:bCs/>
          <w:color w:val="0D0D0D" w:themeColor="text1" w:themeTint="F2"/>
        </w:rPr>
        <w:tab/>
      </w:r>
      <w:r w:rsidRPr="00465C52">
        <w:rPr>
          <w:b/>
          <w:bCs/>
          <w:color w:val="0D0D0D" w:themeColor="text1" w:themeTint="F2"/>
        </w:rPr>
        <w:tab/>
        <w:t>______________________________</w:t>
      </w:r>
    </w:p>
    <w:p w14:paraId="521D2650" w14:textId="77777777" w:rsidR="004C47CB" w:rsidRPr="00465C52" w:rsidRDefault="004C47CB" w:rsidP="004C47CB">
      <w:pPr>
        <w:spacing w:line="259" w:lineRule="auto"/>
        <w:rPr>
          <w:b/>
          <w:bCs/>
          <w:color w:val="0D0D0D" w:themeColor="text1" w:themeTint="F2"/>
        </w:rPr>
      </w:pPr>
    </w:p>
    <w:p w14:paraId="4353B66F" w14:textId="77777777" w:rsidR="004C47CB" w:rsidRPr="00465C52" w:rsidRDefault="004C47CB" w:rsidP="00501CE1">
      <w:pPr>
        <w:spacing w:before="100" w:beforeAutospacing="1" w:after="100" w:afterAutospacing="1" w:line="259" w:lineRule="auto"/>
        <w:rPr>
          <w:color w:val="0D0D0D" w:themeColor="text1" w:themeTint="F2"/>
        </w:rPr>
      </w:pPr>
    </w:p>
    <w:p w14:paraId="7D8AA553" w14:textId="77777777" w:rsidR="004C47CB" w:rsidRPr="00465C52" w:rsidRDefault="004C47CB" w:rsidP="004C47CB">
      <w:pPr>
        <w:spacing w:before="100" w:beforeAutospacing="1" w:after="100" w:afterAutospacing="1"/>
        <w:rPr>
          <w:color w:val="0D0D0D" w:themeColor="text1" w:themeTint="F2"/>
        </w:rPr>
      </w:pPr>
    </w:p>
    <w:p w14:paraId="4AF55BA9" w14:textId="77777777" w:rsidR="004C47CB" w:rsidRPr="00465C52" w:rsidRDefault="004C47CB" w:rsidP="004C47CB">
      <w:pPr>
        <w:spacing w:after="160" w:line="259" w:lineRule="auto"/>
        <w:rPr>
          <w:rFonts w:ascii="Calibri" w:eastAsia="Calibri" w:hAnsi="Calibri" w:cs="Arial"/>
          <w:color w:val="0D0D0D" w:themeColor="text1" w:themeTint="F2"/>
          <w:sz w:val="22"/>
          <w:szCs w:val="22"/>
        </w:rPr>
      </w:pPr>
    </w:p>
    <w:p w14:paraId="1E099443" w14:textId="77777777" w:rsidR="004C47CB" w:rsidRPr="00465C52" w:rsidRDefault="004C47CB" w:rsidP="00347DB2">
      <w:pPr>
        <w:contextualSpacing/>
        <w:rPr>
          <w:color w:val="0D0D0D" w:themeColor="text1" w:themeTint="F2"/>
        </w:rPr>
      </w:pPr>
    </w:p>
    <w:p w14:paraId="6AE92B2F" w14:textId="77777777" w:rsidR="004C47CB" w:rsidRPr="00465C52" w:rsidRDefault="004C47CB" w:rsidP="00347DB2">
      <w:pPr>
        <w:contextualSpacing/>
        <w:rPr>
          <w:color w:val="0D0D0D" w:themeColor="text1" w:themeTint="F2"/>
        </w:rPr>
      </w:pPr>
    </w:p>
    <w:p w14:paraId="13AB5060" w14:textId="77777777" w:rsidR="004C47CB" w:rsidRPr="00465C52" w:rsidRDefault="004C47CB" w:rsidP="00347DB2">
      <w:pPr>
        <w:contextualSpacing/>
        <w:rPr>
          <w:color w:val="0D0D0D" w:themeColor="text1" w:themeTint="F2"/>
        </w:rPr>
      </w:pPr>
    </w:p>
    <w:p w14:paraId="027FD2C2" w14:textId="77777777" w:rsidR="000536FF" w:rsidRPr="00465C52" w:rsidRDefault="000536FF" w:rsidP="00347DB2">
      <w:pPr>
        <w:contextualSpacing/>
        <w:rPr>
          <w:color w:val="0D0D0D" w:themeColor="text1" w:themeTint="F2"/>
        </w:rPr>
      </w:pPr>
    </w:p>
    <w:p w14:paraId="319417B3" w14:textId="77777777" w:rsidR="00C010A5" w:rsidRPr="00465C52" w:rsidRDefault="00C010A5" w:rsidP="00347DB2">
      <w:pPr>
        <w:pStyle w:val="Section4Heading1"/>
        <w:contextualSpacing/>
        <w:rPr>
          <w:color w:val="0D0D0D" w:themeColor="text1" w:themeTint="F2"/>
          <w:lang w:val="en-US"/>
        </w:rPr>
      </w:pPr>
      <w:r w:rsidRPr="00465C52">
        <w:rPr>
          <w:color w:val="0D0D0D" w:themeColor="text1" w:themeTint="F2"/>
          <w:lang w:val="en-US"/>
        </w:rPr>
        <w:br w:type="page"/>
      </w:r>
      <w:bookmarkStart w:id="639" w:name="_Toc446329300"/>
      <w:bookmarkStart w:id="640" w:name="_Toc63695077"/>
      <w:r w:rsidRPr="00465C52">
        <w:rPr>
          <w:color w:val="0D0D0D" w:themeColor="text1" w:themeTint="F2"/>
          <w:lang w:val="en-US"/>
        </w:rPr>
        <w:lastRenderedPageBreak/>
        <w:t>Schedules</w:t>
      </w:r>
      <w:bookmarkEnd w:id="639"/>
      <w:bookmarkEnd w:id="640"/>
    </w:p>
    <w:p w14:paraId="195E076B" w14:textId="77777777" w:rsidR="00F70B29" w:rsidRPr="00465C52" w:rsidRDefault="007B586E" w:rsidP="00347DB2">
      <w:pPr>
        <w:pStyle w:val="Section4-Heading2"/>
        <w:contextualSpacing/>
        <w:rPr>
          <w:color w:val="0D0D0D" w:themeColor="text1" w:themeTint="F2"/>
        </w:rPr>
      </w:pPr>
      <w:bookmarkStart w:id="641" w:name="_Toc446329301"/>
      <w:bookmarkStart w:id="642" w:name="_Toc63695078"/>
      <w:bookmarkStart w:id="643" w:name="_Toc108950333"/>
      <w:bookmarkStart w:id="644" w:name="_Toc138144061"/>
      <w:r w:rsidRPr="00465C52">
        <w:rPr>
          <w:color w:val="0D0D0D" w:themeColor="text1" w:themeTint="F2"/>
        </w:rPr>
        <w:t>Bill of Quantities</w:t>
      </w:r>
      <w:bookmarkEnd w:id="641"/>
      <w:bookmarkEnd w:id="642"/>
      <w:r w:rsidR="00DE2834" w:rsidRPr="00465C52">
        <w:rPr>
          <w:color w:val="0D0D0D" w:themeColor="text1" w:themeTint="F2"/>
        </w:rPr>
        <w:t xml:space="preserve"> </w:t>
      </w:r>
    </w:p>
    <w:bookmarkStart w:id="645" w:name="_Toc63695082"/>
    <w:bookmarkEnd w:id="643"/>
    <w:bookmarkEnd w:id="644"/>
    <w:bookmarkStart w:id="646" w:name="_MON_1843062145"/>
    <w:bookmarkEnd w:id="646"/>
    <w:p w14:paraId="38030825" w14:textId="20C5B1B2" w:rsidR="00B03DD1" w:rsidRPr="00465C52" w:rsidRDefault="00E647F4" w:rsidP="0089023E">
      <w:pPr>
        <w:jc w:val="center"/>
        <w:rPr>
          <w:b/>
          <w:bCs/>
          <w:iCs/>
          <w:color w:val="0D0D0D" w:themeColor="text1" w:themeTint="F2"/>
          <w:sz w:val="36"/>
          <w:szCs w:val="20"/>
        </w:rPr>
      </w:pPr>
      <w:r w:rsidRPr="00465C52">
        <w:object w:dxaOrig="1341" w:dyaOrig="871" w14:anchorId="597FCA8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31" type="#_x0000_t75" style="width:66pt;height:42pt" o:ole="">
            <v:imagedata r:id="rId46" o:title=""/>
          </v:shape>
          <o:OLEObject Type="Embed" ProgID="Excel.Sheet.12" ShapeID="_x0000_i1031" DrawAspect="Icon" ObjectID="_1846083198" r:id="rId47"/>
        </w:object>
      </w:r>
      <w:r w:rsidR="00C361BC" w:rsidRPr="00465C52">
        <w:rPr>
          <w:iCs/>
          <w:color w:val="0D0D0D" w:themeColor="text1" w:themeTint="F2"/>
        </w:rPr>
        <w:t xml:space="preserve"> </w:t>
      </w:r>
      <w:r w:rsidR="00B03DD1" w:rsidRPr="00465C52">
        <w:rPr>
          <w:iCs/>
          <w:color w:val="0D0D0D" w:themeColor="text1" w:themeTint="F2"/>
        </w:rPr>
        <w:br w:type="page"/>
      </w:r>
    </w:p>
    <w:p w14:paraId="77A9EA28" w14:textId="37259648" w:rsidR="00E43C4F" w:rsidRPr="00465C52" w:rsidRDefault="00574E64" w:rsidP="00347DB2">
      <w:pPr>
        <w:pStyle w:val="Section4Heading1"/>
        <w:contextualSpacing/>
        <w:rPr>
          <w:color w:val="0D0D0D" w:themeColor="text1" w:themeTint="F2"/>
          <w:lang w:val="en-US"/>
        </w:rPr>
      </w:pPr>
      <w:r w:rsidRPr="00465C52">
        <w:rPr>
          <w:iCs/>
          <w:color w:val="0D0D0D" w:themeColor="text1" w:themeTint="F2"/>
          <w:lang w:val="en-US"/>
        </w:rPr>
        <w:lastRenderedPageBreak/>
        <w:t>Form</w:t>
      </w:r>
      <w:r w:rsidR="000E178F" w:rsidRPr="00465C52">
        <w:rPr>
          <w:iCs/>
          <w:color w:val="0D0D0D" w:themeColor="text1" w:themeTint="F2"/>
          <w:lang w:val="en-US"/>
        </w:rPr>
        <w:t>s</w:t>
      </w:r>
      <w:r w:rsidRPr="00465C52">
        <w:rPr>
          <w:color w:val="0D0D0D" w:themeColor="text1" w:themeTint="F2"/>
          <w:lang w:val="en-US"/>
        </w:rPr>
        <w:t xml:space="preserve"> of Bid Security</w:t>
      </w:r>
      <w:bookmarkEnd w:id="645"/>
    </w:p>
    <w:p w14:paraId="4C88EC0E" w14:textId="6E730880" w:rsidR="00574E64" w:rsidRPr="00465C52" w:rsidRDefault="00574E64" w:rsidP="00347DB2">
      <w:pPr>
        <w:pStyle w:val="Section4-Heading2"/>
        <w:contextualSpacing/>
        <w:rPr>
          <w:color w:val="0D0D0D" w:themeColor="text1" w:themeTint="F2"/>
        </w:rPr>
      </w:pPr>
      <w:bookmarkStart w:id="647" w:name="_Toc41971550"/>
      <w:bookmarkStart w:id="648" w:name="_Toc125871319"/>
      <w:bookmarkStart w:id="649" w:name="_Toc139856167"/>
      <w:bookmarkStart w:id="650" w:name="_Toc446329303"/>
      <w:bookmarkStart w:id="651" w:name="_Toc63695083"/>
      <w:r w:rsidRPr="00465C52">
        <w:rPr>
          <w:iCs/>
          <w:color w:val="0D0D0D" w:themeColor="text1" w:themeTint="F2"/>
        </w:rPr>
        <w:t>Form</w:t>
      </w:r>
      <w:r w:rsidRPr="00465C52">
        <w:rPr>
          <w:color w:val="0D0D0D" w:themeColor="text1" w:themeTint="F2"/>
        </w:rPr>
        <w:t xml:space="preserve"> of Bid Security</w:t>
      </w:r>
      <w:bookmarkEnd w:id="647"/>
      <w:bookmarkEnd w:id="648"/>
      <w:r w:rsidRPr="00465C52">
        <w:rPr>
          <w:color w:val="0D0D0D" w:themeColor="text1" w:themeTint="F2"/>
        </w:rPr>
        <w:t xml:space="preserve"> - Bank Guarantee</w:t>
      </w:r>
      <w:bookmarkEnd w:id="649"/>
      <w:bookmarkEnd w:id="650"/>
      <w:bookmarkEnd w:id="651"/>
      <w:r w:rsidR="00B03DD1" w:rsidRPr="00465C52">
        <w:rPr>
          <w:color w:val="0D0D0D" w:themeColor="text1" w:themeTint="F2"/>
        </w:rPr>
        <w:t xml:space="preserve"> (Not used) </w:t>
      </w:r>
    </w:p>
    <w:p w14:paraId="3BD4A1BD" w14:textId="77777777" w:rsidR="007B586E" w:rsidRPr="00465C52" w:rsidRDefault="007B586E" w:rsidP="00347DB2">
      <w:pPr>
        <w:contextualSpacing/>
        <w:rPr>
          <w:color w:val="0D0D0D" w:themeColor="text1" w:themeTint="F2"/>
        </w:rPr>
      </w:pPr>
    </w:p>
    <w:p w14:paraId="5DB954D7" w14:textId="4AF4E5AF" w:rsidR="002477E8" w:rsidRPr="00465C52" w:rsidRDefault="002477E8" w:rsidP="00347DB2">
      <w:pPr>
        <w:pStyle w:val="Section4-Heading2"/>
        <w:spacing w:before="240"/>
        <w:contextualSpacing/>
        <w:rPr>
          <w:color w:val="0D0D0D" w:themeColor="text1" w:themeTint="F2"/>
        </w:rPr>
      </w:pPr>
      <w:bookmarkStart w:id="652" w:name="_Toc68319424"/>
      <w:bookmarkStart w:id="653" w:name="_Toc446329304"/>
      <w:bookmarkStart w:id="654" w:name="_Toc63695084"/>
      <w:r w:rsidRPr="00465C52">
        <w:rPr>
          <w:color w:val="0D0D0D" w:themeColor="text1" w:themeTint="F2"/>
        </w:rPr>
        <w:t>Form of Bid Security</w:t>
      </w:r>
      <w:bookmarkEnd w:id="652"/>
      <w:r w:rsidR="00EC22DD" w:rsidRPr="00465C52">
        <w:rPr>
          <w:color w:val="0D0D0D" w:themeColor="text1" w:themeTint="F2"/>
        </w:rPr>
        <w:t xml:space="preserve"> – Bid Bond</w:t>
      </w:r>
      <w:bookmarkEnd w:id="653"/>
      <w:bookmarkEnd w:id="654"/>
      <w:r w:rsidR="00B03DD1" w:rsidRPr="00465C52">
        <w:rPr>
          <w:color w:val="0D0D0D" w:themeColor="text1" w:themeTint="F2"/>
        </w:rPr>
        <w:t xml:space="preserve"> (Not used)</w:t>
      </w:r>
    </w:p>
    <w:p w14:paraId="3FF67E16" w14:textId="4BF57ACB" w:rsidR="00B03DD1" w:rsidRPr="00465C52" w:rsidRDefault="00B03DD1" w:rsidP="00B03DD1">
      <w:pPr>
        <w:contextualSpacing/>
        <w:rPr>
          <w:color w:val="0D0D0D" w:themeColor="text1" w:themeTint="F2"/>
        </w:rPr>
      </w:pPr>
      <w:bookmarkStart w:id="655" w:name="_Toc125871321"/>
      <w:bookmarkStart w:id="656" w:name="_Toc139856169"/>
      <w:bookmarkStart w:id="657" w:name="_Toc446329305"/>
      <w:bookmarkStart w:id="658" w:name="_Toc63695085"/>
    </w:p>
    <w:p w14:paraId="4DCDC5CC" w14:textId="77777777" w:rsidR="00B03DD1" w:rsidRPr="00465C52" w:rsidRDefault="00B03DD1">
      <w:pPr>
        <w:rPr>
          <w:b/>
          <w:color w:val="0D0D0D" w:themeColor="text1" w:themeTint="F2"/>
          <w:sz w:val="32"/>
        </w:rPr>
      </w:pPr>
      <w:r w:rsidRPr="00465C52">
        <w:rPr>
          <w:color w:val="0D0D0D" w:themeColor="text1" w:themeTint="F2"/>
        </w:rPr>
        <w:br w:type="page"/>
      </w:r>
    </w:p>
    <w:p w14:paraId="2C7ABE0F" w14:textId="2374AAEB" w:rsidR="007B586E" w:rsidRPr="00465C52" w:rsidRDefault="007B586E" w:rsidP="00347DB2">
      <w:pPr>
        <w:pStyle w:val="Section4-Heading2"/>
        <w:contextualSpacing/>
        <w:rPr>
          <w:color w:val="0D0D0D" w:themeColor="text1" w:themeTint="F2"/>
        </w:rPr>
      </w:pPr>
      <w:r w:rsidRPr="00465C52">
        <w:rPr>
          <w:color w:val="0D0D0D" w:themeColor="text1" w:themeTint="F2"/>
        </w:rPr>
        <w:lastRenderedPageBreak/>
        <w:t>Form of Bid-Securing Declaration</w:t>
      </w:r>
      <w:bookmarkEnd w:id="655"/>
      <w:bookmarkEnd w:id="656"/>
      <w:bookmarkEnd w:id="657"/>
      <w:bookmarkEnd w:id="658"/>
    </w:p>
    <w:p w14:paraId="7BDA1073" w14:textId="77777777" w:rsidR="007B586E" w:rsidRPr="00465C52" w:rsidRDefault="007B586E" w:rsidP="00347DB2">
      <w:pPr>
        <w:tabs>
          <w:tab w:val="left" w:pos="4968"/>
          <w:tab w:val="left" w:pos="9558"/>
        </w:tabs>
        <w:contextualSpacing/>
        <w:rPr>
          <w:color w:val="0D0D0D" w:themeColor="text1" w:themeTint="F2"/>
        </w:rPr>
      </w:pPr>
    </w:p>
    <w:p w14:paraId="77B60528" w14:textId="77777777" w:rsidR="00E833ED" w:rsidRPr="00465C52" w:rsidRDefault="00E833ED" w:rsidP="00347DB2">
      <w:pPr>
        <w:tabs>
          <w:tab w:val="right" w:pos="9360"/>
        </w:tabs>
        <w:ind w:left="720" w:hanging="720"/>
        <w:contextualSpacing/>
        <w:jc w:val="right"/>
        <w:rPr>
          <w:iCs/>
          <w:color w:val="0D0D0D" w:themeColor="text1" w:themeTint="F2"/>
        </w:rPr>
      </w:pPr>
      <w:r w:rsidRPr="00465C52">
        <w:rPr>
          <w:iCs/>
          <w:color w:val="0D0D0D" w:themeColor="text1" w:themeTint="F2"/>
        </w:rPr>
        <w:t xml:space="preserve">Date: </w:t>
      </w:r>
      <w:r w:rsidRPr="00465C52">
        <w:rPr>
          <w:i/>
          <w:iCs/>
          <w:color w:val="0D0D0D" w:themeColor="text1" w:themeTint="F2"/>
        </w:rPr>
        <w:t>[insert date (as day, month and year)]</w:t>
      </w:r>
    </w:p>
    <w:p w14:paraId="1CF0D9A0" w14:textId="77777777" w:rsidR="00E833ED" w:rsidRPr="00465C52" w:rsidRDefault="000B7121" w:rsidP="00347DB2">
      <w:pPr>
        <w:tabs>
          <w:tab w:val="right" w:pos="9360"/>
        </w:tabs>
        <w:ind w:left="720" w:hanging="720"/>
        <w:contextualSpacing/>
        <w:jc w:val="right"/>
        <w:rPr>
          <w:iCs/>
          <w:color w:val="0D0D0D" w:themeColor="text1" w:themeTint="F2"/>
        </w:rPr>
      </w:pPr>
      <w:r w:rsidRPr="00465C52">
        <w:rPr>
          <w:iCs/>
          <w:color w:val="0D0D0D" w:themeColor="text1" w:themeTint="F2"/>
        </w:rPr>
        <w:t>RFB</w:t>
      </w:r>
      <w:r w:rsidR="00E833ED" w:rsidRPr="00465C52">
        <w:rPr>
          <w:iCs/>
          <w:color w:val="0D0D0D" w:themeColor="text1" w:themeTint="F2"/>
        </w:rPr>
        <w:t xml:space="preserve"> No.: </w:t>
      </w:r>
      <w:r w:rsidR="00E833ED" w:rsidRPr="00465C52">
        <w:rPr>
          <w:i/>
          <w:iCs/>
          <w:color w:val="0D0D0D" w:themeColor="text1" w:themeTint="F2"/>
        </w:rPr>
        <w:t xml:space="preserve">[insert number of </w:t>
      </w:r>
      <w:r w:rsidR="00010594" w:rsidRPr="00465C52">
        <w:rPr>
          <w:i/>
          <w:iCs/>
          <w:color w:val="0D0D0D" w:themeColor="text1" w:themeTint="F2"/>
        </w:rPr>
        <w:t xml:space="preserve">Bidding </w:t>
      </w:r>
      <w:r w:rsidR="00E833ED" w:rsidRPr="00465C52">
        <w:rPr>
          <w:i/>
          <w:iCs/>
          <w:color w:val="0D0D0D" w:themeColor="text1" w:themeTint="F2"/>
        </w:rPr>
        <w:t>process]</w:t>
      </w:r>
    </w:p>
    <w:p w14:paraId="5ED99FF9" w14:textId="77777777" w:rsidR="00E833ED" w:rsidRPr="00465C52" w:rsidRDefault="00E833ED" w:rsidP="00347DB2">
      <w:pPr>
        <w:tabs>
          <w:tab w:val="right" w:pos="9360"/>
        </w:tabs>
        <w:ind w:left="720" w:hanging="720"/>
        <w:contextualSpacing/>
        <w:jc w:val="right"/>
        <w:rPr>
          <w:iCs/>
          <w:color w:val="0D0D0D" w:themeColor="text1" w:themeTint="F2"/>
        </w:rPr>
      </w:pPr>
      <w:r w:rsidRPr="00465C52">
        <w:rPr>
          <w:iCs/>
          <w:color w:val="0D0D0D" w:themeColor="text1" w:themeTint="F2"/>
        </w:rPr>
        <w:t xml:space="preserve">Alternative No.: </w:t>
      </w:r>
      <w:r w:rsidRPr="00465C52">
        <w:rPr>
          <w:i/>
          <w:iCs/>
          <w:color w:val="0D0D0D" w:themeColor="text1" w:themeTint="F2"/>
        </w:rPr>
        <w:t>[insert identification No if this is a Bid for an alternative]</w:t>
      </w:r>
    </w:p>
    <w:p w14:paraId="5DDAECEB" w14:textId="77777777" w:rsidR="00E833ED" w:rsidRPr="00465C52" w:rsidRDefault="00E833ED" w:rsidP="00347DB2">
      <w:pPr>
        <w:tabs>
          <w:tab w:val="right" w:pos="9000"/>
        </w:tabs>
        <w:ind w:left="4320" w:firstLine="720"/>
        <w:contextualSpacing/>
        <w:rPr>
          <w:b/>
          <w:iCs/>
          <w:color w:val="0D0D0D" w:themeColor="text1" w:themeTint="F2"/>
        </w:rPr>
      </w:pPr>
    </w:p>
    <w:p w14:paraId="32BFEEEE" w14:textId="77777777" w:rsidR="00E833ED" w:rsidRPr="00465C52" w:rsidRDefault="00E833ED" w:rsidP="00347DB2">
      <w:pPr>
        <w:contextualSpacing/>
        <w:rPr>
          <w:iCs/>
          <w:color w:val="0D0D0D" w:themeColor="text1" w:themeTint="F2"/>
        </w:rPr>
      </w:pPr>
    </w:p>
    <w:p w14:paraId="083DE819" w14:textId="77777777" w:rsidR="00E833ED" w:rsidRPr="00465C52" w:rsidRDefault="00E833ED" w:rsidP="00347DB2">
      <w:pPr>
        <w:spacing w:after="200"/>
        <w:contextualSpacing/>
        <w:rPr>
          <w:iCs/>
          <w:color w:val="0D0D0D" w:themeColor="text1" w:themeTint="F2"/>
        </w:rPr>
      </w:pPr>
      <w:r w:rsidRPr="00465C52">
        <w:rPr>
          <w:iCs/>
          <w:color w:val="0D0D0D" w:themeColor="text1" w:themeTint="F2"/>
        </w:rPr>
        <w:t xml:space="preserve">To: </w:t>
      </w:r>
      <w:r w:rsidRPr="00465C52">
        <w:rPr>
          <w:i/>
          <w:iCs/>
          <w:color w:val="0D0D0D" w:themeColor="text1" w:themeTint="F2"/>
        </w:rPr>
        <w:t>[insert complete name of Employer]</w:t>
      </w:r>
    </w:p>
    <w:p w14:paraId="49FDAD12" w14:textId="77777777" w:rsidR="00E833ED" w:rsidRPr="00465C52" w:rsidRDefault="00E833ED" w:rsidP="00347DB2">
      <w:pPr>
        <w:spacing w:after="200"/>
        <w:contextualSpacing/>
        <w:rPr>
          <w:iCs/>
          <w:color w:val="0D0D0D" w:themeColor="text1" w:themeTint="F2"/>
        </w:rPr>
      </w:pPr>
      <w:r w:rsidRPr="00465C52">
        <w:rPr>
          <w:iCs/>
          <w:color w:val="0D0D0D" w:themeColor="text1" w:themeTint="F2"/>
        </w:rPr>
        <w:t xml:space="preserve">We, the undersigned, declare that: </w:t>
      </w:r>
      <w:r w:rsidRPr="00465C52">
        <w:rPr>
          <w:iCs/>
          <w:color w:val="0D0D0D" w:themeColor="text1" w:themeTint="F2"/>
        </w:rPr>
        <w:tab/>
      </w:r>
      <w:r w:rsidRPr="00465C52">
        <w:rPr>
          <w:iCs/>
          <w:color w:val="0D0D0D" w:themeColor="text1" w:themeTint="F2"/>
        </w:rPr>
        <w:tab/>
      </w:r>
      <w:r w:rsidRPr="00465C52">
        <w:rPr>
          <w:iCs/>
          <w:color w:val="0D0D0D" w:themeColor="text1" w:themeTint="F2"/>
        </w:rPr>
        <w:tab/>
      </w:r>
    </w:p>
    <w:p w14:paraId="23E568E7" w14:textId="77777777" w:rsidR="00E833ED" w:rsidRPr="00465C52" w:rsidRDefault="00E833ED" w:rsidP="00347DB2">
      <w:pPr>
        <w:pStyle w:val="NormalWeb"/>
        <w:spacing w:before="0" w:beforeAutospacing="0" w:after="200" w:afterAutospacing="0"/>
        <w:contextualSpacing/>
        <w:jc w:val="both"/>
        <w:rPr>
          <w:rFonts w:ascii="Times New Roman" w:hAnsi="Times New Roman"/>
          <w:iCs/>
          <w:color w:val="0D0D0D" w:themeColor="text1" w:themeTint="F2"/>
          <w:sz w:val="24"/>
        </w:rPr>
      </w:pPr>
      <w:r w:rsidRPr="00465C52">
        <w:rPr>
          <w:rFonts w:ascii="Times New Roman" w:hAnsi="Times New Roman"/>
          <w:iCs/>
          <w:color w:val="0D0D0D" w:themeColor="text1" w:themeTint="F2"/>
          <w:sz w:val="24"/>
        </w:rPr>
        <w:t>We understand that, according to your conditions, bids must be supported by a Bid-Securing Declaration.</w:t>
      </w:r>
    </w:p>
    <w:p w14:paraId="32F625D5" w14:textId="377FFA82" w:rsidR="00E833ED" w:rsidRPr="00465C52" w:rsidRDefault="00E833ED" w:rsidP="00347DB2">
      <w:pPr>
        <w:pStyle w:val="NormalWeb"/>
        <w:spacing w:before="0" w:beforeAutospacing="0" w:after="200" w:afterAutospacing="0"/>
        <w:contextualSpacing/>
        <w:jc w:val="both"/>
        <w:rPr>
          <w:rFonts w:ascii="Times New Roman" w:hAnsi="Times New Roman"/>
          <w:iCs/>
          <w:color w:val="0D0D0D" w:themeColor="text1" w:themeTint="F2"/>
          <w:sz w:val="24"/>
        </w:rPr>
      </w:pPr>
      <w:r w:rsidRPr="00465C52">
        <w:rPr>
          <w:rFonts w:ascii="Times New Roman" w:hAnsi="Times New Roman"/>
          <w:iCs/>
          <w:color w:val="0D0D0D" w:themeColor="text1" w:themeTint="F2"/>
          <w:sz w:val="24"/>
        </w:rPr>
        <w:t>We accept that we will automatically be suspended from being eligible for bidding</w:t>
      </w:r>
      <w:r w:rsidR="00B730EE" w:rsidRPr="00465C52">
        <w:rPr>
          <w:rFonts w:ascii="Times New Roman" w:hAnsi="Times New Roman"/>
          <w:iCs/>
          <w:color w:val="0D0D0D" w:themeColor="text1" w:themeTint="F2"/>
          <w:sz w:val="24"/>
        </w:rPr>
        <w:t xml:space="preserve"> o</w:t>
      </w:r>
      <w:r w:rsidR="002C23A2" w:rsidRPr="00465C52">
        <w:rPr>
          <w:rFonts w:ascii="Times New Roman" w:hAnsi="Times New Roman"/>
          <w:iCs/>
          <w:color w:val="0D0D0D" w:themeColor="text1" w:themeTint="F2"/>
          <w:sz w:val="24"/>
        </w:rPr>
        <w:t>r submitting proposals</w:t>
      </w:r>
      <w:r w:rsidRPr="00465C52">
        <w:rPr>
          <w:rFonts w:ascii="Times New Roman" w:hAnsi="Times New Roman"/>
          <w:iCs/>
          <w:color w:val="0D0D0D" w:themeColor="text1" w:themeTint="F2"/>
          <w:sz w:val="24"/>
        </w:rPr>
        <w:t xml:space="preserve"> in any contract wi</w:t>
      </w:r>
      <w:r w:rsidR="008A71FB" w:rsidRPr="00465C52">
        <w:rPr>
          <w:rFonts w:ascii="Times New Roman" w:hAnsi="Times New Roman"/>
          <w:iCs/>
          <w:color w:val="0D0D0D" w:themeColor="text1" w:themeTint="F2"/>
          <w:sz w:val="24"/>
        </w:rPr>
        <w:t xml:space="preserve">th the </w:t>
      </w:r>
      <w:r w:rsidR="0056446A" w:rsidRPr="00465C52">
        <w:rPr>
          <w:rFonts w:ascii="Times New Roman" w:hAnsi="Times New Roman"/>
          <w:iCs/>
          <w:color w:val="0D0D0D" w:themeColor="text1" w:themeTint="F2"/>
          <w:sz w:val="24"/>
        </w:rPr>
        <w:t xml:space="preserve">Employer </w:t>
      </w:r>
      <w:r w:rsidRPr="00465C52">
        <w:rPr>
          <w:rFonts w:ascii="Times New Roman" w:hAnsi="Times New Roman"/>
          <w:iCs/>
          <w:color w:val="0D0D0D" w:themeColor="text1" w:themeTint="F2"/>
          <w:sz w:val="24"/>
        </w:rPr>
        <w:t xml:space="preserve">for the </w:t>
      </w:r>
      <w:proofErr w:type="gramStart"/>
      <w:r w:rsidRPr="00465C52">
        <w:rPr>
          <w:rFonts w:ascii="Times New Roman" w:hAnsi="Times New Roman"/>
          <w:iCs/>
          <w:color w:val="0D0D0D" w:themeColor="text1" w:themeTint="F2"/>
          <w:sz w:val="24"/>
        </w:rPr>
        <w:t>period of time</w:t>
      </w:r>
      <w:proofErr w:type="gramEnd"/>
      <w:r w:rsidRPr="00465C52">
        <w:rPr>
          <w:rFonts w:ascii="Times New Roman" w:hAnsi="Times New Roman"/>
          <w:iCs/>
          <w:color w:val="0D0D0D" w:themeColor="text1" w:themeTint="F2"/>
          <w:sz w:val="24"/>
        </w:rPr>
        <w:t xml:space="preserve"> </w:t>
      </w:r>
      <w:r w:rsidR="00316015" w:rsidRPr="00465C52">
        <w:rPr>
          <w:rFonts w:ascii="Times New Roman" w:hAnsi="Times New Roman"/>
          <w:iCs/>
          <w:color w:val="0D0D0D" w:themeColor="text1" w:themeTint="F2"/>
          <w:sz w:val="24"/>
        </w:rPr>
        <w:t xml:space="preserve">specified in Section II – Bid Data Sheet </w:t>
      </w:r>
      <w:r w:rsidRPr="00465C52">
        <w:rPr>
          <w:rFonts w:ascii="Times New Roman" w:hAnsi="Times New Roman"/>
          <w:iCs/>
          <w:color w:val="0D0D0D" w:themeColor="text1" w:themeTint="F2"/>
          <w:sz w:val="24"/>
        </w:rPr>
        <w:t>if we are in breach of our obligation(s) under the bid conditions, because we:</w:t>
      </w:r>
    </w:p>
    <w:p w14:paraId="281633E6" w14:textId="2C45A7F7" w:rsidR="00E833ED" w:rsidRPr="00465C52" w:rsidRDefault="00E833ED" w:rsidP="00347DB2">
      <w:pPr>
        <w:pStyle w:val="NormalWeb"/>
        <w:tabs>
          <w:tab w:val="left" w:pos="540"/>
        </w:tabs>
        <w:spacing w:before="0" w:beforeAutospacing="0" w:after="200" w:afterAutospacing="0"/>
        <w:ind w:left="540" w:hanging="540"/>
        <w:contextualSpacing/>
        <w:jc w:val="both"/>
        <w:rPr>
          <w:rFonts w:ascii="Times New Roman" w:hAnsi="Times New Roman"/>
          <w:iCs/>
          <w:color w:val="0D0D0D" w:themeColor="text1" w:themeTint="F2"/>
          <w:sz w:val="24"/>
        </w:rPr>
      </w:pPr>
      <w:r w:rsidRPr="00465C52">
        <w:rPr>
          <w:rFonts w:ascii="Times New Roman" w:hAnsi="Times New Roman"/>
          <w:iCs/>
          <w:color w:val="0D0D0D" w:themeColor="text1" w:themeTint="F2"/>
          <w:sz w:val="24"/>
        </w:rPr>
        <w:t>(a</w:t>
      </w:r>
      <w:proofErr w:type="gramStart"/>
      <w:r w:rsidRPr="00465C52">
        <w:rPr>
          <w:rFonts w:ascii="Times New Roman" w:hAnsi="Times New Roman"/>
          <w:iCs/>
          <w:color w:val="0D0D0D" w:themeColor="text1" w:themeTint="F2"/>
          <w:sz w:val="24"/>
        </w:rPr>
        <w:t xml:space="preserve">) </w:t>
      </w:r>
      <w:r w:rsidRPr="00465C52">
        <w:rPr>
          <w:rFonts w:ascii="Times New Roman" w:hAnsi="Times New Roman"/>
          <w:iCs/>
          <w:color w:val="0D0D0D" w:themeColor="text1" w:themeTint="F2"/>
          <w:sz w:val="24"/>
        </w:rPr>
        <w:tab/>
        <w:t>have</w:t>
      </w:r>
      <w:proofErr w:type="gramEnd"/>
      <w:r w:rsidRPr="00465C52">
        <w:rPr>
          <w:rFonts w:ascii="Times New Roman" w:hAnsi="Times New Roman"/>
          <w:iCs/>
          <w:color w:val="0D0D0D" w:themeColor="text1" w:themeTint="F2"/>
          <w:sz w:val="24"/>
        </w:rPr>
        <w:t xml:space="preserve"> withdrawn our Bid </w:t>
      </w:r>
      <w:bookmarkStart w:id="659" w:name="_Hlk24712151"/>
      <w:r w:rsidR="00C267E7" w:rsidRPr="00465C52">
        <w:rPr>
          <w:rFonts w:ascii="Times New Roman" w:hAnsi="Times New Roman"/>
          <w:iCs/>
          <w:color w:val="0D0D0D" w:themeColor="text1" w:themeTint="F2"/>
          <w:sz w:val="24"/>
        </w:rPr>
        <w:t xml:space="preserve">prior to the expiry date </w:t>
      </w:r>
      <w:bookmarkEnd w:id="659"/>
      <w:r w:rsidRPr="00465C52">
        <w:rPr>
          <w:rFonts w:ascii="Times New Roman" w:hAnsi="Times New Roman"/>
          <w:iCs/>
          <w:color w:val="0D0D0D" w:themeColor="text1" w:themeTint="F2"/>
          <w:sz w:val="24"/>
        </w:rPr>
        <w:t xml:space="preserve">of </w:t>
      </w:r>
      <w:r w:rsidR="00C267E7" w:rsidRPr="00465C52">
        <w:rPr>
          <w:rFonts w:ascii="Times New Roman" w:hAnsi="Times New Roman"/>
          <w:iCs/>
          <w:color w:val="0D0D0D" w:themeColor="text1" w:themeTint="F2"/>
          <w:sz w:val="24"/>
        </w:rPr>
        <w:t xml:space="preserve">the </w:t>
      </w:r>
      <w:r w:rsidR="00010594" w:rsidRPr="00465C52">
        <w:rPr>
          <w:rFonts w:ascii="Times New Roman" w:hAnsi="Times New Roman"/>
          <w:iCs/>
          <w:color w:val="0D0D0D" w:themeColor="text1" w:themeTint="F2"/>
          <w:sz w:val="24"/>
        </w:rPr>
        <w:t>B</w:t>
      </w:r>
      <w:r w:rsidRPr="00465C52">
        <w:rPr>
          <w:rFonts w:ascii="Times New Roman" w:hAnsi="Times New Roman"/>
          <w:iCs/>
          <w:color w:val="0D0D0D" w:themeColor="text1" w:themeTint="F2"/>
          <w:sz w:val="24"/>
        </w:rPr>
        <w:t>id validity specified in the Letter of Bid</w:t>
      </w:r>
      <w:r w:rsidR="00C267E7" w:rsidRPr="00465C52">
        <w:rPr>
          <w:rFonts w:ascii="Times New Roman" w:hAnsi="Times New Roman"/>
          <w:iCs/>
          <w:color w:val="0D0D0D" w:themeColor="text1" w:themeTint="F2"/>
          <w:sz w:val="24"/>
        </w:rPr>
        <w:t xml:space="preserve"> </w:t>
      </w:r>
      <w:bookmarkStart w:id="660" w:name="_Hlk24712180"/>
      <w:r w:rsidR="00C267E7" w:rsidRPr="00465C52">
        <w:rPr>
          <w:rFonts w:ascii="Times New Roman" w:hAnsi="Times New Roman"/>
          <w:iCs/>
          <w:color w:val="0D0D0D" w:themeColor="text1" w:themeTint="F2"/>
          <w:sz w:val="24"/>
        </w:rPr>
        <w:t>or any extended date provided by us</w:t>
      </w:r>
      <w:bookmarkEnd w:id="660"/>
      <w:r w:rsidRPr="00465C52">
        <w:rPr>
          <w:rFonts w:ascii="Times New Roman" w:hAnsi="Times New Roman"/>
          <w:iCs/>
          <w:color w:val="0D0D0D" w:themeColor="text1" w:themeTint="F2"/>
          <w:sz w:val="24"/>
        </w:rPr>
        <w:t>;</w:t>
      </w:r>
      <w:r w:rsidR="00C267E7" w:rsidRPr="00465C52">
        <w:rPr>
          <w:rFonts w:ascii="Times New Roman" w:hAnsi="Times New Roman"/>
          <w:iCs/>
          <w:color w:val="0D0D0D" w:themeColor="text1" w:themeTint="F2"/>
          <w:sz w:val="24"/>
        </w:rPr>
        <w:t xml:space="preserve"> </w:t>
      </w:r>
      <w:r w:rsidRPr="00465C52">
        <w:rPr>
          <w:rFonts w:ascii="Times New Roman" w:hAnsi="Times New Roman"/>
          <w:iCs/>
          <w:color w:val="0D0D0D" w:themeColor="text1" w:themeTint="F2"/>
          <w:sz w:val="24"/>
        </w:rPr>
        <w:t>or</w:t>
      </w:r>
    </w:p>
    <w:p w14:paraId="76D1B806" w14:textId="7B75290A" w:rsidR="00E833ED" w:rsidRPr="00465C52" w:rsidRDefault="00E833ED" w:rsidP="00347DB2">
      <w:pPr>
        <w:pStyle w:val="NormalWeb"/>
        <w:tabs>
          <w:tab w:val="left" w:pos="540"/>
        </w:tabs>
        <w:spacing w:before="0" w:beforeAutospacing="0" w:after="200" w:afterAutospacing="0"/>
        <w:ind w:left="540" w:hanging="540"/>
        <w:contextualSpacing/>
        <w:jc w:val="both"/>
        <w:rPr>
          <w:rFonts w:ascii="Times New Roman" w:hAnsi="Times New Roman"/>
          <w:iCs/>
          <w:color w:val="0D0D0D" w:themeColor="text1" w:themeTint="F2"/>
          <w:sz w:val="24"/>
        </w:rPr>
      </w:pPr>
      <w:r w:rsidRPr="00465C52">
        <w:rPr>
          <w:rFonts w:ascii="Times New Roman" w:hAnsi="Times New Roman"/>
          <w:iCs/>
          <w:color w:val="0D0D0D" w:themeColor="text1" w:themeTint="F2"/>
          <w:sz w:val="24"/>
        </w:rPr>
        <w:t xml:space="preserve">(b) </w:t>
      </w:r>
      <w:r w:rsidRPr="00465C52">
        <w:rPr>
          <w:rFonts w:ascii="Times New Roman" w:hAnsi="Times New Roman"/>
          <w:iCs/>
          <w:color w:val="0D0D0D" w:themeColor="text1" w:themeTint="F2"/>
          <w:sz w:val="24"/>
        </w:rPr>
        <w:tab/>
        <w:t xml:space="preserve">having been notified of the acceptance of our Bid by the Employer </w:t>
      </w:r>
      <w:bookmarkStart w:id="661" w:name="_Hlk24712240"/>
      <w:r w:rsidR="00C267E7" w:rsidRPr="00465C52">
        <w:rPr>
          <w:rFonts w:ascii="Times New Roman" w:hAnsi="Times New Roman"/>
          <w:iCs/>
          <w:color w:val="0D0D0D" w:themeColor="text1" w:themeTint="F2"/>
          <w:sz w:val="24"/>
        </w:rPr>
        <w:t xml:space="preserve">prior to the expiry date </w:t>
      </w:r>
      <w:r w:rsidRPr="00465C52">
        <w:rPr>
          <w:rFonts w:ascii="Times New Roman" w:hAnsi="Times New Roman"/>
          <w:iCs/>
          <w:color w:val="0D0D0D" w:themeColor="text1" w:themeTint="F2"/>
          <w:sz w:val="24"/>
        </w:rPr>
        <w:t xml:space="preserve">of </w:t>
      </w:r>
      <w:r w:rsidR="00C267E7" w:rsidRPr="00465C52">
        <w:rPr>
          <w:rFonts w:ascii="Times New Roman" w:hAnsi="Times New Roman"/>
          <w:iCs/>
          <w:color w:val="0D0D0D" w:themeColor="text1" w:themeTint="F2"/>
          <w:sz w:val="24"/>
        </w:rPr>
        <w:t xml:space="preserve">the Bid </w:t>
      </w:r>
      <w:r w:rsidRPr="00465C52">
        <w:rPr>
          <w:rFonts w:ascii="Times New Roman" w:hAnsi="Times New Roman"/>
          <w:color w:val="0D0D0D" w:themeColor="text1" w:themeTint="F2"/>
          <w:sz w:val="24"/>
        </w:rPr>
        <w:t>validity</w:t>
      </w:r>
      <w:r w:rsidR="00C267E7" w:rsidRPr="00465C52">
        <w:rPr>
          <w:rFonts w:ascii="Times New Roman" w:hAnsi="Times New Roman"/>
          <w:color w:val="0D0D0D" w:themeColor="text1" w:themeTint="F2"/>
          <w:sz w:val="24"/>
        </w:rPr>
        <w:t xml:space="preserve"> in the Letter of Bid or any extended date provided by u</w:t>
      </w:r>
      <w:bookmarkEnd w:id="661"/>
      <w:r w:rsidR="00C267E7" w:rsidRPr="00465C52">
        <w:rPr>
          <w:rFonts w:ascii="Times New Roman" w:hAnsi="Times New Roman"/>
          <w:color w:val="0D0D0D" w:themeColor="text1" w:themeTint="F2"/>
          <w:sz w:val="24"/>
        </w:rPr>
        <w:t>s</w:t>
      </w:r>
      <w:r w:rsidRPr="00465C52">
        <w:rPr>
          <w:rFonts w:ascii="Times New Roman" w:hAnsi="Times New Roman"/>
          <w:color w:val="0D0D0D" w:themeColor="text1" w:themeTint="F2"/>
          <w:sz w:val="24"/>
        </w:rPr>
        <w:t>, (</w:t>
      </w:r>
      <w:proofErr w:type="spellStart"/>
      <w:r w:rsidRPr="00465C52">
        <w:rPr>
          <w:rFonts w:ascii="Times New Roman" w:hAnsi="Times New Roman"/>
          <w:color w:val="0D0D0D" w:themeColor="text1" w:themeTint="F2"/>
          <w:sz w:val="24"/>
        </w:rPr>
        <w:t>i</w:t>
      </w:r>
      <w:proofErr w:type="spellEnd"/>
      <w:r w:rsidRPr="00465C52">
        <w:rPr>
          <w:rFonts w:ascii="Times New Roman" w:hAnsi="Times New Roman"/>
          <w:color w:val="0D0D0D" w:themeColor="text1" w:themeTint="F2"/>
          <w:sz w:val="24"/>
        </w:rPr>
        <w:t>) fail or refuse to execute the Contract, if required, or (ii) fail or refuse to</w:t>
      </w:r>
      <w:r w:rsidRPr="00465C52">
        <w:rPr>
          <w:rFonts w:ascii="Times New Roman" w:hAnsi="Times New Roman"/>
          <w:iCs/>
          <w:color w:val="0D0D0D" w:themeColor="text1" w:themeTint="F2"/>
          <w:sz w:val="24"/>
        </w:rPr>
        <w:t xml:space="preserve"> furnish the Performance Security</w:t>
      </w:r>
      <w:r w:rsidR="0063027C" w:rsidRPr="00465C52">
        <w:rPr>
          <w:rFonts w:ascii="Times New Roman" w:hAnsi="Times New Roman"/>
          <w:iCs/>
          <w:color w:val="0D0D0D" w:themeColor="text1" w:themeTint="F2"/>
          <w:sz w:val="24"/>
        </w:rPr>
        <w:t xml:space="preserve"> </w:t>
      </w:r>
      <w:r w:rsidR="00E6688D" w:rsidRPr="00465C52">
        <w:rPr>
          <w:rFonts w:ascii="Times New Roman" w:hAnsi="Times New Roman"/>
          <w:iCs/>
          <w:color w:val="0D0D0D" w:themeColor="text1" w:themeTint="F2"/>
          <w:sz w:val="24"/>
        </w:rPr>
        <w:t xml:space="preserve">and, if required, </w:t>
      </w:r>
      <w:r w:rsidR="0094443E" w:rsidRPr="00465C52">
        <w:rPr>
          <w:rFonts w:ascii="Times New Roman" w:hAnsi="Times New Roman"/>
          <w:iCs/>
          <w:color w:val="0D0D0D" w:themeColor="text1" w:themeTint="F2"/>
          <w:sz w:val="24"/>
        </w:rPr>
        <w:t xml:space="preserve">the </w:t>
      </w:r>
      <w:r w:rsidR="006718A5" w:rsidRPr="00465C52">
        <w:rPr>
          <w:rFonts w:ascii="Times New Roman" w:hAnsi="Times New Roman"/>
          <w:color w:val="0D0D0D" w:themeColor="text1" w:themeTint="F2"/>
          <w:sz w:val="24"/>
        </w:rPr>
        <w:t>Environmental and Social (</w:t>
      </w:r>
      <w:proofErr w:type="gramStart"/>
      <w:r w:rsidR="006718A5" w:rsidRPr="00465C52">
        <w:rPr>
          <w:rFonts w:ascii="Times New Roman" w:hAnsi="Times New Roman"/>
          <w:color w:val="0D0D0D" w:themeColor="text1" w:themeTint="F2"/>
          <w:sz w:val="24"/>
        </w:rPr>
        <w:t xml:space="preserve">ES) </w:t>
      </w:r>
      <w:r w:rsidR="00E6688D" w:rsidRPr="00465C52">
        <w:rPr>
          <w:rFonts w:ascii="Times New Roman" w:hAnsi="Times New Roman"/>
          <w:iCs/>
          <w:color w:val="0D0D0D" w:themeColor="text1" w:themeTint="F2"/>
          <w:sz w:val="24"/>
        </w:rPr>
        <w:t xml:space="preserve"> Performance</w:t>
      </w:r>
      <w:proofErr w:type="gramEnd"/>
      <w:r w:rsidR="00E6688D" w:rsidRPr="00465C52">
        <w:rPr>
          <w:rFonts w:ascii="Times New Roman" w:hAnsi="Times New Roman"/>
          <w:iCs/>
          <w:color w:val="0D0D0D" w:themeColor="text1" w:themeTint="F2"/>
          <w:sz w:val="24"/>
        </w:rPr>
        <w:t xml:space="preserve"> Security</w:t>
      </w:r>
      <w:r w:rsidR="0063027C" w:rsidRPr="00465C52">
        <w:rPr>
          <w:rFonts w:ascii="Times New Roman" w:hAnsi="Times New Roman"/>
          <w:iCs/>
          <w:color w:val="0D0D0D" w:themeColor="text1" w:themeTint="F2"/>
          <w:sz w:val="24"/>
        </w:rPr>
        <w:t>,</w:t>
      </w:r>
      <w:r w:rsidRPr="00465C52">
        <w:rPr>
          <w:rFonts w:ascii="Times New Roman" w:hAnsi="Times New Roman"/>
          <w:iCs/>
          <w:color w:val="0D0D0D" w:themeColor="text1" w:themeTint="F2"/>
          <w:sz w:val="24"/>
        </w:rPr>
        <w:t xml:space="preserve"> in accordance with the ITB.</w:t>
      </w:r>
    </w:p>
    <w:p w14:paraId="668DA43B" w14:textId="1D19E5A5" w:rsidR="00E833ED" w:rsidRPr="00465C52" w:rsidRDefault="00E833ED" w:rsidP="00347DB2">
      <w:pPr>
        <w:pStyle w:val="NormalWeb"/>
        <w:spacing w:before="0" w:beforeAutospacing="0" w:after="200" w:afterAutospacing="0"/>
        <w:contextualSpacing/>
        <w:jc w:val="both"/>
        <w:rPr>
          <w:rFonts w:ascii="Times New Roman" w:hAnsi="Times New Roman"/>
          <w:iCs/>
          <w:color w:val="0D0D0D" w:themeColor="text1" w:themeTint="F2"/>
          <w:sz w:val="24"/>
        </w:rPr>
      </w:pPr>
      <w:r w:rsidRPr="00465C52">
        <w:rPr>
          <w:rFonts w:ascii="Times New Roman" w:hAnsi="Times New Roman"/>
          <w:iCs/>
          <w:color w:val="0D0D0D" w:themeColor="text1" w:themeTint="F2"/>
          <w:sz w:val="24"/>
        </w:rPr>
        <w:t>We understand this Bid-Securing Declaration shall expire if we are not the successful Bidder, upon the earlier of (</w:t>
      </w:r>
      <w:proofErr w:type="spellStart"/>
      <w:r w:rsidRPr="00465C52">
        <w:rPr>
          <w:rFonts w:ascii="Times New Roman" w:hAnsi="Times New Roman"/>
          <w:iCs/>
          <w:color w:val="0D0D0D" w:themeColor="text1" w:themeTint="F2"/>
          <w:sz w:val="24"/>
        </w:rPr>
        <w:t>i</w:t>
      </w:r>
      <w:proofErr w:type="spellEnd"/>
      <w:r w:rsidRPr="00465C52">
        <w:rPr>
          <w:rFonts w:ascii="Times New Roman" w:hAnsi="Times New Roman"/>
          <w:iCs/>
          <w:color w:val="0D0D0D" w:themeColor="text1" w:themeTint="F2"/>
          <w:sz w:val="24"/>
        </w:rPr>
        <w:t xml:space="preserve">) our receipt of your notification to us of the name of the successful Bidder; or (ii) twenty-eight days after the </w:t>
      </w:r>
      <w:r w:rsidR="00C267E7" w:rsidRPr="00465C52">
        <w:rPr>
          <w:rFonts w:ascii="Times New Roman" w:hAnsi="Times New Roman"/>
          <w:iCs/>
          <w:color w:val="0D0D0D" w:themeColor="text1" w:themeTint="F2"/>
          <w:sz w:val="24"/>
        </w:rPr>
        <w:t xml:space="preserve">expiry date </w:t>
      </w:r>
      <w:r w:rsidRPr="00465C52">
        <w:rPr>
          <w:rFonts w:ascii="Times New Roman" w:hAnsi="Times New Roman"/>
          <w:iCs/>
          <w:color w:val="0D0D0D" w:themeColor="text1" w:themeTint="F2"/>
          <w:sz w:val="24"/>
        </w:rPr>
        <w:t xml:space="preserve">of </w:t>
      </w:r>
      <w:r w:rsidR="00C267E7" w:rsidRPr="00465C52">
        <w:rPr>
          <w:rFonts w:ascii="Times New Roman" w:hAnsi="Times New Roman"/>
          <w:iCs/>
          <w:color w:val="0D0D0D" w:themeColor="text1" w:themeTint="F2"/>
          <w:sz w:val="24"/>
        </w:rPr>
        <w:t xml:space="preserve">the </w:t>
      </w:r>
      <w:r w:rsidRPr="00465C52">
        <w:rPr>
          <w:rFonts w:ascii="Times New Roman" w:hAnsi="Times New Roman"/>
          <w:iCs/>
          <w:color w:val="0D0D0D" w:themeColor="text1" w:themeTint="F2"/>
          <w:sz w:val="24"/>
        </w:rPr>
        <w:t>Bid</w:t>
      </w:r>
      <w:r w:rsidR="00C267E7" w:rsidRPr="00465C52">
        <w:rPr>
          <w:rFonts w:ascii="Times New Roman" w:hAnsi="Times New Roman"/>
          <w:iCs/>
          <w:color w:val="0D0D0D" w:themeColor="text1" w:themeTint="F2"/>
          <w:sz w:val="24"/>
        </w:rPr>
        <w:t xml:space="preserve"> validity</w:t>
      </w:r>
      <w:r w:rsidRPr="00465C52">
        <w:rPr>
          <w:rFonts w:ascii="Times New Roman" w:hAnsi="Times New Roman"/>
          <w:iCs/>
          <w:color w:val="0D0D0D" w:themeColor="text1" w:themeTint="F2"/>
          <w:sz w:val="24"/>
        </w:rPr>
        <w:t>.</w:t>
      </w:r>
    </w:p>
    <w:p w14:paraId="62E2548E" w14:textId="706DF25F" w:rsidR="00E833ED" w:rsidRPr="00465C52" w:rsidRDefault="00E833ED" w:rsidP="00347DB2">
      <w:pPr>
        <w:tabs>
          <w:tab w:val="left" w:pos="6120"/>
        </w:tabs>
        <w:spacing w:after="200"/>
        <w:contextualSpacing/>
        <w:rPr>
          <w:iCs/>
          <w:color w:val="0D0D0D" w:themeColor="text1" w:themeTint="F2"/>
        </w:rPr>
      </w:pPr>
      <w:r w:rsidRPr="00465C52">
        <w:rPr>
          <w:iCs/>
          <w:color w:val="0D0D0D" w:themeColor="text1" w:themeTint="F2"/>
        </w:rPr>
        <w:t>Name of the Bidder</w:t>
      </w:r>
      <w:r w:rsidRPr="00465C52">
        <w:rPr>
          <w:b/>
          <w:bCs/>
          <w:iCs/>
          <w:color w:val="0D0D0D" w:themeColor="text1" w:themeTint="F2"/>
        </w:rPr>
        <w:t>*</w:t>
      </w:r>
      <w:r w:rsidRPr="00465C52">
        <w:rPr>
          <w:iCs/>
          <w:color w:val="0D0D0D" w:themeColor="text1" w:themeTint="F2"/>
          <w:u w:val="single"/>
        </w:rPr>
        <w:tab/>
      </w:r>
      <w:r w:rsidRPr="00465C52">
        <w:rPr>
          <w:i/>
          <w:iCs/>
          <w:color w:val="0D0D0D" w:themeColor="text1" w:themeTint="F2"/>
          <w:u w:val="single"/>
        </w:rPr>
        <w:t xml:space="preserve">[insert complete name </w:t>
      </w:r>
      <w:r w:rsidR="007E101A" w:rsidRPr="00465C52">
        <w:rPr>
          <w:i/>
          <w:iCs/>
          <w:color w:val="0D0D0D" w:themeColor="text1" w:themeTint="F2"/>
          <w:u w:val="single"/>
        </w:rPr>
        <w:t>the Bidder</w:t>
      </w:r>
      <w:r w:rsidRPr="00465C52">
        <w:rPr>
          <w:i/>
          <w:iCs/>
          <w:color w:val="0D0D0D" w:themeColor="text1" w:themeTint="F2"/>
          <w:u w:val="single"/>
        </w:rPr>
        <w:t>]</w:t>
      </w:r>
    </w:p>
    <w:p w14:paraId="1FD2C5B9" w14:textId="77777777" w:rsidR="00E833ED" w:rsidRPr="00465C52" w:rsidRDefault="00E833ED" w:rsidP="00347DB2">
      <w:pPr>
        <w:tabs>
          <w:tab w:val="left" w:pos="6120"/>
        </w:tabs>
        <w:spacing w:after="200"/>
        <w:contextualSpacing/>
        <w:rPr>
          <w:i/>
          <w:iCs/>
          <w:color w:val="0D0D0D" w:themeColor="text1" w:themeTint="F2"/>
          <w:u w:val="single"/>
        </w:rPr>
      </w:pPr>
      <w:r w:rsidRPr="00465C52">
        <w:rPr>
          <w:iCs/>
          <w:color w:val="0D0D0D" w:themeColor="text1" w:themeTint="F2"/>
        </w:rPr>
        <w:t>Name of the person duly authorized to sign the Bid on behalf of the Bidder</w:t>
      </w:r>
      <w:r w:rsidRPr="00465C52">
        <w:rPr>
          <w:b/>
          <w:bCs/>
          <w:iCs/>
          <w:color w:val="0D0D0D" w:themeColor="text1" w:themeTint="F2"/>
        </w:rPr>
        <w:t xml:space="preserve">** </w:t>
      </w:r>
      <w:r w:rsidRPr="00465C52">
        <w:rPr>
          <w:bCs/>
          <w:i/>
          <w:iCs/>
          <w:color w:val="0D0D0D" w:themeColor="text1" w:themeTint="F2"/>
          <w:u w:val="single"/>
        </w:rPr>
        <w:t>[insert complete name of person duly authorized to sign the Bid]</w:t>
      </w:r>
    </w:p>
    <w:p w14:paraId="73F80087" w14:textId="77777777" w:rsidR="00E833ED" w:rsidRPr="00465C52" w:rsidRDefault="00E833ED" w:rsidP="00347DB2">
      <w:pPr>
        <w:tabs>
          <w:tab w:val="left" w:pos="6120"/>
        </w:tabs>
        <w:spacing w:after="200"/>
        <w:contextualSpacing/>
        <w:rPr>
          <w:iCs/>
          <w:color w:val="0D0D0D" w:themeColor="text1" w:themeTint="F2"/>
        </w:rPr>
      </w:pPr>
      <w:r w:rsidRPr="00465C52">
        <w:rPr>
          <w:iCs/>
          <w:color w:val="0D0D0D" w:themeColor="text1" w:themeTint="F2"/>
        </w:rPr>
        <w:t xml:space="preserve">Title of the person signing the Bid </w:t>
      </w:r>
      <w:r w:rsidRPr="00465C52">
        <w:rPr>
          <w:i/>
          <w:iCs/>
          <w:color w:val="0D0D0D" w:themeColor="text1" w:themeTint="F2"/>
          <w:u w:val="single"/>
        </w:rPr>
        <w:t>[insert complete title of the person signing the Bid]</w:t>
      </w:r>
    </w:p>
    <w:p w14:paraId="0C392F56" w14:textId="77777777" w:rsidR="00E833ED" w:rsidRPr="00465C52" w:rsidRDefault="00E833ED" w:rsidP="00347DB2">
      <w:pPr>
        <w:tabs>
          <w:tab w:val="left" w:pos="6120"/>
        </w:tabs>
        <w:spacing w:after="200"/>
        <w:contextualSpacing/>
        <w:rPr>
          <w:iCs/>
          <w:color w:val="0D0D0D" w:themeColor="text1" w:themeTint="F2"/>
          <w:u w:val="single"/>
        </w:rPr>
      </w:pPr>
      <w:r w:rsidRPr="00465C52">
        <w:rPr>
          <w:iCs/>
          <w:color w:val="0D0D0D" w:themeColor="text1" w:themeTint="F2"/>
        </w:rPr>
        <w:t xml:space="preserve">Signature of the person named </w:t>
      </w:r>
      <w:proofErr w:type="gramStart"/>
      <w:r w:rsidRPr="00465C52">
        <w:rPr>
          <w:iCs/>
          <w:color w:val="0D0D0D" w:themeColor="text1" w:themeTint="F2"/>
        </w:rPr>
        <w:t>above</w:t>
      </w:r>
      <w:r w:rsidRPr="00465C52">
        <w:rPr>
          <w:iCs/>
          <w:color w:val="0D0D0D" w:themeColor="text1" w:themeTint="F2"/>
          <w:u w:val="single"/>
        </w:rPr>
        <w:tab/>
      </w:r>
      <w:r w:rsidRPr="00465C52">
        <w:rPr>
          <w:i/>
          <w:iCs/>
          <w:color w:val="0D0D0D" w:themeColor="text1" w:themeTint="F2"/>
          <w:u w:val="single"/>
        </w:rPr>
        <w:t xml:space="preserve"> [</w:t>
      </w:r>
      <w:proofErr w:type="gramEnd"/>
      <w:r w:rsidRPr="00465C52">
        <w:rPr>
          <w:i/>
          <w:iCs/>
          <w:color w:val="0D0D0D" w:themeColor="text1" w:themeTint="F2"/>
          <w:u w:val="single"/>
        </w:rPr>
        <w:t>insert signature of person whose name and capacity are shown above]</w:t>
      </w:r>
    </w:p>
    <w:p w14:paraId="08D9A620" w14:textId="77777777" w:rsidR="00E833ED" w:rsidRPr="00465C52" w:rsidRDefault="00E833ED" w:rsidP="00347DB2">
      <w:pPr>
        <w:tabs>
          <w:tab w:val="left" w:pos="6120"/>
        </w:tabs>
        <w:spacing w:after="200"/>
        <w:contextualSpacing/>
        <w:rPr>
          <w:iCs/>
          <w:color w:val="0D0D0D" w:themeColor="text1" w:themeTint="F2"/>
        </w:rPr>
      </w:pPr>
      <w:r w:rsidRPr="00465C52">
        <w:rPr>
          <w:iCs/>
          <w:color w:val="0D0D0D" w:themeColor="text1" w:themeTint="F2"/>
        </w:rPr>
        <w:t xml:space="preserve">Date signed </w:t>
      </w:r>
      <w:proofErr w:type="gramStart"/>
      <w:r w:rsidRPr="00465C52">
        <w:rPr>
          <w:i/>
          <w:iCs/>
          <w:color w:val="0D0D0D" w:themeColor="text1" w:themeTint="F2"/>
        </w:rPr>
        <w:t>_[</w:t>
      </w:r>
      <w:proofErr w:type="gramEnd"/>
      <w:r w:rsidRPr="00465C52">
        <w:rPr>
          <w:i/>
          <w:iCs/>
          <w:color w:val="0D0D0D" w:themeColor="text1" w:themeTint="F2"/>
        </w:rPr>
        <w:t>insert date of signing]</w:t>
      </w:r>
      <w:r w:rsidRPr="00465C52">
        <w:rPr>
          <w:b/>
          <w:iCs/>
          <w:color w:val="0D0D0D" w:themeColor="text1" w:themeTint="F2"/>
        </w:rPr>
        <w:t xml:space="preserve"> </w:t>
      </w:r>
      <w:r w:rsidRPr="00465C52">
        <w:rPr>
          <w:iCs/>
          <w:color w:val="0D0D0D" w:themeColor="text1" w:themeTint="F2"/>
        </w:rPr>
        <w:t>day of [</w:t>
      </w:r>
      <w:r w:rsidRPr="00465C52">
        <w:rPr>
          <w:i/>
          <w:iCs/>
          <w:color w:val="0D0D0D" w:themeColor="text1" w:themeTint="F2"/>
        </w:rPr>
        <w:t>insert month], [insert year]</w:t>
      </w:r>
    </w:p>
    <w:p w14:paraId="20C6CFBA" w14:textId="77777777" w:rsidR="00E833ED" w:rsidRPr="00465C52" w:rsidRDefault="00E833ED" w:rsidP="00347DB2">
      <w:pPr>
        <w:tabs>
          <w:tab w:val="left" w:pos="6120"/>
        </w:tabs>
        <w:spacing w:after="200"/>
        <w:contextualSpacing/>
        <w:rPr>
          <w:iCs/>
          <w:color w:val="0D0D0D" w:themeColor="text1" w:themeTint="F2"/>
        </w:rPr>
      </w:pPr>
      <w:r w:rsidRPr="00465C52">
        <w:rPr>
          <w:b/>
          <w:bCs/>
          <w:iCs/>
          <w:color w:val="0D0D0D" w:themeColor="text1" w:themeTint="F2"/>
        </w:rPr>
        <w:t>*</w:t>
      </w:r>
      <w:r w:rsidRPr="00465C52">
        <w:rPr>
          <w:iCs/>
          <w:color w:val="0D0D0D" w:themeColor="text1" w:themeTint="F2"/>
        </w:rPr>
        <w:t>: In the case of the Bid submitted by joint venture specify the name of the Joint Venture as Bidder</w:t>
      </w:r>
    </w:p>
    <w:p w14:paraId="061BCB98" w14:textId="77777777" w:rsidR="00E833ED" w:rsidRPr="00465C52" w:rsidRDefault="00E833ED" w:rsidP="00347DB2">
      <w:pPr>
        <w:tabs>
          <w:tab w:val="right" w:pos="9000"/>
        </w:tabs>
        <w:suppressAutoHyphens/>
        <w:contextualSpacing/>
        <w:rPr>
          <w:rStyle w:val="Table"/>
          <w:rFonts w:ascii="Times New Roman" w:hAnsi="Times New Roman"/>
          <w:i/>
          <w:iCs/>
          <w:color w:val="0D0D0D" w:themeColor="text1" w:themeTint="F2"/>
          <w:spacing w:val="-2"/>
          <w:sz w:val="24"/>
        </w:rPr>
      </w:pPr>
      <w:r w:rsidRPr="00465C52">
        <w:rPr>
          <w:bCs/>
          <w:iCs/>
          <w:color w:val="0D0D0D" w:themeColor="text1" w:themeTint="F2"/>
        </w:rPr>
        <w:t>**: Person signing the Bid shall have the power of attorney given by the Bidder to be attached with the Bid</w:t>
      </w:r>
      <w:r w:rsidRPr="00465C52" w:rsidDel="00AE0F9E">
        <w:rPr>
          <w:iCs/>
          <w:color w:val="0D0D0D" w:themeColor="text1" w:themeTint="F2"/>
        </w:rPr>
        <w:t xml:space="preserve"> </w:t>
      </w:r>
      <w:r w:rsidRPr="00465C52">
        <w:rPr>
          <w:i/>
          <w:iCs/>
          <w:color w:val="0D0D0D" w:themeColor="text1" w:themeTint="F2"/>
        </w:rPr>
        <w:t xml:space="preserve">[Note: In case of a Joint Venture, the Bid-Securing Declaration must be in the name of all members to the Joint Venture that submits the </w:t>
      </w:r>
      <w:r w:rsidR="00010594" w:rsidRPr="00465C52">
        <w:rPr>
          <w:i/>
          <w:iCs/>
          <w:color w:val="0D0D0D" w:themeColor="text1" w:themeTint="F2"/>
        </w:rPr>
        <w:t>Bid</w:t>
      </w:r>
      <w:r w:rsidRPr="00465C52">
        <w:rPr>
          <w:i/>
          <w:iCs/>
          <w:color w:val="0D0D0D" w:themeColor="text1" w:themeTint="F2"/>
        </w:rPr>
        <w:t>.]</w:t>
      </w:r>
    </w:p>
    <w:p w14:paraId="735E4275" w14:textId="77777777" w:rsidR="007B586E" w:rsidRPr="00465C52" w:rsidRDefault="007B586E" w:rsidP="00347DB2">
      <w:pPr>
        <w:pStyle w:val="Section4Heading1"/>
        <w:contextualSpacing/>
        <w:rPr>
          <w:color w:val="0D0D0D" w:themeColor="text1" w:themeTint="F2"/>
          <w:lang w:val="en-US"/>
        </w:rPr>
      </w:pPr>
      <w:r w:rsidRPr="00465C52">
        <w:rPr>
          <w:color w:val="0D0D0D" w:themeColor="text1" w:themeTint="F2"/>
          <w:lang w:val="en-US"/>
        </w:rPr>
        <w:br w:type="page"/>
      </w:r>
      <w:bookmarkStart w:id="662" w:name="_Toc446329306"/>
      <w:bookmarkStart w:id="663" w:name="_Toc63695086"/>
      <w:r w:rsidRPr="00465C52">
        <w:rPr>
          <w:color w:val="0D0D0D" w:themeColor="text1" w:themeTint="F2"/>
          <w:lang w:val="en-US"/>
        </w:rPr>
        <w:lastRenderedPageBreak/>
        <w:t>Technical Proposal</w:t>
      </w:r>
      <w:bookmarkEnd w:id="662"/>
      <w:bookmarkEnd w:id="663"/>
    </w:p>
    <w:p w14:paraId="02288435" w14:textId="77777777" w:rsidR="007B586E" w:rsidRPr="00465C52" w:rsidRDefault="007B586E" w:rsidP="00347DB2">
      <w:pPr>
        <w:pStyle w:val="Section4-Heading2"/>
        <w:contextualSpacing/>
        <w:rPr>
          <w:color w:val="0D0D0D" w:themeColor="text1" w:themeTint="F2"/>
        </w:rPr>
      </w:pPr>
      <w:bookmarkStart w:id="664" w:name="_Toc138144062"/>
      <w:bookmarkStart w:id="665" w:name="_Toc446329307"/>
      <w:bookmarkStart w:id="666" w:name="_Toc63695087"/>
      <w:r w:rsidRPr="00465C52">
        <w:rPr>
          <w:color w:val="0D0D0D" w:themeColor="text1" w:themeTint="F2"/>
        </w:rPr>
        <w:t>Technical Proposal Forms</w:t>
      </w:r>
      <w:bookmarkEnd w:id="664"/>
      <w:bookmarkEnd w:id="665"/>
      <w:bookmarkEnd w:id="666"/>
    </w:p>
    <w:p w14:paraId="6764A8E9" w14:textId="77777777" w:rsidR="006E6B4F" w:rsidRPr="00465C52" w:rsidRDefault="006E6B4F" w:rsidP="00347DB2">
      <w:pPr>
        <w:pStyle w:val="Section4-Heading2"/>
        <w:contextualSpacing/>
        <w:rPr>
          <w:color w:val="0D0D0D" w:themeColor="text1" w:themeTint="F2"/>
        </w:rPr>
      </w:pPr>
    </w:p>
    <w:p w14:paraId="1BB0F3AD" w14:textId="77777777" w:rsidR="006E6B4F" w:rsidRPr="00465C52" w:rsidRDefault="006E6B4F" w:rsidP="00151EF3">
      <w:pPr>
        <w:numPr>
          <w:ilvl w:val="0"/>
          <w:numId w:val="51"/>
        </w:numPr>
        <w:tabs>
          <w:tab w:val="left" w:pos="5238"/>
          <w:tab w:val="left" w:pos="5474"/>
          <w:tab w:val="left" w:pos="9468"/>
        </w:tabs>
        <w:contextualSpacing/>
        <w:rPr>
          <w:b/>
          <w:bCs/>
          <w:i/>
          <w:iCs/>
          <w:color w:val="0D0D0D" w:themeColor="text1" w:themeTint="F2"/>
          <w:sz w:val="28"/>
        </w:rPr>
      </w:pPr>
      <w:r w:rsidRPr="00465C52">
        <w:rPr>
          <w:b/>
          <w:bCs/>
          <w:iCs/>
          <w:color w:val="0D0D0D" w:themeColor="text1" w:themeTint="F2"/>
          <w:sz w:val="28"/>
        </w:rPr>
        <w:t xml:space="preserve">Key Personnel Schedule </w:t>
      </w:r>
    </w:p>
    <w:p w14:paraId="6E80F615" w14:textId="77777777" w:rsidR="006E6B4F" w:rsidRPr="00465C52" w:rsidRDefault="006E6B4F" w:rsidP="00347DB2">
      <w:pPr>
        <w:tabs>
          <w:tab w:val="left" w:pos="5238"/>
          <w:tab w:val="left" w:pos="5474"/>
          <w:tab w:val="left" w:pos="9468"/>
        </w:tabs>
        <w:ind w:left="450"/>
        <w:contextualSpacing/>
        <w:rPr>
          <w:b/>
          <w:bCs/>
          <w:i/>
          <w:iCs/>
          <w:color w:val="0D0D0D" w:themeColor="text1" w:themeTint="F2"/>
          <w:sz w:val="28"/>
        </w:rPr>
      </w:pPr>
    </w:p>
    <w:p w14:paraId="4A903009" w14:textId="77777777" w:rsidR="006E6B4F" w:rsidRPr="00465C52" w:rsidRDefault="006E6B4F" w:rsidP="00151EF3">
      <w:pPr>
        <w:numPr>
          <w:ilvl w:val="0"/>
          <w:numId w:val="51"/>
        </w:numPr>
        <w:tabs>
          <w:tab w:val="left" w:pos="5238"/>
          <w:tab w:val="left" w:pos="5474"/>
          <w:tab w:val="left" w:pos="9468"/>
        </w:tabs>
        <w:contextualSpacing/>
        <w:rPr>
          <w:b/>
          <w:bCs/>
          <w:color w:val="0D0D0D" w:themeColor="text1" w:themeTint="F2"/>
          <w:sz w:val="28"/>
        </w:rPr>
      </w:pPr>
      <w:r w:rsidRPr="00465C52">
        <w:rPr>
          <w:b/>
          <w:bCs/>
          <w:color w:val="0D0D0D" w:themeColor="text1" w:themeTint="F2"/>
          <w:sz w:val="28"/>
        </w:rPr>
        <w:t>Site Organization</w:t>
      </w:r>
    </w:p>
    <w:p w14:paraId="188FB40C" w14:textId="77777777" w:rsidR="006E6B4F" w:rsidRPr="00465C52" w:rsidRDefault="006E6B4F" w:rsidP="00347DB2">
      <w:pPr>
        <w:tabs>
          <w:tab w:val="left" w:pos="5238"/>
          <w:tab w:val="left" w:pos="5474"/>
          <w:tab w:val="left" w:pos="9468"/>
        </w:tabs>
        <w:ind w:left="-90"/>
        <w:contextualSpacing/>
        <w:rPr>
          <w:b/>
          <w:bCs/>
          <w:color w:val="0D0D0D" w:themeColor="text1" w:themeTint="F2"/>
          <w:sz w:val="28"/>
        </w:rPr>
      </w:pPr>
    </w:p>
    <w:p w14:paraId="5BFADD9D" w14:textId="77777777" w:rsidR="006E6B4F" w:rsidRPr="00465C52" w:rsidRDefault="006E6B4F" w:rsidP="00151EF3">
      <w:pPr>
        <w:numPr>
          <w:ilvl w:val="0"/>
          <w:numId w:val="51"/>
        </w:numPr>
        <w:tabs>
          <w:tab w:val="left" w:pos="5238"/>
          <w:tab w:val="left" w:pos="5474"/>
          <w:tab w:val="left" w:pos="9468"/>
        </w:tabs>
        <w:contextualSpacing/>
        <w:rPr>
          <w:b/>
          <w:bCs/>
          <w:color w:val="0D0D0D" w:themeColor="text1" w:themeTint="F2"/>
          <w:sz w:val="28"/>
        </w:rPr>
      </w:pPr>
      <w:r w:rsidRPr="00465C52">
        <w:rPr>
          <w:b/>
          <w:bCs/>
          <w:color w:val="0D0D0D" w:themeColor="text1" w:themeTint="F2"/>
          <w:sz w:val="28"/>
        </w:rPr>
        <w:t>Method Statement</w:t>
      </w:r>
    </w:p>
    <w:p w14:paraId="4214C526" w14:textId="77777777" w:rsidR="006E6B4F" w:rsidRPr="00465C52" w:rsidRDefault="006E6B4F" w:rsidP="00347DB2">
      <w:pPr>
        <w:tabs>
          <w:tab w:val="left" w:pos="5238"/>
          <w:tab w:val="left" w:pos="5474"/>
          <w:tab w:val="left" w:pos="9468"/>
        </w:tabs>
        <w:contextualSpacing/>
        <w:rPr>
          <w:b/>
          <w:bCs/>
          <w:color w:val="0D0D0D" w:themeColor="text1" w:themeTint="F2"/>
          <w:sz w:val="28"/>
        </w:rPr>
      </w:pPr>
    </w:p>
    <w:p w14:paraId="31DC18F9" w14:textId="77777777" w:rsidR="006E6B4F" w:rsidRPr="00465C52" w:rsidRDefault="006E6B4F" w:rsidP="00151EF3">
      <w:pPr>
        <w:numPr>
          <w:ilvl w:val="0"/>
          <w:numId w:val="51"/>
        </w:numPr>
        <w:tabs>
          <w:tab w:val="left" w:pos="5238"/>
          <w:tab w:val="left" w:pos="5474"/>
          <w:tab w:val="left" w:pos="9468"/>
        </w:tabs>
        <w:contextualSpacing/>
        <w:rPr>
          <w:b/>
          <w:bCs/>
          <w:color w:val="0D0D0D" w:themeColor="text1" w:themeTint="F2"/>
          <w:sz w:val="28"/>
        </w:rPr>
      </w:pPr>
      <w:r w:rsidRPr="00465C52">
        <w:rPr>
          <w:b/>
          <w:bCs/>
          <w:color w:val="0D0D0D" w:themeColor="text1" w:themeTint="F2"/>
          <w:sz w:val="28"/>
        </w:rPr>
        <w:t>Mobilization Schedule</w:t>
      </w:r>
    </w:p>
    <w:p w14:paraId="63B6DDF3" w14:textId="77777777" w:rsidR="006E6B4F" w:rsidRPr="00465C52" w:rsidRDefault="006E6B4F" w:rsidP="00347DB2">
      <w:pPr>
        <w:tabs>
          <w:tab w:val="left" w:pos="5238"/>
          <w:tab w:val="left" w:pos="5474"/>
          <w:tab w:val="left" w:pos="9468"/>
        </w:tabs>
        <w:ind w:left="-90"/>
        <w:contextualSpacing/>
        <w:rPr>
          <w:b/>
          <w:bCs/>
          <w:color w:val="0D0D0D" w:themeColor="text1" w:themeTint="F2"/>
          <w:sz w:val="28"/>
        </w:rPr>
      </w:pPr>
    </w:p>
    <w:p w14:paraId="796D96C7" w14:textId="77777777" w:rsidR="006E6B4F" w:rsidRPr="00465C52" w:rsidRDefault="006E6B4F" w:rsidP="00151EF3">
      <w:pPr>
        <w:numPr>
          <w:ilvl w:val="0"/>
          <w:numId w:val="51"/>
        </w:numPr>
        <w:tabs>
          <w:tab w:val="left" w:pos="5238"/>
          <w:tab w:val="left" w:pos="5474"/>
          <w:tab w:val="left" w:pos="9468"/>
        </w:tabs>
        <w:contextualSpacing/>
        <w:rPr>
          <w:b/>
          <w:bCs/>
          <w:color w:val="0D0D0D" w:themeColor="text1" w:themeTint="F2"/>
          <w:sz w:val="28"/>
        </w:rPr>
      </w:pPr>
      <w:r w:rsidRPr="00465C52">
        <w:rPr>
          <w:b/>
          <w:bCs/>
          <w:color w:val="0D0D0D" w:themeColor="text1" w:themeTint="F2"/>
          <w:sz w:val="28"/>
        </w:rPr>
        <w:t>Construction Schedule</w:t>
      </w:r>
    </w:p>
    <w:p w14:paraId="7C3E58E2" w14:textId="77777777" w:rsidR="006E6B4F" w:rsidRPr="00465C52" w:rsidRDefault="006E6B4F" w:rsidP="00347DB2">
      <w:pPr>
        <w:pStyle w:val="ListParagraph"/>
        <w:rPr>
          <w:b/>
          <w:bCs/>
          <w:color w:val="0D0D0D" w:themeColor="text1" w:themeTint="F2"/>
          <w:sz w:val="28"/>
        </w:rPr>
      </w:pPr>
    </w:p>
    <w:p w14:paraId="7EE4DB65" w14:textId="77777777" w:rsidR="006E6B4F" w:rsidRPr="00465C52" w:rsidRDefault="006E6B4F" w:rsidP="00151EF3">
      <w:pPr>
        <w:numPr>
          <w:ilvl w:val="0"/>
          <w:numId w:val="51"/>
        </w:numPr>
        <w:tabs>
          <w:tab w:val="left" w:pos="5238"/>
          <w:tab w:val="left" w:pos="5474"/>
          <w:tab w:val="left" w:pos="9468"/>
        </w:tabs>
        <w:contextualSpacing/>
        <w:rPr>
          <w:b/>
          <w:bCs/>
          <w:color w:val="0D0D0D" w:themeColor="text1" w:themeTint="F2"/>
          <w:sz w:val="28"/>
        </w:rPr>
      </w:pPr>
      <w:r w:rsidRPr="00465C52">
        <w:rPr>
          <w:b/>
          <w:bCs/>
          <w:color w:val="0D0D0D" w:themeColor="text1" w:themeTint="F2"/>
          <w:sz w:val="28"/>
        </w:rPr>
        <w:t>ES Management Strategies and Implementation Plans</w:t>
      </w:r>
    </w:p>
    <w:p w14:paraId="2CC1B74A" w14:textId="77777777" w:rsidR="006E6B4F" w:rsidRPr="00465C52" w:rsidRDefault="006E6B4F" w:rsidP="00347DB2">
      <w:pPr>
        <w:pStyle w:val="ListParagraph"/>
        <w:rPr>
          <w:b/>
          <w:bCs/>
          <w:color w:val="0D0D0D" w:themeColor="text1" w:themeTint="F2"/>
          <w:sz w:val="28"/>
        </w:rPr>
      </w:pPr>
    </w:p>
    <w:p w14:paraId="1EA166A1" w14:textId="77777777" w:rsidR="006E6B4F" w:rsidRPr="00465C52" w:rsidRDefault="006E6B4F" w:rsidP="00151EF3">
      <w:pPr>
        <w:numPr>
          <w:ilvl w:val="0"/>
          <w:numId w:val="51"/>
        </w:numPr>
        <w:tabs>
          <w:tab w:val="left" w:pos="5238"/>
          <w:tab w:val="left" w:pos="5474"/>
          <w:tab w:val="left" w:pos="9468"/>
        </w:tabs>
        <w:contextualSpacing/>
        <w:rPr>
          <w:b/>
          <w:bCs/>
          <w:color w:val="0D0D0D" w:themeColor="text1" w:themeTint="F2"/>
          <w:sz w:val="28"/>
        </w:rPr>
      </w:pPr>
      <w:r w:rsidRPr="00465C52">
        <w:rPr>
          <w:b/>
          <w:bCs/>
          <w:color w:val="0D0D0D" w:themeColor="text1" w:themeTint="F2"/>
          <w:sz w:val="28"/>
        </w:rPr>
        <w:t>Code of Conduct (ES)</w:t>
      </w:r>
    </w:p>
    <w:p w14:paraId="30EAF2AD" w14:textId="77777777" w:rsidR="006E6B4F" w:rsidRPr="00465C52" w:rsidRDefault="006E6B4F" w:rsidP="00347DB2">
      <w:pPr>
        <w:tabs>
          <w:tab w:val="left" w:pos="5238"/>
          <w:tab w:val="left" w:pos="5474"/>
          <w:tab w:val="left" w:pos="9468"/>
        </w:tabs>
        <w:contextualSpacing/>
        <w:rPr>
          <w:b/>
          <w:bCs/>
          <w:color w:val="0D0D0D" w:themeColor="text1" w:themeTint="F2"/>
          <w:sz w:val="28"/>
        </w:rPr>
      </w:pPr>
    </w:p>
    <w:p w14:paraId="406C9590" w14:textId="77777777" w:rsidR="006E6B4F" w:rsidRPr="00465C52" w:rsidRDefault="006E6B4F" w:rsidP="00151EF3">
      <w:pPr>
        <w:numPr>
          <w:ilvl w:val="0"/>
          <w:numId w:val="51"/>
        </w:numPr>
        <w:tabs>
          <w:tab w:val="left" w:pos="5238"/>
          <w:tab w:val="left" w:pos="5474"/>
          <w:tab w:val="left" w:pos="9468"/>
        </w:tabs>
        <w:contextualSpacing/>
        <w:rPr>
          <w:b/>
          <w:bCs/>
          <w:i/>
          <w:iCs/>
          <w:color w:val="0D0D0D" w:themeColor="text1" w:themeTint="F2"/>
          <w:sz w:val="28"/>
        </w:rPr>
      </w:pPr>
      <w:r w:rsidRPr="00465C52">
        <w:rPr>
          <w:b/>
          <w:bCs/>
          <w:color w:val="0D0D0D" w:themeColor="text1" w:themeTint="F2"/>
          <w:sz w:val="28"/>
        </w:rPr>
        <w:t>Others</w:t>
      </w:r>
    </w:p>
    <w:p w14:paraId="20B2906D" w14:textId="77777777" w:rsidR="007B586E" w:rsidRPr="00465C52" w:rsidRDefault="007B586E" w:rsidP="00347DB2">
      <w:pPr>
        <w:pStyle w:val="SectionVHeader"/>
        <w:ind w:left="187"/>
        <w:contextualSpacing/>
        <w:jc w:val="left"/>
        <w:rPr>
          <w:rFonts w:ascii="Times New Roman" w:hAnsi="Times New Roman"/>
          <w:color w:val="0D0D0D" w:themeColor="text1" w:themeTint="F2"/>
          <w:sz w:val="20"/>
          <w:lang w:val="en-US"/>
        </w:rPr>
      </w:pPr>
    </w:p>
    <w:p w14:paraId="7D5B7AA3" w14:textId="77777777" w:rsidR="00574E64" w:rsidRPr="00465C52" w:rsidRDefault="00574E64" w:rsidP="00347DB2">
      <w:pPr>
        <w:contextualSpacing/>
        <w:rPr>
          <w:b/>
          <w:color w:val="0D0D0D" w:themeColor="text1" w:themeTint="F2"/>
          <w:sz w:val="32"/>
        </w:rPr>
      </w:pPr>
      <w:bookmarkStart w:id="667" w:name="_Toc138144063"/>
      <w:bookmarkStart w:id="668" w:name="_Toc446329308"/>
      <w:r w:rsidRPr="00465C52">
        <w:rPr>
          <w:color w:val="0D0D0D" w:themeColor="text1" w:themeTint="F2"/>
        </w:rPr>
        <w:br w:type="page"/>
      </w:r>
    </w:p>
    <w:bookmarkEnd w:id="667"/>
    <w:bookmarkEnd w:id="668"/>
    <w:p w14:paraId="397CC5A3" w14:textId="77777777" w:rsidR="007B586E" w:rsidRPr="00465C52" w:rsidRDefault="007B586E" w:rsidP="00347DB2">
      <w:pPr>
        <w:pStyle w:val="SectionVHeader"/>
        <w:ind w:left="187"/>
        <w:contextualSpacing/>
        <w:jc w:val="left"/>
        <w:rPr>
          <w:rFonts w:ascii="Times New Roman" w:hAnsi="Times New Roman"/>
          <w:color w:val="0D0D0D" w:themeColor="text1" w:themeTint="F2"/>
          <w:sz w:val="20"/>
          <w:lang w:val="en-US"/>
        </w:rPr>
      </w:pPr>
    </w:p>
    <w:p w14:paraId="02B6D2F6" w14:textId="77777777" w:rsidR="006E6B4F" w:rsidRPr="00465C52" w:rsidRDefault="006E6B4F" w:rsidP="00347DB2">
      <w:pPr>
        <w:contextualSpacing/>
        <w:jc w:val="center"/>
        <w:outlineLvl w:val="0"/>
        <w:rPr>
          <w:rFonts w:eastAsia="SimSun"/>
          <w:b/>
          <w:smallCaps/>
          <w:color w:val="0D0D0D" w:themeColor="text1" w:themeTint="F2"/>
          <w:sz w:val="36"/>
          <w:szCs w:val="20"/>
        </w:rPr>
      </w:pPr>
      <w:bookmarkStart w:id="669" w:name="_Toc333564300"/>
      <w:bookmarkStart w:id="670" w:name="_Toc437338958"/>
      <w:bookmarkStart w:id="671" w:name="_Toc462645155"/>
      <w:bookmarkStart w:id="672" w:name="_Toc454788559"/>
      <w:r w:rsidRPr="00465C52">
        <w:rPr>
          <w:rFonts w:eastAsia="SimSun"/>
          <w:b/>
          <w:smallCaps/>
          <w:color w:val="0D0D0D" w:themeColor="text1" w:themeTint="F2"/>
          <w:sz w:val="36"/>
          <w:szCs w:val="20"/>
        </w:rPr>
        <w:t>Form PER -1</w:t>
      </w:r>
    </w:p>
    <w:p w14:paraId="3AC7EB8D" w14:textId="77777777" w:rsidR="006E6B4F" w:rsidRPr="00465C52" w:rsidRDefault="006E6B4F" w:rsidP="00347DB2">
      <w:pPr>
        <w:contextualSpacing/>
        <w:jc w:val="center"/>
        <w:outlineLvl w:val="0"/>
        <w:rPr>
          <w:rFonts w:eastAsia="SimSun"/>
          <w:b/>
          <w:smallCaps/>
          <w:color w:val="0D0D0D" w:themeColor="text1" w:themeTint="F2"/>
          <w:sz w:val="36"/>
          <w:szCs w:val="20"/>
        </w:rPr>
      </w:pPr>
    </w:p>
    <w:p w14:paraId="22A4654E" w14:textId="77777777" w:rsidR="006E6B4F" w:rsidRPr="00465C52" w:rsidRDefault="006E6B4F" w:rsidP="00347DB2">
      <w:pPr>
        <w:contextualSpacing/>
        <w:jc w:val="center"/>
        <w:rPr>
          <w:b/>
          <w:color w:val="0D0D0D" w:themeColor="text1" w:themeTint="F2"/>
          <w:sz w:val="36"/>
          <w:szCs w:val="20"/>
        </w:rPr>
      </w:pPr>
      <w:r w:rsidRPr="00465C52">
        <w:rPr>
          <w:b/>
          <w:color w:val="0D0D0D" w:themeColor="text1" w:themeTint="F2"/>
          <w:sz w:val="36"/>
          <w:szCs w:val="20"/>
        </w:rPr>
        <w:t xml:space="preserve">Key Personnel </w:t>
      </w:r>
    </w:p>
    <w:p w14:paraId="17CF2D17" w14:textId="77777777" w:rsidR="006E6B4F" w:rsidRPr="00465C52" w:rsidRDefault="006E6B4F" w:rsidP="00347DB2">
      <w:pPr>
        <w:contextualSpacing/>
        <w:jc w:val="center"/>
        <w:rPr>
          <w:b/>
          <w:color w:val="0D0D0D" w:themeColor="text1" w:themeTint="F2"/>
          <w:sz w:val="36"/>
          <w:szCs w:val="20"/>
        </w:rPr>
      </w:pPr>
      <w:r w:rsidRPr="00465C52">
        <w:rPr>
          <w:b/>
          <w:color w:val="0D0D0D" w:themeColor="text1" w:themeTint="F2"/>
          <w:sz w:val="36"/>
          <w:szCs w:val="20"/>
        </w:rPr>
        <w:t xml:space="preserve">Schedule </w:t>
      </w:r>
    </w:p>
    <w:p w14:paraId="02019756" w14:textId="77777777" w:rsidR="006E6B4F" w:rsidRPr="00465C52" w:rsidRDefault="006E6B4F" w:rsidP="00347DB2">
      <w:pPr>
        <w:tabs>
          <w:tab w:val="left" w:pos="5238"/>
          <w:tab w:val="left" w:pos="5474"/>
          <w:tab w:val="left" w:pos="9468"/>
          <w:tab w:val="right" w:leader="underscore" w:pos="9504"/>
        </w:tabs>
        <w:contextualSpacing/>
        <w:jc w:val="center"/>
        <w:rPr>
          <w:color w:val="0D0D0D" w:themeColor="text1" w:themeTint="F2"/>
          <w:szCs w:val="20"/>
        </w:rPr>
      </w:pPr>
    </w:p>
    <w:p w14:paraId="121778C4" w14:textId="77777777" w:rsidR="006E6B4F" w:rsidRPr="00465C52" w:rsidRDefault="006E6B4F" w:rsidP="00347DB2">
      <w:pPr>
        <w:suppressAutoHyphens/>
        <w:contextualSpacing/>
        <w:rPr>
          <w:color w:val="0D0D0D" w:themeColor="text1" w:themeTint="F2"/>
          <w:spacing w:val="-2"/>
          <w:sz w:val="20"/>
          <w:szCs w:val="20"/>
        </w:rPr>
      </w:pPr>
    </w:p>
    <w:p w14:paraId="2980A55D" w14:textId="77777777" w:rsidR="006E6B4F" w:rsidRPr="00465C52" w:rsidRDefault="006E6B4F" w:rsidP="00347DB2">
      <w:pPr>
        <w:suppressAutoHyphens/>
        <w:contextualSpacing/>
        <w:rPr>
          <w:color w:val="0D0D0D" w:themeColor="text1" w:themeTint="F2"/>
          <w:spacing w:val="-2"/>
        </w:rPr>
      </w:pPr>
      <w:r w:rsidRPr="00465C52">
        <w:rPr>
          <w:color w:val="0D0D0D" w:themeColor="text1" w:themeTint="F2"/>
          <w:spacing w:val="-2"/>
        </w:rPr>
        <w:t xml:space="preserve">Bidders should provide the names and details of the suitably qualified Key Personnel to perform the Contract. The data on their experience should be supplied using the Form PER-2 below for each candidate. </w:t>
      </w:r>
    </w:p>
    <w:p w14:paraId="0A473A0D" w14:textId="77777777" w:rsidR="0089023E" w:rsidRPr="00465C52" w:rsidRDefault="0089023E" w:rsidP="0089023E">
      <w:pPr>
        <w:suppressAutoHyphens/>
        <w:spacing w:after="120"/>
        <w:ind w:left="86"/>
        <w:contextualSpacing/>
        <w:rPr>
          <w:i/>
          <w:color w:val="0D0D0D" w:themeColor="text1" w:themeTint="F2"/>
          <w:spacing w:val="-2"/>
        </w:rPr>
      </w:pPr>
      <w:r w:rsidRPr="00465C52">
        <w:rPr>
          <w:b/>
          <w:color w:val="0D0D0D" w:themeColor="text1" w:themeTint="F2"/>
          <w:spacing w:val="-2"/>
        </w:rPr>
        <w:t xml:space="preserve">Key Personnel </w:t>
      </w:r>
    </w:p>
    <w:p w14:paraId="0B60591C" w14:textId="77777777" w:rsidR="0089023E" w:rsidRPr="00465C52" w:rsidRDefault="0089023E" w:rsidP="00347DB2">
      <w:pPr>
        <w:suppressAutoHyphens/>
        <w:contextualSpacing/>
        <w:rPr>
          <w:color w:val="0D0D0D" w:themeColor="text1" w:themeTint="F2"/>
          <w:spacing w:val="-2"/>
        </w:rPr>
      </w:pPr>
    </w:p>
    <w:tbl>
      <w:tblPr>
        <w:tblW w:w="909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720"/>
        <w:gridCol w:w="1900"/>
        <w:gridCol w:w="6470"/>
      </w:tblGrid>
      <w:tr w:rsidR="0016255D" w:rsidRPr="00465C52" w14:paraId="6335DEBF" w14:textId="77777777" w:rsidTr="003E5570">
        <w:tc>
          <w:tcPr>
            <w:tcW w:w="720" w:type="dxa"/>
            <w:tcBorders>
              <w:top w:val="single" w:sz="6" w:space="0" w:color="000000"/>
              <w:left w:val="single" w:sz="6" w:space="0" w:color="000000"/>
              <w:bottom w:val="nil"/>
              <w:right w:val="nil"/>
            </w:tcBorders>
          </w:tcPr>
          <w:p w14:paraId="7A11384B"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1.</w:t>
            </w:r>
          </w:p>
        </w:tc>
        <w:tc>
          <w:tcPr>
            <w:tcW w:w="8370" w:type="dxa"/>
            <w:gridSpan w:val="2"/>
            <w:tcBorders>
              <w:top w:val="single" w:sz="6" w:space="0" w:color="000000"/>
              <w:left w:val="single" w:sz="6" w:space="0" w:color="000000"/>
              <w:bottom w:val="nil"/>
              <w:right w:val="single" w:sz="6" w:space="0" w:color="000000"/>
            </w:tcBorders>
          </w:tcPr>
          <w:p w14:paraId="01A99E98"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 xml:space="preserve">Title of position: Project Engineer / manager </w:t>
            </w:r>
          </w:p>
        </w:tc>
      </w:tr>
      <w:tr w:rsidR="0016255D" w:rsidRPr="00465C52" w14:paraId="14735605" w14:textId="77777777" w:rsidTr="003E5570">
        <w:tc>
          <w:tcPr>
            <w:tcW w:w="720" w:type="dxa"/>
            <w:tcBorders>
              <w:top w:val="nil"/>
              <w:left w:val="single" w:sz="6" w:space="0" w:color="000000"/>
              <w:bottom w:val="nil"/>
              <w:right w:val="nil"/>
            </w:tcBorders>
          </w:tcPr>
          <w:p w14:paraId="24AF21B4"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p>
        </w:tc>
        <w:tc>
          <w:tcPr>
            <w:tcW w:w="8370" w:type="dxa"/>
            <w:gridSpan w:val="2"/>
            <w:tcBorders>
              <w:top w:val="single" w:sz="6" w:space="0" w:color="000000"/>
              <w:left w:val="single" w:sz="6" w:space="0" w:color="000000"/>
              <w:bottom w:val="nil"/>
              <w:right w:val="single" w:sz="6" w:space="0" w:color="000000"/>
            </w:tcBorders>
          </w:tcPr>
          <w:p w14:paraId="6DACACF0"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 xml:space="preserve">Name of candidate: </w:t>
            </w:r>
          </w:p>
        </w:tc>
      </w:tr>
      <w:tr w:rsidR="0016255D" w:rsidRPr="00465C52" w14:paraId="218546E6" w14:textId="77777777" w:rsidTr="003E5570">
        <w:tc>
          <w:tcPr>
            <w:tcW w:w="720" w:type="dxa"/>
            <w:tcBorders>
              <w:top w:val="nil"/>
              <w:left w:val="single" w:sz="6" w:space="0" w:color="000000"/>
              <w:bottom w:val="nil"/>
              <w:right w:val="nil"/>
            </w:tcBorders>
          </w:tcPr>
          <w:p w14:paraId="27B7C7C6"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p>
        </w:tc>
        <w:tc>
          <w:tcPr>
            <w:tcW w:w="1900" w:type="dxa"/>
            <w:tcBorders>
              <w:top w:val="single" w:sz="6" w:space="0" w:color="000000"/>
              <w:left w:val="single" w:sz="6" w:space="0" w:color="000000"/>
              <w:bottom w:val="nil"/>
              <w:right w:val="single" w:sz="6" w:space="0" w:color="000000"/>
            </w:tcBorders>
          </w:tcPr>
          <w:p w14:paraId="5077B51F" w14:textId="77777777" w:rsidR="0089023E" w:rsidRPr="00465C52" w:rsidRDefault="0089023E" w:rsidP="003E5570">
            <w:pPr>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Duration of appointment:</w:t>
            </w:r>
          </w:p>
        </w:tc>
        <w:tc>
          <w:tcPr>
            <w:tcW w:w="6470" w:type="dxa"/>
            <w:tcBorders>
              <w:top w:val="single" w:sz="6" w:space="0" w:color="000000"/>
              <w:left w:val="single" w:sz="6" w:space="0" w:color="000000"/>
              <w:bottom w:val="nil"/>
              <w:right w:val="single" w:sz="6" w:space="0" w:color="000000"/>
            </w:tcBorders>
          </w:tcPr>
          <w:p w14:paraId="1B6C36F6" w14:textId="77777777" w:rsidR="0089023E" w:rsidRPr="00465C52" w:rsidRDefault="0089023E"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w:t>
            </w:r>
            <w:r w:rsidRPr="00465C52">
              <w:rPr>
                <w:rFonts w:asciiTheme="majorBidi" w:hAnsiTheme="majorBidi" w:cstheme="majorBidi"/>
                <w:i/>
                <w:color w:val="0D0D0D" w:themeColor="text1" w:themeTint="F2"/>
                <w:sz w:val="20"/>
                <w:szCs w:val="20"/>
              </w:rPr>
              <w:t>insert the whole period (start and end dates) for which this position will be engaged</w:t>
            </w:r>
            <w:r w:rsidRPr="00465C52">
              <w:rPr>
                <w:rFonts w:asciiTheme="majorBidi" w:hAnsiTheme="majorBidi" w:cstheme="majorBidi"/>
                <w:color w:val="0D0D0D" w:themeColor="text1" w:themeTint="F2"/>
                <w:sz w:val="20"/>
                <w:szCs w:val="20"/>
              </w:rPr>
              <w:t>]</w:t>
            </w:r>
          </w:p>
        </w:tc>
      </w:tr>
      <w:tr w:rsidR="0016255D" w:rsidRPr="00465C52" w14:paraId="6A968290" w14:textId="77777777" w:rsidTr="003E5570">
        <w:tc>
          <w:tcPr>
            <w:tcW w:w="720" w:type="dxa"/>
            <w:tcBorders>
              <w:top w:val="nil"/>
              <w:left w:val="single" w:sz="6" w:space="0" w:color="000000"/>
              <w:bottom w:val="nil"/>
              <w:right w:val="nil"/>
            </w:tcBorders>
          </w:tcPr>
          <w:p w14:paraId="10FD9CA1"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p>
        </w:tc>
        <w:tc>
          <w:tcPr>
            <w:tcW w:w="1900" w:type="dxa"/>
            <w:tcBorders>
              <w:top w:val="single" w:sz="6" w:space="0" w:color="000000"/>
              <w:left w:val="single" w:sz="6" w:space="0" w:color="000000"/>
              <w:bottom w:val="nil"/>
              <w:right w:val="single" w:sz="6" w:space="0" w:color="000000"/>
            </w:tcBorders>
          </w:tcPr>
          <w:p w14:paraId="6C6E935E" w14:textId="77777777" w:rsidR="0089023E" w:rsidRPr="00465C52" w:rsidRDefault="0089023E" w:rsidP="003E5570">
            <w:pPr>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Time commitment: for this position:</w:t>
            </w:r>
          </w:p>
        </w:tc>
        <w:tc>
          <w:tcPr>
            <w:tcW w:w="6470" w:type="dxa"/>
            <w:tcBorders>
              <w:top w:val="single" w:sz="6" w:space="0" w:color="000000"/>
              <w:left w:val="single" w:sz="6" w:space="0" w:color="000000"/>
              <w:bottom w:val="nil"/>
              <w:right w:val="single" w:sz="6" w:space="0" w:color="000000"/>
            </w:tcBorders>
          </w:tcPr>
          <w:p w14:paraId="691876E8" w14:textId="77777777" w:rsidR="0089023E" w:rsidRPr="00465C52" w:rsidRDefault="0089023E"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w:t>
            </w:r>
            <w:r w:rsidRPr="00465C52">
              <w:rPr>
                <w:rFonts w:asciiTheme="majorBidi" w:hAnsiTheme="majorBidi" w:cstheme="majorBidi"/>
                <w:i/>
                <w:color w:val="0D0D0D" w:themeColor="text1" w:themeTint="F2"/>
                <w:sz w:val="20"/>
                <w:szCs w:val="20"/>
              </w:rPr>
              <w:t xml:space="preserve">insert the number of days/week/months/ that </w:t>
            </w:r>
            <w:proofErr w:type="gramStart"/>
            <w:r w:rsidRPr="00465C52">
              <w:rPr>
                <w:rFonts w:asciiTheme="majorBidi" w:hAnsiTheme="majorBidi" w:cstheme="majorBidi"/>
                <w:i/>
                <w:color w:val="0D0D0D" w:themeColor="text1" w:themeTint="F2"/>
                <w:sz w:val="20"/>
                <w:szCs w:val="20"/>
              </w:rPr>
              <w:t>has</w:t>
            </w:r>
            <w:proofErr w:type="gramEnd"/>
            <w:r w:rsidRPr="00465C52">
              <w:rPr>
                <w:rFonts w:asciiTheme="majorBidi" w:hAnsiTheme="majorBidi" w:cstheme="majorBidi"/>
                <w:i/>
                <w:color w:val="0D0D0D" w:themeColor="text1" w:themeTint="F2"/>
                <w:sz w:val="20"/>
                <w:szCs w:val="20"/>
              </w:rPr>
              <w:t xml:space="preserve"> been scheduled for this position</w:t>
            </w:r>
            <w:r w:rsidRPr="00465C52">
              <w:rPr>
                <w:rFonts w:asciiTheme="majorBidi" w:hAnsiTheme="majorBidi" w:cstheme="majorBidi"/>
                <w:color w:val="0D0D0D" w:themeColor="text1" w:themeTint="F2"/>
                <w:sz w:val="20"/>
                <w:szCs w:val="20"/>
              </w:rPr>
              <w:t>]</w:t>
            </w:r>
          </w:p>
        </w:tc>
      </w:tr>
      <w:tr w:rsidR="0016255D" w:rsidRPr="00465C52" w14:paraId="668876BD" w14:textId="77777777" w:rsidTr="003E5570">
        <w:tc>
          <w:tcPr>
            <w:tcW w:w="720" w:type="dxa"/>
            <w:tcBorders>
              <w:top w:val="nil"/>
              <w:left w:val="single" w:sz="6" w:space="0" w:color="000000"/>
              <w:bottom w:val="nil"/>
              <w:right w:val="nil"/>
            </w:tcBorders>
          </w:tcPr>
          <w:p w14:paraId="2B1BB7D0"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p>
        </w:tc>
        <w:tc>
          <w:tcPr>
            <w:tcW w:w="1900" w:type="dxa"/>
            <w:tcBorders>
              <w:top w:val="single" w:sz="6" w:space="0" w:color="000000"/>
              <w:left w:val="single" w:sz="6" w:space="0" w:color="000000"/>
              <w:bottom w:val="nil"/>
              <w:right w:val="single" w:sz="6" w:space="0" w:color="000000"/>
            </w:tcBorders>
          </w:tcPr>
          <w:p w14:paraId="616776CF" w14:textId="77777777" w:rsidR="0089023E" w:rsidRPr="00465C52" w:rsidRDefault="0089023E" w:rsidP="003E5570">
            <w:pPr>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Expected time schedule for this position:</w:t>
            </w:r>
          </w:p>
        </w:tc>
        <w:tc>
          <w:tcPr>
            <w:tcW w:w="6470" w:type="dxa"/>
            <w:tcBorders>
              <w:top w:val="single" w:sz="6" w:space="0" w:color="000000"/>
              <w:left w:val="single" w:sz="6" w:space="0" w:color="000000"/>
              <w:bottom w:val="nil"/>
              <w:right w:val="single" w:sz="6" w:space="0" w:color="000000"/>
            </w:tcBorders>
          </w:tcPr>
          <w:p w14:paraId="5945D1A4" w14:textId="77777777" w:rsidR="0089023E" w:rsidRPr="00465C52" w:rsidRDefault="0089023E"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w:t>
            </w:r>
            <w:r w:rsidRPr="00465C52">
              <w:rPr>
                <w:rFonts w:asciiTheme="majorBidi" w:hAnsiTheme="majorBidi" w:cstheme="majorBidi"/>
                <w:i/>
                <w:color w:val="0D0D0D" w:themeColor="text1" w:themeTint="F2"/>
                <w:sz w:val="20"/>
                <w:szCs w:val="20"/>
              </w:rPr>
              <w:t>insert the expected time schedule for this position (e.g. attach high level Gantt chart</w:t>
            </w:r>
            <w:r w:rsidRPr="00465C52">
              <w:rPr>
                <w:rFonts w:asciiTheme="majorBidi" w:hAnsiTheme="majorBidi" w:cstheme="majorBidi"/>
                <w:color w:val="0D0D0D" w:themeColor="text1" w:themeTint="F2"/>
                <w:sz w:val="20"/>
                <w:szCs w:val="20"/>
              </w:rPr>
              <w:t>]</w:t>
            </w:r>
          </w:p>
        </w:tc>
      </w:tr>
      <w:tr w:rsidR="0016255D" w:rsidRPr="00465C52" w14:paraId="465A0456" w14:textId="77777777" w:rsidTr="003E5570">
        <w:tc>
          <w:tcPr>
            <w:tcW w:w="720" w:type="dxa"/>
            <w:tcBorders>
              <w:top w:val="single" w:sz="6" w:space="0" w:color="000000"/>
              <w:left w:val="single" w:sz="6" w:space="0" w:color="000000"/>
              <w:bottom w:val="nil"/>
              <w:right w:val="nil"/>
            </w:tcBorders>
          </w:tcPr>
          <w:p w14:paraId="1C401BA9"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2.</w:t>
            </w:r>
          </w:p>
        </w:tc>
        <w:tc>
          <w:tcPr>
            <w:tcW w:w="8370" w:type="dxa"/>
            <w:gridSpan w:val="2"/>
            <w:tcBorders>
              <w:top w:val="single" w:sz="6" w:space="0" w:color="000000"/>
              <w:left w:val="single" w:sz="6" w:space="0" w:color="000000"/>
              <w:bottom w:val="nil"/>
              <w:right w:val="single" w:sz="6" w:space="0" w:color="000000"/>
            </w:tcBorders>
          </w:tcPr>
          <w:p w14:paraId="6271E48E"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 xml:space="preserve">Title of position: </w:t>
            </w:r>
            <w:r w:rsidRPr="00465C52">
              <w:rPr>
                <w:rFonts w:asciiTheme="majorBidi" w:hAnsiTheme="majorBidi" w:cstheme="majorBidi"/>
                <w:i/>
                <w:color w:val="0D0D0D" w:themeColor="text1" w:themeTint="F2"/>
                <w:sz w:val="20"/>
                <w:szCs w:val="20"/>
              </w:rPr>
              <w:t xml:space="preserve">Lead Supervisor </w:t>
            </w:r>
          </w:p>
        </w:tc>
      </w:tr>
      <w:tr w:rsidR="0016255D" w:rsidRPr="00465C52" w14:paraId="72D58714" w14:textId="77777777" w:rsidTr="003E5570">
        <w:tc>
          <w:tcPr>
            <w:tcW w:w="720" w:type="dxa"/>
            <w:tcBorders>
              <w:top w:val="nil"/>
              <w:left w:val="single" w:sz="6" w:space="0" w:color="000000"/>
              <w:bottom w:val="nil"/>
              <w:right w:val="nil"/>
            </w:tcBorders>
          </w:tcPr>
          <w:p w14:paraId="06652E8A"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p>
        </w:tc>
        <w:tc>
          <w:tcPr>
            <w:tcW w:w="8370" w:type="dxa"/>
            <w:gridSpan w:val="2"/>
            <w:tcBorders>
              <w:top w:val="single" w:sz="6" w:space="0" w:color="000000"/>
              <w:left w:val="single" w:sz="6" w:space="0" w:color="000000"/>
              <w:bottom w:val="nil"/>
              <w:right w:val="single" w:sz="6" w:space="0" w:color="000000"/>
            </w:tcBorders>
          </w:tcPr>
          <w:p w14:paraId="72B708B2"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Name of candidate:</w:t>
            </w:r>
          </w:p>
        </w:tc>
      </w:tr>
      <w:tr w:rsidR="0016255D" w:rsidRPr="00465C52" w14:paraId="58501823" w14:textId="77777777" w:rsidTr="003E5570">
        <w:tc>
          <w:tcPr>
            <w:tcW w:w="720" w:type="dxa"/>
            <w:tcBorders>
              <w:top w:val="nil"/>
              <w:left w:val="single" w:sz="6" w:space="0" w:color="000000"/>
              <w:bottom w:val="nil"/>
              <w:right w:val="nil"/>
            </w:tcBorders>
          </w:tcPr>
          <w:p w14:paraId="04ABF232"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p>
        </w:tc>
        <w:tc>
          <w:tcPr>
            <w:tcW w:w="1900" w:type="dxa"/>
            <w:tcBorders>
              <w:top w:val="single" w:sz="6" w:space="0" w:color="000000"/>
              <w:left w:val="single" w:sz="6" w:space="0" w:color="000000"/>
              <w:bottom w:val="nil"/>
              <w:right w:val="single" w:sz="6" w:space="0" w:color="000000"/>
            </w:tcBorders>
          </w:tcPr>
          <w:p w14:paraId="5377193E" w14:textId="77777777" w:rsidR="0089023E" w:rsidRPr="00465C52" w:rsidRDefault="0089023E" w:rsidP="003E5570">
            <w:pPr>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Duration of appointment:</w:t>
            </w:r>
          </w:p>
        </w:tc>
        <w:tc>
          <w:tcPr>
            <w:tcW w:w="6470" w:type="dxa"/>
            <w:tcBorders>
              <w:top w:val="single" w:sz="6" w:space="0" w:color="000000"/>
              <w:left w:val="single" w:sz="6" w:space="0" w:color="000000"/>
              <w:bottom w:val="nil"/>
              <w:right w:val="single" w:sz="6" w:space="0" w:color="000000"/>
            </w:tcBorders>
          </w:tcPr>
          <w:p w14:paraId="1B103864" w14:textId="77777777" w:rsidR="0089023E" w:rsidRPr="00465C52" w:rsidRDefault="0089023E"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w:t>
            </w:r>
            <w:r w:rsidRPr="00465C52">
              <w:rPr>
                <w:rFonts w:asciiTheme="majorBidi" w:hAnsiTheme="majorBidi" w:cstheme="majorBidi"/>
                <w:i/>
                <w:color w:val="0D0D0D" w:themeColor="text1" w:themeTint="F2"/>
                <w:sz w:val="20"/>
                <w:szCs w:val="20"/>
              </w:rPr>
              <w:t>insert the whole period (start and end dates) for which this position will be engaged</w:t>
            </w:r>
            <w:r w:rsidRPr="00465C52">
              <w:rPr>
                <w:rFonts w:asciiTheme="majorBidi" w:hAnsiTheme="majorBidi" w:cstheme="majorBidi"/>
                <w:color w:val="0D0D0D" w:themeColor="text1" w:themeTint="F2"/>
                <w:sz w:val="20"/>
                <w:szCs w:val="20"/>
              </w:rPr>
              <w:t>]</w:t>
            </w:r>
          </w:p>
        </w:tc>
      </w:tr>
      <w:tr w:rsidR="0016255D" w:rsidRPr="00465C52" w14:paraId="4285F652" w14:textId="77777777" w:rsidTr="003E5570">
        <w:tc>
          <w:tcPr>
            <w:tcW w:w="720" w:type="dxa"/>
            <w:tcBorders>
              <w:top w:val="nil"/>
              <w:left w:val="single" w:sz="6" w:space="0" w:color="000000"/>
              <w:bottom w:val="nil"/>
              <w:right w:val="nil"/>
            </w:tcBorders>
          </w:tcPr>
          <w:p w14:paraId="13BADF51"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p>
        </w:tc>
        <w:tc>
          <w:tcPr>
            <w:tcW w:w="1900" w:type="dxa"/>
            <w:tcBorders>
              <w:top w:val="single" w:sz="6" w:space="0" w:color="000000"/>
              <w:left w:val="single" w:sz="6" w:space="0" w:color="000000"/>
              <w:bottom w:val="nil"/>
              <w:right w:val="single" w:sz="6" w:space="0" w:color="000000"/>
            </w:tcBorders>
          </w:tcPr>
          <w:p w14:paraId="0315EFC9" w14:textId="77777777" w:rsidR="0089023E" w:rsidRPr="00465C52" w:rsidRDefault="0089023E" w:rsidP="003E5570">
            <w:pPr>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Time commitment: for this position:</w:t>
            </w:r>
          </w:p>
        </w:tc>
        <w:tc>
          <w:tcPr>
            <w:tcW w:w="6470" w:type="dxa"/>
            <w:tcBorders>
              <w:top w:val="single" w:sz="6" w:space="0" w:color="000000"/>
              <w:left w:val="single" w:sz="6" w:space="0" w:color="000000"/>
              <w:bottom w:val="nil"/>
              <w:right w:val="single" w:sz="6" w:space="0" w:color="000000"/>
            </w:tcBorders>
          </w:tcPr>
          <w:p w14:paraId="7B9C9ED3" w14:textId="77777777" w:rsidR="0089023E" w:rsidRPr="00465C52" w:rsidRDefault="0089023E"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w:t>
            </w:r>
            <w:r w:rsidRPr="00465C52">
              <w:rPr>
                <w:rFonts w:asciiTheme="majorBidi" w:hAnsiTheme="majorBidi" w:cstheme="majorBidi"/>
                <w:i/>
                <w:color w:val="0D0D0D" w:themeColor="text1" w:themeTint="F2"/>
                <w:sz w:val="20"/>
                <w:szCs w:val="20"/>
              </w:rPr>
              <w:t xml:space="preserve">insert the number of days/week/months/ that </w:t>
            </w:r>
            <w:proofErr w:type="gramStart"/>
            <w:r w:rsidRPr="00465C52">
              <w:rPr>
                <w:rFonts w:asciiTheme="majorBidi" w:hAnsiTheme="majorBidi" w:cstheme="majorBidi"/>
                <w:i/>
                <w:color w:val="0D0D0D" w:themeColor="text1" w:themeTint="F2"/>
                <w:sz w:val="20"/>
                <w:szCs w:val="20"/>
              </w:rPr>
              <w:t>has</w:t>
            </w:r>
            <w:proofErr w:type="gramEnd"/>
            <w:r w:rsidRPr="00465C52">
              <w:rPr>
                <w:rFonts w:asciiTheme="majorBidi" w:hAnsiTheme="majorBidi" w:cstheme="majorBidi"/>
                <w:i/>
                <w:color w:val="0D0D0D" w:themeColor="text1" w:themeTint="F2"/>
                <w:sz w:val="20"/>
                <w:szCs w:val="20"/>
              </w:rPr>
              <w:t xml:space="preserve"> been scheduled for this position</w:t>
            </w:r>
            <w:r w:rsidRPr="00465C52">
              <w:rPr>
                <w:rFonts w:asciiTheme="majorBidi" w:hAnsiTheme="majorBidi" w:cstheme="majorBidi"/>
                <w:color w:val="0D0D0D" w:themeColor="text1" w:themeTint="F2"/>
                <w:sz w:val="20"/>
                <w:szCs w:val="20"/>
              </w:rPr>
              <w:t>]</w:t>
            </w:r>
          </w:p>
        </w:tc>
      </w:tr>
      <w:tr w:rsidR="0016255D" w:rsidRPr="00465C52" w14:paraId="5B335B27" w14:textId="77777777" w:rsidTr="003E5570">
        <w:tc>
          <w:tcPr>
            <w:tcW w:w="720" w:type="dxa"/>
            <w:tcBorders>
              <w:top w:val="nil"/>
              <w:left w:val="single" w:sz="6" w:space="0" w:color="000000"/>
              <w:bottom w:val="nil"/>
              <w:right w:val="nil"/>
            </w:tcBorders>
          </w:tcPr>
          <w:p w14:paraId="28478753"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p>
        </w:tc>
        <w:tc>
          <w:tcPr>
            <w:tcW w:w="1900" w:type="dxa"/>
            <w:tcBorders>
              <w:top w:val="single" w:sz="6" w:space="0" w:color="000000"/>
              <w:left w:val="single" w:sz="6" w:space="0" w:color="000000"/>
              <w:bottom w:val="nil"/>
              <w:right w:val="single" w:sz="6" w:space="0" w:color="000000"/>
            </w:tcBorders>
          </w:tcPr>
          <w:p w14:paraId="5B1F4554" w14:textId="77777777" w:rsidR="0089023E" w:rsidRPr="00465C52" w:rsidRDefault="0089023E" w:rsidP="003E5570">
            <w:pPr>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Expected time schedule for this position:</w:t>
            </w:r>
          </w:p>
        </w:tc>
        <w:tc>
          <w:tcPr>
            <w:tcW w:w="6470" w:type="dxa"/>
            <w:tcBorders>
              <w:top w:val="single" w:sz="6" w:space="0" w:color="000000"/>
              <w:left w:val="single" w:sz="6" w:space="0" w:color="000000"/>
              <w:bottom w:val="nil"/>
              <w:right w:val="single" w:sz="6" w:space="0" w:color="000000"/>
            </w:tcBorders>
          </w:tcPr>
          <w:p w14:paraId="59B3A0F9" w14:textId="77777777" w:rsidR="0089023E" w:rsidRPr="00465C52" w:rsidRDefault="0089023E"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w:t>
            </w:r>
            <w:r w:rsidRPr="00465C52">
              <w:rPr>
                <w:rFonts w:asciiTheme="majorBidi" w:hAnsiTheme="majorBidi" w:cstheme="majorBidi"/>
                <w:i/>
                <w:color w:val="0D0D0D" w:themeColor="text1" w:themeTint="F2"/>
                <w:sz w:val="20"/>
                <w:szCs w:val="20"/>
              </w:rPr>
              <w:t>insert the expected time schedule for this position (e.g. attach high level Gantt chart</w:t>
            </w:r>
            <w:r w:rsidRPr="00465C52">
              <w:rPr>
                <w:rFonts w:asciiTheme="majorBidi" w:hAnsiTheme="majorBidi" w:cstheme="majorBidi"/>
                <w:color w:val="0D0D0D" w:themeColor="text1" w:themeTint="F2"/>
                <w:sz w:val="20"/>
                <w:szCs w:val="20"/>
              </w:rPr>
              <w:t>]</w:t>
            </w:r>
          </w:p>
        </w:tc>
      </w:tr>
      <w:tr w:rsidR="0016255D" w:rsidRPr="00465C52" w14:paraId="62EF8CB5" w14:textId="77777777" w:rsidTr="003E5570">
        <w:tc>
          <w:tcPr>
            <w:tcW w:w="720" w:type="dxa"/>
            <w:tcBorders>
              <w:top w:val="single" w:sz="6" w:space="0" w:color="000000"/>
              <w:left w:val="single" w:sz="6" w:space="0" w:color="000000"/>
              <w:bottom w:val="nil"/>
              <w:right w:val="nil"/>
            </w:tcBorders>
          </w:tcPr>
          <w:p w14:paraId="5C3CDA2E"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3.</w:t>
            </w:r>
          </w:p>
        </w:tc>
        <w:tc>
          <w:tcPr>
            <w:tcW w:w="8370" w:type="dxa"/>
            <w:gridSpan w:val="2"/>
            <w:tcBorders>
              <w:top w:val="single" w:sz="6" w:space="0" w:color="000000"/>
              <w:left w:val="single" w:sz="6" w:space="0" w:color="000000"/>
              <w:bottom w:val="nil"/>
              <w:right w:val="single" w:sz="6" w:space="0" w:color="000000"/>
            </w:tcBorders>
          </w:tcPr>
          <w:p w14:paraId="258B0FF2"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 xml:space="preserve">Title of position: </w:t>
            </w:r>
            <w:r w:rsidRPr="00465C52">
              <w:rPr>
                <w:rFonts w:asciiTheme="majorBidi" w:hAnsiTheme="majorBidi" w:cstheme="majorBidi"/>
                <w:i/>
                <w:color w:val="0D0D0D" w:themeColor="text1" w:themeTint="F2"/>
                <w:sz w:val="20"/>
                <w:szCs w:val="20"/>
              </w:rPr>
              <w:t xml:space="preserve">Electrical Technician </w:t>
            </w:r>
          </w:p>
        </w:tc>
      </w:tr>
      <w:tr w:rsidR="0016255D" w:rsidRPr="00465C52" w14:paraId="16EBEC6C" w14:textId="77777777" w:rsidTr="003E5570">
        <w:tc>
          <w:tcPr>
            <w:tcW w:w="720" w:type="dxa"/>
            <w:tcBorders>
              <w:top w:val="nil"/>
              <w:left w:val="single" w:sz="6" w:space="0" w:color="000000"/>
              <w:bottom w:val="nil"/>
              <w:right w:val="nil"/>
            </w:tcBorders>
          </w:tcPr>
          <w:p w14:paraId="1AF5D4C5"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p>
        </w:tc>
        <w:tc>
          <w:tcPr>
            <w:tcW w:w="8370" w:type="dxa"/>
            <w:gridSpan w:val="2"/>
            <w:tcBorders>
              <w:top w:val="single" w:sz="6" w:space="0" w:color="000000"/>
              <w:left w:val="single" w:sz="6" w:space="0" w:color="000000"/>
              <w:bottom w:val="nil"/>
              <w:right w:val="single" w:sz="6" w:space="0" w:color="000000"/>
            </w:tcBorders>
          </w:tcPr>
          <w:p w14:paraId="63F05B50"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Name of candidate:</w:t>
            </w:r>
          </w:p>
        </w:tc>
      </w:tr>
      <w:tr w:rsidR="0016255D" w:rsidRPr="00465C52" w14:paraId="59742264" w14:textId="77777777" w:rsidTr="003E5570">
        <w:tc>
          <w:tcPr>
            <w:tcW w:w="720" w:type="dxa"/>
            <w:tcBorders>
              <w:top w:val="nil"/>
              <w:left w:val="single" w:sz="6" w:space="0" w:color="000000"/>
              <w:bottom w:val="nil"/>
              <w:right w:val="nil"/>
            </w:tcBorders>
          </w:tcPr>
          <w:p w14:paraId="73D9B556"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p>
        </w:tc>
        <w:tc>
          <w:tcPr>
            <w:tcW w:w="1900" w:type="dxa"/>
            <w:tcBorders>
              <w:top w:val="single" w:sz="6" w:space="0" w:color="000000"/>
              <w:left w:val="single" w:sz="6" w:space="0" w:color="000000"/>
              <w:bottom w:val="nil"/>
              <w:right w:val="single" w:sz="6" w:space="0" w:color="000000"/>
            </w:tcBorders>
          </w:tcPr>
          <w:p w14:paraId="020E96BD" w14:textId="77777777" w:rsidR="0089023E" w:rsidRPr="00465C52" w:rsidRDefault="0089023E" w:rsidP="003E5570">
            <w:pPr>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Duration of appointment:</w:t>
            </w:r>
          </w:p>
        </w:tc>
        <w:tc>
          <w:tcPr>
            <w:tcW w:w="6470" w:type="dxa"/>
            <w:tcBorders>
              <w:top w:val="single" w:sz="6" w:space="0" w:color="000000"/>
              <w:left w:val="single" w:sz="6" w:space="0" w:color="000000"/>
              <w:bottom w:val="nil"/>
              <w:right w:val="single" w:sz="6" w:space="0" w:color="000000"/>
            </w:tcBorders>
          </w:tcPr>
          <w:p w14:paraId="04B972C2" w14:textId="77777777" w:rsidR="0089023E" w:rsidRPr="00465C52" w:rsidRDefault="0089023E"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w:t>
            </w:r>
            <w:r w:rsidRPr="00465C52">
              <w:rPr>
                <w:rFonts w:asciiTheme="majorBidi" w:hAnsiTheme="majorBidi" w:cstheme="majorBidi"/>
                <w:i/>
                <w:color w:val="0D0D0D" w:themeColor="text1" w:themeTint="F2"/>
                <w:sz w:val="20"/>
                <w:szCs w:val="20"/>
              </w:rPr>
              <w:t>insert the whole period (start and end dates) for which this position will be engaged</w:t>
            </w:r>
            <w:r w:rsidRPr="00465C52">
              <w:rPr>
                <w:rFonts w:asciiTheme="majorBidi" w:hAnsiTheme="majorBidi" w:cstheme="majorBidi"/>
                <w:color w:val="0D0D0D" w:themeColor="text1" w:themeTint="F2"/>
                <w:sz w:val="20"/>
                <w:szCs w:val="20"/>
              </w:rPr>
              <w:t>]</w:t>
            </w:r>
          </w:p>
        </w:tc>
      </w:tr>
      <w:tr w:rsidR="0016255D" w:rsidRPr="00465C52" w14:paraId="0B0297C8" w14:textId="77777777" w:rsidTr="003E5570">
        <w:tc>
          <w:tcPr>
            <w:tcW w:w="720" w:type="dxa"/>
            <w:tcBorders>
              <w:top w:val="nil"/>
              <w:left w:val="single" w:sz="6" w:space="0" w:color="000000"/>
              <w:bottom w:val="nil"/>
              <w:right w:val="nil"/>
            </w:tcBorders>
          </w:tcPr>
          <w:p w14:paraId="575843B7"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p>
        </w:tc>
        <w:tc>
          <w:tcPr>
            <w:tcW w:w="1900" w:type="dxa"/>
            <w:tcBorders>
              <w:top w:val="single" w:sz="6" w:space="0" w:color="000000"/>
              <w:left w:val="single" w:sz="6" w:space="0" w:color="000000"/>
              <w:bottom w:val="nil"/>
              <w:right w:val="single" w:sz="6" w:space="0" w:color="000000"/>
            </w:tcBorders>
          </w:tcPr>
          <w:p w14:paraId="702A9586" w14:textId="77777777" w:rsidR="0089023E" w:rsidRPr="00465C52" w:rsidRDefault="0089023E" w:rsidP="003E5570">
            <w:pPr>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Time commitment: for this position:</w:t>
            </w:r>
          </w:p>
        </w:tc>
        <w:tc>
          <w:tcPr>
            <w:tcW w:w="6470" w:type="dxa"/>
            <w:tcBorders>
              <w:top w:val="single" w:sz="6" w:space="0" w:color="000000"/>
              <w:left w:val="single" w:sz="6" w:space="0" w:color="000000"/>
              <w:bottom w:val="nil"/>
              <w:right w:val="single" w:sz="6" w:space="0" w:color="000000"/>
            </w:tcBorders>
          </w:tcPr>
          <w:p w14:paraId="2CB731EA" w14:textId="77777777" w:rsidR="0089023E" w:rsidRPr="00465C52" w:rsidRDefault="0089023E"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w:t>
            </w:r>
            <w:r w:rsidRPr="00465C52">
              <w:rPr>
                <w:rFonts w:asciiTheme="majorBidi" w:hAnsiTheme="majorBidi" w:cstheme="majorBidi"/>
                <w:i/>
                <w:color w:val="0D0D0D" w:themeColor="text1" w:themeTint="F2"/>
                <w:sz w:val="20"/>
                <w:szCs w:val="20"/>
              </w:rPr>
              <w:t xml:space="preserve">insert the number of days/week/months/ that </w:t>
            </w:r>
            <w:proofErr w:type="gramStart"/>
            <w:r w:rsidRPr="00465C52">
              <w:rPr>
                <w:rFonts w:asciiTheme="majorBidi" w:hAnsiTheme="majorBidi" w:cstheme="majorBidi"/>
                <w:i/>
                <w:color w:val="0D0D0D" w:themeColor="text1" w:themeTint="F2"/>
                <w:sz w:val="20"/>
                <w:szCs w:val="20"/>
              </w:rPr>
              <w:t>has</w:t>
            </w:r>
            <w:proofErr w:type="gramEnd"/>
            <w:r w:rsidRPr="00465C52">
              <w:rPr>
                <w:rFonts w:asciiTheme="majorBidi" w:hAnsiTheme="majorBidi" w:cstheme="majorBidi"/>
                <w:i/>
                <w:color w:val="0D0D0D" w:themeColor="text1" w:themeTint="F2"/>
                <w:sz w:val="20"/>
                <w:szCs w:val="20"/>
              </w:rPr>
              <w:t xml:space="preserve"> been scheduled for this position</w:t>
            </w:r>
            <w:r w:rsidRPr="00465C52">
              <w:rPr>
                <w:rFonts w:asciiTheme="majorBidi" w:hAnsiTheme="majorBidi" w:cstheme="majorBidi"/>
                <w:color w:val="0D0D0D" w:themeColor="text1" w:themeTint="F2"/>
                <w:sz w:val="20"/>
                <w:szCs w:val="20"/>
              </w:rPr>
              <w:t>]</w:t>
            </w:r>
          </w:p>
        </w:tc>
      </w:tr>
      <w:tr w:rsidR="0016255D" w:rsidRPr="00465C52" w14:paraId="603F83CC" w14:textId="77777777" w:rsidTr="003E5570">
        <w:tc>
          <w:tcPr>
            <w:tcW w:w="720" w:type="dxa"/>
            <w:tcBorders>
              <w:top w:val="nil"/>
              <w:left w:val="single" w:sz="6" w:space="0" w:color="000000"/>
              <w:bottom w:val="single" w:sz="6" w:space="0" w:color="000000"/>
              <w:right w:val="nil"/>
            </w:tcBorders>
          </w:tcPr>
          <w:p w14:paraId="7D8588DA"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p>
        </w:tc>
        <w:tc>
          <w:tcPr>
            <w:tcW w:w="1900" w:type="dxa"/>
            <w:tcBorders>
              <w:top w:val="nil"/>
              <w:left w:val="single" w:sz="6" w:space="0" w:color="000000"/>
              <w:bottom w:val="single" w:sz="6" w:space="0" w:color="000000"/>
              <w:right w:val="single" w:sz="6" w:space="0" w:color="000000"/>
            </w:tcBorders>
          </w:tcPr>
          <w:p w14:paraId="06E0120D" w14:textId="77777777" w:rsidR="0089023E" w:rsidRPr="00465C52" w:rsidRDefault="0089023E" w:rsidP="003E5570">
            <w:pPr>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Expected time schedule for this position:</w:t>
            </w:r>
          </w:p>
        </w:tc>
        <w:tc>
          <w:tcPr>
            <w:tcW w:w="6470" w:type="dxa"/>
            <w:tcBorders>
              <w:top w:val="nil"/>
              <w:left w:val="single" w:sz="6" w:space="0" w:color="000000"/>
              <w:bottom w:val="single" w:sz="6" w:space="0" w:color="000000"/>
              <w:right w:val="single" w:sz="6" w:space="0" w:color="000000"/>
            </w:tcBorders>
          </w:tcPr>
          <w:p w14:paraId="5D214421" w14:textId="77777777" w:rsidR="0089023E" w:rsidRPr="00465C52" w:rsidRDefault="0089023E"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w:t>
            </w:r>
            <w:r w:rsidRPr="00465C52">
              <w:rPr>
                <w:rFonts w:asciiTheme="majorBidi" w:hAnsiTheme="majorBidi" w:cstheme="majorBidi"/>
                <w:i/>
                <w:color w:val="0D0D0D" w:themeColor="text1" w:themeTint="F2"/>
                <w:sz w:val="20"/>
                <w:szCs w:val="20"/>
              </w:rPr>
              <w:t>insert the expected time schedule for this position (e.g. attach high level Gantt chart</w:t>
            </w:r>
            <w:r w:rsidRPr="00465C52">
              <w:rPr>
                <w:rFonts w:asciiTheme="majorBidi" w:hAnsiTheme="majorBidi" w:cstheme="majorBidi"/>
                <w:color w:val="0D0D0D" w:themeColor="text1" w:themeTint="F2"/>
                <w:sz w:val="20"/>
                <w:szCs w:val="20"/>
              </w:rPr>
              <w:t>]</w:t>
            </w:r>
          </w:p>
        </w:tc>
      </w:tr>
      <w:tr w:rsidR="0016255D" w:rsidRPr="00465C52" w14:paraId="4DD0F5A3" w14:textId="77777777" w:rsidTr="003E5570">
        <w:tc>
          <w:tcPr>
            <w:tcW w:w="720" w:type="dxa"/>
            <w:tcBorders>
              <w:top w:val="single" w:sz="6" w:space="0" w:color="000000"/>
              <w:left w:val="single" w:sz="6" w:space="0" w:color="000000"/>
              <w:bottom w:val="nil"/>
              <w:right w:val="nil"/>
            </w:tcBorders>
          </w:tcPr>
          <w:p w14:paraId="7FB012D4"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4.</w:t>
            </w:r>
          </w:p>
        </w:tc>
        <w:tc>
          <w:tcPr>
            <w:tcW w:w="8370" w:type="dxa"/>
            <w:gridSpan w:val="2"/>
            <w:tcBorders>
              <w:top w:val="single" w:sz="6" w:space="0" w:color="000000"/>
              <w:left w:val="single" w:sz="6" w:space="0" w:color="000000"/>
              <w:bottom w:val="nil"/>
              <w:right w:val="single" w:sz="6" w:space="0" w:color="000000"/>
            </w:tcBorders>
          </w:tcPr>
          <w:p w14:paraId="20CF5A89"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 xml:space="preserve">Title of position: </w:t>
            </w:r>
            <w:r w:rsidRPr="00465C52">
              <w:rPr>
                <w:rFonts w:asciiTheme="majorBidi" w:hAnsiTheme="majorBidi" w:cstheme="majorBidi"/>
                <w:i/>
                <w:color w:val="0D0D0D" w:themeColor="text1" w:themeTint="F2"/>
                <w:sz w:val="20"/>
                <w:szCs w:val="20"/>
              </w:rPr>
              <w:t xml:space="preserve">Mechanical Technician </w:t>
            </w:r>
          </w:p>
        </w:tc>
      </w:tr>
      <w:tr w:rsidR="0016255D" w:rsidRPr="00465C52" w14:paraId="04EB2C8B" w14:textId="77777777" w:rsidTr="003E5570">
        <w:tc>
          <w:tcPr>
            <w:tcW w:w="720" w:type="dxa"/>
            <w:tcBorders>
              <w:top w:val="nil"/>
              <w:left w:val="single" w:sz="6" w:space="0" w:color="000000"/>
              <w:bottom w:val="nil"/>
              <w:right w:val="nil"/>
            </w:tcBorders>
          </w:tcPr>
          <w:p w14:paraId="646C4D12"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p>
        </w:tc>
        <w:tc>
          <w:tcPr>
            <w:tcW w:w="8370" w:type="dxa"/>
            <w:gridSpan w:val="2"/>
            <w:tcBorders>
              <w:top w:val="single" w:sz="6" w:space="0" w:color="000000"/>
              <w:left w:val="single" w:sz="6" w:space="0" w:color="000000"/>
              <w:bottom w:val="nil"/>
              <w:right w:val="single" w:sz="6" w:space="0" w:color="000000"/>
            </w:tcBorders>
          </w:tcPr>
          <w:p w14:paraId="29D5AA18"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 xml:space="preserve">Name of candidate:  </w:t>
            </w:r>
          </w:p>
        </w:tc>
      </w:tr>
      <w:tr w:rsidR="0016255D" w:rsidRPr="00465C52" w14:paraId="42A5BBF6" w14:textId="77777777" w:rsidTr="003E5570">
        <w:tc>
          <w:tcPr>
            <w:tcW w:w="720" w:type="dxa"/>
            <w:tcBorders>
              <w:top w:val="nil"/>
              <w:left w:val="single" w:sz="6" w:space="0" w:color="000000"/>
              <w:bottom w:val="nil"/>
              <w:right w:val="nil"/>
            </w:tcBorders>
          </w:tcPr>
          <w:p w14:paraId="4D189175"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p>
        </w:tc>
        <w:tc>
          <w:tcPr>
            <w:tcW w:w="1900" w:type="dxa"/>
            <w:tcBorders>
              <w:top w:val="single" w:sz="6" w:space="0" w:color="000000"/>
              <w:left w:val="single" w:sz="6" w:space="0" w:color="000000"/>
              <w:bottom w:val="nil"/>
              <w:right w:val="single" w:sz="6" w:space="0" w:color="000000"/>
            </w:tcBorders>
          </w:tcPr>
          <w:p w14:paraId="429121DA" w14:textId="77777777" w:rsidR="0089023E" w:rsidRPr="00465C52" w:rsidRDefault="0089023E" w:rsidP="003E5570">
            <w:pPr>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Duration of appointment:</w:t>
            </w:r>
          </w:p>
        </w:tc>
        <w:tc>
          <w:tcPr>
            <w:tcW w:w="6470" w:type="dxa"/>
            <w:tcBorders>
              <w:top w:val="single" w:sz="6" w:space="0" w:color="000000"/>
              <w:left w:val="single" w:sz="6" w:space="0" w:color="000000"/>
              <w:bottom w:val="nil"/>
              <w:right w:val="single" w:sz="6" w:space="0" w:color="000000"/>
            </w:tcBorders>
          </w:tcPr>
          <w:p w14:paraId="54CC74B2" w14:textId="77777777" w:rsidR="0089023E" w:rsidRPr="00465C52" w:rsidRDefault="0089023E"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w:t>
            </w:r>
            <w:r w:rsidRPr="00465C52">
              <w:rPr>
                <w:rFonts w:asciiTheme="majorBidi" w:hAnsiTheme="majorBidi" w:cstheme="majorBidi"/>
                <w:i/>
                <w:color w:val="0D0D0D" w:themeColor="text1" w:themeTint="F2"/>
                <w:sz w:val="20"/>
                <w:szCs w:val="20"/>
              </w:rPr>
              <w:t>insert the whole period (start and end dates) for which this position will be engaged</w:t>
            </w:r>
            <w:r w:rsidRPr="00465C52">
              <w:rPr>
                <w:rFonts w:asciiTheme="majorBidi" w:hAnsiTheme="majorBidi" w:cstheme="majorBidi"/>
                <w:color w:val="0D0D0D" w:themeColor="text1" w:themeTint="F2"/>
                <w:sz w:val="20"/>
                <w:szCs w:val="20"/>
              </w:rPr>
              <w:t>]</w:t>
            </w:r>
          </w:p>
        </w:tc>
      </w:tr>
      <w:tr w:rsidR="0016255D" w:rsidRPr="00465C52" w14:paraId="62382DBB" w14:textId="77777777" w:rsidTr="003E5570">
        <w:tc>
          <w:tcPr>
            <w:tcW w:w="720" w:type="dxa"/>
            <w:tcBorders>
              <w:top w:val="nil"/>
              <w:left w:val="single" w:sz="6" w:space="0" w:color="000000"/>
              <w:bottom w:val="nil"/>
              <w:right w:val="nil"/>
            </w:tcBorders>
          </w:tcPr>
          <w:p w14:paraId="6B28AA66"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p>
        </w:tc>
        <w:tc>
          <w:tcPr>
            <w:tcW w:w="1900" w:type="dxa"/>
            <w:tcBorders>
              <w:top w:val="single" w:sz="6" w:space="0" w:color="000000"/>
              <w:left w:val="single" w:sz="6" w:space="0" w:color="000000"/>
              <w:bottom w:val="nil"/>
              <w:right w:val="single" w:sz="6" w:space="0" w:color="000000"/>
            </w:tcBorders>
          </w:tcPr>
          <w:p w14:paraId="121E09B0" w14:textId="77777777" w:rsidR="0089023E" w:rsidRPr="00465C52" w:rsidRDefault="0089023E" w:rsidP="003E5570">
            <w:pPr>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Time commitment: for this position:</w:t>
            </w:r>
          </w:p>
        </w:tc>
        <w:tc>
          <w:tcPr>
            <w:tcW w:w="6470" w:type="dxa"/>
            <w:tcBorders>
              <w:top w:val="single" w:sz="6" w:space="0" w:color="000000"/>
              <w:left w:val="single" w:sz="6" w:space="0" w:color="000000"/>
              <w:bottom w:val="nil"/>
              <w:right w:val="single" w:sz="6" w:space="0" w:color="000000"/>
            </w:tcBorders>
          </w:tcPr>
          <w:p w14:paraId="25665784" w14:textId="77777777" w:rsidR="0089023E" w:rsidRPr="00465C52" w:rsidRDefault="0089023E"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w:t>
            </w:r>
            <w:r w:rsidRPr="00465C52">
              <w:rPr>
                <w:rFonts w:asciiTheme="majorBidi" w:hAnsiTheme="majorBidi" w:cstheme="majorBidi"/>
                <w:i/>
                <w:color w:val="0D0D0D" w:themeColor="text1" w:themeTint="F2"/>
                <w:sz w:val="20"/>
                <w:szCs w:val="20"/>
              </w:rPr>
              <w:t xml:space="preserve">insert the number of days/week/months/ that </w:t>
            </w:r>
            <w:proofErr w:type="gramStart"/>
            <w:r w:rsidRPr="00465C52">
              <w:rPr>
                <w:rFonts w:asciiTheme="majorBidi" w:hAnsiTheme="majorBidi" w:cstheme="majorBidi"/>
                <w:i/>
                <w:color w:val="0D0D0D" w:themeColor="text1" w:themeTint="F2"/>
                <w:sz w:val="20"/>
                <w:szCs w:val="20"/>
              </w:rPr>
              <w:t>has</w:t>
            </w:r>
            <w:proofErr w:type="gramEnd"/>
            <w:r w:rsidRPr="00465C52">
              <w:rPr>
                <w:rFonts w:asciiTheme="majorBidi" w:hAnsiTheme="majorBidi" w:cstheme="majorBidi"/>
                <w:i/>
                <w:color w:val="0D0D0D" w:themeColor="text1" w:themeTint="F2"/>
                <w:sz w:val="20"/>
                <w:szCs w:val="20"/>
              </w:rPr>
              <w:t xml:space="preserve"> been scheduled for this position</w:t>
            </w:r>
            <w:r w:rsidRPr="00465C52">
              <w:rPr>
                <w:rFonts w:asciiTheme="majorBidi" w:hAnsiTheme="majorBidi" w:cstheme="majorBidi"/>
                <w:color w:val="0D0D0D" w:themeColor="text1" w:themeTint="F2"/>
                <w:sz w:val="20"/>
                <w:szCs w:val="20"/>
              </w:rPr>
              <w:t>]</w:t>
            </w:r>
          </w:p>
        </w:tc>
      </w:tr>
      <w:tr w:rsidR="0016255D" w:rsidRPr="00465C52" w14:paraId="434A8443" w14:textId="77777777" w:rsidTr="003E5570">
        <w:tc>
          <w:tcPr>
            <w:tcW w:w="720" w:type="dxa"/>
            <w:tcBorders>
              <w:top w:val="nil"/>
              <w:left w:val="single" w:sz="6" w:space="0" w:color="000000"/>
              <w:bottom w:val="nil"/>
              <w:right w:val="nil"/>
            </w:tcBorders>
          </w:tcPr>
          <w:p w14:paraId="203F436A"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p>
        </w:tc>
        <w:tc>
          <w:tcPr>
            <w:tcW w:w="1900" w:type="dxa"/>
            <w:tcBorders>
              <w:top w:val="single" w:sz="6" w:space="0" w:color="000000"/>
              <w:left w:val="single" w:sz="6" w:space="0" w:color="000000"/>
              <w:bottom w:val="nil"/>
              <w:right w:val="single" w:sz="6" w:space="0" w:color="000000"/>
            </w:tcBorders>
          </w:tcPr>
          <w:p w14:paraId="360A033D" w14:textId="77777777" w:rsidR="0089023E" w:rsidRPr="00465C52" w:rsidRDefault="0089023E" w:rsidP="003E5570">
            <w:pPr>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Expected time schedule for this position:</w:t>
            </w:r>
          </w:p>
        </w:tc>
        <w:tc>
          <w:tcPr>
            <w:tcW w:w="6470" w:type="dxa"/>
            <w:tcBorders>
              <w:top w:val="single" w:sz="6" w:space="0" w:color="000000"/>
              <w:left w:val="single" w:sz="6" w:space="0" w:color="000000"/>
              <w:bottom w:val="nil"/>
              <w:right w:val="single" w:sz="6" w:space="0" w:color="000000"/>
            </w:tcBorders>
          </w:tcPr>
          <w:p w14:paraId="392B0ACF" w14:textId="77777777" w:rsidR="0089023E" w:rsidRPr="00465C52" w:rsidRDefault="0089023E"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w:t>
            </w:r>
            <w:r w:rsidRPr="00465C52">
              <w:rPr>
                <w:rFonts w:asciiTheme="majorBidi" w:hAnsiTheme="majorBidi" w:cstheme="majorBidi"/>
                <w:i/>
                <w:color w:val="0D0D0D" w:themeColor="text1" w:themeTint="F2"/>
                <w:sz w:val="20"/>
                <w:szCs w:val="20"/>
              </w:rPr>
              <w:t>insert the expected time schedule for this position (e.g. attach high level Gantt chart</w:t>
            </w:r>
            <w:r w:rsidRPr="00465C52">
              <w:rPr>
                <w:rFonts w:asciiTheme="majorBidi" w:hAnsiTheme="majorBidi" w:cstheme="majorBidi"/>
                <w:color w:val="0D0D0D" w:themeColor="text1" w:themeTint="F2"/>
                <w:sz w:val="20"/>
                <w:szCs w:val="20"/>
              </w:rPr>
              <w:t>]</w:t>
            </w:r>
          </w:p>
        </w:tc>
      </w:tr>
      <w:tr w:rsidR="0016255D" w:rsidRPr="00465C52" w14:paraId="3C810984" w14:textId="77777777" w:rsidTr="003E5570">
        <w:tc>
          <w:tcPr>
            <w:tcW w:w="720" w:type="dxa"/>
            <w:tcBorders>
              <w:top w:val="single" w:sz="6" w:space="0" w:color="000000"/>
              <w:left w:val="single" w:sz="6" w:space="0" w:color="000000"/>
              <w:bottom w:val="nil"/>
              <w:right w:val="nil"/>
            </w:tcBorders>
          </w:tcPr>
          <w:p w14:paraId="1CC0C8BF"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5.</w:t>
            </w:r>
          </w:p>
        </w:tc>
        <w:tc>
          <w:tcPr>
            <w:tcW w:w="8370" w:type="dxa"/>
            <w:gridSpan w:val="2"/>
            <w:tcBorders>
              <w:top w:val="single" w:sz="6" w:space="0" w:color="000000"/>
              <w:left w:val="single" w:sz="6" w:space="0" w:color="000000"/>
              <w:bottom w:val="nil"/>
              <w:right w:val="single" w:sz="6" w:space="0" w:color="000000"/>
            </w:tcBorders>
          </w:tcPr>
          <w:p w14:paraId="2AE20907"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 xml:space="preserve">Title of position: </w:t>
            </w:r>
            <w:r w:rsidRPr="00465C52">
              <w:rPr>
                <w:rFonts w:asciiTheme="majorBidi" w:hAnsiTheme="majorBidi" w:cstheme="majorBidi"/>
                <w:i/>
                <w:color w:val="0D0D0D" w:themeColor="text1" w:themeTint="F2"/>
                <w:sz w:val="20"/>
                <w:szCs w:val="20"/>
              </w:rPr>
              <w:t xml:space="preserve">Health and Safety Officer </w:t>
            </w:r>
          </w:p>
        </w:tc>
      </w:tr>
      <w:tr w:rsidR="0016255D" w:rsidRPr="00465C52" w14:paraId="75A008DC" w14:textId="77777777" w:rsidTr="003E5570">
        <w:tc>
          <w:tcPr>
            <w:tcW w:w="720" w:type="dxa"/>
            <w:tcBorders>
              <w:top w:val="nil"/>
              <w:left w:val="single" w:sz="6" w:space="0" w:color="000000"/>
              <w:bottom w:val="nil"/>
              <w:right w:val="nil"/>
            </w:tcBorders>
          </w:tcPr>
          <w:p w14:paraId="3D56DABB"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p>
        </w:tc>
        <w:tc>
          <w:tcPr>
            <w:tcW w:w="8370" w:type="dxa"/>
            <w:gridSpan w:val="2"/>
            <w:tcBorders>
              <w:top w:val="single" w:sz="6" w:space="0" w:color="000000"/>
              <w:left w:val="single" w:sz="6" w:space="0" w:color="000000"/>
              <w:bottom w:val="nil"/>
              <w:right w:val="single" w:sz="6" w:space="0" w:color="000000"/>
            </w:tcBorders>
          </w:tcPr>
          <w:p w14:paraId="4812003D"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Name of candidate</w:t>
            </w:r>
          </w:p>
        </w:tc>
      </w:tr>
      <w:tr w:rsidR="0016255D" w:rsidRPr="00465C52" w14:paraId="76851317" w14:textId="77777777" w:rsidTr="003E5570">
        <w:tc>
          <w:tcPr>
            <w:tcW w:w="720" w:type="dxa"/>
            <w:tcBorders>
              <w:top w:val="nil"/>
              <w:left w:val="single" w:sz="6" w:space="0" w:color="000000"/>
              <w:bottom w:val="nil"/>
              <w:right w:val="nil"/>
            </w:tcBorders>
          </w:tcPr>
          <w:p w14:paraId="1780E4EC"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p>
        </w:tc>
        <w:tc>
          <w:tcPr>
            <w:tcW w:w="1900" w:type="dxa"/>
            <w:tcBorders>
              <w:top w:val="single" w:sz="6" w:space="0" w:color="000000"/>
              <w:left w:val="single" w:sz="6" w:space="0" w:color="000000"/>
              <w:bottom w:val="nil"/>
              <w:right w:val="single" w:sz="6" w:space="0" w:color="000000"/>
            </w:tcBorders>
          </w:tcPr>
          <w:p w14:paraId="46DAF518" w14:textId="77777777" w:rsidR="0089023E" w:rsidRPr="00465C52" w:rsidRDefault="0089023E" w:rsidP="003E5570">
            <w:pPr>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Duration of appointment:</w:t>
            </w:r>
          </w:p>
        </w:tc>
        <w:tc>
          <w:tcPr>
            <w:tcW w:w="6470" w:type="dxa"/>
            <w:tcBorders>
              <w:top w:val="single" w:sz="6" w:space="0" w:color="000000"/>
              <w:left w:val="single" w:sz="6" w:space="0" w:color="000000"/>
              <w:bottom w:val="nil"/>
              <w:right w:val="single" w:sz="6" w:space="0" w:color="000000"/>
            </w:tcBorders>
          </w:tcPr>
          <w:p w14:paraId="58F97EDF" w14:textId="77777777" w:rsidR="0089023E" w:rsidRPr="00465C52" w:rsidRDefault="0089023E"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w:t>
            </w:r>
            <w:r w:rsidRPr="00465C52">
              <w:rPr>
                <w:rFonts w:asciiTheme="majorBidi" w:hAnsiTheme="majorBidi" w:cstheme="majorBidi"/>
                <w:i/>
                <w:color w:val="0D0D0D" w:themeColor="text1" w:themeTint="F2"/>
                <w:sz w:val="20"/>
                <w:szCs w:val="20"/>
              </w:rPr>
              <w:t>insert the whole period (start and end dates) for which this position will be engaged</w:t>
            </w:r>
            <w:r w:rsidRPr="00465C52">
              <w:rPr>
                <w:rFonts w:asciiTheme="majorBidi" w:hAnsiTheme="majorBidi" w:cstheme="majorBidi"/>
                <w:color w:val="0D0D0D" w:themeColor="text1" w:themeTint="F2"/>
                <w:sz w:val="20"/>
                <w:szCs w:val="20"/>
              </w:rPr>
              <w:t>]</w:t>
            </w:r>
          </w:p>
        </w:tc>
      </w:tr>
      <w:tr w:rsidR="0016255D" w:rsidRPr="00465C52" w14:paraId="7BAC6B43" w14:textId="77777777" w:rsidTr="003E5570">
        <w:tc>
          <w:tcPr>
            <w:tcW w:w="720" w:type="dxa"/>
            <w:tcBorders>
              <w:top w:val="nil"/>
              <w:left w:val="single" w:sz="6" w:space="0" w:color="000000"/>
              <w:bottom w:val="nil"/>
              <w:right w:val="nil"/>
            </w:tcBorders>
          </w:tcPr>
          <w:p w14:paraId="6A3A50A4"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p>
        </w:tc>
        <w:tc>
          <w:tcPr>
            <w:tcW w:w="1900" w:type="dxa"/>
            <w:tcBorders>
              <w:top w:val="single" w:sz="6" w:space="0" w:color="000000"/>
              <w:left w:val="single" w:sz="6" w:space="0" w:color="000000"/>
              <w:bottom w:val="nil"/>
              <w:right w:val="single" w:sz="6" w:space="0" w:color="000000"/>
            </w:tcBorders>
          </w:tcPr>
          <w:p w14:paraId="5A348402" w14:textId="77777777" w:rsidR="0089023E" w:rsidRPr="00465C52" w:rsidRDefault="0089023E" w:rsidP="003E5570">
            <w:pPr>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Time commitment: for this position:</w:t>
            </w:r>
          </w:p>
        </w:tc>
        <w:tc>
          <w:tcPr>
            <w:tcW w:w="6470" w:type="dxa"/>
            <w:tcBorders>
              <w:top w:val="single" w:sz="6" w:space="0" w:color="000000"/>
              <w:left w:val="single" w:sz="6" w:space="0" w:color="000000"/>
              <w:bottom w:val="nil"/>
              <w:right w:val="single" w:sz="6" w:space="0" w:color="000000"/>
            </w:tcBorders>
          </w:tcPr>
          <w:p w14:paraId="2BB9382A" w14:textId="77777777" w:rsidR="0089023E" w:rsidRPr="00465C52" w:rsidRDefault="0089023E"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w:t>
            </w:r>
            <w:r w:rsidRPr="00465C52">
              <w:rPr>
                <w:rFonts w:asciiTheme="majorBidi" w:hAnsiTheme="majorBidi" w:cstheme="majorBidi"/>
                <w:i/>
                <w:color w:val="0D0D0D" w:themeColor="text1" w:themeTint="F2"/>
                <w:sz w:val="20"/>
                <w:szCs w:val="20"/>
              </w:rPr>
              <w:t xml:space="preserve">insert the number of days/week/months/ that </w:t>
            </w:r>
            <w:proofErr w:type="gramStart"/>
            <w:r w:rsidRPr="00465C52">
              <w:rPr>
                <w:rFonts w:asciiTheme="majorBidi" w:hAnsiTheme="majorBidi" w:cstheme="majorBidi"/>
                <w:i/>
                <w:color w:val="0D0D0D" w:themeColor="text1" w:themeTint="F2"/>
                <w:sz w:val="20"/>
                <w:szCs w:val="20"/>
              </w:rPr>
              <w:t>has</w:t>
            </w:r>
            <w:proofErr w:type="gramEnd"/>
            <w:r w:rsidRPr="00465C52">
              <w:rPr>
                <w:rFonts w:asciiTheme="majorBidi" w:hAnsiTheme="majorBidi" w:cstheme="majorBidi"/>
                <w:i/>
                <w:color w:val="0D0D0D" w:themeColor="text1" w:themeTint="F2"/>
                <w:sz w:val="20"/>
                <w:szCs w:val="20"/>
              </w:rPr>
              <w:t xml:space="preserve"> been scheduled for this position</w:t>
            </w:r>
            <w:r w:rsidRPr="00465C52">
              <w:rPr>
                <w:rFonts w:asciiTheme="majorBidi" w:hAnsiTheme="majorBidi" w:cstheme="majorBidi"/>
                <w:color w:val="0D0D0D" w:themeColor="text1" w:themeTint="F2"/>
                <w:sz w:val="20"/>
                <w:szCs w:val="20"/>
              </w:rPr>
              <w:t>]</w:t>
            </w:r>
          </w:p>
        </w:tc>
      </w:tr>
      <w:tr w:rsidR="0016255D" w:rsidRPr="00465C52" w14:paraId="5C934549" w14:textId="77777777" w:rsidTr="0089023E">
        <w:tc>
          <w:tcPr>
            <w:tcW w:w="720" w:type="dxa"/>
            <w:tcBorders>
              <w:top w:val="nil"/>
              <w:left w:val="single" w:sz="6" w:space="0" w:color="000000"/>
              <w:bottom w:val="nil"/>
              <w:right w:val="nil"/>
            </w:tcBorders>
          </w:tcPr>
          <w:p w14:paraId="209BD889" w14:textId="77777777" w:rsidR="0089023E" w:rsidRPr="00465C52" w:rsidRDefault="0089023E" w:rsidP="003E5570">
            <w:pPr>
              <w:spacing w:before="120" w:after="120"/>
              <w:ind w:right="-90"/>
              <w:rPr>
                <w:rFonts w:asciiTheme="majorBidi" w:hAnsiTheme="majorBidi" w:cstheme="majorBidi"/>
                <w:b/>
                <w:color w:val="0D0D0D" w:themeColor="text1" w:themeTint="F2"/>
                <w:sz w:val="20"/>
                <w:szCs w:val="20"/>
              </w:rPr>
            </w:pPr>
          </w:p>
        </w:tc>
        <w:tc>
          <w:tcPr>
            <w:tcW w:w="1900" w:type="dxa"/>
            <w:tcBorders>
              <w:top w:val="single" w:sz="6" w:space="0" w:color="000000"/>
              <w:left w:val="single" w:sz="6" w:space="0" w:color="000000"/>
              <w:bottom w:val="single" w:sz="6" w:space="0" w:color="000000"/>
              <w:right w:val="single" w:sz="6" w:space="0" w:color="000000"/>
            </w:tcBorders>
          </w:tcPr>
          <w:p w14:paraId="15CEC887" w14:textId="77777777" w:rsidR="0089023E" w:rsidRPr="00465C52" w:rsidRDefault="0089023E" w:rsidP="003E5570">
            <w:pPr>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Expected time schedule for this position:</w:t>
            </w:r>
          </w:p>
        </w:tc>
        <w:tc>
          <w:tcPr>
            <w:tcW w:w="6470" w:type="dxa"/>
            <w:tcBorders>
              <w:top w:val="single" w:sz="6" w:space="0" w:color="000000"/>
              <w:left w:val="single" w:sz="6" w:space="0" w:color="000000"/>
              <w:bottom w:val="single" w:sz="6" w:space="0" w:color="000000"/>
              <w:right w:val="single" w:sz="6" w:space="0" w:color="000000"/>
            </w:tcBorders>
          </w:tcPr>
          <w:p w14:paraId="38EFA4D5" w14:textId="77777777" w:rsidR="0089023E" w:rsidRPr="00465C52" w:rsidRDefault="0089023E"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color w:val="0D0D0D" w:themeColor="text1" w:themeTint="F2"/>
                <w:sz w:val="20"/>
                <w:szCs w:val="20"/>
              </w:rPr>
              <w:t>[</w:t>
            </w:r>
            <w:r w:rsidRPr="00465C52">
              <w:rPr>
                <w:rFonts w:asciiTheme="majorBidi" w:hAnsiTheme="majorBidi" w:cstheme="majorBidi"/>
                <w:i/>
                <w:color w:val="0D0D0D" w:themeColor="text1" w:themeTint="F2"/>
                <w:sz w:val="20"/>
                <w:szCs w:val="20"/>
              </w:rPr>
              <w:t>insert the expected time schedule for this position (e.g. attach high level Gantt chart</w:t>
            </w:r>
            <w:r w:rsidRPr="00465C52">
              <w:rPr>
                <w:rFonts w:asciiTheme="majorBidi" w:hAnsiTheme="majorBidi" w:cstheme="majorBidi"/>
                <w:color w:val="0D0D0D" w:themeColor="text1" w:themeTint="F2"/>
                <w:sz w:val="20"/>
                <w:szCs w:val="20"/>
              </w:rPr>
              <w:t>]</w:t>
            </w:r>
          </w:p>
        </w:tc>
      </w:tr>
      <w:tr w:rsidR="0016255D" w:rsidRPr="00465C52" w14:paraId="2DEF39D3" w14:textId="77777777" w:rsidTr="003E5570">
        <w:tc>
          <w:tcPr>
            <w:tcW w:w="720" w:type="dxa"/>
            <w:tcBorders>
              <w:top w:val="nil"/>
              <w:left w:val="single" w:sz="6" w:space="0" w:color="000000"/>
              <w:bottom w:val="nil"/>
              <w:right w:val="nil"/>
            </w:tcBorders>
          </w:tcPr>
          <w:p w14:paraId="2DB753A0" w14:textId="4F9735ED" w:rsidR="0089023E" w:rsidRPr="00465C52" w:rsidRDefault="0089023E" w:rsidP="003E5570">
            <w:pPr>
              <w:spacing w:before="120" w:after="120"/>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6</w:t>
            </w:r>
          </w:p>
        </w:tc>
        <w:tc>
          <w:tcPr>
            <w:tcW w:w="8370" w:type="dxa"/>
            <w:gridSpan w:val="2"/>
            <w:tcBorders>
              <w:top w:val="single" w:sz="6" w:space="0" w:color="000000"/>
              <w:left w:val="single" w:sz="6" w:space="0" w:color="000000"/>
              <w:bottom w:val="single" w:sz="6" w:space="0" w:color="000000"/>
              <w:right w:val="single" w:sz="6" w:space="0" w:color="000000"/>
            </w:tcBorders>
          </w:tcPr>
          <w:p w14:paraId="16DCC145" w14:textId="1E73E597" w:rsidR="0089023E" w:rsidRPr="00465C52" w:rsidRDefault="0089023E" w:rsidP="003E5570">
            <w:pPr>
              <w:ind w:right="-90"/>
              <w:rPr>
                <w:rFonts w:asciiTheme="majorBidi" w:hAnsiTheme="majorBidi" w:cstheme="majorBidi"/>
                <w:color w:val="0D0D0D" w:themeColor="text1" w:themeTint="F2"/>
                <w:sz w:val="20"/>
                <w:szCs w:val="20"/>
              </w:rPr>
            </w:pPr>
            <w:r w:rsidRPr="00465C52">
              <w:rPr>
                <w:rFonts w:asciiTheme="majorBidi" w:hAnsiTheme="majorBidi" w:cstheme="majorBidi"/>
                <w:b/>
                <w:color w:val="0D0D0D" w:themeColor="text1" w:themeTint="F2"/>
                <w:sz w:val="20"/>
                <w:szCs w:val="20"/>
              </w:rPr>
              <w:t xml:space="preserve">Title of position: </w:t>
            </w:r>
            <w:r w:rsidRPr="00465C52">
              <w:rPr>
                <w:rFonts w:asciiTheme="majorBidi" w:hAnsiTheme="majorBidi" w:cstheme="majorBidi"/>
                <w:i/>
                <w:color w:val="0D0D0D" w:themeColor="text1" w:themeTint="F2"/>
                <w:sz w:val="20"/>
                <w:szCs w:val="20"/>
              </w:rPr>
              <w:t>Construction Supervisor</w:t>
            </w:r>
          </w:p>
        </w:tc>
      </w:tr>
      <w:tr w:rsidR="0016255D" w:rsidRPr="00465C52" w14:paraId="69A9CA36" w14:textId="77777777" w:rsidTr="0089023E">
        <w:tc>
          <w:tcPr>
            <w:tcW w:w="720" w:type="dxa"/>
            <w:tcBorders>
              <w:top w:val="nil"/>
              <w:left w:val="single" w:sz="6" w:space="0" w:color="000000"/>
              <w:bottom w:val="nil"/>
              <w:right w:val="nil"/>
            </w:tcBorders>
          </w:tcPr>
          <w:p w14:paraId="4D8A319D" w14:textId="77777777" w:rsidR="0089023E" w:rsidRPr="00465C52" w:rsidRDefault="0089023E" w:rsidP="0089023E">
            <w:pPr>
              <w:spacing w:before="120" w:after="120"/>
              <w:ind w:right="-90"/>
              <w:rPr>
                <w:rFonts w:asciiTheme="majorBidi" w:hAnsiTheme="majorBidi" w:cstheme="majorBidi"/>
                <w:b/>
                <w:color w:val="0D0D0D" w:themeColor="text1" w:themeTint="F2"/>
                <w:sz w:val="20"/>
                <w:szCs w:val="20"/>
              </w:rPr>
            </w:pPr>
          </w:p>
        </w:tc>
        <w:tc>
          <w:tcPr>
            <w:tcW w:w="1900" w:type="dxa"/>
            <w:tcBorders>
              <w:top w:val="single" w:sz="6" w:space="0" w:color="000000"/>
              <w:left w:val="single" w:sz="6" w:space="0" w:color="000000"/>
              <w:bottom w:val="single" w:sz="6" w:space="0" w:color="000000"/>
              <w:right w:val="single" w:sz="6" w:space="0" w:color="000000"/>
            </w:tcBorders>
          </w:tcPr>
          <w:p w14:paraId="499E2555" w14:textId="3D66ADE2" w:rsidR="0089023E" w:rsidRPr="00465C52" w:rsidRDefault="0089023E" w:rsidP="0089023E">
            <w:pPr>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 xml:space="preserve">Title of position: </w:t>
            </w:r>
            <w:r w:rsidRPr="00465C52">
              <w:rPr>
                <w:rFonts w:asciiTheme="majorBidi" w:hAnsiTheme="majorBidi" w:cstheme="majorBidi"/>
                <w:i/>
                <w:color w:val="0D0D0D" w:themeColor="text1" w:themeTint="F2"/>
                <w:sz w:val="20"/>
                <w:szCs w:val="20"/>
              </w:rPr>
              <w:t xml:space="preserve">Health and Safety Officer </w:t>
            </w:r>
          </w:p>
        </w:tc>
        <w:tc>
          <w:tcPr>
            <w:tcW w:w="6470" w:type="dxa"/>
            <w:tcBorders>
              <w:top w:val="single" w:sz="6" w:space="0" w:color="000000"/>
              <w:left w:val="single" w:sz="6" w:space="0" w:color="000000"/>
              <w:bottom w:val="single" w:sz="6" w:space="0" w:color="000000"/>
              <w:right w:val="single" w:sz="6" w:space="0" w:color="000000"/>
            </w:tcBorders>
          </w:tcPr>
          <w:p w14:paraId="530B0ACA" w14:textId="2C14F7F9" w:rsidR="0089023E" w:rsidRPr="00465C52" w:rsidRDefault="0089023E" w:rsidP="0089023E">
            <w:pPr>
              <w:ind w:right="-90"/>
              <w:rPr>
                <w:rFonts w:asciiTheme="majorBidi" w:hAnsiTheme="majorBidi" w:cstheme="majorBidi"/>
                <w:color w:val="0D0D0D" w:themeColor="text1" w:themeTint="F2"/>
                <w:sz w:val="20"/>
                <w:szCs w:val="20"/>
              </w:rPr>
            </w:pPr>
            <w:r w:rsidRPr="00465C52">
              <w:rPr>
                <w:rFonts w:asciiTheme="majorBidi" w:hAnsiTheme="majorBidi" w:cstheme="majorBidi"/>
                <w:b/>
                <w:color w:val="0D0D0D" w:themeColor="text1" w:themeTint="F2"/>
                <w:sz w:val="20"/>
                <w:szCs w:val="20"/>
              </w:rPr>
              <w:t xml:space="preserve">Title of position: </w:t>
            </w:r>
            <w:r w:rsidRPr="00465C52">
              <w:rPr>
                <w:rFonts w:asciiTheme="majorBidi" w:hAnsiTheme="majorBidi" w:cstheme="majorBidi"/>
                <w:i/>
                <w:color w:val="0D0D0D" w:themeColor="text1" w:themeTint="F2"/>
                <w:sz w:val="20"/>
                <w:szCs w:val="20"/>
              </w:rPr>
              <w:t xml:space="preserve">Health and Safety Officer </w:t>
            </w:r>
          </w:p>
        </w:tc>
      </w:tr>
      <w:tr w:rsidR="0016255D" w:rsidRPr="00465C52" w14:paraId="67ADF183" w14:textId="77777777" w:rsidTr="0089023E">
        <w:tc>
          <w:tcPr>
            <w:tcW w:w="720" w:type="dxa"/>
            <w:tcBorders>
              <w:top w:val="nil"/>
              <w:left w:val="single" w:sz="6" w:space="0" w:color="000000"/>
              <w:bottom w:val="nil"/>
              <w:right w:val="nil"/>
            </w:tcBorders>
          </w:tcPr>
          <w:p w14:paraId="31BF69DC" w14:textId="77777777" w:rsidR="0089023E" w:rsidRPr="00465C52" w:rsidRDefault="0089023E" w:rsidP="0089023E">
            <w:pPr>
              <w:spacing w:before="120" w:after="120"/>
              <w:ind w:right="-90"/>
              <w:rPr>
                <w:rFonts w:asciiTheme="majorBidi" w:hAnsiTheme="majorBidi" w:cstheme="majorBidi"/>
                <w:b/>
                <w:color w:val="0D0D0D" w:themeColor="text1" w:themeTint="F2"/>
                <w:sz w:val="20"/>
                <w:szCs w:val="20"/>
              </w:rPr>
            </w:pPr>
          </w:p>
        </w:tc>
        <w:tc>
          <w:tcPr>
            <w:tcW w:w="1900" w:type="dxa"/>
            <w:tcBorders>
              <w:top w:val="single" w:sz="6" w:space="0" w:color="000000"/>
              <w:left w:val="single" w:sz="6" w:space="0" w:color="000000"/>
              <w:bottom w:val="single" w:sz="6" w:space="0" w:color="000000"/>
              <w:right w:val="single" w:sz="6" w:space="0" w:color="000000"/>
            </w:tcBorders>
          </w:tcPr>
          <w:p w14:paraId="174CFA83" w14:textId="27299058" w:rsidR="0089023E" w:rsidRPr="00465C52" w:rsidRDefault="0089023E" w:rsidP="0089023E">
            <w:pPr>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 xml:space="preserve">Title of position: </w:t>
            </w:r>
            <w:r w:rsidRPr="00465C52">
              <w:rPr>
                <w:rFonts w:asciiTheme="majorBidi" w:hAnsiTheme="majorBidi" w:cstheme="majorBidi"/>
                <w:i/>
                <w:color w:val="0D0D0D" w:themeColor="text1" w:themeTint="F2"/>
                <w:sz w:val="20"/>
                <w:szCs w:val="20"/>
              </w:rPr>
              <w:t xml:space="preserve">Health and Safety Officer </w:t>
            </w:r>
          </w:p>
        </w:tc>
        <w:tc>
          <w:tcPr>
            <w:tcW w:w="6470" w:type="dxa"/>
            <w:tcBorders>
              <w:top w:val="single" w:sz="6" w:space="0" w:color="000000"/>
              <w:left w:val="single" w:sz="6" w:space="0" w:color="000000"/>
              <w:bottom w:val="single" w:sz="6" w:space="0" w:color="000000"/>
              <w:right w:val="single" w:sz="6" w:space="0" w:color="000000"/>
            </w:tcBorders>
          </w:tcPr>
          <w:p w14:paraId="7F33220B" w14:textId="3B79D6B0" w:rsidR="0089023E" w:rsidRPr="00465C52" w:rsidRDefault="0089023E" w:rsidP="0089023E">
            <w:pPr>
              <w:ind w:right="-90"/>
              <w:rPr>
                <w:rFonts w:asciiTheme="majorBidi" w:hAnsiTheme="majorBidi" w:cstheme="majorBidi"/>
                <w:color w:val="0D0D0D" w:themeColor="text1" w:themeTint="F2"/>
                <w:sz w:val="20"/>
                <w:szCs w:val="20"/>
              </w:rPr>
            </w:pPr>
            <w:r w:rsidRPr="00465C52">
              <w:rPr>
                <w:rFonts w:asciiTheme="majorBidi" w:hAnsiTheme="majorBidi" w:cstheme="majorBidi"/>
                <w:b/>
                <w:color w:val="0D0D0D" w:themeColor="text1" w:themeTint="F2"/>
                <w:sz w:val="20"/>
                <w:szCs w:val="20"/>
              </w:rPr>
              <w:t xml:space="preserve">Title of position: </w:t>
            </w:r>
            <w:r w:rsidRPr="00465C52">
              <w:rPr>
                <w:rFonts w:asciiTheme="majorBidi" w:hAnsiTheme="majorBidi" w:cstheme="majorBidi"/>
                <w:i/>
                <w:color w:val="0D0D0D" w:themeColor="text1" w:themeTint="F2"/>
                <w:sz w:val="20"/>
                <w:szCs w:val="20"/>
              </w:rPr>
              <w:t xml:space="preserve">Health and Safety Officer </w:t>
            </w:r>
          </w:p>
        </w:tc>
      </w:tr>
      <w:tr w:rsidR="0089023E" w:rsidRPr="00465C52" w14:paraId="1F7E6937" w14:textId="77777777" w:rsidTr="0089023E">
        <w:tc>
          <w:tcPr>
            <w:tcW w:w="720" w:type="dxa"/>
            <w:tcBorders>
              <w:top w:val="nil"/>
              <w:left w:val="single" w:sz="6" w:space="0" w:color="000000"/>
              <w:bottom w:val="nil"/>
              <w:right w:val="nil"/>
            </w:tcBorders>
          </w:tcPr>
          <w:p w14:paraId="17170FA0" w14:textId="77777777" w:rsidR="0089023E" w:rsidRPr="00465C52" w:rsidRDefault="0089023E" w:rsidP="0089023E">
            <w:pPr>
              <w:spacing w:before="120" w:after="120"/>
              <w:ind w:right="-90"/>
              <w:rPr>
                <w:rFonts w:asciiTheme="majorBidi" w:hAnsiTheme="majorBidi" w:cstheme="majorBidi"/>
                <w:b/>
                <w:color w:val="0D0D0D" w:themeColor="text1" w:themeTint="F2"/>
                <w:sz w:val="20"/>
                <w:szCs w:val="20"/>
              </w:rPr>
            </w:pPr>
          </w:p>
        </w:tc>
        <w:tc>
          <w:tcPr>
            <w:tcW w:w="1900" w:type="dxa"/>
            <w:tcBorders>
              <w:top w:val="single" w:sz="6" w:space="0" w:color="000000"/>
              <w:left w:val="single" w:sz="6" w:space="0" w:color="000000"/>
              <w:bottom w:val="single" w:sz="6" w:space="0" w:color="000000"/>
              <w:right w:val="single" w:sz="6" w:space="0" w:color="000000"/>
            </w:tcBorders>
          </w:tcPr>
          <w:p w14:paraId="6ABF2937" w14:textId="00934043" w:rsidR="0089023E" w:rsidRPr="00465C52" w:rsidRDefault="0089023E" w:rsidP="0089023E">
            <w:pPr>
              <w:ind w:right="-90"/>
              <w:rPr>
                <w:rFonts w:asciiTheme="majorBidi" w:hAnsiTheme="majorBidi" w:cstheme="majorBidi"/>
                <w:b/>
                <w:color w:val="0D0D0D" w:themeColor="text1" w:themeTint="F2"/>
                <w:sz w:val="20"/>
                <w:szCs w:val="20"/>
              </w:rPr>
            </w:pPr>
            <w:r w:rsidRPr="00465C52">
              <w:rPr>
                <w:rFonts w:asciiTheme="majorBidi" w:hAnsiTheme="majorBidi" w:cstheme="majorBidi"/>
                <w:b/>
                <w:color w:val="0D0D0D" w:themeColor="text1" w:themeTint="F2"/>
                <w:sz w:val="20"/>
                <w:szCs w:val="20"/>
              </w:rPr>
              <w:t xml:space="preserve">Title of position: </w:t>
            </w:r>
            <w:r w:rsidRPr="00465C52">
              <w:rPr>
                <w:rFonts w:asciiTheme="majorBidi" w:hAnsiTheme="majorBidi" w:cstheme="majorBidi"/>
                <w:i/>
                <w:color w:val="0D0D0D" w:themeColor="text1" w:themeTint="F2"/>
                <w:sz w:val="20"/>
                <w:szCs w:val="20"/>
              </w:rPr>
              <w:t xml:space="preserve">Health and Safety Officer </w:t>
            </w:r>
          </w:p>
        </w:tc>
        <w:tc>
          <w:tcPr>
            <w:tcW w:w="6470" w:type="dxa"/>
            <w:tcBorders>
              <w:top w:val="single" w:sz="6" w:space="0" w:color="000000"/>
              <w:left w:val="single" w:sz="6" w:space="0" w:color="000000"/>
              <w:bottom w:val="single" w:sz="6" w:space="0" w:color="000000"/>
              <w:right w:val="single" w:sz="6" w:space="0" w:color="000000"/>
            </w:tcBorders>
          </w:tcPr>
          <w:p w14:paraId="429D16BF" w14:textId="4C2DEB00" w:rsidR="0089023E" w:rsidRPr="00465C52" w:rsidRDefault="0089023E" w:rsidP="0089023E">
            <w:pPr>
              <w:ind w:right="-90"/>
              <w:rPr>
                <w:rFonts w:asciiTheme="majorBidi" w:hAnsiTheme="majorBidi" w:cstheme="majorBidi"/>
                <w:color w:val="0D0D0D" w:themeColor="text1" w:themeTint="F2"/>
                <w:sz w:val="20"/>
                <w:szCs w:val="20"/>
              </w:rPr>
            </w:pPr>
            <w:r w:rsidRPr="00465C52">
              <w:rPr>
                <w:rFonts w:asciiTheme="majorBidi" w:hAnsiTheme="majorBidi" w:cstheme="majorBidi"/>
                <w:b/>
                <w:color w:val="0D0D0D" w:themeColor="text1" w:themeTint="F2"/>
                <w:sz w:val="20"/>
                <w:szCs w:val="20"/>
              </w:rPr>
              <w:t xml:space="preserve">Title of position: </w:t>
            </w:r>
            <w:r w:rsidRPr="00465C52">
              <w:rPr>
                <w:rFonts w:asciiTheme="majorBidi" w:hAnsiTheme="majorBidi" w:cstheme="majorBidi"/>
                <w:i/>
                <w:color w:val="0D0D0D" w:themeColor="text1" w:themeTint="F2"/>
                <w:sz w:val="20"/>
                <w:szCs w:val="20"/>
              </w:rPr>
              <w:t xml:space="preserve">Health and Safety Officer </w:t>
            </w:r>
          </w:p>
        </w:tc>
      </w:tr>
    </w:tbl>
    <w:p w14:paraId="4754A711" w14:textId="77777777" w:rsidR="006E6B4F" w:rsidRPr="00465C52" w:rsidRDefault="006E6B4F" w:rsidP="00347DB2">
      <w:pPr>
        <w:suppressAutoHyphens/>
        <w:spacing w:after="120"/>
        <w:ind w:left="86"/>
        <w:contextualSpacing/>
        <w:rPr>
          <w:b/>
          <w:color w:val="0D0D0D" w:themeColor="text1" w:themeTint="F2"/>
          <w:spacing w:val="-2"/>
        </w:rPr>
      </w:pPr>
    </w:p>
    <w:p w14:paraId="73FF2986" w14:textId="77777777" w:rsidR="006E6B4F" w:rsidRPr="00465C52" w:rsidRDefault="006E6B4F" w:rsidP="00347DB2">
      <w:pPr>
        <w:contextualSpacing/>
        <w:rPr>
          <w:color w:val="0D0D0D" w:themeColor="text1" w:themeTint="F2"/>
        </w:rPr>
      </w:pPr>
    </w:p>
    <w:p w14:paraId="1EE8E85A" w14:textId="77777777" w:rsidR="006E6B4F" w:rsidRPr="00465C52" w:rsidRDefault="006E6B4F" w:rsidP="00347DB2">
      <w:pPr>
        <w:keepNext/>
        <w:suppressAutoHyphens/>
        <w:contextualSpacing/>
        <w:rPr>
          <w:color w:val="0D0D0D" w:themeColor="text1" w:themeTint="F2"/>
          <w:spacing w:val="-2"/>
          <w:sz w:val="20"/>
          <w:szCs w:val="20"/>
        </w:rPr>
      </w:pPr>
    </w:p>
    <w:bookmarkEnd w:id="669"/>
    <w:bookmarkEnd w:id="670"/>
    <w:bookmarkEnd w:id="671"/>
    <w:bookmarkEnd w:id="672"/>
    <w:p w14:paraId="6826831C" w14:textId="77777777" w:rsidR="006E6B4F" w:rsidRPr="00465C52" w:rsidRDefault="006E6B4F" w:rsidP="00347DB2">
      <w:pPr>
        <w:pStyle w:val="SectionVHeading2"/>
        <w:spacing w:before="240" w:after="0"/>
        <w:contextualSpacing/>
        <w:rPr>
          <w:bCs/>
          <w:color w:val="0D0D0D" w:themeColor="text1" w:themeTint="F2"/>
          <w:szCs w:val="24"/>
          <w:lang w:val="en-US"/>
        </w:rPr>
      </w:pPr>
      <w:r w:rsidRPr="00465C52">
        <w:rPr>
          <w:rStyle w:val="Table"/>
          <w:rFonts w:ascii="Times New Roman" w:hAnsi="Times New Roman"/>
          <w:color w:val="0D0D0D" w:themeColor="text1" w:themeTint="F2"/>
          <w:spacing w:val="-2"/>
          <w:lang w:val="en-US"/>
        </w:rPr>
        <w:br w:type="page"/>
      </w:r>
      <w:bookmarkStart w:id="673" w:name="_Toc333564301"/>
      <w:bookmarkStart w:id="674" w:name="_Toc454788560"/>
      <w:proofErr w:type="gramStart"/>
      <w:r w:rsidRPr="00465C52">
        <w:rPr>
          <w:bCs/>
          <w:color w:val="0D0D0D" w:themeColor="text1" w:themeTint="F2"/>
          <w:szCs w:val="24"/>
          <w:lang w:val="en-US"/>
        </w:rPr>
        <w:lastRenderedPageBreak/>
        <w:t>Form</w:t>
      </w:r>
      <w:proofErr w:type="gramEnd"/>
      <w:r w:rsidRPr="00465C52">
        <w:rPr>
          <w:bCs/>
          <w:color w:val="0D0D0D" w:themeColor="text1" w:themeTint="F2"/>
          <w:szCs w:val="24"/>
          <w:lang w:val="en-US"/>
        </w:rPr>
        <w:t xml:space="preserve"> PER-2: </w:t>
      </w:r>
    </w:p>
    <w:p w14:paraId="2880AEC7" w14:textId="77777777" w:rsidR="006E6B4F" w:rsidRPr="00465C52" w:rsidRDefault="006E6B4F" w:rsidP="00347DB2">
      <w:pPr>
        <w:pStyle w:val="SectionVHeading2"/>
        <w:spacing w:before="240" w:after="0"/>
        <w:contextualSpacing/>
        <w:rPr>
          <w:bCs/>
          <w:color w:val="0D0D0D" w:themeColor="text1" w:themeTint="F2"/>
          <w:szCs w:val="24"/>
          <w:lang w:val="en-US"/>
        </w:rPr>
      </w:pPr>
      <w:r w:rsidRPr="00465C52">
        <w:rPr>
          <w:bCs/>
          <w:color w:val="0D0D0D" w:themeColor="text1" w:themeTint="F2"/>
          <w:szCs w:val="24"/>
          <w:lang w:val="en-US"/>
        </w:rPr>
        <w:t>Resume and Declaration</w:t>
      </w:r>
    </w:p>
    <w:p w14:paraId="6BBDC775" w14:textId="77777777" w:rsidR="006E6B4F" w:rsidRPr="00465C52" w:rsidRDefault="006E6B4F" w:rsidP="00347DB2">
      <w:pPr>
        <w:pStyle w:val="SectionVHeading2"/>
        <w:spacing w:before="240" w:after="0"/>
        <w:contextualSpacing/>
        <w:rPr>
          <w:bCs/>
          <w:color w:val="0D0D0D" w:themeColor="text1" w:themeTint="F2"/>
          <w:szCs w:val="24"/>
          <w:lang w:val="en-US"/>
        </w:rPr>
      </w:pPr>
      <w:r w:rsidRPr="00465C52">
        <w:rPr>
          <w:bCs/>
          <w:color w:val="0D0D0D" w:themeColor="text1" w:themeTint="F2"/>
          <w:szCs w:val="24"/>
          <w:lang w:val="en-US"/>
        </w:rPr>
        <w:t xml:space="preserve"> Key Personnel</w:t>
      </w:r>
      <w:bookmarkEnd w:id="673"/>
      <w:bookmarkEnd w:id="674"/>
      <w:r w:rsidRPr="00465C52">
        <w:rPr>
          <w:bCs/>
          <w:color w:val="0D0D0D" w:themeColor="text1" w:themeTint="F2"/>
          <w:szCs w:val="24"/>
          <w:lang w:val="en-US"/>
        </w:rPr>
        <w:t xml:space="preserve">  </w:t>
      </w:r>
    </w:p>
    <w:p w14:paraId="6A99B210" w14:textId="77777777" w:rsidR="006E6B4F" w:rsidRPr="00465C52" w:rsidRDefault="006E6B4F" w:rsidP="00347DB2">
      <w:pPr>
        <w:pStyle w:val="SectionVHeading2"/>
        <w:spacing w:before="0" w:after="0"/>
        <w:contextualSpacing/>
        <w:rPr>
          <w:rStyle w:val="Table"/>
          <w:rFonts w:ascii="Times New Roman" w:hAnsi="Times New Roman"/>
          <w:color w:val="0D0D0D" w:themeColor="text1" w:themeTint="F2"/>
          <w:lang w:val="en-US"/>
        </w:rPr>
      </w:pPr>
    </w:p>
    <w:tbl>
      <w:tblPr>
        <w:tblW w:w="0" w:type="auto"/>
        <w:tblInd w:w="72" w:type="dxa"/>
        <w:tblLayout w:type="fixed"/>
        <w:tblCellMar>
          <w:left w:w="72" w:type="dxa"/>
          <w:right w:w="72" w:type="dxa"/>
        </w:tblCellMar>
        <w:tblLook w:val="0000" w:firstRow="0" w:lastRow="0" w:firstColumn="0" w:lastColumn="0" w:noHBand="0" w:noVBand="0"/>
      </w:tblPr>
      <w:tblGrid>
        <w:gridCol w:w="9090"/>
      </w:tblGrid>
      <w:tr w:rsidR="006E6B4F" w:rsidRPr="00465C52" w14:paraId="2676EEE0" w14:textId="77777777" w:rsidTr="00422820">
        <w:trPr>
          <w:cantSplit/>
        </w:trPr>
        <w:tc>
          <w:tcPr>
            <w:tcW w:w="9090" w:type="dxa"/>
            <w:tcBorders>
              <w:top w:val="single" w:sz="6" w:space="0" w:color="auto"/>
              <w:left w:val="single" w:sz="6" w:space="0" w:color="auto"/>
              <w:bottom w:val="single" w:sz="6" w:space="0" w:color="auto"/>
              <w:right w:val="single" w:sz="6" w:space="0" w:color="auto"/>
            </w:tcBorders>
          </w:tcPr>
          <w:p w14:paraId="2550F2A5"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r w:rsidRPr="00465C52">
              <w:rPr>
                <w:rStyle w:val="Table"/>
                <w:rFonts w:ascii="Times New Roman" w:hAnsi="Times New Roman"/>
                <w:b/>
                <w:bCs/>
                <w:iCs/>
                <w:color w:val="0D0D0D" w:themeColor="text1" w:themeTint="F2"/>
                <w:spacing w:val="-2"/>
              </w:rPr>
              <w:t>Name of Bidder</w:t>
            </w:r>
          </w:p>
          <w:p w14:paraId="2D796DD2"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r>
    </w:tbl>
    <w:p w14:paraId="3BB6DC32" w14:textId="77777777" w:rsidR="006E6B4F" w:rsidRPr="00465C52" w:rsidRDefault="006E6B4F" w:rsidP="00347DB2">
      <w:pPr>
        <w:suppressAutoHyphens/>
        <w:contextualSpacing/>
        <w:rPr>
          <w:rStyle w:val="Table"/>
          <w:rFonts w:ascii="Times New Roman" w:hAnsi="Times New Roman"/>
          <w:b/>
          <w:bCs/>
          <w:iCs/>
          <w:color w:val="0D0D0D" w:themeColor="text1" w:themeTint="F2"/>
          <w:spacing w:val="-2"/>
        </w:rPr>
      </w:pPr>
    </w:p>
    <w:tbl>
      <w:tblPr>
        <w:tblW w:w="9090" w:type="dxa"/>
        <w:tblInd w:w="72" w:type="dxa"/>
        <w:tblLayout w:type="fixed"/>
        <w:tblCellMar>
          <w:left w:w="72" w:type="dxa"/>
          <w:right w:w="72" w:type="dxa"/>
        </w:tblCellMar>
        <w:tblLook w:val="0000" w:firstRow="0" w:lastRow="0" w:firstColumn="0" w:lastColumn="0" w:noHBand="0" w:noVBand="0"/>
      </w:tblPr>
      <w:tblGrid>
        <w:gridCol w:w="1440"/>
        <w:gridCol w:w="3960"/>
        <w:gridCol w:w="3690"/>
      </w:tblGrid>
      <w:tr w:rsidR="0016255D" w:rsidRPr="00465C52" w14:paraId="380E9C3D" w14:textId="77777777" w:rsidTr="00422820">
        <w:trPr>
          <w:cantSplit/>
        </w:trPr>
        <w:tc>
          <w:tcPr>
            <w:tcW w:w="9090" w:type="dxa"/>
            <w:gridSpan w:val="3"/>
            <w:tcBorders>
              <w:top w:val="single" w:sz="6" w:space="0" w:color="auto"/>
              <w:left w:val="single" w:sz="6" w:space="0" w:color="auto"/>
              <w:right w:val="single" w:sz="6" w:space="0" w:color="auto"/>
            </w:tcBorders>
          </w:tcPr>
          <w:p w14:paraId="712A3551"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roofErr w:type="gramStart"/>
            <w:r w:rsidRPr="00465C52">
              <w:rPr>
                <w:rStyle w:val="Table"/>
                <w:rFonts w:ascii="Times New Roman" w:hAnsi="Times New Roman"/>
                <w:b/>
                <w:bCs/>
                <w:iCs/>
                <w:color w:val="0D0D0D" w:themeColor="text1" w:themeTint="F2"/>
                <w:spacing w:val="-2"/>
              </w:rPr>
              <w:t>Position [#</w:t>
            </w:r>
            <w:proofErr w:type="gramEnd"/>
            <w:r w:rsidRPr="00465C52">
              <w:rPr>
                <w:rStyle w:val="Table"/>
                <w:rFonts w:ascii="Times New Roman" w:hAnsi="Times New Roman"/>
                <w:b/>
                <w:bCs/>
                <w:i/>
                <w:iCs/>
                <w:color w:val="0D0D0D" w:themeColor="text1" w:themeTint="F2"/>
                <w:spacing w:val="-2"/>
              </w:rPr>
              <w:t>1</w:t>
            </w:r>
            <w:r w:rsidRPr="00465C52">
              <w:rPr>
                <w:rStyle w:val="Table"/>
                <w:rFonts w:ascii="Times New Roman" w:hAnsi="Times New Roman"/>
                <w:b/>
                <w:bCs/>
                <w:iCs/>
                <w:color w:val="0D0D0D" w:themeColor="text1" w:themeTint="F2"/>
                <w:spacing w:val="-2"/>
              </w:rPr>
              <w:t>]: [</w:t>
            </w:r>
            <w:r w:rsidRPr="00465C52">
              <w:rPr>
                <w:rStyle w:val="Table"/>
                <w:rFonts w:ascii="Times New Roman" w:hAnsi="Times New Roman"/>
                <w:b/>
                <w:bCs/>
                <w:i/>
                <w:iCs/>
                <w:color w:val="0D0D0D" w:themeColor="text1" w:themeTint="F2"/>
                <w:spacing w:val="-2"/>
              </w:rPr>
              <w:t>title of position from Form PER-1</w:t>
            </w:r>
            <w:r w:rsidRPr="00465C52">
              <w:rPr>
                <w:rStyle w:val="Table"/>
                <w:rFonts w:ascii="Times New Roman" w:hAnsi="Times New Roman"/>
                <w:b/>
                <w:bCs/>
                <w:iCs/>
                <w:color w:val="0D0D0D" w:themeColor="text1" w:themeTint="F2"/>
                <w:spacing w:val="-2"/>
              </w:rPr>
              <w:t>]</w:t>
            </w:r>
          </w:p>
          <w:p w14:paraId="7B4C4561" w14:textId="77777777" w:rsidR="006E6B4F" w:rsidRPr="00465C52" w:rsidRDefault="006E6B4F" w:rsidP="00347DB2">
            <w:pPr>
              <w:tabs>
                <w:tab w:val="left" w:pos="1638"/>
                <w:tab w:val="left" w:pos="1998"/>
              </w:tabs>
              <w:suppressAutoHyphens/>
              <w:spacing w:before="60" w:after="60"/>
              <w:ind w:left="378" w:hanging="378"/>
              <w:contextualSpacing/>
              <w:rPr>
                <w:rStyle w:val="Table"/>
                <w:rFonts w:ascii="Times New Roman" w:hAnsi="Times New Roman"/>
                <w:b/>
                <w:bCs/>
                <w:iCs/>
                <w:color w:val="0D0D0D" w:themeColor="text1" w:themeTint="F2"/>
                <w:spacing w:val="-2"/>
              </w:rPr>
            </w:pPr>
          </w:p>
        </w:tc>
      </w:tr>
      <w:tr w:rsidR="0016255D" w:rsidRPr="00465C52" w14:paraId="765108BD" w14:textId="77777777" w:rsidTr="00422820">
        <w:trPr>
          <w:cantSplit/>
        </w:trPr>
        <w:tc>
          <w:tcPr>
            <w:tcW w:w="1440" w:type="dxa"/>
            <w:tcBorders>
              <w:top w:val="single" w:sz="6" w:space="0" w:color="auto"/>
              <w:left w:val="single" w:sz="6" w:space="0" w:color="auto"/>
            </w:tcBorders>
          </w:tcPr>
          <w:p w14:paraId="238CAFB2"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r w:rsidRPr="00465C52">
              <w:rPr>
                <w:rStyle w:val="Table"/>
                <w:rFonts w:ascii="Times New Roman" w:hAnsi="Times New Roman"/>
                <w:b/>
                <w:bCs/>
                <w:iCs/>
                <w:color w:val="0D0D0D" w:themeColor="text1" w:themeTint="F2"/>
                <w:spacing w:val="-2"/>
              </w:rPr>
              <w:t>Personnel information</w:t>
            </w:r>
          </w:p>
        </w:tc>
        <w:tc>
          <w:tcPr>
            <w:tcW w:w="3960" w:type="dxa"/>
            <w:tcBorders>
              <w:top w:val="single" w:sz="6" w:space="0" w:color="auto"/>
              <w:left w:val="single" w:sz="6" w:space="0" w:color="auto"/>
            </w:tcBorders>
          </w:tcPr>
          <w:p w14:paraId="673D09D7"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r w:rsidRPr="00465C52">
              <w:rPr>
                <w:rStyle w:val="Table"/>
                <w:rFonts w:ascii="Times New Roman" w:hAnsi="Times New Roman"/>
                <w:b/>
                <w:bCs/>
                <w:iCs/>
                <w:color w:val="0D0D0D" w:themeColor="text1" w:themeTint="F2"/>
                <w:spacing w:val="-2"/>
              </w:rPr>
              <w:t xml:space="preserve">Name: </w:t>
            </w:r>
          </w:p>
          <w:p w14:paraId="2BAF7691"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c>
          <w:tcPr>
            <w:tcW w:w="3690" w:type="dxa"/>
            <w:tcBorders>
              <w:top w:val="single" w:sz="6" w:space="0" w:color="auto"/>
              <w:left w:val="single" w:sz="6" w:space="0" w:color="auto"/>
              <w:right w:val="single" w:sz="6" w:space="0" w:color="auto"/>
            </w:tcBorders>
          </w:tcPr>
          <w:p w14:paraId="05645D04"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r w:rsidRPr="00465C52">
              <w:rPr>
                <w:rStyle w:val="Table"/>
                <w:rFonts w:ascii="Times New Roman" w:hAnsi="Times New Roman"/>
                <w:b/>
                <w:bCs/>
                <w:iCs/>
                <w:color w:val="0D0D0D" w:themeColor="text1" w:themeTint="F2"/>
                <w:spacing w:val="-2"/>
              </w:rPr>
              <w:t>Date of birth:</w:t>
            </w:r>
          </w:p>
        </w:tc>
      </w:tr>
      <w:tr w:rsidR="0016255D" w:rsidRPr="00465C52" w14:paraId="0896AB4B" w14:textId="77777777" w:rsidTr="00422820">
        <w:trPr>
          <w:cantSplit/>
        </w:trPr>
        <w:tc>
          <w:tcPr>
            <w:tcW w:w="1440" w:type="dxa"/>
            <w:tcBorders>
              <w:top w:val="single" w:sz="6" w:space="0" w:color="auto"/>
              <w:left w:val="single" w:sz="6" w:space="0" w:color="auto"/>
            </w:tcBorders>
          </w:tcPr>
          <w:p w14:paraId="1DC933E6"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c>
          <w:tcPr>
            <w:tcW w:w="3960" w:type="dxa"/>
            <w:tcBorders>
              <w:top w:val="single" w:sz="6" w:space="0" w:color="auto"/>
              <w:left w:val="single" w:sz="6" w:space="0" w:color="auto"/>
            </w:tcBorders>
          </w:tcPr>
          <w:p w14:paraId="4AD8AE22"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r w:rsidRPr="00465C52">
              <w:rPr>
                <w:rStyle w:val="Table"/>
                <w:rFonts w:ascii="Times New Roman" w:hAnsi="Times New Roman"/>
                <w:b/>
                <w:bCs/>
                <w:iCs/>
                <w:color w:val="0D0D0D" w:themeColor="text1" w:themeTint="F2"/>
                <w:spacing w:val="-2"/>
              </w:rPr>
              <w:t>Address:</w:t>
            </w:r>
          </w:p>
          <w:p w14:paraId="759D354D"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c>
          <w:tcPr>
            <w:tcW w:w="3690" w:type="dxa"/>
            <w:tcBorders>
              <w:top w:val="single" w:sz="6" w:space="0" w:color="auto"/>
              <w:left w:val="single" w:sz="6" w:space="0" w:color="auto"/>
              <w:right w:val="single" w:sz="6" w:space="0" w:color="auto"/>
            </w:tcBorders>
          </w:tcPr>
          <w:p w14:paraId="2B12BAD8"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r w:rsidRPr="00465C52">
              <w:rPr>
                <w:rStyle w:val="Table"/>
                <w:rFonts w:ascii="Times New Roman" w:hAnsi="Times New Roman"/>
                <w:b/>
                <w:bCs/>
                <w:iCs/>
                <w:color w:val="0D0D0D" w:themeColor="text1" w:themeTint="F2"/>
                <w:spacing w:val="-2"/>
              </w:rPr>
              <w:t>E-mail:</w:t>
            </w:r>
          </w:p>
        </w:tc>
      </w:tr>
      <w:tr w:rsidR="0016255D" w:rsidRPr="00465C52" w14:paraId="7018F76D" w14:textId="77777777" w:rsidTr="00422820">
        <w:trPr>
          <w:cantSplit/>
        </w:trPr>
        <w:tc>
          <w:tcPr>
            <w:tcW w:w="1440" w:type="dxa"/>
            <w:tcBorders>
              <w:top w:val="single" w:sz="6" w:space="0" w:color="auto"/>
              <w:left w:val="single" w:sz="6" w:space="0" w:color="auto"/>
            </w:tcBorders>
          </w:tcPr>
          <w:p w14:paraId="1735FFEA"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c>
          <w:tcPr>
            <w:tcW w:w="3960" w:type="dxa"/>
            <w:tcBorders>
              <w:top w:val="single" w:sz="6" w:space="0" w:color="auto"/>
              <w:left w:val="single" w:sz="6" w:space="0" w:color="auto"/>
            </w:tcBorders>
          </w:tcPr>
          <w:p w14:paraId="0DA7792C"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c>
          <w:tcPr>
            <w:tcW w:w="3690" w:type="dxa"/>
            <w:tcBorders>
              <w:top w:val="single" w:sz="6" w:space="0" w:color="auto"/>
              <w:left w:val="single" w:sz="6" w:space="0" w:color="auto"/>
              <w:right w:val="single" w:sz="6" w:space="0" w:color="auto"/>
            </w:tcBorders>
          </w:tcPr>
          <w:p w14:paraId="6CE03332"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r>
      <w:tr w:rsidR="0016255D" w:rsidRPr="00465C52" w14:paraId="0160C1E8" w14:textId="77777777" w:rsidTr="00422820">
        <w:trPr>
          <w:cantSplit/>
        </w:trPr>
        <w:tc>
          <w:tcPr>
            <w:tcW w:w="1440" w:type="dxa"/>
            <w:tcBorders>
              <w:left w:val="single" w:sz="6" w:space="0" w:color="auto"/>
            </w:tcBorders>
          </w:tcPr>
          <w:p w14:paraId="08D910F4"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c>
          <w:tcPr>
            <w:tcW w:w="7650" w:type="dxa"/>
            <w:gridSpan w:val="2"/>
            <w:tcBorders>
              <w:top w:val="single" w:sz="6" w:space="0" w:color="auto"/>
              <w:left w:val="single" w:sz="6" w:space="0" w:color="auto"/>
              <w:right w:val="single" w:sz="6" w:space="0" w:color="auto"/>
            </w:tcBorders>
          </w:tcPr>
          <w:p w14:paraId="0A6C19F7"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r w:rsidRPr="00465C52">
              <w:rPr>
                <w:rStyle w:val="Table"/>
                <w:rFonts w:ascii="Times New Roman" w:hAnsi="Times New Roman"/>
                <w:b/>
                <w:bCs/>
                <w:iCs/>
                <w:color w:val="0D0D0D" w:themeColor="text1" w:themeTint="F2"/>
                <w:spacing w:val="-2"/>
              </w:rPr>
              <w:t>Professional qualifications:</w:t>
            </w:r>
          </w:p>
          <w:p w14:paraId="702CCA7B"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r>
      <w:tr w:rsidR="0016255D" w:rsidRPr="00465C52" w14:paraId="61A8E782" w14:textId="77777777" w:rsidTr="00422820">
        <w:trPr>
          <w:cantSplit/>
        </w:trPr>
        <w:tc>
          <w:tcPr>
            <w:tcW w:w="1440" w:type="dxa"/>
            <w:tcBorders>
              <w:left w:val="single" w:sz="6" w:space="0" w:color="auto"/>
            </w:tcBorders>
          </w:tcPr>
          <w:p w14:paraId="77FB8013"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c>
          <w:tcPr>
            <w:tcW w:w="7650" w:type="dxa"/>
            <w:gridSpan w:val="2"/>
            <w:tcBorders>
              <w:top w:val="single" w:sz="6" w:space="0" w:color="auto"/>
              <w:left w:val="single" w:sz="6" w:space="0" w:color="auto"/>
              <w:right w:val="single" w:sz="6" w:space="0" w:color="auto"/>
            </w:tcBorders>
          </w:tcPr>
          <w:p w14:paraId="066D4BD9"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r w:rsidRPr="00465C52">
              <w:rPr>
                <w:rStyle w:val="Table"/>
                <w:rFonts w:ascii="Times New Roman" w:hAnsi="Times New Roman"/>
                <w:b/>
                <w:bCs/>
                <w:iCs/>
                <w:color w:val="0D0D0D" w:themeColor="text1" w:themeTint="F2"/>
                <w:spacing w:val="-2"/>
              </w:rPr>
              <w:t>Academic qualifications:</w:t>
            </w:r>
          </w:p>
          <w:p w14:paraId="2A0374E9"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r>
      <w:tr w:rsidR="0016255D" w:rsidRPr="00465C52" w14:paraId="68191035" w14:textId="77777777" w:rsidTr="00422820">
        <w:trPr>
          <w:cantSplit/>
        </w:trPr>
        <w:tc>
          <w:tcPr>
            <w:tcW w:w="1440" w:type="dxa"/>
            <w:tcBorders>
              <w:left w:val="single" w:sz="6" w:space="0" w:color="auto"/>
            </w:tcBorders>
          </w:tcPr>
          <w:p w14:paraId="27C65067"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c>
          <w:tcPr>
            <w:tcW w:w="7650" w:type="dxa"/>
            <w:gridSpan w:val="2"/>
            <w:tcBorders>
              <w:top w:val="single" w:sz="6" w:space="0" w:color="auto"/>
              <w:left w:val="single" w:sz="6" w:space="0" w:color="auto"/>
              <w:right w:val="single" w:sz="6" w:space="0" w:color="auto"/>
            </w:tcBorders>
          </w:tcPr>
          <w:p w14:paraId="7E0741A7"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r w:rsidRPr="00465C52">
              <w:rPr>
                <w:rStyle w:val="Table"/>
                <w:rFonts w:ascii="Times New Roman" w:hAnsi="Times New Roman"/>
                <w:b/>
                <w:bCs/>
                <w:iCs/>
                <w:color w:val="0D0D0D" w:themeColor="text1" w:themeTint="F2"/>
                <w:spacing w:val="-2"/>
              </w:rPr>
              <w:t xml:space="preserve">Language </w:t>
            </w:r>
            <w:proofErr w:type="gramStart"/>
            <w:r w:rsidRPr="00465C52">
              <w:rPr>
                <w:rStyle w:val="Table"/>
                <w:rFonts w:ascii="Times New Roman" w:hAnsi="Times New Roman"/>
                <w:b/>
                <w:bCs/>
                <w:iCs/>
                <w:color w:val="0D0D0D" w:themeColor="text1" w:themeTint="F2"/>
                <w:spacing w:val="-2"/>
              </w:rPr>
              <w:t>proficiency:</w:t>
            </w:r>
            <w:r w:rsidRPr="00465C52">
              <w:rPr>
                <w:rStyle w:val="Table"/>
                <w:rFonts w:ascii="Times New Roman" w:hAnsi="Times New Roman"/>
                <w:bCs/>
                <w:i/>
                <w:iCs/>
                <w:color w:val="0D0D0D" w:themeColor="text1" w:themeTint="F2"/>
                <w:spacing w:val="-2"/>
              </w:rPr>
              <w:t>[</w:t>
            </w:r>
            <w:proofErr w:type="gramEnd"/>
            <w:r w:rsidRPr="00465C52">
              <w:rPr>
                <w:rStyle w:val="Table"/>
                <w:rFonts w:ascii="Times New Roman" w:hAnsi="Times New Roman"/>
                <w:bCs/>
                <w:i/>
                <w:iCs/>
                <w:color w:val="0D0D0D" w:themeColor="text1" w:themeTint="F2"/>
                <w:spacing w:val="-2"/>
              </w:rPr>
              <w:t xml:space="preserve">language and levels of speaking, reading and writing skills] </w:t>
            </w:r>
          </w:p>
          <w:p w14:paraId="776E9362"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r>
      <w:tr w:rsidR="0016255D" w:rsidRPr="00465C52" w14:paraId="385075AC" w14:textId="77777777" w:rsidTr="00422820">
        <w:trPr>
          <w:cantSplit/>
        </w:trPr>
        <w:tc>
          <w:tcPr>
            <w:tcW w:w="1440" w:type="dxa"/>
            <w:tcBorders>
              <w:top w:val="single" w:sz="6" w:space="0" w:color="auto"/>
              <w:left w:val="single" w:sz="6" w:space="0" w:color="auto"/>
            </w:tcBorders>
          </w:tcPr>
          <w:p w14:paraId="248FB9F7" w14:textId="77777777" w:rsidR="006E6B4F" w:rsidRPr="00465C52" w:rsidRDefault="001B2C0E" w:rsidP="00347DB2">
            <w:pPr>
              <w:suppressAutoHyphens/>
              <w:spacing w:before="60" w:after="60"/>
              <w:contextualSpacing/>
              <w:rPr>
                <w:rStyle w:val="Table"/>
                <w:rFonts w:ascii="Times New Roman" w:hAnsi="Times New Roman"/>
                <w:b/>
                <w:bCs/>
                <w:iCs/>
                <w:color w:val="0D0D0D" w:themeColor="text1" w:themeTint="F2"/>
                <w:spacing w:val="-2"/>
              </w:rPr>
            </w:pPr>
            <w:r w:rsidRPr="00465C52">
              <w:rPr>
                <w:rStyle w:val="Table"/>
                <w:rFonts w:ascii="Times New Roman" w:hAnsi="Times New Roman"/>
                <w:b/>
                <w:bCs/>
                <w:iCs/>
                <w:color w:val="0D0D0D" w:themeColor="text1" w:themeTint="F2"/>
                <w:spacing w:val="-2"/>
              </w:rPr>
              <w:t>details</w:t>
            </w:r>
          </w:p>
        </w:tc>
        <w:tc>
          <w:tcPr>
            <w:tcW w:w="7650" w:type="dxa"/>
            <w:gridSpan w:val="2"/>
            <w:tcBorders>
              <w:top w:val="single" w:sz="6" w:space="0" w:color="auto"/>
              <w:left w:val="single" w:sz="6" w:space="0" w:color="auto"/>
              <w:right w:val="single" w:sz="6" w:space="0" w:color="auto"/>
            </w:tcBorders>
          </w:tcPr>
          <w:p w14:paraId="38DE041C"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r>
      <w:tr w:rsidR="0016255D" w:rsidRPr="00465C52" w14:paraId="34BA043B" w14:textId="77777777" w:rsidTr="00422820">
        <w:trPr>
          <w:cantSplit/>
        </w:trPr>
        <w:tc>
          <w:tcPr>
            <w:tcW w:w="1440" w:type="dxa"/>
            <w:tcBorders>
              <w:left w:val="single" w:sz="6" w:space="0" w:color="auto"/>
            </w:tcBorders>
          </w:tcPr>
          <w:p w14:paraId="01BF169D"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c>
          <w:tcPr>
            <w:tcW w:w="7650" w:type="dxa"/>
            <w:gridSpan w:val="2"/>
            <w:tcBorders>
              <w:top w:val="single" w:sz="6" w:space="0" w:color="auto"/>
              <w:left w:val="single" w:sz="6" w:space="0" w:color="auto"/>
              <w:right w:val="single" w:sz="6" w:space="0" w:color="auto"/>
            </w:tcBorders>
          </w:tcPr>
          <w:p w14:paraId="1AD33152"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r w:rsidRPr="00465C52">
              <w:rPr>
                <w:rStyle w:val="Table"/>
                <w:rFonts w:ascii="Times New Roman" w:hAnsi="Times New Roman"/>
                <w:b/>
                <w:bCs/>
                <w:iCs/>
                <w:color w:val="0D0D0D" w:themeColor="text1" w:themeTint="F2"/>
                <w:spacing w:val="-2"/>
              </w:rPr>
              <w:t>Address of employer:</w:t>
            </w:r>
          </w:p>
          <w:p w14:paraId="3317D7AE"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r>
      <w:tr w:rsidR="0016255D" w:rsidRPr="00465C52" w14:paraId="24F5A0D0" w14:textId="77777777" w:rsidTr="00422820">
        <w:trPr>
          <w:cantSplit/>
        </w:trPr>
        <w:tc>
          <w:tcPr>
            <w:tcW w:w="1440" w:type="dxa"/>
            <w:tcBorders>
              <w:left w:val="single" w:sz="6" w:space="0" w:color="auto"/>
            </w:tcBorders>
          </w:tcPr>
          <w:p w14:paraId="5F4112FD"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c>
          <w:tcPr>
            <w:tcW w:w="3960" w:type="dxa"/>
            <w:tcBorders>
              <w:top w:val="single" w:sz="6" w:space="0" w:color="auto"/>
              <w:left w:val="single" w:sz="6" w:space="0" w:color="auto"/>
            </w:tcBorders>
          </w:tcPr>
          <w:p w14:paraId="5E825FA8"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r w:rsidRPr="00465C52">
              <w:rPr>
                <w:rStyle w:val="Table"/>
                <w:rFonts w:ascii="Times New Roman" w:hAnsi="Times New Roman"/>
                <w:b/>
                <w:bCs/>
                <w:iCs/>
                <w:color w:val="0D0D0D" w:themeColor="text1" w:themeTint="F2"/>
                <w:spacing w:val="-2"/>
              </w:rPr>
              <w:t>Telephone:</w:t>
            </w:r>
          </w:p>
          <w:p w14:paraId="4A9C9183"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c>
          <w:tcPr>
            <w:tcW w:w="3690" w:type="dxa"/>
            <w:tcBorders>
              <w:top w:val="single" w:sz="6" w:space="0" w:color="auto"/>
              <w:left w:val="single" w:sz="6" w:space="0" w:color="auto"/>
              <w:right w:val="single" w:sz="6" w:space="0" w:color="auto"/>
            </w:tcBorders>
          </w:tcPr>
          <w:p w14:paraId="7387347D"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r w:rsidRPr="00465C52">
              <w:rPr>
                <w:rStyle w:val="Table"/>
                <w:rFonts w:ascii="Times New Roman" w:hAnsi="Times New Roman"/>
                <w:b/>
                <w:bCs/>
                <w:iCs/>
                <w:color w:val="0D0D0D" w:themeColor="text1" w:themeTint="F2"/>
                <w:spacing w:val="-2"/>
              </w:rPr>
              <w:t>Contact (manager / personnel officer):</w:t>
            </w:r>
          </w:p>
        </w:tc>
      </w:tr>
      <w:tr w:rsidR="0016255D" w:rsidRPr="00465C52" w14:paraId="393FDF02" w14:textId="77777777" w:rsidTr="00422820">
        <w:trPr>
          <w:cantSplit/>
        </w:trPr>
        <w:tc>
          <w:tcPr>
            <w:tcW w:w="1440" w:type="dxa"/>
            <w:tcBorders>
              <w:left w:val="single" w:sz="6" w:space="0" w:color="auto"/>
            </w:tcBorders>
          </w:tcPr>
          <w:p w14:paraId="7E2719B6"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c>
          <w:tcPr>
            <w:tcW w:w="3960" w:type="dxa"/>
            <w:tcBorders>
              <w:top w:val="single" w:sz="6" w:space="0" w:color="auto"/>
              <w:left w:val="single" w:sz="6" w:space="0" w:color="auto"/>
            </w:tcBorders>
          </w:tcPr>
          <w:p w14:paraId="3D124644"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r w:rsidRPr="00465C52">
              <w:rPr>
                <w:rStyle w:val="Table"/>
                <w:rFonts w:ascii="Times New Roman" w:hAnsi="Times New Roman"/>
                <w:b/>
                <w:bCs/>
                <w:iCs/>
                <w:color w:val="0D0D0D" w:themeColor="text1" w:themeTint="F2"/>
                <w:spacing w:val="-2"/>
              </w:rPr>
              <w:t>Fax:</w:t>
            </w:r>
          </w:p>
          <w:p w14:paraId="011E6EF5"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c>
          <w:tcPr>
            <w:tcW w:w="3690" w:type="dxa"/>
            <w:tcBorders>
              <w:top w:val="single" w:sz="6" w:space="0" w:color="auto"/>
              <w:left w:val="single" w:sz="6" w:space="0" w:color="auto"/>
              <w:right w:val="single" w:sz="6" w:space="0" w:color="auto"/>
            </w:tcBorders>
          </w:tcPr>
          <w:p w14:paraId="07934EBA"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r>
      <w:tr w:rsidR="0016255D" w:rsidRPr="00465C52" w14:paraId="11177AB2" w14:textId="77777777" w:rsidTr="00422820">
        <w:trPr>
          <w:cantSplit/>
        </w:trPr>
        <w:tc>
          <w:tcPr>
            <w:tcW w:w="1440" w:type="dxa"/>
            <w:tcBorders>
              <w:left w:val="single" w:sz="6" w:space="0" w:color="auto"/>
              <w:bottom w:val="single" w:sz="6" w:space="0" w:color="auto"/>
            </w:tcBorders>
          </w:tcPr>
          <w:p w14:paraId="625B1FDC"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c>
          <w:tcPr>
            <w:tcW w:w="3960" w:type="dxa"/>
            <w:tcBorders>
              <w:top w:val="single" w:sz="6" w:space="0" w:color="auto"/>
              <w:left w:val="single" w:sz="6" w:space="0" w:color="auto"/>
              <w:bottom w:val="single" w:sz="6" w:space="0" w:color="auto"/>
            </w:tcBorders>
          </w:tcPr>
          <w:p w14:paraId="5CE2320E"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r w:rsidRPr="00465C52">
              <w:rPr>
                <w:rStyle w:val="Table"/>
                <w:rFonts w:ascii="Times New Roman" w:hAnsi="Times New Roman"/>
                <w:b/>
                <w:bCs/>
                <w:iCs/>
                <w:color w:val="0D0D0D" w:themeColor="text1" w:themeTint="F2"/>
                <w:spacing w:val="-2"/>
              </w:rPr>
              <w:t>Job title:</w:t>
            </w:r>
          </w:p>
          <w:p w14:paraId="6CA73BF1"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p>
        </w:tc>
        <w:tc>
          <w:tcPr>
            <w:tcW w:w="3690" w:type="dxa"/>
            <w:tcBorders>
              <w:top w:val="single" w:sz="6" w:space="0" w:color="auto"/>
              <w:left w:val="single" w:sz="6" w:space="0" w:color="auto"/>
              <w:bottom w:val="single" w:sz="6" w:space="0" w:color="auto"/>
              <w:right w:val="single" w:sz="6" w:space="0" w:color="auto"/>
            </w:tcBorders>
          </w:tcPr>
          <w:p w14:paraId="66B38C3A" w14:textId="77777777" w:rsidR="006E6B4F" w:rsidRPr="00465C52" w:rsidRDefault="006E6B4F" w:rsidP="00347DB2">
            <w:pPr>
              <w:suppressAutoHyphens/>
              <w:spacing w:before="60" w:after="60"/>
              <w:contextualSpacing/>
              <w:rPr>
                <w:rStyle w:val="Table"/>
                <w:rFonts w:ascii="Times New Roman" w:hAnsi="Times New Roman"/>
                <w:b/>
                <w:bCs/>
                <w:iCs/>
                <w:color w:val="0D0D0D" w:themeColor="text1" w:themeTint="F2"/>
                <w:spacing w:val="-2"/>
              </w:rPr>
            </w:pPr>
            <w:r w:rsidRPr="00465C52">
              <w:rPr>
                <w:rStyle w:val="Table"/>
                <w:rFonts w:ascii="Times New Roman" w:hAnsi="Times New Roman"/>
                <w:b/>
                <w:bCs/>
                <w:iCs/>
                <w:color w:val="0D0D0D" w:themeColor="text1" w:themeTint="F2"/>
                <w:spacing w:val="-2"/>
              </w:rPr>
              <w:t>Years with present employer:</w:t>
            </w:r>
          </w:p>
        </w:tc>
      </w:tr>
    </w:tbl>
    <w:p w14:paraId="4CCAA82D" w14:textId="77777777" w:rsidR="006E6B4F" w:rsidRPr="00465C52" w:rsidRDefault="006E6B4F" w:rsidP="00347DB2">
      <w:pPr>
        <w:suppressAutoHyphens/>
        <w:spacing w:before="120" w:after="120"/>
        <w:contextualSpacing/>
        <w:rPr>
          <w:rStyle w:val="Table"/>
          <w:rFonts w:ascii="Times New Roman" w:hAnsi="Times New Roman"/>
          <w:iCs/>
          <w:color w:val="0D0D0D" w:themeColor="text1" w:themeTint="F2"/>
          <w:spacing w:val="-2"/>
        </w:rPr>
      </w:pPr>
      <w:r w:rsidRPr="00465C52">
        <w:rPr>
          <w:rStyle w:val="Table"/>
          <w:rFonts w:ascii="Times New Roman" w:hAnsi="Times New Roman"/>
          <w:iCs/>
          <w:color w:val="0D0D0D" w:themeColor="text1" w:themeTint="F2"/>
          <w:spacing w:val="-2"/>
        </w:rPr>
        <w:t xml:space="preserve">Summarize professional experience in reverse chronological order. Indicate </w:t>
      </w:r>
      <w:proofErr w:type="gramStart"/>
      <w:r w:rsidRPr="00465C52">
        <w:rPr>
          <w:rStyle w:val="Table"/>
          <w:rFonts w:ascii="Times New Roman" w:hAnsi="Times New Roman"/>
          <w:iCs/>
          <w:color w:val="0D0D0D" w:themeColor="text1" w:themeTint="F2"/>
          <w:spacing w:val="-2"/>
        </w:rPr>
        <w:t>particular technical</w:t>
      </w:r>
      <w:proofErr w:type="gramEnd"/>
      <w:r w:rsidRPr="00465C52">
        <w:rPr>
          <w:rStyle w:val="Table"/>
          <w:rFonts w:ascii="Times New Roman" w:hAnsi="Times New Roman"/>
          <w:iCs/>
          <w:color w:val="0D0D0D" w:themeColor="text1" w:themeTint="F2"/>
          <w:spacing w:val="-2"/>
        </w:rPr>
        <w:t xml:space="preserve"> and managerial experience relevant to the project.</w:t>
      </w:r>
    </w:p>
    <w:tbl>
      <w:tblPr>
        <w:tblW w:w="0" w:type="auto"/>
        <w:tblInd w:w="72" w:type="dxa"/>
        <w:tblLayout w:type="fixed"/>
        <w:tblCellMar>
          <w:left w:w="72" w:type="dxa"/>
          <w:right w:w="72" w:type="dxa"/>
        </w:tblCellMar>
        <w:tblLook w:val="0000" w:firstRow="0" w:lastRow="0" w:firstColumn="0" w:lastColumn="0" w:noHBand="0" w:noVBand="0"/>
      </w:tblPr>
      <w:tblGrid>
        <w:gridCol w:w="1080"/>
        <w:gridCol w:w="2260"/>
        <w:gridCol w:w="1440"/>
        <w:gridCol w:w="4230"/>
      </w:tblGrid>
      <w:tr w:rsidR="0016255D" w:rsidRPr="00465C52" w14:paraId="6B2C8DEC" w14:textId="77777777" w:rsidTr="00422820">
        <w:trPr>
          <w:cantSplit/>
        </w:trPr>
        <w:tc>
          <w:tcPr>
            <w:tcW w:w="1080" w:type="dxa"/>
            <w:tcBorders>
              <w:top w:val="single" w:sz="6" w:space="0" w:color="auto"/>
              <w:left w:val="single" w:sz="6" w:space="0" w:color="auto"/>
            </w:tcBorders>
            <w:vAlign w:val="center"/>
          </w:tcPr>
          <w:p w14:paraId="15A291F4" w14:textId="77777777" w:rsidR="006E6B4F" w:rsidRPr="00465C52" w:rsidRDefault="006E6B4F" w:rsidP="00347DB2">
            <w:pPr>
              <w:suppressAutoHyphens/>
              <w:spacing w:before="60" w:after="60"/>
              <w:contextualSpacing/>
              <w:jc w:val="center"/>
              <w:rPr>
                <w:rStyle w:val="Table"/>
                <w:rFonts w:ascii="Times New Roman" w:hAnsi="Times New Roman"/>
                <w:b/>
                <w:bCs/>
                <w:iCs/>
                <w:color w:val="0D0D0D" w:themeColor="text1" w:themeTint="F2"/>
                <w:spacing w:val="-2"/>
              </w:rPr>
            </w:pPr>
            <w:r w:rsidRPr="00465C52">
              <w:rPr>
                <w:rStyle w:val="Table"/>
                <w:rFonts w:ascii="Times New Roman" w:hAnsi="Times New Roman"/>
                <w:b/>
                <w:bCs/>
                <w:iCs/>
                <w:color w:val="0D0D0D" w:themeColor="text1" w:themeTint="F2"/>
                <w:spacing w:val="-2"/>
              </w:rPr>
              <w:t xml:space="preserve">Project </w:t>
            </w:r>
          </w:p>
        </w:tc>
        <w:tc>
          <w:tcPr>
            <w:tcW w:w="2260" w:type="dxa"/>
            <w:tcBorders>
              <w:top w:val="single" w:sz="6" w:space="0" w:color="auto"/>
              <w:left w:val="single" w:sz="6" w:space="0" w:color="auto"/>
            </w:tcBorders>
            <w:vAlign w:val="center"/>
          </w:tcPr>
          <w:p w14:paraId="18C5FBAF" w14:textId="77777777" w:rsidR="006E6B4F" w:rsidRPr="00465C52" w:rsidRDefault="006E6B4F" w:rsidP="00347DB2">
            <w:pPr>
              <w:suppressAutoHyphens/>
              <w:spacing w:before="60" w:after="60"/>
              <w:contextualSpacing/>
              <w:jc w:val="center"/>
              <w:rPr>
                <w:rStyle w:val="Table"/>
                <w:rFonts w:ascii="Times New Roman" w:hAnsi="Times New Roman"/>
                <w:b/>
                <w:bCs/>
                <w:iCs/>
                <w:color w:val="0D0D0D" w:themeColor="text1" w:themeTint="F2"/>
                <w:spacing w:val="-2"/>
              </w:rPr>
            </w:pPr>
            <w:r w:rsidRPr="00465C52">
              <w:rPr>
                <w:rStyle w:val="Table"/>
                <w:rFonts w:ascii="Times New Roman" w:hAnsi="Times New Roman"/>
                <w:b/>
                <w:bCs/>
                <w:iCs/>
                <w:color w:val="0D0D0D" w:themeColor="text1" w:themeTint="F2"/>
                <w:spacing w:val="-2"/>
              </w:rPr>
              <w:t>Role</w:t>
            </w:r>
          </w:p>
        </w:tc>
        <w:tc>
          <w:tcPr>
            <w:tcW w:w="1440" w:type="dxa"/>
            <w:tcBorders>
              <w:top w:val="single" w:sz="6" w:space="0" w:color="auto"/>
              <w:left w:val="single" w:sz="6" w:space="0" w:color="auto"/>
            </w:tcBorders>
            <w:vAlign w:val="center"/>
          </w:tcPr>
          <w:p w14:paraId="7E552B55" w14:textId="77777777" w:rsidR="006E6B4F" w:rsidRPr="00465C52" w:rsidRDefault="006E6B4F" w:rsidP="00347DB2">
            <w:pPr>
              <w:suppressAutoHyphens/>
              <w:spacing w:before="60" w:after="60"/>
              <w:contextualSpacing/>
              <w:jc w:val="center"/>
              <w:rPr>
                <w:rStyle w:val="Table"/>
                <w:rFonts w:ascii="Times New Roman" w:hAnsi="Times New Roman"/>
                <w:b/>
                <w:bCs/>
                <w:iCs/>
                <w:color w:val="0D0D0D" w:themeColor="text1" w:themeTint="F2"/>
                <w:spacing w:val="-2"/>
              </w:rPr>
            </w:pPr>
            <w:r w:rsidRPr="00465C52">
              <w:rPr>
                <w:rStyle w:val="Table"/>
                <w:rFonts w:ascii="Times New Roman" w:hAnsi="Times New Roman"/>
                <w:b/>
                <w:bCs/>
                <w:iCs/>
                <w:color w:val="0D0D0D" w:themeColor="text1" w:themeTint="F2"/>
                <w:spacing w:val="-2"/>
              </w:rPr>
              <w:t>Duration of involvement</w:t>
            </w:r>
          </w:p>
        </w:tc>
        <w:tc>
          <w:tcPr>
            <w:tcW w:w="4230" w:type="dxa"/>
            <w:tcBorders>
              <w:top w:val="single" w:sz="6" w:space="0" w:color="auto"/>
              <w:left w:val="single" w:sz="6" w:space="0" w:color="auto"/>
              <w:right w:val="single" w:sz="6" w:space="0" w:color="auto"/>
            </w:tcBorders>
            <w:vAlign w:val="center"/>
          </w:tcPr>
          <w:p w14:paraId="246C5604" w14:textId="77777777" w:rsidR="006E6B4F" w:rsidRPr="00465C52" w:rsidRDefault="006E6B4F" w:rsidP="00347DB2">
            <w:pPr>
              <w:suppressAutoHyphens/>
              <w:spacing w:before="60" w:after="60"/>
              <w:contextualSpacing/>
              <w:jc w:val="center"/>
              <w:rPr>
                <w:rStyle w:val="Table"/>
                <w:rFonts w:ascii="Times New Roman" w:hAnsi="Times New Roman"/>
                <w:b/>
                <w:bCs/>
                <w:iCs/>
                <w:color w:val="0D0D0D" w:themeColor="text1" w:themeTint="F2"/>
                <w:spacing w:val="-2"/>
              </w:rPr>
            </w:pPr>
            <w:r w:rsidRPr="00465C52">
              <w:rPr>
                <w:rStyle w:val="Table"/>
                <w:rFonts w:ascii="Times New Roman" w:hAnsi="Times New Roman"/>
                <w:b/>
                <w:bCs/>
                <w:iCs/>
                <w:color w:val="0D0D0D" w:themeColor="text1" w:themeTint="F2"/>
                <w:spacing w:val="-2"/>
              </w:rPr>
              <w:t>Relevant experience</w:t>
            </w:r>
          </w:p>
        </w:tc>
      </w:tr>
      <w:tr w:rsidR="0016255D" w:rsidRPr="00465C52" w14:paraId="7DF67000" w14:textId="77777777" w:rsidTr="00422820">
        <w:trPr>
          <w:cantSplit/>
        </w:trPr>
        <w:tc>
          <w:tcPr>
            <w:tcW w:w="1080" w:type="dxa"/>
            <w:tcBorders>
              <w:top w:val="single" w:sz="6" w:space="0" w:color="auto"/>
              <w:left w:val="single" w:sz="6" w:space="0" w:color="auto"/>
            </w:tcBorders>
            <w:vAlign w:val="center"/>
          </w:tcPr>
          <w:p w14:paraId="274D98F6" w14:textId="77777777" w:rsidR="006E6B4F" w:rsidRPr="00465C52" w:rsidRDefault="006E6B4F" w:rsidP="00347DB2">
            <w:pPr>
              <w:suppressAutoHyphens/>
              <w:spacing w:before="60" w:after="60"/>
              <w:contextualSpacing/>
              <w:rPr>
                <w:rStyle w:val="Table"/>
                <w:rFonts w:ascii="Times New Roman" w:hAnsi="Times New Roman"/>
                <w:bCs/>
                <w:i/>
                <w:iCs/>
                <w:color w:val="0D0D0D" w:themeColor="text1" w:themeTint="F2"/>
                <w:spacing w:val="-2"/>
              </w:rPr>
            </w:pPr>
            <w:r w:rsidRPr="00465C52">
              <w:rPr>
                <w:rStyle w:val="Table"/>
                <w:rFonts w:ascii="Times New Roman" w:hAnsi="Times New Roman"/>
                <w:bCs/>
                <w:i/>
                <w:iCs/>
                <w:color w:val="0D0D0D" w:themeColor="text1" w:themeTint="F2"/>
                <w:spacing w:val="-2"/>
              </w:rPr>
              <w:t>[main project details]</w:t>
            </w:r>
          </w:p>
        </w:tc>
        <w:tc>
          <w:tcPr>
            <w:tcW w:w="2260" w:type="dxa"/>
            <w:tcBorders>
              <w:top w:val="single" w:sz="6" w:space="0" w:color="auto"/>
              <w:left w:val="single" w:sz="6" w:space="0" w:color="auto"/>
            </w:tcBorders>
            <w:vAlign w:val="center"/>
          </w:tcPr>
          <w:p w14:paraId="66F1E384" w14:textId="77777777" w:rsidR="006E6B4F" w:rsidRPr="00465C52" w:rsidRDefault="006E6B4F" w:rsidP="00347DB2">
            <w:pPr>
              <w:suppressAutoHyphens/>
              <w:spacing w:before="60" w:after="60"/>
              <w:contextualSpacing/>
              <w:rPr>
                <w:rStyle w:val="Table"/>
                <w:rFonts w:ascii="Times New Roman" w:hAnsi="Times New Roman"/>
                <w:bCs/>
                <w:i/>
                <w:iCs/>
                <w:color w:val="0D0D0D" w:themeColor="text1" w:themeTint="F2"/>
                <w:spacing w:val="-2"/>
              </w:rPr>
            </w:pPr>
            <w:r w:rsidRPr="00465C52">
              <w:rPr>
                <w:rStyle w:val="Table"/>
                <w:rFonts w:ascii="Times New Roman" w:hAnsi="Times New Roman"/>
                <w:bCs/>
                <w:i/>
                <w:iCs/>
                <w:color w:val="0D0D0D" w:themeColor="text1" w:themeTint="F2"/>
                <w:spacing w:val="-2"/>
              </w:rPr>
              <w:t>[role and responsibilities on the project]</w:t>
            </w:r>
          </w:p>
        </w:tc>
        <w:tc>
          <w:tcPr>
            <w:tcW w:w="1440" w:type="dxa"/>
            <w:tcBorders>
              <w:top w:val="single" w:sz="6" w:space="0" w:color="auto"/>
              <w:left w:val="single" w:sz="6" w:space="0" w:color="auto"/>
            </w:tcBorders>
            <w:vAlign w:val="center"/>
          </w:tcPr>
          <w:p w14:paraId="68B22A19" w14:textId="77777777" w:rsidR="006E6B4F" w:rsidRPr="00465C52" w:rsidRDefault="006E6B4F" w:rsidP="00347DB2">
            <w:pPr>
              <w:suppressAutoHyphens/>
              <w:spacing w:before="60" w:after="60"/>
              <w:contextualSpacing/>
              <w:rPr>
                <w:rStyle w:val="Table"/>
                <w:rFonts w:ascii="Times New Roman" w:hAnsi="Times New Roman"/>
                <w:bCs/>
                <w:i/>
                <w:iCs/>
                <w:color w:val="0D0D0D" w:themeColor="text1" w:themeTint="F2"/>
                <w:spacing w:val="-2"/>
              </w:rPr>
            </w:pPr>
            <w:r w:rsidRPr="00465C52">
              <w:rPr>
                <w:rStyle w:val="Table"/>
                <w:rFonts w:ascii="Times New Roman" w:hAnsi="Times New Roman"/>
                <w:bCs/>
                <w:i/>
                <w:iCs/>
                <w:color w:val="0D0D0D" w:themeColor="text1" w:themeTint="F2"/>
                <w:spacing w:val="-2"/>
              </w:rPr>
              <w:t>[time in role]</w:t>
            </w:r>
          </w:p>
        </w:tc>
        <w:tc>
          <w:tcPr>
            <w:tcW w:w="4230" w:type="dxa"/>
            <w:tcBorders>
              <w:top w:val="single" w:sz="6" w:space="0" w:color="auto"/>
              <w:left w:val="single" w:sz="6" w:space="0" w:color="auto"/>
              <w:right w:val="single" w:sz="6" w:space="0" w:color="auto"/>
            </w:tcBorders>
            <w:vAlign w:val="center"/>
          </w:tcPr>
          <w:p w14:paraId="1605F78C" w14:textId="77777777" w:rsidR="006E6B4F" w:rsidRPr="00465C52" w:rsidRDefault="006E6B4F" w:rsidP="00347DB2">
            <w:pPr>
              <w:suppressAutoHyphens/>
              <w:spacing w:before="60" w:after="60"/>
              <w:contextualSpacing/>
              <w:rPr>
                <w:rStyle w:val="Table"/>
                <w:rFonts w:ascii="Times New Roman" w:hAnsi="Times New Roman"/>
                <w:i/>
                <w:color w:val="0D0D0D" w:themeColor="text1" w:themeTint="F2"/>
                <w:spacing w:val="-2"/>
              </w:rPr>
            </w:pPr>
            <w:r w:rsidRPr="00465C52">
              <w:rPr>
                <w:rStyle w:val="Table"/>
                <w:rFonts w:ascii="Times New Roman" w:hAnsi="Times New Roman"/>
                <w:i/>
                <w:color w:val="0D0D0D" w:themeColor="text1" w:themeTint="F2"/>
                <w:spacing w:val="-2"/>
              </w:rPr>
              <w:t xml:space="preserve">[describe the experience relevant to this position] </w:t>
            </w:r>
          </w:p>
        </w:tc>
      </w:tr>
      <w:tr w:rsidR="0016255D" w:rsidRPr="00465C52" w14:paraId="7B6A9E63" w14:textId="77777777" w:rsidTr="00422820">
        <w:trPr>
          <w:cantSplit/>
        </w:trPr>
        <w:tc>
          <w:tcPr>
            <w:tcW w:w="1080" w:type="dxa"/>
            <w:tcBorders>
              <w:top w:val="single" w:sz="6" w:space="0" w:color="auto"/>
              <w:left w:val="single" w:sz="6" w:space="0" w:color="auto"/>
            </w:tcBorders>
            <w:vAlign w:val="center"/>
          </w:tcPr>
          <w:p w14:paraId="7233AE67" w14:textId="77777777" w:rsidR="006E6B4F" w:rsidRPr="00465C52" w:rsidRDefault="006E6B4F" w:rsidP="00347DB2">
            <w:pPr>
              <w:suppressAutoHyphens/>
              <w:spacing w:before="60" w:after="60"/>
              <w:contextualSpacing/>
              <w:rPr>
                <w:rStyle w:val="Table"/>
                <w:rFonts w:ascii="Times New Roman" w:hAnsi="Times New Roman"/>
                <w:i/>
                <w:color w:val="0D0D0D" w:themeColor="text1" w:themeTint="F2"/>
                <w:spacing w:val="-2"/>
              </w:rPr>
            </w:pPr>
          </w:p>
        </w:tc>
        <w:tc>
          <w:tcPr>
            <w:tcW w:w="2260" w:type="dxa"/>
            <w:tcBorders>
              <w:top w:val="single" w:sz="6" w:space="0" w:color="auto"/>
              <w:left w:val="single" w:sz="6" w:space="0" w:color="auto"/>
            </w:tcBorders>
            <w:vAlign w:val="center"/>
          </w:tcPr>
          <w:p w14:paraId="43B68FBE" w14:textId="77777777" w:rsidR="006E6B4F" w:rsidRPr="00465C52" w:rsidRDefault="006E6B4F" w:rsidP="00347DB2">
            <w:pPr>
              <w:suppressAutoHyphens/>
              <w:spacing w:before="60" w:after="60"/>
              <w:contextualSpacing/>
              <w:rPr>
                <w:rStyle w:val="Table"/>
                <w:rFonts w:ascii="Times New Roman" w:hAnsi="Times New Roman"/>
                <w:i/>
                <w:color w:val="0D0D0D" w:themeColor="text1" w:themeTint="F2"/>
                <w:spacing w:val="-2"/>
              </w:rPr>
            </w:pPr>
          </w:p>
        </w:tc>
        <w:tc>
          <w:tcPr>
            <w:tcW w:w="1440" w:type="dxa"/>
            <w:tcBorders>
              <w:top w:val="single" w:sz="6" w:space="0" w:color="auto"/>
              <w:left w:val="single" w:sz="6" w:space="0" w:color="auto"/>
            </w:tcBorders>
            <w:vAlign w:val="center"/>
          </w:tcPr>
          <w:p w14:paraId="4DB53C45" w14:textId="77777777" w:rsidR="006E6B4F" w:rsidRPr="00465C52" w:rsidRDefault="006E6B4F" w:rsidP="00347DB2">
            <w:pPr>
              <w:suppressAutoHyphens/>
              <w:spacing w:before="60" w:after="60"/>
              <w:contextualSpacing/>
              <w:rPr>
                <w:rStyle w:val="Table"/>
                <w:rFonts w:ascii="Times New Roman" w:hAnsi="Times New Roman"/>
                <w:i/>
                <w:color w:val="0D0D0D" w:themeColor="text1" w:themeTint="F2"/>
                <w:spacing w:val="-2"/>
              </w:rPr>
            </w:pPr>
          </w:p>
        </w:tc>
        <w:tc>
          <w:tcPr>
            <w:tcW w:w="4230" w:type="dxa"/>
            <w:tcBorders>
              <w:top w:val="single" w:sz="6" w:space="0" w:color="auto"/>
              <w:left w:val="single" w:sz="6" w:space="0" w:color="auto"/>
              <w:right w:val="single" w:sz="6" w:space="0" w:color="auto"/>
            </w:tcBorders>
            <w:vAlign w:val="center"/>
          </w:tcPr>
          <w:p w14:paraId="3CD61183" w14:textId="77777777" w:rsidR="006E6B4F" w:rsidRPr="00465C52" w:rsidRDefault="006E6B4F" w:rsidP="00347DB2">
            <w:pPr>
              <w:suppressAutoHyphens/>
              <w:spacing w:before="60" w:after="60"/>
              <w:contextualSpacing/>
              <w:rPr>
                <w:rStyle w:val="Table"/>
                <w:rFonts w:ascii="Times New Roman" w:hAnsi="Times New Roman"/>
                <w:i/>
                <w:color w:val="0D0D0D" w:themeColor="text1" w:themeTint="F2"/>
                <w:spacing w:val="-2"/>
              </w:rPr>
            </w:pPr>
          </w:p>
        </w:tc>
      </w:tr>
      <w:tr w:rsidR="006E6B4F" w:rsidRPr="00465C52" w14:paraId="7607A560" w14:textId="77777777" w:rsidTr="00422820">
        <w:trPr>
          <w:cantSplit/>
        </w:trPr>
        <w:tc>
          <w:tcPr>
            <w:tcW w:w="1080" w:type="dxa"/>
            <w:tcBorders>
              <w:top w:val="dotted" w:sz="4" w:space="0" w:color="auto"/>
              <w:left w:val="single" w:sz="6" w:space="0" w:color="auto"/>
            </w:tcBorders>
            <w:vAlign w:val="center"/>
          </w:tcPr>
          <w:p w14:paraId="444B26F6" w14:textId="77777777" w:rsidR="006E6B4F" w:rsidRPr="00465C52" w:rsidRDefault="006E6B4F" w:rsidP="00347DB2">
            <w:pPr>
              <w:suppressAutoHyphens/>
              <w:spacing w:before="60" w:after="60"/>
              <w:contextualSpacing/>
              <w:rPr>
                <w:rStyle w:val="Table"/>
                <w:rFonts w:ascii="Times New Roman" w:hAnsi="Times New Roman"/>
                <w:i/>
                <w:color w:val="0D0D0D" w:themeColor="text1" w:themeTint="F2"/>
                <w:spacing w:val="-2"/>
              </w:rPr>
            </w:pPr>
          </w:p>
        </w:tc>
        <w:tc>
          <w:tcPr>
            <w:tcW w:w="2260" w:type="dxa"/>
            <w:tcBorders>
              <w:top w:val="dotted" w:sz="4" w:space="0" w:color="auto"/>
              <w:left w:val="single" w:sz="6" w:space="0" w:color="auto"/>
            </w:tcBorders>
            <w:vAlign w:val="center"/>
          </w:tcPr>
          <w:p w14:paraId="122293E5" w14:textId="77777777" w:rsidR="006E6B4F" w:rsidRPr="00465C52" w:rsidRDefault="006E6B4F" w:rsidP="00347DB2">
            <w:pPr>
              <w:suppressAutoHyphens/>
              <w:spacing w:before="60" w:after="60"/>
              <w:contextualSpacing/>
              <w:rPr>
                <w:rStyle w:val="Table"/>
                <w:rFonts w:ascii="Times New Roman" w:hAnsi="Times New Roman"/>
                <w:i/>
                <w:color w:val="0D0D0D" w:themeColor="text1" w:themeTint="F2"/>
                <w:spacing w:val="-2"/>
              </w:rPr>
            </w:pPr>
          </w:p>
        </w:tc>
        <w:tc>
          <w:tcPr>
            <w:tcW w:w="1440" w:type="dxa"/>
            <w:tcBorders>
              <w:top w:val="dotted" w:sz="4" w:space="0" w:color="auto"/>
              <w:left w:val="single" w:sz="6" w:space="0" w:color="auto"/>
            </w:tcBorders>
            <w:vAlign w:val="center"/>
          </w:tcPr>
          <w:p w14:paraId="53907A94" w14:textId="77777777" w:rsidR="006E6B4F" w:rsidRPr="00465C52" w:rsidRDefault="006E6B4F" w:rsidP="00347DB2">
            <w:pPr>
              <w:suppressAutoHyphens/>
              <w:spacing w:before="60" w:after="60"/>
              <w:contextualSpacing/>
              <w:rPr>
                <w:rStyle w:val="Table"/>
                <w:rFonts w:ascii="Times New Roman" w:hAnsi="Times New Roman"/>
                <w:i/>
                <w:color w:val="0D0D0D" w:themeColor="text1" w:themeTint="F2"/>
                <w:spacing w:val="-2"/>
              </w:rPr>
            </w:pPr>
          </w:p>
        </w:tc>
        <w:tc>
          <w:tcPr>
            <w:tcW w:w="4230" w:type="dxa"/>
            <w:tcBorders>
              <w:top w:val="dotted" w:sz="4" w:space="0" w:color="auto"/>
              <w:left w:val="single" w:sz="6" w:space="0" w:color="auto"/>
              <w:right w:val="single" w:sz="6" w:space="0" w:color="auto"/>
            </w:tcBorders>
            <w:vAlign w:val="center"/>
          </w:tcPr>
          <w:p w14:paraId="68BB570E" w14:textId="77777777" w:rsidR="006E6B4F" w:rsidRPr="00465C52" w:rsidRDefault="006E6B4F" w:rsidP="00347DB2">
            <w:pPr>
              <w:suppressAutoHyphens/>
              <w:spacing w:before="60" w:after="60"/>
              <w:contextualSpacing/>
              <w:rPr>
                <w:rStyle w:val="Table"/>
                <w:rFonts w:ascii="Times New Roman" w:hAnsi="Times New Roman"/>
                <w:i/>
                <w:color w:val="0D0D0D" w:themeColor="text1" w:themeTint="F2"/>
                <w:spacing w:val="-2"/>
              </w:rPr>
            </w:pPr>
          </w:p>
        </w:tc>
      </w:tr>
    </w:tbl>
    <w:p w14:paraId="1E60464B" w14:textId="77777777" w:rsidR="006E6B4F" w:rsidRPr="00465C52" w:rsidRDefault="006E6B4F" w:rsidP="00347DB2">
      <w:pPr>
        <w:contextualSpacing/>
        <w:rPr>
          <w:b/>
          <w:color w:val="0D0D0D" w:themeColor="text1" w:themeTint="F2"/>
          <w:sz w:val="28"/>
          <w:szCs w:val="28"/>
        </w:rPr>
      </w:pPr>
    </w:p>
    <w:p w14:paraId="6E756CCE" w14:textId="77777777" w:rsidR="006E6B4F" w:rsidRPr="00465C52" w:rsidRDefault="006E6B4F" w:rsidP="00347DB2">
      <w:pPr>
        <w:contextualSpacing/>
        <w:rPr>
          <w:b/>
          <w:color w:val="0D0D0D" w:themeColor="text1" w:themeTint="F2"/>
          <w:sz w:val="28"/>
          <w:szCs w:val="28"/>
        </w:rPr>
      </w:pPr>
      <w:r w:rsidRPr="00465C52">
        <w:rPr>
          <w:b/>
          <w:color w:val="0D0D0D" w:themeColor="text1" w:themeTint="F2"/>
          <w:sz w:val="28"/>
          <w:szCs w:val="28"/>
        </w:rPr>
        <w:t xml:space="preserve">Declaration </w:t>
      </w:r>
    </w:p>
    <w:p w14:paraId="29DC1891" w14:textId="77777777" w:rsidR="006E6B4F" w:rsidRPr="00465C52" w:rsidRDefault="006E6B4F" w:rsidP="00347DB2">
      <w:pPr>
        <w:contextualSpacing/>
        <w:rPr>
          <w:color w:val="0D0D0D" w:themeColor="text1" w:themeTint="F2"/>
        </w:rPr>
      </w:pPr>
    </w:p>
    <w:p w14:paraId="7BA744B8" w14:textId="77777777" w:rsidR="006E6B4F" w:rsidRPr="00465C52" w:rsidRDefault="006E6B4F" w:rsidP="00347DB2">
      <w:pPr>
        <w:spacing w:after="120"/>
        <w:contextualSpacing/>
        <w:rPr>
          <w:color w:val="0D0D0D" w:themeColor="text1" w:themeTint="F2"/>
        </w:rPr>
      </w:pPr>
      <w:r w:rsidRPr="00465C52">
        <w:rPr>
          <w:color w:val="0D0D0D" w:themeColor="text1" w:themeTint="F2"/>
        </w:rPr>
        <w:t>I, the undersigned Key Personnel, certify that to the best of my knowledge and belief, the information contained in this Form PER-2 correctly describes myself, my qualifications and my experience.</w:t>
      </w:r>
    </w:p>
    <w:p w14:paraId="7AC40924" w14:textId="77777777" w:rsidR="00B03DD1" w:rsidRPr="00465C52" w:rsidRDefault="00B03DD1" w:rsidP="00347DB2">
      <w:pPr>
        <w:spacing w:after="120"/>
        <w:contextualSpacing/>
        <w:rPr>
          <w:color w:val="0D0D0D" w:themeColor="text1" w:themeTint="F2"/>
        </w:rPr>
      </w:pPr>
    </w:p>
    <w:p w14:paraId="5B044313" w14:textId="06D37F37" w:rsidR="006E6B4F" w:rsidRPr="00465C52" w:rsidRDefault="006E6B4F" w:rsidP="00347DB2">
      <w:pPr>
        <w:spacing w:after="120"/>
        <w:contextualSpacing/>
        <w:rPr>
          <w:color w:val="0D0D0D" w:themeColor="text1" w:themeTint="F2"/>
        </w:rPr>
      </w:pPr>
      <w:r w:rsidRPr="00465C52">
        <w:rPr>
          <w:color w:val="0D0D0D" w:themeColor="text1" w:themeTint="F2"/>
        </w:rPr>
        <w:t xml:space="preserve">I confirm that I am available as certified </w:t>
      </w:r>
      <w:proofErr w:type="gramStart"/>
      <w:r w:rsidRPr="00465C52">
        <w:rPr>
          <w:color w:val="0D0D0D" w:themeColor="text1" w:themeTint="F2"/>
        </w:rPr>
        <w:t>in</w:t>
      </w:r>
      <w:proofErr w:type="gramEnd"/>
      <w:r w:rsidRPr="00465C52">
        <w:rPr>
          <w:color w:val="0D0D0D" w:themeColor="text1" w:themeTint="F2"/>
        </w:rPr>
        <w:t xml:space="preserve"> the following table and throughout the expected time schedule for this position as provided in the Bid:  </w:t>
      </w:r>
    </w:p>
    <w:tbl>
      <w:tblPr>
        <w:tblW w:w="0" w:type="auto"/>
        <w:tblInd w:w="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2" w:type="dxa"/>
          <w:right w:w="72" w:type="dxa"/>
        </w:tblCellMar>
        <w:tblLook w:val="0000" w:firstRow="0" w:lastRow="0" w:firstColumn="0" w:lastColumn="0" w:noHBand="0" w:noVBand="0"/>
      </w:tblPr>
      <w:tblGrid>
        <w:gridCol w:w="3613"/>
        <w:gridCol w:w="5487"/>
      </w:tblGrid>
      <w:tr w:rsidR="0016255D" w:rsidRPr="00465C52" w14:paraId="416837DF" w14:textId="77777777" w:rsidTr="00422820">
        <w:trPr>
          <w:cantSplit/>
        </w:trPr>
        <w:tc>
          <w:tcPr>
            <w:tcW w:w="3613" w:type="dxa"/>
          </w:tcPr>
          <w:p w14:paraId="4D8E1009" w14:textId="77777777" w:rsidR="006E6B4F" w:rsidRPr="00465C52" w:rsidRDefault="006E6B4F" w:rsidP="00347DB2">
            <w:pPr>
              <w:suppressAutoHyphens/>
              <w:spacing w:before="60" w:after="60"/>
              <w:contextualSpacing/>
              <w:rPr>
                <w:rStyle w:val="Table"/>
                <w:rFonts w:ascii="Times New Roman" w:hAnsi="Times New Roman"/>
                <w:b/>
                <w:color w:val="0D0D0D" w:themeColor="text1" w:themeTint="F2"/>
                <w:spacing w:val="-2"/>
              </w:rPr>
            </w:pPr>
            <w:r w:rsidRPr="00465C52">
              <w:rPr>
                <w:rStyle w:val="Table"/>
                <w:rFonts w:ascii="Times New Roman" w:hAnsi="Times New Roman"/>
                <w:b/>
                <w:color w:val="0D0D0D" w:themeColor="text1" w:themeTint="F2"/>
                <w:spacing w:val="-2"/>
              </w:rPr>
              <w:t>Commitment</w:t>
            </w:r>
          </w:p>
        </w:tc>
        <w:tc>
          <w:tcPr>
            <w:tcW w:w="5487" w:type="dxa"/>
          </w:tcPr>
          <w:p w14:paraId="5E0A04D5" w14:textId="77777777" w:rsidR="006E6B4F" w:rsidRPr="00465C52" w:rsidRDefault="006E6B4F" w:rsidP="00347DB2">
            <w:pPr>
              <w:suppressAutoHyphens/>
              <w:spacing w:before="60" w:after="60"/>
              <w:contextualSpacing/>
              <w:rPr>
                <w:rStyle w:val="Table"/>
                <w:rFonts w:ascii="Times New Roman" w:hAnsi="Times New Roman"/>
                <w:b/>
                <w:color w:val="0D0D0D" w:themeColor="text1" w:themeTint="F2"/>
                <w:spacing w:val="-2"/>
              </w:rPr>
            </w:pPr>
            <w:r w:rsidRPr="00465C52">
              <w:rPr>
                <w:rStyle w:val="Table"/>
                <w:rFonts w:ascii="Times New Roman" w:hAnsi="Times New Roman"/>
                <w:b/>
                <w:color w:val="0D0D0D" w:themeColor="text1" w:themeTint="F2"/>
                <w:spacing w:val="-2"/>
              </w:rPr>
              <w:t>Details</w:t>
            </w:r>
          </w:p>
        </w:tc>
      </w:tr>
      <w:tr w:rsidR="0016255D" w:rsidRPr="00465C52" w14:paraId="17B4760C" w14:textId="77777777" w:rsidTr="00422820">
        <w:trPr>
          <w:cantSplit/>
        </w:trPr>
        <w:tc>
          <w:tcPr>
            <w:tcW w:w="3613" w:type="dxa"/>
          </w:tcPr>
          <w:p w14:paraId="56342D58" w14:textId="77777777" w:rsidR="006E6B4F" w:rsidRPr="00465C52" w:rsidRDefault="006E6B4F" w:rsidP="00347DB2">
            <w:pPr>
              <w:suppressAutoHyphens/>
              <w:spacing w:before="60" w:after="60"/>
              <w:contextualSpacing/>
              <w:rPr>
                <w:rStyle w:val="Table"/>
                <w:rFonts w:ascii="Times New Roman" w:hAnsi="Times New Roman"/>
                <w:b/>
                <w:color w:val="0D0D0D" w:themeColor="text1" w:themeTint="F2"/>
                <w:spacing w:val="-2"/>
              </w:rPr>
            </w:pPr>
            <w:r w:rsidRPr="00465C52">
              <w:rPr>
                <w:rStyle w:val="Table"/>
                <w:rFonts w:ascii="Times New Roman" w:hAnsi="Times New Roman"/>
                <w:b/>
                <w:color w:val="0D0D0D" w:themeColor="text1" w:themeTint="F2"/>
                <w:spacing w:val="-2"/>
              </w:rPr>
              <w:t>Commitment to duration of contract:</w:t>
            </w:r>
          </w:p>
        </w:tc>
        <w:tc>
          <w:tcPr>
            <w:tcW w:w="5487" w:type="dxa"/>
          </w:tcPr>
          <w:p w14:paraId="2ABC5FD0" w14:textId="77777777" w:rsidR="006E6B4F" w:rsidRPr="00465C52" w:rsidRDefault="006E6B4F" w:rsidP="00347DB2">
            <w:pPr>
              <w:suppressAutoHyphens/>
              <w:spacing w:before="60" w:after="60"/>
              <w:contextualSpacing/>
              <w:rPr>
                <w:rStyle w:val="Table"/>
                <w:rFonts w:ascii="Times New Roman" w:hAnsi="Times New Roman"/>
                <w:i/>
                <w:color w:val="0D0D0D" w:themeColor="text1" w:themeTint="F2"/>
                <w:spacing w:val="-2"/>
              </w:rPr>
            </w:pPr>
            <w:r w:rsidRPr="00465C52">
              <w:rPr>
                <w:rStyle w:val="Table"/>
                <w:rFonts w:ascii="Times New Roman" w:hAnsi="Times New Roman"/>
                <w:i/>
                <w:color w:val="0D0D0D" w:themeColor="text1" w:themeTint="F2"/>
                <w:spacing w:val="-2"/>
              </w:rPr>
              <w:t>[insert period (start and end dates) for which this Key Personnel is available to work on this contract]</w:t>
            </w:r>
          </w:p>
        </w:tc>
      </w:tr>
      <w:tr w:rsidR="006E6B4F" w:rsidRPr="00465C52" w14:paraId="70209BEF" w14:textId="77777777" w:rsidTr="00422820">
        <w:trPr>
          <w:cantSplit/>
        </w:trPr>
        <w:tc>
          <w:tcPr>
            <w:tcW w:w="3613" w:type="dxa"/>
          </w:tcPr>
          <w:p w14:paraId="012168C7" w14:textId="77777777" w:rsidR="006E6B4F" w:rsidRPr="00465C52" w:rsidRDefault="006E6B4F" w:rsidP="00347DB2">
            <w:pPr>
              <w:suppressAutoHyphens/>
              <w:spacing w:before="60" w:after="60"/>
              <w:contextualSpacing/>
              <w:rPr>
                <w:rStyle w:val="Table"/>
                <w:rFonts w:ascii="Times New Roman" w:hAnsi="Times New Roman"/>
                <w:b/>
                <w:color w:val="0D0D0D" w:themeColor="text1" w:themeTint="F2"/>
                <w:spacing w:val="-2"/>
              </w:rPr>
            </w:pPr>
            <w:r w:rsidRPr="00465C52">
              <w:rPr>
                <w:rStyle w:val="Table"/>
                <w:rFonts w:ascii="Times New Roman" w:hAnsi="Times New Roman"/>
                <w:b/>
                <w:color w:val="0D0D0D" w:themeColor="text1" w:themeTint="F2"/>
                <w:spacing w:val="-2"/>
              </w:rPr>
              <w:t>Time commitment:</w:t>
            </w:r>
          </w:p>
        </w:tc>
        <w:tc>
          <w:tcPr>
            <w:tcW w:w="5487" w:type="dxa"/>
          </w:tcPr>
          <w:p w14:paraId="79BD5987" w14:textId="77777777" w:rsidR="006E6B4F" w:rsidRPr="00465C52" w:rsidRDefault="006E6B4F" w:rsidP="00347DB2">
            <w:pPr>
              <w:suppressAutoHyphens/>
              <w:spacing w:before="60" w:after="60"/>
              <w:contextualSpacing/>
              <w:rPr>
                <w:rStyle w:val="Table"/>
                <w:rFonts w:ascii="Times New Roman" w:hAnsi="Times New Roman"/>
                <w:i/>
                <w:color w:val="0D0D0D" w:themeColor="text1" w:themeTint="F2"/>
                <w:spacing w:val="-2"/>
              </w:rPr>
            </w:pPr>
            <w:r w:rsidRPr="00465C52">
              <w:rPr>
                <w:rStyle w:val="Table"/>
                <w:rFonts w:ascii="Times New Roman" w:hAnsi="Times New Roman"/>
                <w:i/>
                <w:color w:val="0D0D0D" w:themeColor="text1" w:themeTint="F2"/>
                <w:spacing w:val="-2"/>
              </w:rPr>
              <w:t>[insert the number of days/week/months/ that this Key Personnel will be engaged]</w:t>
            </w:r>
          </w:p>
        </w:tc>
      </w:tr>
    </w:tbl>
    <w:p w14:paraId="2E0B0A00" w14:textId="77777777" w:rsidR="006E6B4F" w:rsidRPr="00465C52" w:rsidRDefault="006E6B4F" w:rsidP="00347DB2">
      <w:pPr>
        <w:spacing w:after="120"/>
        <w:contextualSpacing/>
        <w:rPr>
          <w:color w:val="0D0D0D" w:themeColor="text1" w:themeTint="F2"/>
        </w:rPr>
      </w:pPr>
    </w:p>
    <w:p w14:paraId="788B644F" w14:textId="77777777" w:rsidR="006E6B4F" w:rsidRPr="00465C52" w:rsidRDefault="006E6B4F" w:rsidP="00347DB2">
      <w:pPr>
        <w:spacing w:after="120"/>
        <w:contextualSpacing/>
        <w:rPr>
          <w:color w:val="0D0D0D" w:themeColor="text1" w:themeTint="F2"/>
        </w:rPr>
      </w:pPr>
      <w:r w:rsidRPr="00465C52">
        <w:rPr>
          <w:color w:val="0D0D0D" w:themeColor="text1" w:themeTint="F2"/>
        </w:rPr>
        <w:t>I understand that any misrepresentation or omission in this Form may:</w:t>
      </w:r>
    </w:p>
    <w:p w14:paraId="16942163" w14:textId="77777777" w:rsidR="006E6B4F" w:rsidRPr="00465C52" w:rsidRDefault="006E6B4F" w:rsidP="00151EF3">
      <w:pPr>
        <w:pStyle w:val="ListParagraph"/>
        <w:numPr>
          <w:ilvl w:val="0"/>
          <w:numId w:val="52"/>
        </w:numPr>
        <w:spacing w:after="120"/>
        <w:jc w:val="both"/>
        <w:rPr>
          <w:color w:val="0D0D0D" w:themeColor="text1" w:themeTint="F2"/>
        </w:rPr>
      </w:pPr>
      <w:r w:rsidRPr="00465C52">
        <w:rPr>
          <w:color w:val="0D0D0D" w:themeColor="text1" w:themeTint="F2"/>
        </w:rPr>
        <w:lastRenderedPageBreak/>
        <w:t>be taken into consideration during Bid evaluation;</w:t>
      </w:r>
    </w:p>
    <w:p w14:paraId="4BD1A204" w14:textId="77777777" w:rsidR="006E6B4F" w:rsidRPr="00465C52" w:rsidRDefault="006E6B4F" w:rsidP="00151EF3">
      <w:pPr>
        <w:pStyle w:val="ListParagraph"/>
        <w:numPr>
          <w:ilvl w:val="0"/>
          <w:numId w:val="52"/>
        </w:numPr>
        <w:spacing w:after="120"/>
        <w:jc w:val="both"/>
        <w:rPr>
          <w:color w:val="0D0D0D" w:themeColor="text1" w:themeTint="F2"/>
        </w:rPr>
      </w:pPr>
      <w:r w:rsidRPr="00465C52">
        <w:rPr>
          <w:color w:val="0D0D0D" w:themeColor="text1" w:themeTint="F2"/>
        </w:rPr>
        <w:t>my disqualification from participating in the Bid;</w:t>
      </w:r>
    </w:p>
    <w:p w14:paraId="44413F21" w14:textId="77777777" w:rsidR="006E6B4F" w:rsidRPr="00465C52" w:rsidRDefault="006E6B4F" w:rsidP="00151EF3">
      <w:pPr>
        <w:pStyle w:val="ListParagraph"/>
        <w:numPr>
          <w:ilvl w:val="0"/>
          <w:numId w:val="52"/>
        </w:numPr>
        <w:spacing w:after="120"/>
        <w:jc w:val="both"/>
        <w:rPr>
          <w:color w:val="0D0D0D" w:themeColor="text1" w:themeTint="F2"/>
        </w:rPr>
      </w:pPr>
      <w:r w:rsidRPr="00465C52">
        <w:rPr>
          <w:color w:val="0D0D0D" w:themeColor="text1" w:themeTint="F2"/>
        </w:rPr>
        <w:t>my dismissal from the contract.</w:t>
      </w:r>
    </w:p>
    <w:p w14:paraId="161FC05D" w14:textId="77777777" w:rsidR="006E6B4F" w:rsidRPr="00465C52" w:rsidRDefault="006E6B4F" w:rsidP="00347DB2">
      <w:pPr>
        <w:spacing w:after="120"/>
        <w:contextualSpacing/>
        <w:rPr>
          <w:color w:val="0D0D0D" w:themeColor="text1" w:themeTint="F2"/>
        </w:rPr>
      </w:pPr>
    </w:p>
    <w:p w14:paraId="5B236E6D" w14:textId="77777777" w:rsidR="006E6B4F" w:rsidRPr="00465C52" w:rsidRDefault="006E6B4F" w:rsidP="00347DB2">
      <w:pPr>
        <w:spacing w:after="120"/>
        <w:contextualSpacing/>
        <w:rPr>
          <w:b/>
          <w:color w:val="0D0D0D" w:themeColor="text1" w:themeTint="F2"/>
        </w:rPr>
      </w:pPr>
      <w:r w:rsidRPr="00465C52">
        <w:rPr>
          <w:b/>
          <w:color w:val="0D0D0D" w:themeColor="text1" w:themeTint="F2"/>
        </w:rPr>
        <w:t>Name of Key Personnel: [</w:t>
      </w:r>
      <w:r w:rsidRPr="00465C52">
        <w:rPr>
          <w:b/>
          <w:i/>
          <w:color w:val="0D0D0D" w:themeColor="text1" w:themeTint="F2"/>
        </w:rPr>
        <w:t>insert name</w:t>
      </w:r>
      <w:r w:rsidRPr="00465C52">
        <w:rPr>
          <w:b/>
          <w:color w:val="0D0D0D" w:themeColor="text1" w:themeTint="F2"/>
        </w:rPr>
        <w:t>]</w:t>
      </w:r>
      <w:r w:rsidRPr="00465C52">
        <w:rPr>
          <w:b/>
          <w:color w:val="0D0D0D" w:themeColor="text1" w:themeTint="F2"/>
        </w:rPr>
        <w:tab/>
      </w:r>
      <w:r w:rsidRPr="00465C52">
        <w:rPr>
          <w:b/>
          <w:color w:val="0D0D0D" w:themeColor="text1" w:themeTint="F2"/>
        </w:rPr>
        <w:tab/>
      </w:r>
      <w:r w:rsidRPr="00465C52">
        <w:rPr>
          <w:b/>
          <w:color w:val="0D0D0D" w:themeColor="text1" w:themeTint="F2"/>
        </w:rPr>
        <w:tab/>
      </w:r>
      <w:r w:rsidRPr="00465C52">
        <w:rPr>
          <w:b/>
          <w:color w:val="0D0D0D" w:themeColor="text1" w:themeTint="F2"/>
        </w:rPr>
        <w:tab/>
      </w:r>
    </w:p>
    <w:p w14:paraId="79501FBD" w14:textId="77777777" w:rsidR="006E6B4F" w:rsidRPr="00465C52" w:rsidRDefault="006E6B4F" w:rsidP="00347DB2">
      <w:pPr>
        <w:spacing w:before="360" w:after="120"/>
        <w:contextualSpacing/>
        <w:rPr>
          <w:color w:val="0D0D0D" w:themeColor="text1" w:themeTint="F2"/>
        </w:rPr>
      </w:pPr>
      <w:r w:rsidRPr="00465C52">
        <w:rPr>
          <w:color w:val="0D0D0D" w:themeColor="text1" w:themeTint="F2"/>
        </w:rPr>
        <w:t>Signature: __________________________________________________________</w:t>
      </w:r>
    </w:p>
    <w:p w14:paraId="11DE9531" w14:textId="77777777" w:rsidR="006E6B4F" w:rsidRPr="00465C52" w:rsidRDefault="006E6B4F" w:rsidP="00347DB2">
      <w:pPr>
        <w:spacing w:before="360" w:after="120"/>
        <w:contextualSpacing/>
        <w:rPr>
          <w:color w:val="0D0D0D" w:themeColor="text1" w:themeTint="F2"/>
        </w:rPr>
      </w:pPr>
      <w:r w:rsidRPr="00465C52">
        <w:rPr>
          <w:color w:val="0D0D0D" w:themeColor="text1" w:themeTint="F2"/>
        </w:rPr>
        <w:t>Date: (day month year): _______________________________________________</w:t>
      </w:r>
    </w:p>
    <w:p w14:paraId="230E3246" w14:textId="77777777" w:rsidR="006E6B4F" w:rsidRPr="00465C52" w:rsidRDefault="006E6B4F" w:rsidP="00347DB2">
      <w:pPr>
        <w:spacing w:after="120"/>
        <w:contextualSpacing/>
        <w:rPr>
          <w:color w:val="0D0D0D" w:themeColor="text1" w:themeTint="F2"/>
        </w:rPr>
      </w:pPr>
    </w:p>
    <w:p w14:paraId="72AB671E" w14:textId="77777777" w:rsidR="006E6B4F" w:rsidRPr="00465C52" w:rsidRDefault="006E6B4F" w:rsidP="00347DB2">
      <w:pPr>
        <w:spacing w:after="120"/>
        <w:contextualSpacing/>
        <w:rPr>
          <w:b/>
          <w:color w:val="0D0D0D" w:themeColor="text1" w:themeTint="F2"/>
        </w:rPr>
      </w:pPr>
      <w:r w:rsidRPr="00465C52">
        <w:rPr>
          <w:b/>
          <w:color w:val="0D0D0D" w:themeColor="text1" w:themeTint="F2"/>
        </w:rPr>
        <w:t>Countersignature of authorized representative of the Bidder:</w:t>
      </w:r>
    </w:p>
    <w:p w14:paraId="349FD2E0" w14:textId="77777777" w:rsidR="006E6B4F" w:rsidRPr="00465C52" w:rsidRDefault="006E6B4F" w:rsidP="00347DB2">
      <w:pPr>
        <w:spacing w:before="360" w:after="120"/>
        <w:contextualSpacing/>
        <w:rPr>
          <w:color w:val="0D0D0D" w:themeColor="text1" w:themeTint="F2"/>
        </w:rPr>
      </w:pPr>
      <w:r w:rsidRPr="00465C52">
        <w:rPr>
          <w:color w:val="0D0D0D" w:themeColor="text1" w:themeTint="F2"/>
        </w:rPr>
        <w:t>Signature: ________________________________________________________</w:t>
      </w:r>
    </w:p>
    <w:p w14:paraId="7269A148" w14:textId="77777777" w:rsidR="003102A8" w:rsidRPr="00465C52" w:rsidRDefault="003102A8" w:rsidP="00347DB2">
      <w:pPr>
        <w:spacing w:before="360" w:after="120"/>
        <w:contextualSpacing/>
        <w:rPr>
          <w:color w:val="0D0D0D" w:themeColor="text1" w:themeTint="F2"/>
        </w:rPr>
      </w:pPr>
      <w:r w:rsidRPr="00465C52">
        <w:rPr>
          <w:color w:val="0D0D0D" w:themeColor="text1" w:themeTint="F2"/>
        </w:rPr>
        <w:t>Date: (day month year): __________________________________</w:t>
      </w:r>
    </w:p>
    <w:p w14:paraId="22170649" w14:textId="29E33230" w:rsidR="007B586E" w:rsidRPr="00465C52" w:rsidRDefault="007B586E" w:rsidP="00E91797">
      <w:pPr>
        <w:pStyle w:val="Section4-Heading2"/>
        <w:contextualSpacing/>
        <w:jc w:val="left"/>
        <w:rPr>
          <w:color w:val="0D0D0D" w:themeColor="text1" w:themeTint="F2"/>
        </w:rPr>
      </w:pPr>
      <w:r w:rsidRPr="00465C52">
        <w:rPr>
          <w:color w:val="0D0D0D" w:themeColor="text1" w:themeTint="F2"/>
        </w:rPr>
        <w:br w:type="page"/>
      </w:r>
    </w:p>
    <w:p w14:paraId="32D8F12C" w14:textId="0C0926E5" w:rsidR="00574E64" w:rsidRPr="00465C52" w:rsidRDefault="00574E64" w:rsidP="00347DB2">
      <w:pPr>
        <w:contextualSpacing/>
        <w:rPr>
          <w:color w:val="0D0D0D" w:themeColor="text1" w:themeTint="F2"/>
        </w:rPr>
      </w:pPr>
    </w:p>
    <w:p w14:paraId="47A8ED97" w14:textId="77777777" w:rsidR="00574E64" w:rsidRPr="00465C52" w:rsidRDefault="00574E64" w:rsidP="00347DB2">
      <w:pPr>
        <w:pStyle w:val="Section4-Heading2"/>
        <w:contextualSpacing/>
        <w:rPr>
          <w:color w:val="0D0D0D" w:themeColor="text1" w:themeTint="F2"/>
        </w:rPr>
      </w:pPr>
      <w:bookmarkStart w:id="675" w:name="_Toc63695089"/>
      <w:r w:rsidRPr="00465C52">
        <w:rPr>
          <w:color w:val="0D0D0D" w:themeColor="text1" w:themeTint="F2"/>
        </w:rPr>
        <w:t>Site Organization</w:t>
      </w:r>
      <w:bookmarkEnd w:id="675"/>
    </w:p>
    <w:p w14:paraId="36AF9412" w14:textId="77777777" w:rsidR="009F7BD5" w:rsidRPr="00465C52" w:rsidRDefault="009F7BD5" w:rsidP="00347DB2">
      <w:pPr>
        <w:pStyle w:val="SectionVHeading2"/>
        <w:contextualSpacing/>
        <w:rPr>
          <w:color w:val="0D0D0D" w:themeColor="text1" w:themeTint="F2"/>
          <w:lang w:val="en-US"/>
        </w:rPr>
      </w:pPr>
      <w:r w:rsidRPr="00465C52">
        <w:rPr>
          <w:i/>
          <w:color w:val="0D0D0D" w:themeColor="text1" w:themeTint="F2"/>
          <w:lang w:val="en-US"/>
        </w:rPr>
        <w:t>[insert Site Organization information]</w:t>
      </w:r>
    </w:p>
    <w:p w14:paraId="08D044B1" w14:textId="77777777" w:rsidR="009F7BD5" w:rsidRPr="00465C52" w:rsidRDefault="009F7BD5" w:rsidP="00347DB2">
      <w:pPr>
        <w:pStyle w:val="Section4-Heading2"/>
        <w:contextualSpacing/>
        <w:rPr>
          <w:color w:val="0D0D0D" w:themeColor="text1" w:themeTint="F2"/>
        </w:rPr>
      </w:pPr>
    </w:p>
    <w:p w14:paraId="38E7FF16" w14:textId="77777777" w:rsidR="00574E64" w:rsidRPr="00465C52" w:rsidRDefault="00574E64" w:rsidP="00347DB2">
      <w:pPr>
        <w:tabs>
          <w:tab w:val="right" w:pos="9000"/>
        </w:tabs>
        <w:ind w:left="360" w:right="288"/>
        <w:contextualSpacing/>
        <w:rPr>
          <w:b/>
          <w:bCs/>
          <w:color w:val="0D0D0D" w:themeColor="text1" w:themeTint="F2"/>
        </w:rPr>
      </w:pPr>
    </w:p>
    <w:p w14:paraId="3731BF17" w14:textId="77777777" w:rsidR="00574E64" w:rsidRPr="00465C52" w:rsidRDefault="00574E64" w:rsidP="00347DB2">
      <w:pPr>
        <w:tabs>
          <w:tab w:val="right" w:pos="9000"/>
        </w:tabs>
        <w:ind w:left="360" w:right="288"/>
        <w:contextualSpacing/>
        <w:rPr>
          <w:b/>
          <w:bCs/>
          <w:color w:val="0D0D0D" w:themeColor="text1" w:themeTint="F2"/>
        </w:rPr>
      </w:pPr>
    </w:p>
    <w:p w14:paraId="0A7CB5DE" w14:textId="77777777" w:rsidR="00574E64" w:rsidRPr="00465C52" w:rsidRDefault="00574E64" w:rsidP="00347DB2">
      <w:pPr>
        <w:contextualSpacing/>
        <w:rPr>
          <w:color w:val="0D0D0D" w:themeColor="text1" w:themeTint="F2"/>
        </w:rPr>
      </w:pPr>
      <w:r w:rsidRPr="00465C52">
        <w:rPr>
          <w:color w:val="0D0D0D" w:themeColor="text1" w:themeTint="F2"/>
        </w:rPr>
        <w:br w:type="page"/>
      </w:r>
    </w:p>
    <w:p w14:paraId="6D59B753" w14:textId="77777777" w:rsidR="00574E64" w:rsidRPr="00465C52" w:rsidRDefault="00574E64" w:rsidP="00347DB2">
      <w:pPr>
        <w:pStyle w:val="Section4-Heading2"/>
        <w:contextualSpacing/>
        <w:rPr>
          <w:color w:val="0D0D0D" w:themeColor="text1" w:themeTint="F2"/>
        </w:rPr>
      </w:pPr>
      <w:bookmarkStart w:id="676" w:name="_Toc63695090"/>
      <w:r w:rsidRPr="00465C52">
        <w:rPr>
          <w:color w:val="0D0D0D" w:themeColor="text1" w:themeTint="F2"/>
        </w:rPr>
        <w:lastRenderedPageBreak/>
        <w:t>Method Statement</w:t>
      </w:r>
      <w:bookmarkEnd w:id="676"/>
    </w:p>
    <w:p w14:paraId="25DAD567" w14:textId="77777777" w:rsidR="009F7BD5" w:rsidRPr="00465C52" w:rsidRDefault="009F7BD5" w:rsidP="00347DB2">
      <w:pPr>
        <w:pStyle w:val="SectionVHeading2"/>
        <w:contextualSpacing/>
        <w:rPr>
          <w:color w:val="0D0D0D" w:themeColor="text1" w:themeTint="F2"/>
          <w:lang w:val="en-US"/>
        </w:rPr>
      </w:pPr>
      <w:r w:rsidRPr="00465C52">
        <w:rPr>
          <w:i/>
          <w:color w:val="0D0D0D" w:themeColor="text1" w:themeTint="F2"/>
          <w:lang w:val="en-US"/>
        </w:rPr>
        <w:t>[insert Method Statement]</w:t>
      </w:r>
    </w:p>
    <w:p w14:paraId="573999C6" w14:textId="77777777" w:rsidR="009F7BD5" w:rsidRPr="00465C52" w:rsidRDefault="009F7BD5" w:rsidP="00347DB2">
      <w:pPr>
        <w:pStyle w:val="Section4-Heading2"/>
        <w:contextualSpacing/>
        <w:rPr>
          <w:color w:val="0D0D0D" w:themeColor="text1" w:themeTint="F2"/>
        </w:rPr>
      </w:pPr>
    </w:p>
    <w:p w14:paraId="57CD1419" w14:textId="77777777" w:rsidR="00574E64" w:rsidRPr="00465C52" w:rsidRDefault="00574E64" w:rsidP="00347DB2">
      <w:pPr>
        <w:tabs>
          <w:tab w:val="right" w:pos="9000"/>
        </w:tabs>
        <w:ind w:left="360" w:right="288"/>
        <w:contextualSpacing/>
        <w:rPr>
          <w:b/>
          <w:bCs/>
          <w:color w:val="0D0D0D" w:themeColor="text1" w:themeTint="F2"/>
        </w:rPr>
      </w:pPr>
    </w:p>
    <w:p w14:paraId="7188F4BF" w14:textId="77777777" w:rsidR="00574E64" w:rsidRPr="00465C52" w:rsidRDefault="00574E64" w:rsidP="00347DB2">
      <w:pPr>
        <w:tabs>
          <w:tab w:val="right" w:pos="9000"/>
        </w:tabs>
        <w:ind w:left="360" w:right="288"/>
        <w:contextualSpacing/>
        <w:rPr>
          <w:b/>
          <w:bCs/>
          <w:color w:val="0D0D0D" w:themeColor="text1" w:themeTint="F2"/>
        </w:rPr>
      </w:pPr>
    </w:p>
    <w:p w14:paraId="2E223248" w14:textId="77777777" w:rsidR="00574E64" w:rsidRPr="00465C52" w:rsidRDefault="00574E64" w:rsidP="00347DB2">
      <w:pPr>
        <w:contextualSpacing/>
        <w:rPr>
          <w:color w:val="0D0D0D" w:themeColor="text1" w:themeTint="F2"/>
        </w:rPr>
      </w:pPr>
      <w:r w:rsidRPr="00465C52">
        <w:rPr>
          <w:color w:val="0D0D0D" w:themeColor="text1" w:themeTint="F2"/>
        </w:rPr>
        <w:br w:type="page"/>
      </w:r>
    </w:p>
    <w:p w14:paraId="70EFC766" w14:textId="77777777" w:rsidR="00574E64" w:rsidRPr="00465C52" w:rsidRDefault="00574E64" w:rsidP="00347DB2">
      <w:pPr>
        <w:pStyle w:val="Section4-Heading2"/>
        <w:contextualSpacing/>
        <w:rPr>
          <w:color w:val="0D0D0D" w:themeColor="text1" w:themeTint="F2"/>
        </w:rPr>
      </w:pPr>
      <w:bookmarkStart w:id="677" w:name="_Toc63695091"/>
      <w:r w:rsidRPr="00465C52">
        <w:rPr>
          <w:color w:val="0D0D0D" w:themeColor="text1" w:themeTint="F2"/>
        </w:rPr>
        <w:lastRenderedPageBreak/>
        <w:t>Mobilization Schedule</w:t>
      </w:r>
      <w:bookmarkEnd w:id="677"/>
    </w:p>
    <w:p w14:paraId="39C18CB1" w14:textId="77777777" w:rsidR="009F7BD5" w:rsidRPr="00465C52" w:rsidRDefault="009F7BD5" w:rsidP="00347DB2">
      <w:pPr>
        <w:pStyle w:val="SectionVHeading2"/>
        <w:contextualSpacing/>
        <w:rPr>
          <w:color w:val="0D0D0D" w:themeColor="text1" w:themeTint="F2"/>
          <w:lang w:val="en-US"/>
        </w:rPr>
      </w:pPr>
      <w:r w:rsidRPr="00465C52">
        <w:rPr>
          <w:i/>
          <w:color w:val="0D0D0D" w:themeColor="text1" w:themeTint="F2"/>
          <w:lang w:val="en-US"/>
        </w:rPr>
        <w:t>[insert Mobilization Schedule]</w:t>
      </w:r>
    </w:p>
    <w:p w14:paraId="513F26DC" w14:textId="77777777" w:rsidR="00574E64" w:rsidRPr="00465C52" w:rsidRDefault="00574E64" w:rsidP="00347DB2">
      <w:pPr>
        <w:tabs>
          <w:tab w:val="right" w:pos="9000"/>
        </w:tabs>
        <w:ind w:left="360" w:right="288"/>
        <w:contextualSpacing/>
        <w:rPr>
          <w:b/>
          <w:bCs/>
          <w:color w:val="0D0D0D" w:themeColor="text1" w:themeTint="F2"/>
        </w:rPr>
      </w:pPr>
    </w:p>
    <w:p w14:paraId="7EC2A77A" w14:textId="77777777" w:rsidR="00574E64" w:rsidRPr="00465C52" w:rsidRDefault="00574E64" w:rsidP="00347DB2">
      <w:pPr>
        <w:tabs>
          <w:tab w:val="right" w:pos="9000"/>
        </w:tabs>
        <w:ind w:left="360" w:right="288"/>
        <w:contextualSpacing/>
        <w:rPr>
          <w:b/>
          <w:bCs/>
          <w:color w:val="0D0D0D" w:themeColor="text1" w:themeTint="F2"/>
        </w:rPr>
      </w:pPr>
    </w:p>
    <w:p w14:paraId="0C9FE032" w14:textId="77777777" w:rsidR="00574E64" w:rsidRPr="00465C52" w:rsidRDefault="00574E64" w:rsidP="00347DB2">
      <w:pPr>
        <w:contextualSpacing/>
        <w:rPr>
          <w:color w:val="0D0D0D" w:themeColor="text1" w:themeTint="F2"/>
        </w:rPr>
      </w:pPr>
      <w:r w:rsidRPr="00465C52">
        <w:rPr>
          <w:color w:val="0D0D0D" w:themeColor="text1" w:themeTint="F2"/>
        </w:rPr>
        <w:br w:type="page"/>
      </w:r>
    </w:p>
    <w:p w14:paraId="6C688ECA" w14:textId="77777777" w:rsidR="00574E64" w:rsidRPr="00465C52" w:rsidRDefault="00574E64" w:rsidP="00347DB2">
      <w:pPr>
        <w:pStyle w:val="Section4-Heading2"/>
        <w:contextualSpacing/>
        <w:rPr>
          <w:color w:val="0D0D0D" w:themeColor="text1" w:themeTint="F2"/>
        </w:rPr>
      </w:pPr>
      <w:bookmarkStart w:id="678" w:name="_Toc63695092"/>
      <w:r w:rsidRPr="00465C52">
        <w:rPr>
          <w:color w:val="0D0D0D" w:themeColor="text1" w:themeTint="F2"/>
        </w:rPr>
        <w:lastRenderedPageBreak/>
        <w:t>Construction Schedule</w:t>
      </w:r>
      <w:bookmarkEnd w:id="678"/>
    </w:p>
    <w:p w14:paraId="023AD72B" w14:textId="77777777" w:rsidR="009F7BD5" w:rsidRPr="00465C52" w:rsidRDefault="009F7BD5" w:rsidP="00347DB2">
      <w:pPr>
        <w:contextualSpacing/>
        <w:jc w:val="center"/>
        <w:rPr>
          <w:i/>
          <w:color w:val="0D0D0D" w:themeColor="text1" w:themeTint="F2"/>
        </w:rPr>
      </w:pPr>
      <w:r w:rsidRPr="00465C52">
        <w:rPr>
          <w:i/>
          <w:color w:val="0D0D0D" w:themeColor="text1" w:themeTint="F2"/>
        </w:rPr>
        <w:t>[insert Construction Schedule]</w:t>
      </w:r>
    </w:p>
    <w:p w14:paraId="265D42CC" w14:textId="77777777" w:rsidR="009F7BD5" w:rsidRPr="00465C52" w:rsidRDefault="009F7BD5" w:rsidP="00347DB2">
      <w:pPr>
        <w:pStyle w:val="Section4-Heading2"/>
        <w:contextualSpacing/>
        <w:rPr>
          <w:color w:val="0D0D0D" w:themeColor="text1" w:themeTint="F2"/>
        </w:rPr>
      </w:pPr>
    </w:p>
    <w:p w14:paraId="62D84C19" w14:textId="77777777" w:rsidR="00574E64" w:rsidRPr="00465C52" w:rsidRDefault="00574E64" w:rsidP="00347DB2">
      <w:pPr>
        <w:tabs>
          <w:tab w:val="right" w:pos="9000"/>
        </w:tabs>
        <w:ind w:left="360" w:right="288"/>
        <w:contextualSpacing/>
        <w:rPr>
          <w:b/>
          <w:bCs/>
          <w:color w:val="0D0D0D" w:themeColor="text1" w:themeTint="F2"/>
        </w:rPr>
      </w:pPr>
    </w:p>
    <w:p w14:paraId="1EEC5092" w14:textId="77777777" w:rsidR="00574E64" w:rsidRPr="00465C52" w:rsidRDefault="00574E64" w:rsidP="00347DB2">
      <w:pPr>
        <w:tabs>
          <w:tab w:val="right" w:pos="9000"/>
        </w:tabs>
        <w:ind w:left="360" w:right="288"/>
        <w:contextualSpacing/>
        <w:rPr>
          <w:b/>
          <w:bCs/>
          <w:color w:val="0D0D0D" w:themeColor="text1" w:themeTint="F2"/>
        </w:rPr>
      </w:pPr>
    </w:p>
    <w:p w14:paraId="6ADBC3AF" w14:textId="77777777" w:rsidR="006E6B4F" w:rsidRPr="00465C52" w:rsidRDefault="006E6B4F" w:rsidP="00347DB2">
      <w:pPr>
        <w:contextualSpacing/>
        <w:rPr>
          <w:color w:val="0D0D0D" w:themeColor="text1" w:themeTint="F2"/>
        </w:rPr>
      </w:pPr>
      <w:r w:rsidRPr="00465C52">
        <w:rPr>
          <w:color w:val="0D0D0D" w:themeColor="text1" w:themeTint="F2"/>
        </w:rPr>
        <w:br w:type="page"/>
      </w:r>
    </w:p>
    <w:p w14:paraId="0BEEF7D4" w14:textId="77777777" w:rsidR="00E54770" w:rsidRPr="00465C52" w:rsidRDefault="00E54770" w:rsidP="00347DB2">
      <w:pPr>
        <w:pStyle w:val="Section4-Heading2"/>
        <w:contextualSpacing/>
        <w:rPr>
          <w:color w:val="0D0D0D" w:themeColor="text1" w:themeTint="F2"/>
        </w:rPr>
      </w:pPr>
      <w:bookmarkStart w:id="679" w:name="_Toc63695093"/>
      <w:bookmarkStart w:id="680" w:name="_Toc473814129"/>
      <w:r w:rsidRPr="00465C52">
        <w:rPr>
          <w:color w:val="0D0D0D" w:themeColor="text1" w:themeTint="F2"/>
        </w:rPr>
        <w:lastRenderedPageBreak/>
        <w:t>ES Management Strategies and Implementation Plans</w:t>
      </w:r>
      <w:bookmarkEnd w:id="679"/>
      <w:r w:rsidRPr="00465C52">
        <w:rPr>
          <w:color w:val="0D0D0D" w:themeColor="text1" w:themeTint="F2"/>
        </w:rPr>
        <w:t xml:space="preserve"> </w:t>
      </w:r>
    </w:p>
    <w:p w14:paraId="69A63F2E" w14:textId="77777777" w:rsidR="00E54770" w:rsidRPr="00465C52" w:rsidRDefault="00E54770" w:rsidP="00347DB2">
      <w:pPr>
        <w:pStyle w:val="SectionVHeading2"/>
        <w:spacing w:before="0" w:after="0"/>
        <w:contextualSpacing/>
        <w:rPr>
          <w:color w:val="0D0D0D" w:themeColor="text1" w:themeTint="F2"/>
          <w:szCs w:val="24"/>
          <w:lang w:val="en-US"/>
        </w:rPr>
      </w:pPr>
    </w:p>
    <w:p w14:paraId="29D2A646" w14:textId="77777777" w:rsidR="00E54770" w:rsidRPr="00465C52" w:rsidRDefault="00E54770" w:rsidP="00347DB2">
      <w:pPr>
        <w:pStyle w:val="SectionVHeading2"/>
        <w:spacing w:before="0" w:after="0"/>
        <w:contextualSpacing/>
        <w:rPr>
          <w:bCs/>
          <w:color w:val="0D0D0D" w:themeColor="text1" w:themeTint="F2"/>
          <w:sz w:val="24"/>
          <w:szCs w:val="24"/>
          <w:lang w:val="en-US"/>
        </w:rPr>
      </w:pPr>
      <w:r w:rsidRPr="00465C52">
        <w:rPr>
          <w:bCs/>
          <w:color w:val="0D0D0D" w:themeColor="text1" w:themeTint="F2"/>
          <w:sz w:val="24"/>
          <w:szCs w:val="24"/>
          <w:lang w:val="en-US"/>
        </w:rPr>
        <w:t>(ES-MSIP)</w:t>
      </w:r>
    </w:p>
    <w:p w14:paraId="4AC58B17" w14:textId="77777777" w:rsidR="00ED47D6" w:rsidRPr="00465C52" w:rsidRDefault="00ED47D6" w:rsidP="00347DB2">
      <w:pPr>
        <w:pStyle w:val="SectionVHeading2"/>
        <w:spacing w:before="0" w:after="0"/>
        <w:contextualSpacing/>
        <w:rPr>
          <w:bCs/>
          <w:color w:val="0D0D0D" w:themeColor="text1" w:themeTint="F2"/>
          <w:sz w:val="24"/>
          <w:szCs w:val="24"/>
          <w:lang w:val="en-US"/>
        </w:rPr>
      </w:pPr>
    </w:p>
    <w:bookmarkEnd w:id="680"/>
    <w:p w14:paraId="4546315E" w14:textId="68EFEF87" w:rsidR="00501CE1" w:rsidRPr="00465C52" w:rsidRDefault="00E54770" w:rsidP="00501CE1">
      <w:pPr>
        <w:spacing w:before="100" w:beforeAutospacing="1" w:after="100" w:afterAutospacing="1"/>
        <w:outlineLvl w:val="2"/>
        <w:rPr>
          <w:b/>
          <w:bCs/>
          <w:color w:val="0D0D0D" w:themeColor="text1" w:themeTint="F2"/>
          <w:sz w:val="27"/>
          <w:szCs w:val="27"/>
        </w:rPr>
      </w:pPr>
      <w:r w:rsidRPr="00465C52">
        <w:rPr>
          <w:color w:val="0D0D0D" w:themeColor="text1" w:themeTint="F2"/>
        </w:rPr>
        <w:t xml:space="preserve"> </w:t>
      </w:r>
      <w:r w:rsidR="00501CE1" w:rsidRPr="00465C52">
        <w:rPr>
          <w:b/>
          <w:bCs/>
          <w:color w:val="0D0D0D" w:themeColor="text1" w:themeTint="F2"/>
        </w:rPr>
        <w:t xml:space="preserve">Please refer to </w:t>
      </w:r>
      <w:r w:rsidR="00501CE1" w:rsidRPr="00465C52">
        <w:rPr>
          <w:b/>
          <w:bCs/>
          <w:color w:val="0D0D0D" w:themeColor="text1" w:themeTint="F2"/>
          <w:sz w:val="27"/>
          <w:szCs w:val="27"/>
        </w:rPr>
        <w:t>Commitment to Environmental and Social Requirements (World Bank ESF) statement in the above</w:t>
      </w:r>
    </w:p>
    <w:p w14:paraId="1C6D7F21" w14:textId="30E0BAE4" w:rsidR="006E6B4F" w:rsidRPr="00465C52" w:rsidRDefault="006E6B4F" w:rsidP="00501CE1">
      <w:pPr>
        <w:jc w:val="both"/>
        <w:rPr>
          <w:color w:val="0D0D0D" w:themeColor="text1" w:themeTint="F2"/>
        </w:rPr>
      </w:pPr>
    </w:p>
    <w:p w14:paraId="39C10699" w14:textId="77777777" w:rsidR="00501CE1" w:rsidRPr="00465C52" w:rsidRDefault="00501CE1" w:rsidP="00501CE1">
      <w:pPr>
        <w:jc w:val="both"/>
        <w:rPr>
          <w:color w:val="0D0D0D" w:themeColor="text1" w:themeTint="F2"/>
        </w:rPr>
      </w:pPr>
    </w:p>
    <w:p w14:paraId="1BF532A6" w14:textId="77777777" w:rsidR="00501CE1" w:rsidRPr="00465C52" w:rsidRDefault="00501CE1" w:rsidP="00501CE1">
      <w:pPr>
        <w:jc w:val="both"/>
        <w:rPr>
          <w:color w:val="0D0D0D" w:themeColor="text1" w:themeTint="F2"/>
        </w:rPr>
      </w:pPr>
    </w:p>
    <w:p w14:paraId="5BD08A95" w14:textId="77777777" w:rsidR="00501CE1" w:rsidRPr="00465C52" w:rsidRDefault="00501CE1" w:rsidP="00501CE1">
      <w:pPr>
        <w:jc w:val="both"/>
        <w:rPr>
          <w:color w:val="0D0D0D" w:themeColor="text1" w:themeTint="F2"/>
        </w:rPr>
      </w:pPr>
    </w:p>
    <w:p w14:paraId="12AC367A" w14:textId="77777777" w:rsidR="00501CE1" w:rsidRPr="00465C52" w:rsidRDefault="00501CE1" w:rsidP="00501CE1">
      <w:pPr>
        <w:jc w:val="both"/>
        <w:rPr>
          <w:color w:val="0D0D0D" w:themeColor="text1" w:themeTint="F2"/>
        </w:rPr>
      </w:pPr>
    </w:p>
    <w:p w14:paraId="6128AF6E" w14:textId="77777777" w:rsidR="00501CE1" w:rsidRPr="00465C52" w:rsidRDefault="00501CE1" w:rsidP="00501CE1">
      <w:pPr>
        <w:jc w:val="both"/>
        <w:rPr>
          <w:color w:val="0D0D0D" w:themeColor="text1" w:themeTint="F2"/>
        </w:rPr>
      </w:pPr>
    </w:p>
    <w:p w14:paraId="60145DCF" w14:textId="77777777" w:rsidR="00501CE1" w:rsidRPr="00465C52" w:rsidRDefault="00501CE1" w:rsidP="00501CE1">
      <w:pPr>
        <w:jc w:val="both"/>
        <w:rPr>
          <w:color w:val="0D0D0D" w:themeColor="text1" w:themeTint="F2"/>
        </w:rPr>
      </w:pPr>
    </w:p>
    <w:p w14:paraId="34C35359" w14:textId="77777777" w:rsidR="00501CE1" w:rsidRPr="00465C52" w:rsidRDefault="00501CE1" w:rsidP="00501CE1">
      <w:pPr>
        <w:jc w:val="both"/>
        <w:rPr>
          <w:color w:val="0D0D0D" w:themeColor="text1" w:themeTint="F2"/>
        </w:rPr>
      </w:pPr>
    </w:p>
    <w:p w14:paraId="44C28A78" w14:textId="77777777" w:rsidR="00501CE1" w:rsidRPr="00465C52" w:rsidRDefault="00501CE1" w:rsidP="00501CE1">
      <w:pPr>
        <w:jc w:val="both"/>
        <w:rPr>
          <w:color w:val="0D0D0D" w:themeColor="text1" w:themeTint="F2"/>
        </w:rPr>
      </w:pPr>
    </w:p>
    <w:p w14:paraId="4A98FB66" w14:textId="77777777" w:rsidR="00501CE1" w:rsidRPr="00465C52" w:rsidRDefault="00501CE1" w:rsidP="00501CE1">
      <w:pPr>
        <w:jc w:val="both"/>
        <w:rPr>
          <w:color w:val="0D0D0D" w:themeColor="text1" w:themeTint="F2"/>
        </w:rPr>
      </w:pPr>
    </w:p>
    <w:p w14:paraId="27523DBA" w14:textId="77777777" w:rsidR="00501CE1" w:rsidRPr="00465C52" w:rsidRDefault="00501CE1" w:rsidP="00501CE1">
      <w:pPr>
        <w:jc w:val="both"/>
        <w:rPr>
          <w:color w:val="0D0D0D" w:themeColor="text1" w:themeTint="F2"/>
        </w:rPr>
      </w:pPr>
    </w:p>
    <w:p w14:paraId="66C84B8B" w14:textId="77777777" w:rsidR="00501CE1" w:rsidRPr="00465C52" w:rsidRDefault="00501CE1" w:rsidP="00501CE1">
      <w:pPr>
        <w:jc w:val="both"/>
        <w:rPr>
          <w:color w:val="0D0D0D" w:themeColor="text1" w:themeTint="F2"/>
        </w:rPr>
      </w:pPr>
    </w:p>
    <w:p w14:paraId="7C591EF3" w14:textId="77777777" w:rsidR="00501CE1" w:rsidRPr="00465C52" w:rsidRDefault="00501CE1" w:rsidP="00501CE1">
      <w:pPr>
        <w:jc w:val="both"/>
        <w:rPr>
          <w:color w:val="0D0D0D" w:themeColor="text1" w:themeTint="F2"/>
        </w:rPr>
      </w:pPr>
    </w:p>
    <w:p w14:paraId="5665EAF7" w14:textId="77777777" w:rsidR="00501CE1" w:rsidRPr="00465C52" w:rsidRDefault="00501CE1" w:rsidP="00501CE1">
      <w:pPr>
        <w:jc w:val="both"/>
        <w:rPr>
          <w:color w:val="0D0D0D" w:themeColor="text1" w:themeTint="F2"/>
        </w:rPr>
      </w:pPr>
    </w:p>
    <w:p w14:paraId="54BBF1C6" w14:textId="77777777" w:rsidR="00501CE1" w:rsidRPr="00465C52" w:rsidRDefault="00501CE1" w:rsidP="00501CE1">
      <w:pPr>
        <w:jc w:val="both"/>
        <w:rPr>
          <w:color w:val="0D0D0D" w:themeColor="text1" w:themeTint="F2"/>
        </w:rPr>
      </w:pPr>
    </w:p>
    <w:p w14:paraId="4B3DDD64" w14:textId="77777777" w:rsidR="00501CE1" w:rsidRPr="00465C52" w:rsidRDefault="00501CE1" w:rsidP="00501CE1">
      <w:pPr>
        <w:jc w:val="both"/>
        <w:rPr>
          <w:color w:val="0D0D0D" w:themeColor="text1" w:themeTint="F2"/>
        </w:rPr>
      </w:pPr>
    </w:p>
    <w:p w14:paraId="49A804A0" w14:textId="77777777" w:rsidR="00501CE1" w:rsidRPr="00465C52" w:rsidRDefault="00501CE1" w:rsidP="00501CE1">
      <w:pPr>
        <w:jc w:val="both"/>
        <w:rPr>
          <w:color w:val="0D0D0D" w:themeColor="text1" w:themeTint="F2"/>
        </w:rPr>
      </w:pPr>
    </w:p>
    <w:p w14:paraId="14085997" w14:textId="77777777" w:rsidR="00501CE1" w:rsidRPr="00465C52" w:rsidRDefault="00501CE1" w:rsidP="00501CE1">
      <w:pPr>
        <w:jc w:val="both"/>
        <w:rPr>
          <w:color w:val="0D0D0D" w:themeColor="text1" w:themeTint="F2"/>
        </w:rPr>
      </w:pPr>
    </w:p>
    <w:p w14:paraId="7B1B1BB7" w14:textId="77777777" w:rsidR="00501CE1" w:rsidRPr="00465C52" w:rsidRDefault="00501CE1" w:rsidP="00501CE1">
      <w:pPr>
        <w:jc w:val="both"/>
        <w:rPr>
          <w:color w:val="0D0D0D" w:themeColor="text1" w:themeTint="F2"/>
        </w:rPr>
      </w:pPr>
    </w:p>
    <w:p w14:paraId="2F2E1FE9" w14:textId="77777777" w:rsidR="00501CE1" w:rsidRPr="00465C52" w:rsidRDefault="00501CE1" w:rsidP="00501CE1">
      <w:pPr>
        <w:jc w:val="both"/>
        <w:rPr>
          <w:color w:val="0D0D0D" w:themeColor="text1" w:themeTint="F2"/>
        </w:rPr>
      </w:pPr>
    </w:p>
    <w:p w14:paraId="68BE8F63" w14:textId="77777777" w:rsidR="00501CE1" w:rsidRPr="00465C52" w:rsidRDefault="00501CE1" w:rsidP="00501CE1">
      <w:pPr>
        <w:jc w:val="both"/>
        <w:rPr>
          <w:color w:val="0D0D0D" w:themeColor="text1" w:themeTint="F2"/>
        </w:rPr>
      </w:pPr>
    </w:p>
    <w:p w14:paraId="0FC058C9" w14:textId="77777777" w:rsidR="00501CE1" w:rsidRPr="00465C52" w:rsidRDefault="00501CE1" w:rsidP="00501CE1">
      <w:pPr>
        <w:jc w:val="both"/>
        <w:rPr>
          <w:color w:val="0D0D0D" w:themeColor="text1" w:themeTint="F2"/>
        </w:rPr>
      </w:pPr>
    </w:p>
    <w:p w14:paraId="59DD0957" w14:textId="77777777" w:rsidR="00501CE1" w:rsidRPr="00465C52" w:rsidRDefault="00501CE1" w:rsidP="00501CE1">
      <w:pPr>
        <w:jc w:val="both"/>
        <w:rPr>
          <w:color w:val="0D0D0D" w:themeColor="text1" w:themeTint="F2"/>
        </w:rPr>
      </w:pPr>
    </w:p>
    <w:p w14:paraId="38007AC7" w14:textId="77777777" w:rsidR="00501CE1" w:rsidRPr="00465C52" w:rsidRDefault="00501CE1" w:rsidP="00501CE1">
      <w:pPr>
        <w:jc w:val="both"/>
        <w:rPr>
          <w:color w:val="0D0D0D" w:themeColor="text1" w:themeTint="F2"/>
        </w:rPr>
      </w:pPr>
    </w:p>
    <w:p w14:paraId="5AC66C32" w14:textId="77777777" w:rsidR="00501CE1" w:rsidRPr="00465C52" w:rsidRDefault="00501CE1" w:rsidP="00501CE1">
      <w:pPr>
        <w:jc w:val="both"/>
        <w:rPr>
          <w:color w:val="0D0D0D" w:themeColor="text1" w:themeTint="F2"/>
        </w:rPr>
      </w:pPr>
    </w:p>
    <w:p w14:paraId="38694EEA" w14:textId="77777777" w:rsidR="00501CE1" w:rsidRPr="00465C52" w:rsidRDefault="00501CE1" w:rsidP="00501CE1">
      <w:pPr>
        <w:jc w:val="both"/>
        <w:rPr>
          <w:color w:val="0D0D0D" w:themeColor="text1" w:themeTint="F2"/>
        </w:rPr>
      </w:pPr>
    </w:p>
    <w:p w14:paraId="23F0C960" w14:textId="77777777" w:rsidR="00501CE1" w:rsidRPr="00465C52" w:rsidRDefault="00501CE1" w:rsidP="00501CE1">
      <w:pPr>
        <w:jc w:val="both"/>
        <w:rPr>
          <w:color w:val="0D0D0D" w:themeColor="text1" w:themeTint="F2"/>
        </w:rPr>
      </w:pPr>
    </w:p>
    <w:p w14:paraId="0775F9DA" w14:textId="77777777" w:rsidR="00501CE1" w:rsidRPr="00465C52" w:rsidRDefault="00501CE1" w:rsidP="00501CE1">
      <w:pPr>
        <w:jc w:val="both"/>
        <w:rPr>
          <w:color w:val="0D0D0D" w:themeColor="text1" w:themeTint="F2"/>
        </w:rPr>
      </w:pPr>
    </w:p>
    <w:p w14:paraId="7BF7FCA1" w14:textId="77777777" w:rsidR="00501CE1" w:rsidRPr="00465C52" w:rsidRDefault="00501CE1" w:rsidP="00501CE1">
      <w:pPr>
        <w:jc w:val="both"/>
        <w:rPr>
          <w:color w:val="0D0D0D" w:themeColor="text1" w:themeTint="F2"/>
        </w:rPr>
      </w:pPr>
    </w:p>
    <w:p w14:paraId="562574AD" w14:textId="77777777" w:rsidR="00501CE1" w:rsidRPr="00465C52" w:rsidRDefault="00501CE1" w:rsidP="00501CE1">
      <w:pPr>
        <w:jc w:val="both"/>
        <w:rPr>
          <w:color w:val="0D0D0D" w:themeColor="text1" w:themeTint="F2"/>
        </w:rPr>
      </w:pPr>
    </w:p>
    <w:p w14:paraId="28F59393" w14:textId="77777777" w:rsidR="00501CE1" w:rsidRPr="00465C52" w:rsidRDefault="00501CE1" w:rsidP="00501CE1">
      <w:pPr>
        <w:jc w:val="both"/>
        <w:rPr>
          <w:color w:val="0D0D0D" w:themeColor="text1" w:themeTint="F2"/>
        </w:rPr>
      </w:pPr>
    </w:p>
    <w:p w14:paraId="0CF29D62" w14:textId="77777777" w:rsidR="00501CE1" w:rsidRPr="00465C52" w:rsidRDefault="00501CE1" w:rsidP="00501CE1">
      <w:pPr>
        <w:jc w:val="both"/>
        <w:rPr>
          <w:color w:val="0D0D0D" w:themeColor="text1" w:themeTint="F2"/>
        </w:rPr>
      </w:pPr>
    </w:p>
    <w:p w14:paraId="0546521D" w14:textId="77777777" w:rsidR="00501CE1" w:rsidRPr="00465C52" w:rsidRDefault="00501CE1" w:rsidP="00501CE1">
      <w:pPr>
        <w:jc w:val="both"/>
        <w:rPr>
          <w:color w:val="0D0D0D" w:themeColor="text1" w:themeTint="F2"/>
        </w:rPr>
      </w:pPr>
    </w:p>
    <w:p w14:paraId="4CAE4AF1" w14:textId="77777777" w:rsidR="00501CE1" w:rsidRPr="00465C52" w:rsidRDefault="00501CE1" w:rsidP="00501CE1">
      <w:pPr>
        <w:jc w:val="both"/>
        <w:rPr>
          <w:color w:val="0D0D0D" w:themeColor="text1" w:themeTint="F2"/>
        </w:rPr>
      </w:pPr>
    </w:p>
    <w:p w14:paraId="691719E0" w14:textId="77777777" w:rsidR="00501CE1" w:rsidRPr="00465C52" w:rsidRDefault="00501CE1" w:rsidP="00501CE1">
      <w:pPr>
        <w:jc w:val="both"/>
        <w:rPr>
          <w:color w:val="0D0D0D" w:themeColor="text1" w:themeTint="F2"/>
        </w:rPr>
      </w:pPr>
    </w:p>
    <w:p w14:paraId="2312F6B4" w14:textId="77777777" w:rsidR="00501CE1" w:rsidRPr="00465C52" w:rsidRDefault="00501CE1" w:rsidP="00501CE1">
      <w:pPr>
        <w:jc w:val="both"/>
        <w:rPr>
          <w:color w:val="0D0D0D" w:themeColor="text1" w:themeTint="F2"/>
        </w:rPr>
      </w:pPr>
    </w:p>
    <w:p w14:paraId="50C0F6AB" w14:textId="77777777" w:rsidR="00501CE1" w:rsidRPr="00465C52" w:rsidRDefault="00501CE1" w:rsidP="00501CE1">
      <w:pPr>
        <w:jc w:val="both"/>
        <w:rPr>
          <w:color w:val="0D0D0D" w:themeColor="text1" w:themeTint="F2"/>
        </w:rPr>
      </w:pPr>
    </w:p>
    <w:p w14:paraId="01DF7574" w14:textId="77777777" w:rsidR="00501CE1" w:rsidRPr="00465C52" w:rsidRDefault="00501CE1" w:rsidP="00501CE1">
      <w:pPr>
        <w:jc w:val="both"/>
        <w:rPr>
          <w:color w:val="0D0D0D" w:themeColor="text1" w:themeTint="F2"/>
        </w:rPr>
      </w:pPr>
    </w:p>
    <w:p w14:paraId="7C063390" w14:textId="77777777" w:rsidR="00501CE1" w:rsidRPr="00465C52" w:rsidRDefault="00501CE1" w:rsidP="00501CE1">
      <w:pPr>
        <w:jc w:val="both"/>
        <w:rPr>
          <w:color w:val="0D0D0D" w:themeColor="text1" w:themeTint="F2"/>
        </w:rPr>
      </w:pPr>
    </w:p>
    <w:p w14:paraId="6C09C7E6" w14:textId="77777777" w:rsidR="00501CE1" w:rsidRPr="00465C52" w:rsidRDefault="00501CE1" w:rsidP="00501CE1">
      <w:pPr>
        <w:jc w:val="both"/>
        <w:rPr>
          <w:color w:val="0D0D0D" w:themeColor="text1" w:themeTint="F2"/>
        </w:rPr>
      </w:pPr>
    </w:p>
    <w:p w14:paraId="493077EF" w14:textId="77777777" w:rsidR="00501CE1" w:rsidRPr="00465C52" w:rsidRDefault="00501CE1" w:rsidP="00501CE1">
      <w:pPr>
        <w:jc w:val="both"/>
        <w:rPr>
          <w:color w:val="0D0D0D" w:themeColor="text1" w:themeTint="F2"/>
        </w:rPr>
      </w:pPr>
    </w:p>
    <w:p w14:paraId="2FB2E371" w14:textId="77777777" w:rsidR="00D07996" w:rsidRPr="00465C52" w:rsidRDefault="00E54770" w:rsidP="00347DB2">
      <w:pPr>
        <w:pStyle w:val="Section4-Heading2"/>
        <w:spacing w:after="240"/>
        <w:contextualSpacing/>
        <w:rPr>
          <w:color w:val="0D0D0D" w:themeColor="text1" w:themeTint="F2"/>
          <w:szCs w:val="20"/>
        </w:rPr>
      </w:pPr>
      <w:bookmarkStart w:id="681" w:name="_Toc473814130"/>
      <w:bookmarkStart w:id="682" w:name="_Toc63695094"/>
      <w:r w:rsidRPr="00465C52">
        <w:rPr>
          <w:color w:val="0D0D0D" w:themeColor="text1" w:themeTint="F2"/>
        </w:rPr>
        <w:lastRenderedPageBreak/>
        <w:t>Code of Conduct</w:t>
      </w:r>
      <w:bookmarkEnd w:id="681"/>
      <w:r w:rsidR="00D07996" w:rsidRPr="00465C52">
        <w:rPr>
          <w:color w:val="0D0D0D" w:themeColor="text1" w:themeTint="F2"/>
        </w:rPr>
        <w:t xml:space="preserve"> for Contractor’s Personnel (ES) Form</w:t>
      </w:r>
      <w:bookmarkEnd w:id="682"/>
    </w:p>
    <w:bookmarkStart w:id="683" w:name="_Toc13561923"/>
    <w:p w14:paraId="7CCC2057" w14:textId="77777777" w:rsidR="00D07996" w:rsidRPr="00465C52" w:rsidRDefault="004A183C" w:rsidP="00347DB2">
      <w:pPr>
        <w:contextualSpacing/>
        <w:rPr>
          <w:b/>
          <w:color w:val="0D0D0D" w:themeColor="text1" w:themeTint="F2"/>
          <w:sz w:val="28"/>
          <w:szCs w:val="28"/>
        </w:rPr>
      </w:pPr>
      <w:r w:rsidRPr="00465C52">
        <w:rPr>
          <w:noProof/>
          <w:color w:val="0D0D0D" w:themeColor="text1" w:themeTint="F2"/>
        </w:rPr>
        <mc:AlternateContent>
          <mc:Choice Requires="wps">
            <w:drawing>
              <wp:anchor distT="0" distB="0" distL="114300" distR="114300" simplePos="0" relativeHeight="251660288" behindDoc="0" locked="0" layoutInCell="1" allowOverlap="1" wp14:anchorId="160B0702" wp14:editId="59CE24DA">
                <wp:simplePos x="0" y="0"/>
                <wp:positionH relativeFrom="column">
                  <wp:posOffset>41275</wp:posOffset>
                </wp:positionH>
                <wp:positionV relativeFrom="paragraph">
                  <wp:posOffset>214341</wp:posOffset>
                </wp:positionV>
                <wp:extent cx="6082030" cy="1774825"/>
                <wp:effectExtent l="0" t="0" r="13970" b="15875"/>
                <wp:wrapTopAndBottom/>
                <wp:docPr id="4" name="Text Box 4"/>
                <wp:cNvGraphicFramePr/>
                <a:graphic xmlns:a="http://schemas.openxmlformats.org/drawingml/2006/main">
                  <a:graphicData uri="http://schemas.microsoft.com/office/word/2010/wordprocessingShape">
                    <wps:wsp>
                      <wps:cNvSpPr txBox="1"/>
                      <wps:spPr>
                        <a:xfrm>
                          <a:off x="0" y="0"/>
                          <a:ext cx="6082030" cy="1774825"/>
                        </a:xfrm>
                        <a:prstGeom prst="rect">
                          <a:avLst/>
                        </a:prstGeom>
                        <a:solidFill>
                          <a:sysClr val="window" lastClr="FFFFFF"/>
                        </a:solidFill>
                        <a:ln w="6350">
                          <a:solidFill>
                            <a:prstClr val="black"/>
                          </a:solidFill>
                        </a:ln>
                      </wps:spPr>
                      <wps:txbx>
                        <w:txbxContent>
                          <w:p w14:paraId="23FBB4F9" w14:textId="77777777" w:rsidR="00F82BA5" w:rsidRPr="00B009D3" w:rsidRDefault="00F82BA5" w:rsidP="00D07996">
                            <w:pPr>
                              <w:spacing w:after="120"/>
                              <w:rPr>
                                <w:i/>
                              </w:rPr>
                            </w:pPr>
                            <w:bookmarkStart w:id="684" w:name="_Hlk16860206"/>
                            <w:bookmarkStart w:id="685" w:name="_Hlk16860207"/>
                            <w:r w:rsidRPr="00B009D3">
                              <w:rPr>
                                <w:b/>
                                <w:i/>
                              </w:rPr>
                              <w:t>Note to the Employer</w:t>
                            </w:r>
                            <w:r w:rsidRPr="00B009D3">
                              <w:rPr>
                                <w:i/>
                              </w:rPr>
                              <w:t xml:space="preserve">: </w:t>
                            </w:r>
                          </w:p>
                          <w:p w14:paraId="0A5A8409" w14:textId="77777777" w:rsidR="00F82BA5" w:rsidRPr="00F77CF4" w:rsidRDefault="00F82BA5" w:rsidP="00D07996">
                            <w:pPr>
                              <w:spacing w:after="120"/>
                              <w:ind w:left="360"/>
                              <w:rPr>
                                <w:i/>
                                <w:szCs w:val="20"/>
                              </w:rPr>
                            </w:pPr>
                            <w:r w:rsidRPr="00B009D3">
                              <w:rPr>
                                <w:b/>
                                <w:i/>
                              </w:rPr>
                              <w:t>The following minimum requirements shall not be modified</w:t>
                            </w:r>
                            <w:r w:rsidRPr="00B009D3">
                              <w:rPr>
                                <w:i/>
                              </w:rPr>
                              <w:t xml:space="preserve">. The Employer may add </w:t>
                            </w:r>
                            <w:r w:rsidRPr="00D556E1">
                              <w:rPr>
                                <w:i/>
                              </w:rPr>
                              <w:t>additional requirements to address identified issues,</w:t>
                            </w:r>
                            <w:r w:rsidRPr="00B009D3">
                              <w:rPr>
                                <w:i/>
                              </w:rPr>
                              <w:t xml:space="preserve"> informed by relevant environmental and social </w:t>
                            </w:r>
                            <w:r w:rsidRPr="00F77CF4">
                              <w:rPr>
                                <w:i/>
                              </w:rPr>
                              <w:t>assessment.</w:t>
                            </w:r>
                          </w:p>
                          <w:p w14:paraId="4D87FD00" w14:textId="741295AB" w:rsidR="00F82BA5" w:rsidRPr="00F77CF4" w:rsidRDefault="00F82BA5" w:rsidP="00D07996">
                            <w:pPr>
                              <w:spacing w:after="120"/>
                              <w:ind w:left="360"/>
                              <w:rPr>
                                <w:i/>
                                <w:color w:val="000000" w:themeColor="text1"/>
                              </w:rPr>
                            </w:pPr>
                            <w:r w:rsidRPr="00F77CF4">
                              <w:rPr>
                                <w:i/>
                                <w:color w:val="000000" w:themeColor="text1"/>
                              </w:rPr>
                              <w:t>The types of issues identified could include risks associated with: labor influx, spread of communicable diseases,</w:t>
                            </w:r>
                            <w:bookmarkStart w:id="686" w:name="_Hlk10196401"/>
                            <w:r w:rsidRPr="00F77CF4">
                              <w:rPr>
                                <w:i/>
                                <w:color w:val="000000" w:themeColor="text1"/>
                              </w:rPr>
                              <w:t xml:space="preserve"> and </w:t>
                            </w:r>
                            <w:r w:rsidRPr="002B2BE6">
                              <w:rPr>
                                <w:i/>
                                <w:color w:val="000000" w:themeColor="text1"/>
                              </w:rPr>
                              <w:t xml:space="preserve">Sexual Exploitation and Abuse </w:t>
                            </w:r>
                            <w:r w:rsidRPr="002B2BE6">
                              <w:rPr>
                                <w:rFonts w:cstheme="minorHAnsi"/>
                                <w:i/>
                              </w:rPr>
                              <w:t>(SEA)</w:t>
                            </w:r>
                            <w:bookmarkEnd w:id="686"/>
                            <w:r w:rsidRPr="002B2BE6">
                              <w:rPr>
                                <w:rFonts w:cstheme="minorHAnsi"/>
                                <w:i/>
                              </w:rPr>
                              <w:t xml:space="preserve">, </w:t>
                            </w:r>
                            <w:bookmarkStart w:id="687" w:name="_Hlk24712510"/>
                            <w:r w:rsidRPr="002B2BE6">
                              <w:rPr>
                                <w:rFonts w:cstheme="minorHAnsi"/>
                                <w:i/>
                              </w:rPr>
                              <w:t>Sexual Harassment (SH)</w:t>
                            </w:r>
                            <w:r w:rsidRPr="00F77CF4">
                              <w:rPr>
                                <w:i/>
                                <w:color w:val="000000" w:themeColor="text1"/>
                              </w:rPr>
                              <w:t xml:space="preserve"> </w:t>
                            </w:r>
                            <w:bookmarkEnd w:id="687"/>
                            <w:r w:rsidRPr="00F77CF4">
                              <w:rPr>
                                <w:i/>
                                <w:color w:val="000000" w:themeColor="text1"/>
                              </w:rPr>
                              <w:t xml:space="preserve">etc. </w:t>
                            </w:r>
                          </w:p>
                          <w:p w14:paraId="7501B786" w14:textId="77777777" w:rsidR="00F82BA5" w:rsidRPr="00455910" w:rsidRDefault="00F82BA5" w:rsidP="00D07996">
                            <w:pPr>
                              <w:ind w:firstLine="360"/>
                              <w:rPr>
                                <w:b/>
                                <w:i/>
                              </w:rPr>
                            </w:pPr>
                            <w:r w:rsidRPr="00B009D3">
                              <w:rPr>
                                <w:b/>
                                <w:i/>
                              </w:rPr>
                              <w:t>Delete this Box prior to issuance of the bidding documents.</w:t>
                            </w:r>
                          </w:p>
                          <w:bookmarkEnd w:id="684"/>
                          <w:bookmarkEnd w:id="685"/>
                          <w:p w14:paraId="5DEA774E" w14:textId="77777777" w:rsidR="00F82BA5" w:rsidRPr="00F230A4" w:rsidRDefault="00F82BA5" w:rsidP="00D07996">
                            <w:pPr>
                              <w:rPr>
                                <w:i/>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160B0702" id="Text Box 4" o:spid="_x0000_s1029" type="#_x0000_t202" style="position:absolute;margin-left:3.25pt;margin-top:16.9pt;width:478.9pt;height:139.75pt;z-index:25166028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79WRAIAAJUEAAAOAAAAZHJzL2Uyb0RvYy54bWysVEtv2zAMvg/YfxB0X+y82tSIU2QpMgwI&#10;2gLp0LMiS4kxWdQkJXb260fJzqPtTsNyUEiR+kh+JD29bypFDsK6EnRO+72UEqE5FKXe5vTHy/LL&#10;hBLnmS6YAi1yehSO3s8+f5rWJhMD2IEqhCUIol1Wm5zuvDdZkji+ExVzPTBCo1GCrZhH1W6TwrIa&#10;0SuVDNL0JqnBFsYCF87h7UNrpLOIL6Xg/klKJzxROcXcfDxtPDfhTGZTlm0tM7uSd2mwf8iiYqXG&#10;oGeoB+YZ2dvyA1RVcgsOpO9xqBKQsuQi1oDV9NN31ax3zIhYC5LjzJkm9/9g+eNhbZ4t8c1XaLCB&#10;gZDauMzhZainkbYK/5gpQTtSeDzTJhpPOF7epJNBOkQTR1v/9nY0GYwDTnJ5bqzz3wRUJAg5tdiX&#10;SBc7rJxvXU8uIZoDVRbLUqmoHN1CWXJg2ELsfAE1JYo5j5c5XcZfF+3NM6VJjbkNx2mM9MYWYp0x&#10;N4rxnx8RMHulsYgLG0HyzaYhZZHT4YmpDRRHJNBCO1vO8GWJ8CvM8JlZHCYkBhfEP+EhFWBO0EmU&#10;7MD+/tt98Mceo5WSGoczp+7XnlmBhX/X2P27/mgUpjkqo/HtABV7bdlcW/S+WgCS18dVNDyKwd+r&#10;kygtVK+4R/MQFU1Mc4ydU38SF75dGdxDLubz6ITza5hf6bXhATp0KtD60rwya7o+exyRRziNMcve&#10;tbv1DS81zPceZBlnIfDcstrRj7Mfp6nb07Bc13r0unxNZn8AAAD//wMAUEsDBBQABgAIAAAAIQCn&#10;X4Lu3AAAAAgBAAAPAAAAZHJzL2Rvd25yZXYueG1sTI/BTsMwEETvSPyDtUjcqFMCUZvGqRASR4RI&#10;OcDNtZfEJV5HsZuGfj3LCY47M5p9U21n34sJx+gCKVguMhBIJlhHrYK33dPNCkRMmqzuA6GCb4yw&#10;rS8vKl3acKJXnJrUCi6hWGoFXUpDKWU0HXodF2FAYu8zjF4nPsdW2lGfuNz38jbLCum1I/7Q6QEf&#10;OzRfzdErsPQeyHy457Ojxrj1+WV1MJNS11fzwwZEwjn9heEXn9GhZqZ9OJKNoldQ3HNQQZ7zALbX&#10;xV0OYs/CMs9B1pX8P6D+AQAA//8DAFBLAQItABQABgAIAAAAIQC2gziS/gAAAOEBAAATAAAAAAAA&#10;AAAAAAAAAAAAAABbQ29udGVudF9UeXBlc10ueG1sUEsBAi0AFAAGAAgAAAAhADj9If/WAAAAlAEA&#10;AAsAAAAAAAAAAAAAAAAALwEAAF9yZWxzLy5yZWxzUEsBAi0AFAAGAAgAAAAhACnDv1ZEAgAAlQQA&#10;AA4AAAAAAAAAAAAAAAAALgIAAGRycy9lMm9Eb2MueG1sUEsBAi0AFAAGAAgAAAAhAKdfgu7cAAAA&#10;CAEAAA8AAAAAAAAAAAAAAAAAngQAAGRycy9kb3ducmV2LnhtbFBLBQYAAAAABAAEAPMAAACnBQAA&#10;AAA=&#10;" fillcolor="window" strokeweight=".5pt">
                <v:textbox>
                  <w:txbxContent>
                    <w:p w14:paraId="23FBB4F9" w14:textId="77777777" w:rsidR="00F82BA5" w:rsidRPr="00B009D3" w:rsidRDefault="00F82BA5" w:rsidP="00D07996">
                      <w:pPr>
                        <w:spacing w:after="120"/>
                        <w:rPr>
                          <w:i/>
                        </w:rPr>
                      </w:pPr>
                      <w:bookmarkStart w:id="688" w:name="_Hlk16860206"/>
                      <w:bookmarkStart w:id="689" w:name="_Hlk16860207"/>
                      <w:r w:rsidRPr="00B009D3">
                        <w:rPr>
                          <w:b/>
                          <w:i/>
                        </w:rPr>
                        <w:t>Note to the Employer</w:t>
                      </w:r>
                      <w:r w:rsidRPr="00B009D3">
                        <w:rPr>
                          <w:i/>
                        </w:rPr>
                        <w:t xml:space="preserve">: </w:t>
                      </w:r>
                    </w:p>
                    <w:p w14:paraId="0A5A8409" w14:textId="77777777" w:rsidR="00F82BA5" w:rsidRPr="00F77CF4" w:rsidRDefault="00F82BA5" w:rsidP="00D07996">
                      <w:pPr>
                        <w:spacing w:after="120"/>
                        <w:ind w:left="360"/>
                        <w:rPr>
                          <w:i/>
                          <w:szCs w:val="20"/>
                        </w:rPr>
                      </w:pPr>
                      <w:r w:rsidRPr="00B009D3">
                        <w:rPr>
                          <w:b/>
                          <w:i/>
                        </w:rPr>
                        <w:t>The following minimum requirements shall not be modified</w:t>
                      </w:r>
                      <w:r w:rsidRPr="00B009D3">
                        <w:rPr>
                          <w:i/>
                        </w:rPr>
                        <w:t xml:space="preserve">. The Employer may add </w:t>
                      </w:r>
                      <w:r w:rsidRPr="00D556E1">
                        <w:rPr>
                          <w:i/>
                        </w:rPr>
                        <w:t>additional requirements to address identified issues,</w:t>
                      </w:r>
                      <w:r w:rsidRPr="00B009D3">
                        <w:rPr>
                          <w:i/>
                        </w:rPr>
                        <w:t xml:space="preserve"> informed by relevant environmental and social </w:t>
                      </w:r>
                      <w:r w:rsidRPr="00F77CF4">
                        <w:rPr>
                          <w:i/>
                        </w:rPr>
                        <w:t>assessment.</w:t>
                      </w:r>
                    </w:p>
                    <w:p w14:paraId="4D87FD00" w14:textId="741295AB" w:rsidR="00F82BA5" w:rsidRPr="00F77CF4" w:rsidRDefault="00F82BA5" w:rsidP="00D07996">
                      <w:pPr>
                        <w:spacing w:after="120"/>
                        <w:ind w:left="360"/>
                        <w:rPr>
                          <w:i/>
                          <w:color w:val="000000" w:themeColor="text1"/>
                        </w:rPr>
                      </w:pPr>
                      <w:r w:rsidRPr="00F77CF4">
                        <w:rPr>
                          <w:i/>
                          <w:color w:val="000000" w:themeColor="text1"/>
                        </w:rPr>
                        <w:t>The types of issues identified could include risks associated with: labor influx, spread of communicable diseases,</w:t>
                      </w:r>
                      <w:bookmarkStart w:id="690" w:name="_Hlk10196401"/>
                      <w:r w:rsidRPr="00F77CF4">
                        <w:rPr>
                          <w:i/>
                          <w:color w:val="000000" w:themeColor="text1"/>
                        </w:rPr>
                        <w:t xml:space="preserve"> and </w:t>
                      </w:r>
                      <w:r w:rsidRPr="002B2BE6">
                        <w:rPr>
                          <w:i/>
                          <w:color w:val="000000" w:themeColor="text1"/>
                        </w:rPr>
                        <w:t xml:space="preserve">Sexual Exploitation and Abuse </w:t>
                      </w:r>
                      <w:r w:rsidRPr="002B2BE6">
                        <w:rPr>
                          <w:rFonts w:cstheme="minorHAnsi"/>
                          <w:i/>
                        </w:rPr>
                        <w:t>(SEA)</w:t>
                      </w:r>
                      <w:bookmarkEnd w:id="690"/>
                      <w:r w:rsidRPr="002B2BE6">
                        <w:rPr>
                          <w:rFonts w:cstheme="minorHAnsi"/>
                          <w:i/>
                        </w:rPr>
                        <w:t xml:space="preserve">, </w:t>
                      </w:r>
                      <w:bookmarkStart w:id="691" w:name="_Hlk24712510"/>
                      <w:r w:rsidRPr="002B2BE6">
                        <w:rPr>
                          <w:rFonts w:cstheme="minorHAnsi"/>
                          <w:i/>
                        </w:rPr>
                        <w:t>Sexual Harassment (SH)</w:t>
                      </w:r>
                      <w:r w:rsidRPr="00F77CF4">
                        <w:rPr>
                          <w:i/>
                          <w:color w:val="000000" w:themeColor="text1"/>
                        </w:rPr>
                        <w:t xml:space="preserve"> </w:t>
                      </w:r>
                      <w:bookmarkEnd w:id="691"/>
                      <w:r w:rsidRPr="00F77CF4">
                        <w:rPr>
                          <w:i/>
                          <w:color w:val="000000" w:themeColor="text1"/>
                        </w:rPr>
                        <w:t xml:space="preserve">etc. </w:t>
                      </w:r>
                    </w:p>
                    <w:p w14:paraId="7501B786" w14:textId="77777777" w:rsidR="00F82BA5" w:rsidRPr="00455910" w:rsidRDefault="00F82BA5" w:rsidP="00D07996">
                      <w:pPr>
                        <w:ind w:firstLine="360"/>
                        <w:rPr>
                          <w:b/>
                          <w:i/>
                        </w:rPr>
                      </w:pPr>
                      <w:r w:rsidRPr="00B009D3">
                        <w:rPr>
                          <w:b/>
                          <w:i/>
                        </w:rPr>
                        <w:t>Delete this Box prior to issuance of the bidding documents.</w:t>
                      </w:r>
                    </w:p>
                    <w:bookmarkEnd w:id="688"/>
                    <w:bookmarkEnd w:id="689"/>
                    <w:p w14:paraId="5DEA774E" w14:textId="77777777" w:rsidR="00F82BA5" w:rsidRPr="00F230A4" w:rsidRDefault="00F82BA5" w:rsidP="00D07996">
                      <w:pPr>
                        <w:rPr>
                          <w:i/>
                        </w:rPr>
                      </w:pPr>
                    </w:p>
                  </w:txbxContent>
                </v:textbox>
                <w10:wrap type="topAndBottom"/>
              </v:shape>
            </w:pict>
          </mc:Fallback>
        </mc:AlternateContent>
      </w:r>
      <w:bookmarkEnd w:id="683"/>
      <w:r w:rsidRPr="00465C52">
        <w:rPr>
          <w:noProof/>
          <w:color w:val="0D0D0D" w:themeColor="text1" w:themeTint="F2"/>
        </w:rPr>
        <mc:AlternateContent>
          <mc:Choice Requires="wps">
            <w:drawing>
              <wp:anchor distT="0" distB="0" distL="114300" distR="114300" simplePos="0" relativeHeight="251661312" behindDoc="0" locked="0" layoutInCell="1" allowOverlap="1" wp14:anchorId="0AB4E3A4" wp14:editId="54689609">
                <wp:simplePos x="0" y="0"/>
                <wp:positionH relativeFrom="column">
                  <wp:posOffset>43180</wp:posOffset>
                </wp:positionH>
                <wp:positionV relativeFrom="paragraph">
                  <wp:posOffset>2112067</wp:posOffset>
                </wp:positionV>
                <wp:extent cx="6082030" cy="1280795"/>
                <wp:effectExtent l="0" t="0" r="13970" b="14605"/>
                <wp:wrapTopAndBottom/>
                <wp:docPr id="3" name="Text Box 3"/>
                <wp:cNvGraphicFramePr/>
                <a:graphic xmlns:a="http://schemas.openxmlformats.org/drawingml/2006/main">
                  <a:graphicData uri="http://schemas.microsoft.com/office/word/2010/wordprocessingShape">
                    <wps:wsp>
                      <wps:cNvSpPr txBox="1"/>
                      <wps:spPr>
                        <a:xfrm>
                          <a:off x="0" y="0"/>
                          <a:ext cx="6082030" cy="1280795"/>
                        </a:xfrm>
                        <a:prstGeom prst="rect">
                          <a:avLst/>
                        </a:prstGeom>
                        <a:solidFill>
                          <a:sysClr val="window" lastClr="FFFFFF"/>
                        </a:solidFill>
                        <a:ln w="22225" cmpd="dbl">
                          <a:solidFill>
                            <a:prstClr val="black"/>
                          </a:solidFill>
                        </a:ln>
                      </wps:spPr>
                      <wps:txbx>
                        <w:txbxContent>
                          <w:p w14:paraId="38A2930E" w14:textId="77777777" w:rsidR="00F82BA5" w:rsidRPr="00B009D3" w:rsidRDefault="00F82BA5" w:rsidP="00D07996">
                            <w:pPr>
                              <w:spacing w:after="120"/>
                              <w:rPr>
                                <w14:textOutline w14:w="9525" w14:cap="rnd" w14:cmpd="sng" w14:algn="ctr">
                                  <w14:noFill/>
                                  <w14:prstDash w14:val="solid"/>
                                  <w14:bevel/>
                                </w14:textOutline>
                              </w:rPr>
                            </w:pPr>
                            <w:r w:rsidRPr="00B009D3">
                              <w:rPr>
                                <w:b/>
                                <w14:textOutline w14:w="9525" w14:cap="rnd" w14:cmpd="sng" w14:algn="ctr">
                                  <w14:noFill/>
                                  <w14:prstDash w14:val="solid"/>
                                  <w14:bevel/>
                                </w14:textOutline>
                              </w:rPr>
                              <w:t>Note to the Bidder</w:t>
                            </w:r>
                            <w:r w:rsidRPr="00B009D3">
                              <w:rPr>
                                <w14:textOutline w14:w="9525" w14:cap="rnd" w14:cmpd="sng" w14:algn="ctr">
                                  <w14:noFill/>
                                  <w14:prstDash w14:val="solid"/>
                                  <w14:bevel/>
                                </w14:textOutline>
                              </w:rPr>
                              <w:t xml:space="preserve">: </w:t>
                            </w:r>
                          </w:p>
                          <w:p w14:paraId="4FF04266" w14:textId="77777777" w:rsidR="00F82BA5" w:rsidRPr="00B009D3" w:rsidRDefault="00F82BA5" w:rsidP="00D07996">
                            <w:pPr>
                              <w:spacing w:after="240"/>
                              <w:ind w:left="360"/>
                              <w:rPr>
                                <w14:textOutline w14:w="9525" w14:cap="rnd" w14:cmpd="sng" w14:algn="ctr">
                                  <w14:noFill/>
                                  <w14:prstDash w14:val="solid"/>
                                  <w14:bevel/>
                                </w14:textOutline>
                              </w:rPr>
                            </w:pPr>
                            <w:r w:rsidRPr="00B009D3">
                              <w:rPr>
                                <w:b/>
                                <w14:textOutline w14:w="9525" w14:cap="rnd" w14:cmpd="sng" w14:algn="ctr">
                                  <w14:noFill/>
                                  <w14:prstDash w14:val="solid"/>
                                  <w14:bevel/>
                                </w14:textOutline>
                              </w:rPr>
                              <w:t xml:space="preserve">The minimum content of the </w:t>
                            </w:r>
                            <w:bookmarkStart w:id="688" w:name="_Hlk536712236"/>
                            <w:r w:rsidRPr="00B009D3">
                              <w:rPr>
                                <w:b/>
                                <w14:textOutline w14:w="9525" w14:cap="rnd" w14:cmpd="sng" w14:algn="ctr">
                                  <w14:noFill/>
                                  <w14:prstDash w14:val="solid"/>
                                  <w14:bevel/>
                                </w14:textOutline>
                              </w:rPr>
                              <w:t xml:space="preserve">Code of Conduct form </w:t>
                            </w:r>
                            <w:bookmarkEnd w:id="688"/>
                            <w:r w:rsidRPr="00B009D3">
                              <w:rPr>
                                <w:b/>
                                <w14:textOutline w14:w="9525" w14:cap="rnd" w14:cmpd="sng" w14:algn="ctr">
                                  <w14:noFill/>
                                  <w14:prstDash w14:val="solid"/>
                                  <w14:bevel/>
                                </w14:textOutline>
                              </w:rPr>
                              <w:t>as set out by the Employer shall not be substantially modified</w:t>
                            </w:r>
                            <w:r w:rsidRPr="00B009D3">
                              <w:rPr>
                                <w14:textOutline w14:w="9525" w14:cap="rnd" w14:cmpd="sng" w14:algn="ctr">
                                  <w14:noFill/>
                                  <w14:prstDash w14:val="solid"/>
                                  <w14:bevel/>
                                </w14:textOutline>
                              </w:rPr>
                              <w:t xml:space="preserve">. However, the Bidder may add requirements as appropriate, including to take into account Contract-specific issues/risks.  </w:t>
                            </w:r>
                          </w:p>
                          <w:p w14:paraId="4F301361" w14:textId="77777777" w:rsidR="00F82BA5" w:rsidRPr="004F7ADC" w:rsidRDefault="00F82BA5" w:rsidP="00D07996">
                            <w:pPr>
                              <w:spacing w:after="120"/>
                              <w:ind w:left="360"/>
                              <w:rPr>
                                <w:bCs/>
                              </w:rPr>
                            </w:pPr>
                            <w:r w:rsidRPr="00B009D3">
                              <w:rPr>
                                <w14:textOutline w14:w="9525" w14:cap="rnd" w14:cmpd="sng" w14:algn="ctr">
                                  <w14:noFill/>
                                  <w14:prstDash w14:val="solid"/>
                                  <w14:bevel/>
                                </w14:textOutline>
                              </w:rPr>
                              <w:t>The Bidder shall initial and submit the Code of Conduct form as part of its bid.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0AB4E3A4" id="Text Box 3" o:spid="_x0000_s1030" type="#_x0000_t202" style="position:absolute;margin-left:3.4pt;margin-top:166.3pt;width:478.9pt;height:100.85pt;z-index:25166131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YBymSwIAAKEEAAAOAAAAZHJzL2Uyb0RvYy54bWysVE1v2zAMvQ/YfxB0X+xkSZsGdYqsRYYB&#10;RVsgLXpWZLkxJouapMTOfv2elK9+7DTMB4UUqUfykczlVddotlHO12QK3u/lnCkjqazNS8GfHudf&#10;xpz5IEwpNBlV8K3y/Gr6+dNlaydqQCvSpXIMIMZPWlvwVQh2kmVerlQjfI+sMjBW5BoRoLqXrHSi&#10;BXqjs0Gen2UtudI6ksp73N7sjHya8KtKyXBfVV4FpguO3EI6XTqX8cyml2Ly4oRd1XKfhviHLBpR&#10;GwQ9Qt2IINja1R+gmlo68lSFnqQmo6qqpUo1oJp+/q6axUpYlWoBOd4eafL/D1bebRb2wbHQfaMO&#10;DYyEtNZPPC5jPV3lmviLTBnsoHB7pE11gUlcnuXjQf4VJglbfzDOzy9GESc7PbfOh++KGhaFgjv0&#10;JdElNrc+7FwPLjGaJ12X81rrpGz9tXZsI9BCdL6kljMtfMBlwefp20d780wb1hZ8gG+EzBpbFrxc&#10;6hT1jV+Me8RfaiF/fkRDJdqgoBMzUQrdsmM1cIcH1pZUbkGmo92ceSvnNeBvke2DcBgskIRlCfc4&#10;Kk3Ij/YSZytyv/92H/3Rb1g5azGoBfe/1sIpkPDDYBIu+sNhnOykDEfnAyjutWX52mLWzTWByD7W&#10;0sokRv+gD2LlqHnGTs1iVJiEkYhd8HAQr8NufbCTUs1myQmzbEW4NQsrI3TsWqT1sXsWzu57HjAu&#10;d3QYaTF51/qdb3xpaLYOVNVpLiLPO1b39GMP0mTtdzYu2ms9eZ3+WaZ/AAAA//8DAFBLAwQUAAYA&#10;CAAAACEANIFI9eEAAAAJAQAADwAAAGRycy9kb3ducmV2LnhtbEyPzU7DMBCE70i8g7VIXFDr0JQA&#10;IZuKH/VSDoiWS29ObJyo8TqK3Sbw9CwnuO1oRjPfFqvJdeJkhtB6QrieJyAM1V63ZBE+duvZHYgQ&#10;FWnVeTIIXybAqjw/K1Su/Ujv5rSNVnAJhVwhNDH2uZShboxTYe57Q+x9+sGpyHKwUg9q5HLXyUWS&#10;ZNKplnihUb15bkx92B4dwnilbbN/WrvvzdtLlVh/u6fDK+LlxfT4ACKaKf6F4Ref0aFkpsofSQfR&#10;IWQMHhHSdJGBYP8+W/JRIdykyxRkWcj/H5Q/AAAA//8DAFBLAQItABQABgAIAAAAIQC2gziS/gAA&#10;AOEBAAATAAAAAAAAAAAAAAAAAAAAAABbQ29udGVudF9UeXBlc10ueG1sUEsBAi0AFAAGAAgAAAAh&#10;ADj9If/WAAAAlAEAAAsAAAAAAAAAAAAAAAAALwEAAF9yZWxzLy5yZWxzUEsBAi0AFAAGAAgAAAAh&#10;AHZgHKZLAgAAoQQAAA4AAAAAAAAAAAAAAAAALgIAAGRycy9lMm9Eb2MueG1sUEsBAi0AFAAGAAgA&#10;AAAhADSBSPXhAAAACQEAAA8AAAAAAAAAAAAAAAAApQQAAGRycy9kb3ducmV2LnhtbFBLBQYAAAAA&#10;BAAEAPMAAACzBQAAAAA=&#10;" fillcolor="window" strokeweight="1.75pt">
                <v:stroke linestyle="thinThin"/>
                <v:textbox>
                  <w:txbxContent>
                    <w:p w14:paraId="38A2930E" w14:textId="77777777" w:rsidR="00F82BA5" w:rsidRPr="00B009D3" w:rsidRDefault="00F82BA5" w:rsidP="00D07996">
                      <w:pPr>
                        <w:spacing w:after="120"/>
                        <w:rPr>
                          <w14:textOutline w14:w="9525" w14:cap="rnd" w14:cmpd="sng" w14:algn="ctr">
                            <w14:noFill/>
                            <w14:prstDash w14:val="solid"/>
                            <w14:bevel/>
                          </w14:textOutline>
                        </w:rPr>
                      </w:pPr>
                      <w:r w:rsidRPr="00B009D3">
                        <w:rPr>
                          <w:b/>
                          <w14:textOutline w14:w="9525" w14:cap="rnd" w14:cmpd="sng" w14:algn="ctr">
                            <w14:noFill/>
                            <w14:prstDash w14:val="solid"/>
                            <w14:bevel/>
                          </w14:textOutline>
                        </w:rPr>
                        <w:t>Note to the Bidder</w:t>
                      </w:r>
                      <w:r w:rsidRPr="00B009D3">
                        <w:rPr>
                          <w14:textOutline w14:w="9525" w14:cap="rnd" w14:cmpd="sng" w14:algn="ctr">
                            <w14:noFill/>
                            <w14:prstDash w14:val="solid"/>
                            <w14:bevel/>
                          </w14:textOutline>
                        </w:rPr>
                        <w:t xml:space="preserve">: </w:t>
                      </w:r>
                    </w:p>
                    <w:p w14:paraId="4FF04266" w14:textId="77777777" w:rsidR="00F82BA5" w:rsidRPr="00B009D3" w:rsidRDefault="00F82BA5" w:rsidP="00D07996">
                      <w:pPr>
                        <w:spacing w:after="240"/>
                        <w:ind w:left="360"/>
                        <w:rPr>
                          <w14:textOutline w14:w="9525" w14:cap="rnd" w14:cmpd="sng" w14:algn="ctr">
                            <w14:noFill/>
                            <w14:prstDash w14:val="solid"/>
                            <w14:bevel/>
                          </w14:textOutline>
                        </w:rPr>
                      </w:pPr>
                      <w:r w:rsidRPr="00B009D3">
                        <w:rPr>
                          <w:b/>
                          <w14:textOutline w14:w="9525" w14:cap="rnd" w14:cmpd="sng" w14:algn="ctr">
                            <w14:noFill/>
                            <w14:prstDash w14:val="solid"/>
                            <w14:bevel/>
                          </w14:textOutline>
                        </w:rPr>
                        <w:t xml:space="preserve">The minimum content of the </w:t>
                      </w:r>
                      <w:bookmarkStart w:id="693" w:name="_Hlk536712236"/>
                      <w:r w:rsidRPr="00B009D3">
                        <w:rPr>
                          <w:b/>
                          <w14:textOutline w14:w="9525" w14:cap="rnd" w14:cmpd="sng" w14:algn="ctr">
                            <w14:noFill/>
                            <w14:prstDash w14:val="solid"/>
                            <w14:bevel/>
                          </w14:textOutline>
                        </w:rPr>
                        <w:t xml:space="preserve">Code of Conduct form </w:t>
                      </w:r>
                      <w:bookmarkEnd w:id="693"/>
                      <w:r w:rsidRPr="00B009D3">
                        <w:rPr>
                          <w:b/>
                          <w14:textOutline w14:w="9525" w14:cap="rnd" w14:cmpd="sng" w14:algn="ctr">
                            <w14:noFill/>
                            <w14:prstDash w14:val="solid"/>
                            <w14:bevel/>
                          </w14:textOutline>
                        </w:rPr>
                        <w:t>as set out by the Employer shall not be substantially modified</w:t>
                      </w:r>
                      <w:r w:rsidRPr="00B009D3">
                        <w:rPr>
                          <w14:textOutline w14:w="9525" w14:cap="rnd" w14:cmpd="sng" w14:algn="ctr">
                            <w14:noFill/>
                            <w14:prstDash w14:val="solid"/>
                            <w14:bevel/>
                          </w14:textOutline>
                        </w:rPr>
                        <w:t xml:space="preserve">. However, the Bidder may add requirements as appropriate, including to take into account Contract-specific issues/risks.  </w:t>
                      </w:r>
                    </w:p>
                    <w:p w14:paraId="4F301361" w14:textId="77777777" w:rsidR="00F82BA5" w:rsidRPr="004F7ADC" w:rsidRDefault="00F82BA5" w:rsidP="00D07996">
                      <w:pPr>
                        <w:spacing w:after="120"/>
                        <w:ind w:left="360"/>
                        <w:rPr>
                          <w:bCs/>
                        </w:rPr>
                      </w:pPr>
                      <w:r w:rsidRPr="00B009D3">
                        <w:rPr>
                          <w14:textOutline w14:w="9525" w14:cap="rnd" w14:cmpd="sng" w14:algn="ctr">
                            <w14:noFill/>
                            <w14:prstDash w14:val="solid"/>
                            <w14:bevel/>
                          </w14:textOutline>
                        </w:rPr>
                        <w:t>The Bidder shall initial and submit the Code of Conduct form as part of its bid.</w:t>
                      </w:r>
                    </w:p>
                  </w:txbxContent>
                </v:textbox>
                <w10:wrap type="topAndBottom"/>
              </v:shape>
            </w:pict>
          </mc:Fallback>
        </mc:AlternateContent>
      </w:r>
    </w:p>
    <w:p w14:paraId="3E01B5F2" w14:textId="77777777" w:rsidR="00D07996" w:rsidRPr="00465C52" w:rsidRDefault="00D07996" w:rsidP="00347DB2">
      <w:pPr>
        <w:spacing w:before="240"/>
        <w:contextualSpacing/>
        <w:jc w:val="center"/>
        <w:rPr>
          <w:bCs/>
          <w:i/>
          <w:color w:val="0D0D0D" w:themeColor="text1" w:themeTint="F2"/>
        </w:rPr>
      </w:pPr>
      <w:r w:rsidRPr="00465C52">
        <w:rPr>
          <w:b/>
          <w:color w:val="0D0D0D" w:themeColor="text1" w:themeTint="F2"/>
          <w:sz w:val="28"/>
          <w:szCs w:val="28"/>
        </w:rPr>
        <w:t>CODE OF CONDUCT FOR CONTRACTOR’S PERSONNEL</w:t>
      </w:r>
    </w:p>
    <w:p w14:paraId="62ADE6FE" w14:textId="5DD746AC" w:rsidR="00D07996" w:rsidRPr="00465C52" w:rsidRDefault="00D07996" w:rsidP="00347DB2">
      <w:pPr>
        <w:spacing w:before="240" w:after="120"/>
        <w:contextualSpacing/>
        <w:jc w:val="both"/>
        <w:rPr>
          <w:bCs/>
          <w:color w:val="0D0D0D" w:themeColor="text1" w:themeTint="F2"/>
        </w:rPr>
      </w:pPr>
      <w:r w:rsidRPr="00465C52">
        <w:rPr>
          <w:bCs/>
          <w:color w:val="0D0D0D" w:themeColor="text1" w:themeTint="F2"/>
        </w:rPr>
        <w:t>We are the Contractor, [</w:t>
      </w:r>
      <w:r w:rsidRPr="00465C52">
        <w:rPr>
          <w:bCs/>
          <w:i/>
          <w:color w:val="0D0D0D" w:themeColor="text1" w:themeTint="F2"/>
        </w:rPr>
        <w:t>enter name of Contractor</w:t>
      </w:r>
      <w:r w:rsidRPr="00465C52">
        <w:rPr>
          <w:bCs/>
          <w:color w:val="0D0D0D" w:themeColor="text1" w:themeTint="F2"/>
        </w:rPr>
        <w:t>].  We have signed a contract with [</w:t>
      </w:r>
      <w:r w:rsidRPr="00465C52">
        <w:rPr>
          <w:bCs/>
          <w:i/>
          <w:color w:val="0D0D0D" w:themeColor="text1" w:themeTint="F2"/>
        </w:rPr>
        <w:t>enter name of Employer</w:t>
      </w:r>
      <w:r w:rsidRPr="00465C52">
        <w:rPr>
          <w:bCs/>
          <w:color w:val="0D0D0D" w:themeColor="text1" w:themeTint="F2"/>
        </w:rPr>
        <w:t>] for [</w:t>
      </w:r>
      <w:r w:rsidRPr="00465C52">
        <w:rPr>
          <w:bCs/>
          <w:i/>
          <w:color w:val="0D0D0D" w:themeColor="text1" w:themeTint="F2"/>
        </w:rPr>
        <w:t>enter description of the Works</w:t>
      </w:r>
      <w:r w:rsidRPr="00465C52">
        <w:rPr>
          <w:bCs/>
          <w:color w:val="0D0D0D" w:themeColor="text1" w:themeTint="F2"/>
        </w:rPr>
        <w:t>]. These Works will be carried out at [</w:t>
      </w:r>
      <w:r w:rsidRPr="00465C52">
        <w:rPr>
          <w:bCs/>
          <w:i/>
          <w:color w:val="0D0D0D" w:themeColor="text1" w:themeTint="F2"/>
        </w:rPr>
        <w:t>enter the Site and other locations where the Works will be carried out</w:t>
      </w:r>
      <w:r w:rsidRPr="00465C52">
        <w:rPr>
          <w:bCs/>
          <w:color w:val="0D0D0D" w:themeColor="text1" w:themeTint="F2"/>
        </w:rPr>
        <w:t>]. Our contract requires us to implement measures to address environmental and social risks related to the Works, including the risks of sexual exploitation</w:t>
      </w:r>
      <w:r w:rsidR="006972A7" w:rsidRPr="00465C52">
        <w:rPr>
          <w:bCs/>
          <w:color w:val="0D0D0D" w:themeColor="text1" w:themeTint="F2"/>
        </w:rPr>
        <w:t xml:space="preserve">, </w:t>
      </w:r>
      <w:bookmarkStart w:id="689" w:name="_Hlk24712565"/>
      <w:r w:rsidR="006972A7" w:rsidRPr="00465C52">
        <w:rPr>
          <w:bCs/>
          <w:color w:val="0D0D0D" w:themeColor="text1" w:themeTint="F2"/>
        </w:rPr>
        <w:t>sexual abuse and sexual harassment</w:t>
      </w:r>
      <w:bookmarkEnd w:id="689"/>
      <w:r w:rsidRPr="00465C52">
        <w:rPr>
          <w:bCs/>
          <w:color w:val="0D0D0D" w:themeColor="text1" w:themeTint="F2"/>
        </w:rPr>
        <w:t xml:space="preserve">.  </w:t>
      </w:r>
    </w:p>
    <w:p w14:paraId="4483958F" w14:textId="77777777" w:rsidR="00D07996" w:rsidRPr="00465C52" w:rsidRDefault="00D07996" w:rsidP="00347DB2">
      <w:pPr>
        <w:spacing w:before="240" w:after="120"/>
        <w:contextualSpacing/>
        <w:jc w:val="both"/>
        <w:rPr>
          <w:bCs/>
          <w:color w:val="0D0D0D" w:themeColor="text1" w:themeTint="F2"/>
        </w:rPr>
      </w:pPr>
      <w:r w:rsidRPr="00465C52">
        <w:rPr>
          <w:bCs/>
          <w:color w:val="0D0D0D" w:themeColor="text1" w:themeTint="F2"/>
        </w:rPr>
        <w:t>This Code of Conduct is part of our measures to deal with environmental and social risks related to the Works.  It applies to all our staff, laborers and other employees at the Works Site or other places where the Works are being carried out.  It also applies to the personnel of each subcontractor and any other personnel assisting us in the execution of the Works.  All such persons are referred to as “</w:t>
      </w:r>
      <w:r w:rsidRPr="00465C52">
        <w:rPr>
          <w:b/>
          <w:bCs/>
          <w:color w:val="0D0D0D" w:themeColor="text1" w:themeTint="F2"/>
        </w:rPr>
        <w:t>Contractor’s Personnel”</w:t>
      </w:r>
      <w:r w:rsidRPr="00465C52">
        <w:rPr>
          <w:bCs/>
          <w:color w:val="0D0D0D" w:themeColor="text1" w:themeTint="F2"/>
        </w:rPr>
        <w:t xml:space="preserve"> and are subject to this Code of Conduct.</w:t>
      </w:r>
    </w:p>
    <w:p w14:paraId="070D6F63" w14:textId="77777777" w:rsidR="00D07996" w:rsidRPr="00465C52" w:rsidRDefault="00D07996" w:rsidP="00347DB2">
      <w:pPr>
        <w:spacing w:before="240" w:after="120"/>
        <w:contextualSpacing/>
        <w:jc w:val="both"/>
        <w:rPr>
          <w:bCs/>
          <w:color w:val="0D0D0D" w:themeColor="text1" w:themeTint="F2"/>
        </w:rPr>
      </w:pPr>
      <w:r w:rsidRPr="00465C52">
        <w:rPr>
          <w:bCs/>
          <w:color w:val="0D0D0D" w:themeColor="text1" w:themeTint="F2"/>
        </w:rPr>
        <w:t xml:space="preserve">This Code of Conduct identifies the behavior that we require from all Contractor’s Personnel. </w:t>
      </w:r>
    </w:p>
    <w:p w14:paraId="2976D3AD" w14:textId="77777777" w:rsidR="00D07996" w:rsidRPr="00465C52" w:rsidRDefault="00D07996" w:rsidP="00347DB2">
      <w:pPr>
        <w:spacing w:before="240" w:after="120"/>
        <w:contextualSpacing/>
        <w:jc w:val="both"/>
        <w:rPr>
          <w:bCs/>
          <w:color w:val="0D0D0D" w:themeColor="text1" w:themeTint="F2"/>
        </w:rPr>
      </w:pPr>
      <w:r w:rsidRPr="00465C52">
        <w:rPr>
          <w:bCs/>
          <w:color w:val="0D0D0D" w:themeColor="text1" w:themeTint="F2"/>
        </w:rPr>
        <w:t xml:space="preserve">Our workplace is an environment where unsafe, offensive, abusive or violent behavior will not be tolerated and where all </w:t>
      </w:r>
      <w:proofErr w:type="gramStart"/>
      <w:r w:rsidRPr="00465C52">
        <w:rPr>
          <w:bCs/>
          <w:color w:val="0D0D0D" w:themeColor="text1" w:themeTint="F2"/>
        </w:rPr>
        <w:t>persons</w:t>
      </w:r>
      <w:proofErr w:type="gramEnd"/>
      <w:r w:rsidRPr="00465C52">
        <w:rPr>
          <w:bCs/>
          <w:color w:val="0D0D0D" w:themeColor="text1" w:themeTint="F2"/>
        </w:rPr>
        <w:t xml:space="preserve"> should feel comfortable raising issues or concerns without fear of retaliation.</w:t>
      </w:r>
    </w:p>
    <w:p w14:paraId="4EA35BDA" w14:textId="77777777" w:rsidR="00D07996" w:rsidRPr="00465C52" w:rsidRDefault="00D07996" w:rsidP="00347DB2">
      <w:pPr>
        <w:spacing w:before="240" w:after="120"/>
        <w:contextualSpacing/>
        <w:rPr>
          <w:b/>
          <w:bCs/>
          <w:color w:val="0D0D0D" w:themeColor="text1" w:themeTint="F2"/>
        </w:rPr>
      </w:pPr>
      <w:r w:rsidRPr="00465C52">
        <w:rPr>
          <w:b/>
          <w:bCs/>
          <w:color w:val="0D0D0D" w:themeColor="text1" w:themeTint="F2"/>
        </w:rPr>
        <w:t>REQUIRED CONDUCT</w:t>
      </w:r>
    </w:p>
    <w:p w14:paraId="6C07A963" w14:textId="77777777" w:rsidR="00D07996" w:rsidRPr="00465C52" w:rsidRDefault="00D07996" w:rsidP="00347DB2">
      <w:pPr>
        <w:spacing w:after="120"/>
        <w:contextualSpacing/>
        <w:rPr>
          <w:bCs/>
          <w:color w:val="0D0D0D" w:themeColor="text1" w:themeTint="F2"/>
        </w:rPr>
      </w:pPr>
      <w:r w:rsidRPr="00465C52">
        <w:rPr>
          <w:bCs/>
          <w:color w:val="0D0D0D" w:themeColor="text1" w:themeTint="F2"/>
        </w:rPr>
        <w:t>Contractor’s Personnel shall:</w:t>
      </w:r>
    </w:p>
    <w:p w14:paraId="7CFA2A15" w14:textId="77777777" w:rsidR="00D07996" w:rsidRPr="00465C52" w:rsidRDefault="00D07996" w:rsidP="00151EF3">
      <w:pPr>
        <w:numPr>
          <w:ilvl w:val="0"/>
          <w:numId w:val="61"/>
        </w:numPr>
        <w:spacing w:after="120" w:line="276" w:lineRule="auto"/>
        <w:contextualSpacing/>
        <w:jc w:val="both"/>
        <w:rPr>
          <w:rFonts w:eastAsia="Arial Narrow"/>
          <w:color w:val="0D0D0D" w:themeColor="text1" w:themeTint="F2"/>
          <w:szCs w:val="20"/>
        </w:rPr>
      </w:pPr>
      <w:r w:rsidRPr="00465C52">
        <w:rPr>
          <w:rFonts w:eastAsia="Arial Narrow"/>
          <w:color w:val="0D0D0D" w:themeColor="text1" w:themeTint="F2"/>
          <w:szCs w:val="20"/>
        </w:rPr>
        <w:t>carry out his/her duties competently and diligently;</w:t>
      </w:r>
    </w:p>
    <w:p w14:paraId="242D4FDB" w14:textId="77777777" w:rsidR="00D07996" w:rsidRPr="00465C52" w:rsidRDefault="00D07996" w:rsidP="00151EF3">
      <w:pPr>
        <w:numPr>
          <w:ilvl w:val="0"/>
          <w:numId w:val="61"/>
        </w:numPr>
        <w:spacing w:after="120" w:line="276" w:lineRule="auto"/>
        <w:contextualSpacing/>
        <w:jc w:val="both"/>
        <w:rPr>
          <w:rFonts w:eastAsia="Calibri" w:cs="Arial"/>
          <w:color w:val="0D0D0D" w:themeColor="text1" w:themeTint="F2"/>
          <w:szCs w:val="20"/>
        </w:rPr>
      </w:pPr>
      <w:r w:rsidRPr="00465C52">
        <w:rPr>
          <w:rFonts w:eastAsia="Arial Narrow"/>
          <w:color w:val="0D0D0D" w:themeColor="text1" w:themeTint="F2"/>
          <w:szCs w:val="20"/>
        </w:rPr>
        <w:t xml:space="preserve">comply with this Code of Conduct and all applicable laws, regulations and other requirements, including requirements </w:t>
      </w:r>
      <w:r w:rsidRPr="00465C52">
        <w:rPr>
          <w:color w:val="0D0D0D" w:themeColor="text1" w:themeTint="F2"/>
          <w:szCs w:val="20"/>
        </w:rPr>
        <w:t>to protect the health, safety and well-being of other Contractor’s Personnel and any other person;</w:t>
      </w:r>
      <w:r w:rsidRPr="00465C52" w:rsidDel="004C494B">
        <w:rPr>
          <w:rFonts w:eastAsia="Calibri" w:cs="Arial"/>
          <w:color w:val="0D0D0D" w:themeColor="text1" w:themeTint="F2"/>
          <w:szCs w:val="20"/>
        </w:rPr>
        <w:t xml:space="preserve"> </w:t>
      </w:r>
    </w:p>
    <w:p w14:paraId="795D5182" w14:textId="77777777" w:rsidR="00D07996" w:rsidRPr="00465C52" w:rsidRDefault="00D07996" w:rsidP="00151EF3">
      <w:pPr>
        <w:numPr>
          <w:ilvl w:val="0"/>
          <w:numId w:val="61"/>
        </w:numPr>
        <w:spacing w:after="120" w:line="276" w:lineRule="auto"/>
        <w:contextualSpacing/>
        <w:jc w:val="both"/>
        <w:rPr>
          <w:rFonts w:eastAsia="Calibri" w:cs="Arial"/>
          <w:color w:val="0D0D0D" w:themeColor="text1" w:themeTint="F2"/>
          <w:szCs w:val="20"/>
        </w:rPr>
      </w:pPr>
      <w:r w:rsidRPr="00465C52">
        <w:rPr>
          <w:color w:val="0D0D0D" w:themeColor="text1" w:themeTint="F2"/>
          <w:szCs w:val="20"/>
          <w:lang w:eastAsia="en-GB"/>
        </w:rPr>
        <w:t>maintain a safe working environment including by:</w:t>
      </w:r>
    </w:p>
    <w:p w14:paraId="0C0CD6F9" w14:textId="77777777" w:rsidR="00D07996" w:rsidRPr="00465C52" w:rsidRDefault="00D07996" w:rsidP="00151EF3">
      <w:pPr>
        <w:numPr>
          <w:ilvl w:val="1"/>
          <w:numId w:val="61"/>
        </w:numPr>
        <w:spacing w:after="120" w:line="276" w:lineRule="auto"/>
        <w:contextualSpacing/>
        <w:jc w:val="both"/>
        <w:rPr>
          <w:rFonts w:eastAsia="Calibri" w:cs="Arial"/>
          <w:color w:val="0D0D0D" w:themeColor="text1" w:themeTint="F2"/>
          <w:szCs w:val="20"/>
        </w:rPr>
      </w:pPr>
      <w:r w:rsidRPr="00465C52">
        <w:rPr>
          <w:color w:val="0D0D0D" w:themeColor="text1" w:themeTint="F2"/>
          <w:szCs w:val="20"/>
          <w:lang w:eastAsia="en-GB"/>
        </w:rPr>
        <w:t xml:space="preserve">ensuring that workplaces, machinery, equipment and processes under each person’s control are safe and without risk to health; </w:t>
      </w:r>
    </w:p>
    <w:p w14:paraId="639FD3EA" w14:textId="77777777" w:rsidR="00D07996" w:rsidRPr="00465C52" w:rsidRDefault="00D07996" w:rsidP="00151EF3">
      <w:pPr>
        <w:numPr>
          <w:ilvl w:val="1"/>
          <w:numId w:val="61"/>
        </w:numPr>
        <w:spacing w:after="120" w:line="276" w:lineRule="auto"/>
        <w:contextualSpacing/>
        <w:jc w:val="both"/>
        <w:rPr>
          <w:rFonts w:eastAsia="Calibri" w:cs="Arial"/>
          <w:color w:val="0D0D0D" w:themeColor="text1" w:themeTint="F2"/>
          <w:szCs w:val="20"/>
        </w:rPr>
      </w:pPr>
      <w:r w:rsidRPr="00465C52">
        <w:rPr>
          <w:rFonts w:eastAsia="Calibri"/>
          <w:color w:val="0D0D0D" w:themeColor="text1" w:themeTint="F2"/>
          <w:szCs w:val="20"/>
        </w:rPr>
        <w:t xml:space="preserve">wearing required personal protective equipment; </w:t>
      </w:r>
      <w:r w:rsidRPr="00465C52">
        <w:rPr>
          <w:color w:val="0D0D0D" w:themeColor="text1" w:themeTint="F2"/>
          <w:szCs w:val="20"/>
          <w:lang w:eastAsia="en-GB"/>
        </w:rPr>
        <w:t xml:space="preserve">  </w:t>
      </w:r>
    </w:p>
    <w:p w14:paraId="0591A076" w14:textId="77777777" w:rsidR="00D07996" w:rsidRPr="00465C52" w:rsidRDefault="00D07996" w:rsidP="00151EF3">
      <w:pPr>
        <w:numPr>
          <w:ilvl w:val="1"/>
          <w:numId w:val="61"/>
        </w:numPr>
        <w:spacing w:after="120" w:line="276" w:lineRule="auto"/>
        <w:contextualSpacing/>
        <w:jc w:val="both"/>
        <w:rPr>
          <w:rFonts w:eastAsia="Calibri" w:cs="Arial"/>
          <w:color w:val="0D0D0D" w:themeColor="text1" w:themeTint="F2"/>
          <w:szCs w:val="20"/>
        </w:rPr>
      </w:pPr>
      <w:r w:rsidRPr="00465C52">
        <w:rPr>
          <w:color w:val="0D0D0D" w:themeColor="text1" w:themeTint="F2"/>
          <w:szCs w:val="20"/>
          <w:lang w:eastAsia="en-GB"/>
        </w:rPr>
        <w:t xml:space="preserve">using appropriate measures relating to </w:t>
      </w:r>
      <w:r w:rsidRPr="00465C52">
        <w:rPr>
          <w:color w:val="0D0D0D" w:themeColor="text1" w:themeTint="F2"/>
          <w:szCs w:val="20"/>
        </w:rPr>
        <w:t>chemical, physical and biological substances and agents</w:t>
      </w:r>
      <w:r w:rsidRPr="00465C52">
        <w:rPr>
          <w:color w:val="0D0D0D" w:themeColor="text1" w:themeTint="F2"/>
          <w:szCs w:val="20"/>
          <w:lang w:eastAsia="en-GB"/>
        </w:rPr>
        <w:t>; and</w:t>
      </w:r>
    </w:p>
    <w:p w14:paraId="3EC58A49" w14:textId="77777777" w:rsidR="00D07996" w:rsidRPr="00465C52" w:rsidRDefault="00D07996" w:rsidP="00151EF3">
      <w:pPr>
        <w:numPr>
          <w:ilvl w:val="1"/>
          <w:numId w:val="61"/>
        </w:numPr>
        <w:spacing w:after="120" w:line="276" w:lineRule="auto"/>
        <w:contextualSpacing/>
        <w:jc w:val="both"/>
        <w:rPr>
          <w:rFonts w:eastAsia="Calibri" w:cs="Arial"/>
          <w:color w:val="0D0D0D" w:themeColor="text1" w:themeTint="F2"/>
          <w:szCs w:val="20"/>
        </w:rPr>
      </w:pPr>
      <w:r w:rsidRPr="00465C52">
        <w:rPr>
          <w:color w:val="0D0D0D" w:themeColor="text1" w:themeTint="F2"/>
          <w:szCs w:val="20"/>
          <w:lang w:eastAsia="en-GB"/>
        </w:rPr>
        <w:t>following applicable emergency operating procedures.</w:t>
      </w:r>
    </w:p>
    <w:p w14:paraId="3B56EDEF" w14:textId="77777777" w:rsidR="00D07996" w:rsidRPr="00465C52" w:rsidRDefault="00D07996" w:rsidP="00151EF3">
      <w:pPr>
        <w:numPr>
          <w:ilvl w:val="0"/>
          <w:numId w:val="61"/>
        </w:numPr>
        <w:spacing w:after="120" w:line="276" w:lineRule="auto"/>
        <w:contextualSpacing/>
        <w:jc w:val="both"/>
        <w:rPr>
          <w:rFonts w:eastAsia="Arial Narrow"/>
          <w:color w:val="0D0D0D" w:themeColor="text1" w:themeTint="F2"/>
          <w:szCs w:val="20"/>
        </w:rPr>
      </w:pPr>
      <w:r w:rsidRPr="00465C52">
        <w:rPr>
          <w:rFonts w:eastAsia="Arial Narrow"/>
          <w:color w:val="0D0D0D" w:themeColor="text1" w:themeTint="F2"/>
          <w:szCs w:val="20"/>
        </w:rPr>
        <w:lastRenderedPageBreak/>
        <w:t xml:space="preserve">report </w:t>
      </w:r>
      <w:r w:rsidRPr="00465C52">
        <w:rPr>
          <w:color w:val="0D0D0D" w:themeColor="text1" w:themeTint="F2"/>
          <w:szCs w:val="20"/>
          <w:lang w:eastAsia="en-GB"/>
        </w:rPr>
        <w:t xml:space="preserve">work situations that he/she believes are not safe or healthy and remove himself/herself from a work situation which he/she reasonably believes presents an imminent and </w:t>
      </w:r>
      <w:proofErr w:type="gramStart"/>
      <w:r w:rsidRPr="00465C52">
        <w:rPr>
          <w:color w:val="0D0D0D" w:themeColor="text1" w:themeTint="F2"/>
          <w:szCs w:val="20"/>
          <w:lang w:eastAsia="en-GB"/>
        </w:rPr>
        <w:t>serious danger</w:t>
      </w:r>
      <w:proofErr w:type="gramEnd"/>
      <w:r w:rsidRPr="00465C52">
        <w:rPr>
          <w:color w:val="0D0D0D" w:themeColor="text1" w:themeTint="F2"/>
          <w:szCs w:val="20"/>
          <w:lang w:eastAsia="en-GB"/>
        </w:rPr>
        <w:t xml:space="preserve"> to his/her life or health;</w:t>
      </w:r>
    </w:p>
    <w:p w14:paraId="10F2B462" w14:textId="77777777" w:rsidR="00D07996" w:rsidRPr="00465C52" w:rsidRDefault="00D07996" w:rsidP="00151EF3">
      <w:pPr>
        <w:numPr>
          <w:ilvl w:val="0"/>
          <w:numId w:val="61"/>
        </w:numPr>
        <w:spacing w:after="120" w:line="276" w:lineRule="auto"/>
        <w:contextualSpacing/>
        <w:jc w:val="both"/>
        <w:rPr>
          <w:rFonts w:eastAsia="Arial Narrow"/>
          <w:color w:val="0D0D0D" w:themeColor="text1" w:themeTint="F2"/>
          <w:szCs w:val="20"/>
        </w:rPr>
      </w:pPr>
      <w:r w:rsidRPr="00465C52">
        <w:rPr>
          <w:bCs/>
          <w:color w:val="0D0D0D" w:themeColor="text1" w:themeTint="F2"/>
          <w:szCs w:val="20"/>
        </w:rPr>
        <w:t xml:space="preserve">treat other people with respect, and not discriminate against </w:t>
      </w:r>
      <w:r w:rsidRPr="00465C52">
        <w:rPr>
          <w:rFonts w:eastAsia="Arial Narrow"/>
          <w:color w:val="0D0D0D" w:themeColor="text1" w:themeTint="F2"/>
          <w:szCs w:val="20"/>
        </w:rPr>
        <w:t>specific groups such as women, people with disabilities, migrant workers or children;</w:t>
      </w:r>
    </w:p>
    <w:p w14:paraId="49FEBCD0" w14:textId="5B9FBD84" w:rsidR="00D07996" w:rsidRPr="00465C52" w:rsidRDefault="00D07996" w:rsidP="00151EF3">
      <w:pPr>
        <w:numPr>
          <w:ilvl w:val="0"/>
          <w:numId w:val="61"/>
        </w:numPr>
        <w:spacing w:after="120" w:line="276" w:lineRule="auto"/>
        <w:contextualSpacing/>
        <w:jc w:val="both"/>
        <w:rPr>
          <w:rFonts w:eastAsia="Arial Narrow"/>
          <w:color w:val="0D0D0D" w:themeColor="text1" w:themeTint="F2"/>
          <w:szCs w:val="20"/>
        </w:rPr>
      </w:pPr>
      <w:r w:rsidRPr="00465C52">
        <w:rPr>
          <w:bCs/>
          <w:color w:val="0D0D0D" w:themeColor="text1" w:themeTint="F2"/>
          <w:szCs w:val="20"/>
        </w:rPr>
        <w:t xml:space="preserve">not </w:t>
      </w:r>
      <w:r w:rsidR="00395933" w:rsidRPr="00465C52">
        <w:rPr>
          <w:bCs/>
          <w:color w:val="0D0D0D" w:themeColor="text1" w:themeTint="F2"/>
        </w:rPr>
        <w:t>engage</w:t>
      </w:r>
      <w:r w:rsidR="00395933" w:rsidRPr="00465C52">
        <w:rPr>
          <w:rFonts w:eastAsia="Arial Narrow"/>
          <w:color w:val="0D0D0D" w:themeColor="text1" w:themeTint="F2"/>
        </w:rPr>
        <w:t xml:space="preserve"> </w:t>
      </w:r>
      <w:r w:rsidR="00395933" w:rsidRPr="00465C52">
        <w:rPr>
          <w:bCs/>
          <w:color w:val="0D0D0D" w:themeColor="text1" w:themeTint="F2"/>
        </w:rPr>
        <w:t xml:space="preserve">in </w:t>
      </w:r>
      <w:bookmarkStart w:id="690" w:name="_Hlk24712629"/>
      <w:r w:rsidR="00395933" w:rsidRPr="00465C52">
        <w:rPr>
          <w:bCs/>
          <w:color w:val="0D0D0D" w:themeColor="text1" w:themeTint="F2"/>
        </w:rPr>
        <w:t xml:space="preserve">Sexual Harassment, which means </w:t>
      </w:r>
      <w:r w:rsidR="00395933" w:rsidRPr="00465C52">
        <w:rPr>
          <w:color w:val="0D0D0D" w:themeColor="text1" w:themeTint="F2"/>
        </w:rPr>
        <w:t>unwelcome sexual advances, requests for sexual favors, and other verbal or physical conduct of a sexual nature with other Contractor’s or Employer’s Personnel</w:t>
      </w:r>
      <w:bookmarkEnd w:id="690"/>
      <w:r w:rsidRPr="00465C52">
        <w:rPr>
          <w:color w:val="0D0D0D" w:themeColor="text1" w:themeTint="F2"/>
          <w:szCs w:val="20"/>
        </w:rPr>
        <w:t>;</w:t>
      </w:r>
    </w:p>
    <w:p w14:paraId="4C9E4DA8" w14:textId="570BD868" w:rsidR="00D07996" w:rsidRPr="00465C52" w:rsidRDefault="00D07996" w:rsidP="00151EF3">
      <w:pPr>
        <w:numPr>
          <w:ilvl w:val="0"/>
          <w:numId w:val="61"/>
        </w:numPr>
        <w:autoSpaceDE w:val="0"/>
        <w:autoSpaceDN w:val="0"/>
        <w:spacing w:after="120" w:line="276" w:lineRule="auto"/>
        <w:contextualSpacing/>
        <w:jc w:val="both"/>
        <w:rPr>
          <w:color w:val="0D0D0D" w:themeColor="text1" w:themeTint="F2"/>
          <w:szCs w:val="20"/>
        </w:rPr>
      </w:pPr>
      <w:bookmarkStart w:id="691" w:name="_Hlk11663505"/>
      <w:r w:rsidRPr="00465C52">
        <w:rPr>
          <w:color w:val="0D0D0D" w:themeColor="text1" w:themeTint="F2"/>
          <w:szCs w:val="20"/>
        </w:rPr>
        <w:t xml:space="preserve">not engage in </w:t>
      </w:r>
      <w:bookmarkStart w:id="692" w:name="_Hlk10196619"/>
      <w:r w:rsidRPr="00465C52">
        <w:rPr>
          <w:color w:val="0D0D0D" w:themeColor="text1" w:themeTint="F2"/>
          <w:szCs w:val="20"/>
        </w:rPr>
        <w:t>Sexual Exploitation, which means any actual or attempted abuse of position of vulnerability, differential power or trust, for sexual purposes, including, but not limited to, profiting monetarily, socially or politically from the sexual exploitation of another;</w:t>
      </w:r>
      <w:bookmarkEnd w:id="692"/>
    </w:p>
    <w:p w14:paraId="6A644571" w14:textId="77777777" w:rsidR="00395933" w:rsidRPr="00465C52" w:rsidRDefault="00395933" w:rsidP="00151EF3">
      <w:pPr>
        <w:numPr>
          <w:ilvl w:val="0"/>
          <w:numId w:val="61"/>
        </w:numPr>
        <w:spacing w:after="120" w:line="276" w:lineRule="auto"/>
        <w:contextualSpacing/>
        <w:jc w:val="both"/>
        <w:rPr>
          <w:bCs/>
          <w:color w:val="0D0D0D" w:themeColor="text1" w:themeTint="F2"/>
          <w:szCs w:val="20"/>
        </w:rPr>
      </w:pPr>
      <w:bookmarkStart w:id="693" w:name="_Hlk24712684"/>
      <w:bookmarkStart w:id="694" w:name="_Hlk10196916"/>
      <w:r w:rsidRPr="00465C52">
        <w:rPr>
          <w:color w:val="0D0D0D" w:themeColor="text1" w:themeTint="F2"/>
        </w:rPr>
        <w:t>not engage in Sexual Abuse, which means the actual or threatened physical intrusion of a sexual nature, whether by force or under unequal or coercive conditions</w:t>
      </w:r>
      <w:bookmarkEnd w:id="693"/>
      <w:r w:rsidRPr="00465C52">
        <w:rPr>
          <w:color w:val="0D0D0D" w:themeColor="text1" w:themeTint="F2"/>
        </w:rPr>
        <w:t xml:space="preserve">; </w:t>
      </w:r>
      <w:bookmarkStart w:id="695" w:name="_Hlk10196970"/>
      <w:bookmarkEnd w:id="694"/>
    </w:p>
    <w:p w14:paraId="1553D337" w14:textId="63D480F6" w:rsidR="00D07996" w:rsidRPr="00465C52" w:rsidRDefault="00D07996" w:rsidP="00151EF3">
      <w:pPr>
        <w:numPr>
          <w:ilvl w:val="0"/>
          <w:numId w:val="61"/>
        </w:numPr>
        <w:spacing w:after="120" w:line="276" w:lineRule="auto"/>
        <w:contextualSpacing/>
        <w:jc w:val="both"/>
        <w:rPr>
          <w:bCs/>
          <w:color w:val="0D0D0D" w:themeColor="text1" w:themeTint="F2"/>
          <w:szCs w:val="20"/>
        </w:rPr>
      </w:pPr>
      <w:r w:rsidRPr="00465C52">
        <w:rPr>
          <w:bCs/>
          <w:color w:val="0D0D0D" w:themeColor="text1" w:themeTint="F2"/>
          <w:szCs w:val="20"/>
        </w:rPr>
        <w:t xml:space="preserve">not engage in any form of sexual activity with individuals under the age of 18, except in case of pre-existing marriage; </w:t>
      </w:r>
      <w:bookmarkEnd w:id="691"/>
      <w:bookmarkEnd w:id="695"/>
    </w:p>
    <w:p w14:paraId="4BDAA08C" w14:textId="0E7ACAF4" w:rsidR="00D07996" w:rsidRPr="00465C52" w:rsidRDefault="00D07996" w:rsidP="00151EF3">
      <w:pPr>
        <w:numPr>
          <w:ilvl w:val="0"/>
          <w:numId w:val="61"/>
        </w:numPr>
        <w:spacing w:after="120" w:line="276" w:lineRule="auto"/>
        <w:contextualSpacing/>
        <w:jc w:val="both"/>
        <w:rPr>
          <w:bCs/>
          <w:color w:val="0D0D0D" w:themeColor="text1" w:themeTint="F2"/>
          <w:szCs w:val="20"/>
        </w:rPr>
      </w:pPr>
      <w:r w:rsidRPr="00465C52">
        <w:rPr>
          <w:bCs/>
          <w:color w:val="0D0D0D" w:themeColor="text1" w:themeTint="F2"/>
          <w:szCs w:val="20"/>
        </w:rPr>
        <w:t xml:space="preserve">complete relevant training courses that will be provided related to the environmental and social aspects of the Contract, including on health and safety matters, </w:t>
      </w:r>
      <w:bookmarkStart w:id="696" w:name="_Hlk10197034"/>
      <w:r w:rsidRPr="00465C52">
        <w:rPr>
          <w:bCs/>
          <w:color w:val="0D0D0D" w:themeColor="text1" w:themeTint="F2"/>
          <w:szCs w:val="20"/>
        </w:rPr>
        <w:t>and Sexual Exploitation</w:t>
      </w:r>
      <w:r w:rsidR="00395933" w:rsidRPr="00465C52">
        <w:rPr>
          <w:bCs/>
          <w:color w:val="0D0D0D" w:themeColor="text1" w:themeTint="F2"/>
          <w:szCs w:val="20"/>
        </w:rPr>
        <w:t xml:space="preserve"> and Abuse (SEA)</w:t>
      </w:r>
      <w:r w:rsidRPr="00465C52">
        <w:rPr>
          <w:bCs/>
          <w:color w:val="0D0D0D" w:themeColor="text1" w:themeTint="F2"/>
          <w:szCs w:val="20"/>
        </w:rPr>
        <w:t xml:space="preserve">, and </w:t>
      </w:r>
      <w:bookmarkStart w:id="697" w:name="_Hlk24712770"/>
      <w:r w:rsidR="00395933" w:rsidRPr="00465C52">
        <w:rPr>
          <w:bCs/>
          <w:color w:val="0D0D0D" w:themeColor="text1" w:themeTint="F2"/>
          <w:szCs w:val="20"/>
        </w:rPr>
        <w:t xml:space="preserve">Sexual Harassment </w:t>
      </w:r>
      <w:r w:rsidRPr="00465C52">
        <w:rPr>
          <w:bCs/>
          <w:color w:val="0D0D0D" w:themeColor="text1" w:themeTint="F2"/>
          <w:szCs w:val="20"/>
        </w:rPr>
        <w:t>(</w:t>
      </w:r>
      <w:r w:rsidR="00395933" w:rsidRPr="00465C52">
        <w:rPr>
          <w:bCs/>
          <w:color w:val="0D0D0D" w:themeColor="text1" w:themeTint="F2"/>
          <w:szCs w:val="20"/>
        </w:rPr>
        <w:t>SH</w:t>
      </w:r>
      <w:r w:rsidRPr="00465C52">
        <w:rPr>
          <w:bCs/>
          <w:color w:val="0D0D0D" w:themeColor="text1" w:themeTint="F2"/>
          <w:szCs w:val="20"/>
        </w:rPr>
        <w:t>)</w:t>
      </w:r>
      <w:bookmarkEnd w:id="697"/>
      <w:r w:rsidRPr="00465C52">
        <w:rPr>
          <w:bCs/>
          <w:color w:val="0D0D0D" w:themeColor="text1" w:themeTint="F2"/>
          <w:szCs w:val="20"/>
        </w:rPr>
        <w:t>;</w:t>
      </w:r>
      <w:bookmarkEnd w:id="696"/>
    </w:p>
    <w:p w14:paraId="1D4E0436" w14:textId="77777777" w:rsidR="00D07996" w:rsidRPr="00465C52" w:rsidRDefault="00D07996" w:rsidP="00151EF3">
      <w:pPr>
        <w:numPr>
          <w:ilvl w:val="0"/>
          <w:numId w:val="61"/>
        </w:numPr>
        <w:spacing w:after="120" w:line="276" w:lineRule="auto"/>
        <w:contextualSpacing/>
        <w:jc w:val="both"/>
        <w:rPr>
          <w:rFonts w:eastAsia="Calibri" w:cs="Arial"/>
          <w:color w:val="0D0D0D" w:themeColor="text1" w:themeTint="F2"/>
          <w:szCs w:val="20"/>
        </w:rPr>
      </w:pPr>
      <w:r w:rsidRPr="00465C52">
        <w:rPr>
          <w:rFonts w:eastAsia="Calibri" w:cs="Arial"/>
          <w:color w:val="0D0D0D" w:themeColor="text1" w:themeTint="F2"/>
          <w:szCs w:val="20"/>
        </w:rPr>
        <w:t xml:space="preserve"> report violations of this Code of Conduct; and</w:t>
      </w:r>
    </w:p>
    <w:p w14:paraId="55044DEE" w14:textId="58F65280" w:rsidR="00D07996" w:rsidRPr="00465C52" w:rsidRDefault="00D07996" w:rsidP="00151EF3">
      <w:pPr>
        <w:numPr>
          <w:ilvl w:val="0"/>
          <w:numId w:val="61"/>
        </w:numPr>
        <w:spacing w:after="120" w:line="276" w:lineRule="auto"/>
        <w:contextualSpacing/>
        <w:jc w:val="both"/>
        <w:rPr>
          <w:rFonts w:eastAsia="Calibri" w:cs="Arial"/>
          <w:color w:val="0D0D0D" w:themeColor="text1" w:themeTint="F2"/>
          <w:szCs w:val="20"/>
        </w:rPr>
      </w:pPr>
      <w:r w:rsidRPr="00465C52">
        <w:rPr>
          <w:rFonts w:eastAsia="Calibri" w:cs="Arial"/>
          <w:color w:val="0D0D0D" w:themeColor="text1" w:themeTint="F2"/>
          <w:szCs w:val="20"/>
        </w:rPr>
        <w:t xml:space="preserve">not retaliate against any person who reports violations of this Code of Conduct, whether to us or the Employer, or who makes use of the </w:t>
      </w:r>
      <w:bookmarkStart w:id="698" w:name="_Hlk24712817"/>
      <w:r w:rsidR="00395933" w:rsidRPr="00465C52">
        <w:rPr>
          <w:rFonts w:eastAsia="Arial Narrow"/>
          <w:color w:val="0D0D0D" w:themeColor="text1" w:themeTint="F2"/>
        </w:rPr>
        <w:t>grievance mechanism for Contractor’s Personnel</w:t>
      </w:r>
      <w:r w:rsidR="00395933" w:rsidRPr="00465C52">
        <w:rPr>
          <w:rFonts w:eastAsia="Calibri" w:cs="Arial"/>
          <w:color w:val="0D0D0D" w:themeColor="text1" w:themeTint="F2"/>
        </w:rPr>
        <w:t xml:space="preserve"> or the project’s Grievance Redress Mechanism. </w:t>
      </w:r>
      <w:bookmarkEnd w:id="698"/>
      <w:r w:rsidRPr="00465C52">
        <w:rPr>
          <w:rFonts w:eastAsia="Calibri"/>
          <w:color w:val="0D0D0D" w:themeColor="text1" w:themeTint="F2"/>
          <w:szCs w:val="20"/>
        </w:rPr>
        <w:t xml:space="preserve"> </w:t>
      </w:r>
    </w:p>
    <w:p w14:paraId="46C725E2" w14:textId="77777777" w:rsidR="00501CE1" w:rsidRPr="00465C52" w:rsidRDefault="00501CE1" w:rsidP="00347DB2">
      <w:pPr>
        <w:keepNext/>
        <w:spacing w:after="120"/>
        <w:contextualSpacing/>
        <w:rPr>
          <w:rFonts w:eastAsia="Calibri" w:cs="Arial"/>
          <w:b/>
          <w:color w:val="0D0D0D" w:themeColor="text1" w:themeTint="F2"/>
        </w:rPr>
      </w:pPr>
    </w:p>
    <w:p w14:paraId="212E73C9" w14:textId="0CA59162" w:rsidR="00D07996" w:rsidRPr="00465C52" w:rsidRDefault="00D07996" w:rsidP="00347DB2">
      <w:pPr>
        <w:keepNext/>
        <w:spacing w:after="120"/>
        <w:contextualSpacing/>
        <w:rPr>
          <w:rFonts w:eastAsia="Calibri" w:cs="Arial"/>
          <w:b/>
          <w:color w:val="0D0D0D" w:themeColor="text1" w:themeTint="F2"/>
        </w:rPr>
      </w:pPr>
      <w:r w:rsidRPr="00465C52">
        <w:rPr>
          <w:rFonts w:eastAsia="Calibri" w:cs="Arial"/>
          <w:b/>
          <w:color w:val="0D0D0D" w:themeColor="text1" w:themeTint="F2"/>
        </w:rPr>
        <w:t xml:space="preserve">RAISING CONCERNS </w:t>
      </w:r>
    </w:p>
    <w:p w14:paraId="0E1CB512" w14:textId="77777777" w:rsidR="00D07996" w:rsidRPr="00465C52" w:rsidRDefault="00D07996" w:rsidP="00347DB2">
      <w:pPr>
        <w:spacing w:after="120"/>
        <w:contextualSpacing/>
        <w:rPr>
          <w:rFonts w:eastAsia="Calibri" w:cs="Arial"/>
          <w:color w:val="0D0D0D" w:themeColor="text1" w:themeTint="F2"/>
        </w:rPr>
      </w:pPr>
      <w:r w:rsidRPr="00465C52">
        <w:rPr>
          <w:rFonts w:eastAsia="Calibri" w:cs="Arial"/>
          <w:color w:val="0D0D0D" w:themeColor="text1" w:themeTint="F2"/>
        </w:rPr>
        <w:t>If any person observes behavior that he/she believes may represent a violation of this Code of Conduct, or that otherwise concerns him/her, he/she should raise the issue promptly. This can be done in either of the following ways:</w:t>
      </w:r>
    </w:p>
    <w:p w14:paraId="7E5B3F37" w14:textId="77777777" w:rsidR="00D07996" w:rsidRPr="00465C52" w:rsidRDefault="00D07996" w:rsidP="00151EF3">
      <w:pPr>
        <w:numPr>
          <w:ilvl w:val="0"/>
          <w:numId w:val="60"/>
        </w:numPr>
        <w:spacing w:after="120"/>
        <w:ind w:left="446"/>
        <w:contextualSpacing/>
        <w:jc w:val="both"/>
        <w:rPr>
          <w:rFonts w:eastAsia="Calibri" w:cs="Arial"/>
          <w:color w:val="0D0D0D" w:themeColor="text1" w:themeTint="F2"/>
          <w:szCs w:val="20"/>
        </w:rPr>
      </w:pPr>
      <w:r w:rsidRPr="00465C52">
        <w:rPr>
          <w:rFonts w:eastAsia="Calibri" w:cs="Arial"/>
          <w:color w:val="0D0D0D" w:themeColor="text1" w:themeTint="F2"/>
          <w:szCs w:val="20"/>
        </w:rPr>
        <w:t>Contact [</w:t>
      </w:r>
      <w:r w:rsidRPr="00465C52">
        <w:rPr>
          <w:rFonts w:eastAsia="Calibri" w:cs="Arial"/>
          <w:i/>
          <w:color w:val="0D0D0D" w:themeColor="text1" w:themeTint="F2"/>
          <w:szCs w:val="20"/>
        </w:rPr>
        <w:t>enter name of the Contractor’s Social Expert with relevant experience in handling gender-based violence, or if such person is not required under the Contract, another individual designated by the Contractor to handle these matters</w:t>
      </w:r>
      <w:r w:rsidRPr="00465C52">
        <w:rPr>
          <w:rFonts w:eastAsia="Calibri" w:cs="Arial"/>
          <w:color w:val="0D0D0D" w:themeColor="text1" w:themeTint="F2"/>
          <w:szCs w:val="20"/>
        </w:rPr>
        <w:t xml:space="preserve">] in writing at this address [ </w:t>
      </w:r>
      <w:proofErr w:type="gramStart"/>
      <w:r w:rsidRPr="00465C52">
        <w:rPr>
          <w:rFonts w:eastAsia="Calibri" w:cs="Arial"/>
          <w:color w:val="0D0D0D" w:themeColor="text1" w:themeTint="F2"/>
          <w:szCs w:val="20"/>
        </w:rPr>
        <w:t xml:space="preserve">  ]</w:t>
      </w:r>
      <w:proofErr w:type="gramEnd"/>
      <w:r w:rsidRPr="00465C52">
        <w:rPr>
          <w:rFonts w:eastAsia="Calibri" w:cs="Arial"/>
          <w:color w:val="0D0D0D" w:themeColor="text1" w:themeTint="F2"/>
          <w:szCs w:val="20"/>
        </w:rPr>
        <w:t xml:space="preserve"> or by telephone at [ </w:t>
      </w:r>
      <w:proofErr w:type="gramStart"/>
      <w:r w:rsidRPr="00465C52">
        <w:rPr>
          <w:rFonts w:eastAsia="Calibri" w:cs="Arial"/>
          <w:color w:val="0D0D0D" w:themeColor="text1" w:themeTint="F2"/>
          <w:szCs w:val="20"/>
        </w:rPr>
        <w:t xml:space="preserve">  ]</w:t>
      </w:r>
      <w:proofErr w:type="gramEnd"/>
      <w:r w:rsidRPr="00465C52">
        <w:rPr>
          <w:rFonts w:eastAsia="Calibri" w:cs="Arial"/>
          <w:color w:val="0D0D0D" w:themeColor="text1" w:themeTint="F2"/>
          <w:szCs w:val="20"/>
        </w:rPr>
        <w:t xml:space="preserve"> or in person at [ </w:t>
      </w:r>
      <w:proofErr w:type="gramStart"/>
      <w:r w:rsidRPr="00465C52">
        <w:rPr>
          <w:rFonts w:eastAsia="Calibri" w:cs="Arial"/>
          <w:color w:val="0D0D0D" w:themeColor="text1" w:themeTint="F2"/>
          <w:szCs w:val="20"/>
        </w:rPr>
        <w:t xml:space="preserve">  ]</w:t>
      </w:r>
      <w:proofErr w:type="gramEnd"/>
      <w:r w:rsidRPr="00465C52">
        <w:rPr>
          <w:rFonts w:eastAsia="Calibri" w:cs="Arial"/>
          <w:color w:val="0D0D0D" w:themeColor="text1" w:themeTint="F2"/>
          <w:szCs w:val="20"/>
        </w:rPr>
        <w:t>; or</w:t>
      </w:r>
    </w:p>
    <w:p w14:paraId="0D950C5B" w14:textId="77777777" w:rsidR="00D07996" w:rsidRPr="00465C52" w:rsidRDefault="00D07996" w:rsidP="00151EF3">
      <w:pPr>
        <w:numPr>
          <w:ilvl w:val="0"/>
          <w:numId w:val="60"/>
        </w:numPr>
        <w:spacing w:after="120"/>
        <w:ind w:left="446"/>
        <w:contextualSpacing/>
        <w:jc w:val="both"/>
        <w:rPr>
          <w:rFonts w:eastAsia="Calibri" w:cs="Arial"/>
          <w:color w:val="0D0D0D" w:themeColor="text1" w:themeTint="F2"/>
          <w:szCs w:val="20"/>
        </w:rPr>
      </w:pPr>
      <w:r w:rsidRPr="00465C52">
        <w:rPr>
          <w:rFonts w:eastAsia="Calibri" w:cs="Arial"/>
          <w:color w:val="0D0D0D" w:themeColor="text1" w:themeTint="F2"/>
          <w:szCs w:val="20"/>
        </w:rPr>
        <w:t xml:space="preserve">Call </w:t>
      </w:r>
      <w:proofErr w:type="gramStart"/>
      <w:r w:rsidRPr="00465C52">
        <w:rPr>
          <w:rFonts w:eastAsia="Calibri" w:cs="Arial"/>
          <w:color w:val="0D0D0D" w:themeColor="text1" w:themeTint="F2"/>
          <w:szCs w:val="20"/>
        </w:rPr>
        <w:t>[  ]</w:t>
      </w:r>
      <w:proofErr w:type="gramEnd"/>
      <w:r w:rsidRPr="00465C52">
        <w:rPr>
          <w:rFonts w:eastAsia="Calibri" w:cs="Arial"/>
          <w:color w:val="0D0D0D" w:themeColor="text1" w:themeTint="F2"/>
          <w:szCs w:val="20"/>
        </w:rPr>
        <w:t xml:space="preserve">  to reach the Contractor’s hotline </w:t>
      </w:r>
      <w:r w:rsidRPr="00465C52">
        <w:rPr>
          <w:rFonts w:eastAsia="Calibri" w:cs="Arial"/>
          <w:i/>
          <w:color w:val="0D0D0D" w:themeColor="text1" w:themeTint="F2"/>
          <w:szCs w:val="20"/>
        </w:rPr>
        <w:t>(if any)</w:t>
      </w:r>
      <w:r w:rsidRPr="00465C52">
        <w:rPr>
          <w:rFonts w:eastAsia="Calibri" w:cs="Arial"/>
          <w:color w:val="0D0D0D" w:themeColor="text1" w:themeTint="F2"/>
          <w:szCs w:val="20"/>
        </w:rPr>
        <w:t xml:space="preserve"> and leave a message.</w:t>
      </w:r>
    </w:p>
    <w:p w14:paraId="2A07BDC6" w14:textId="77777777" w:rsidR="00D07996" w:rsidRPr="00465C52" w:rsidRDefault="00D07996" w:rsidP="00347DB2">
      <w:pPr>
        <w:spacing w:after="120"/>
        <w:ind w:left="720"/>
        <w:contextualSpacing/>
        <w:rPr>
          <w:rFonts w:eastAsia="Calibri" w:cs="Arial"/>
          <w:color w:val="0D0D0D" w:themeColor="text1" w:themeTint="F2"/>
          <w:szCs w:val="20"/>
        </w:rPr>
      </w:pPr>
    </w:p>
    <w:p w14:paraId="0608300C" w14:textId="77777777" w:rsidR="00D07996" w:rsidRPr="00465C52" w:rsidRDefault="00D07996" w:rsidP="00347DB2">
      <w:pPr>
        <w:spacing w:after="120"/>
        <w:contextualSpacing/>
        <w:jc w:val="both"/>
        <w:rPr>
          <w:rFonts w:eastAsia="Calibri" w:cs="Arial"/>
          <w:color w:val="0D0D0D" w:themeColor="text1" w:themeTint="F2"/>
          <w:szCs w:val="20"/>
        </w:rPr>
      </w:pPr>
      <w:bookmarkStart w:id="699" w:name="_Hlk11663640"/>
      <w:r w:rsidRPr="00465C52">
        <w:rPr>
          <w:rFonts w:eastAsia="Calibri" w:cs="Arial"/>
          <w:color w:val="0D0D0D" w:themeColor="text1" w:themeTint="F2"/>
          <w:szCs w:val="20"/>
        </w:rPr>
        <w:t xml:space="preserve">The person’s identity will be kept confidential, unless reporting of allegations is mandated by the country law. Anonymous complaints or allegations may also be submitted and will be given all due and appropriate consideration. We take seriously all reports of possible misconduct and will investigate and take appropriate action. </w:t>
      </w:r>
      <w:bookmarkStart w:id="700" w:name="_Hlk11686596"/>
      <w:r w:rsidRPr="00465C52">
        <w:rPr>
          <w:rFonts w:eastAsia="Calibri" w:cs="Arial"/>
          <w:color w:val="0D0D0D" w:themeColor="text1" w:themeTint="F2"/>
          <w:szCs w:val="20"/>
        </w:rPr>
        <w:t xml:space="preserve">We will provide warm referrals to service providers that may help support the person who experienced the alleged incident, as appropriate. </w:t>
      </w:r>
      <w:bookmarkEnd w:id="700"/>
    </w:p>
    <w:bookmarkEnd w:id="699"/>
    <w:p w14:paraId="0327EB0B" w14:textId="77777777" w:rsidR="00D07996" w:rsidRPr="00465C52" w:rsidRDefault="00D07996" w:rsidP="00347DB2">
      <w:pPr>
        <w:spacing w:after="120"/>
        <w:contextualSpacing/>
        <w:rPr>
          <w:rFonts w:eastAsia="Calibri" w:cs="Arial"/>
          <w:color w:val="0D0D0D" w:themeColor="text1" w:themeTint="F2"/>
        </w:rPr>
      </w:pPr>
      <w:r w:rsidRPr="00465C52">
        <w:rPr>
          <w:rFonts w:eastAsia="Calibri" w:cs="Arial"/>
          <w:color w:val="0D0D0D" w:themeColor="text1" w:themeTint="F2"/>
        </w:rPr>
        <w:t xml:space="preserve">There will be no retaliation against any person who raises a concern in good faith about any behavior prohibited by this Code of Conduct.  Such retaliation would be a violation of this Code of Conduct.  </w:t>
      </w:r>
    </w:p>
    <w:p w14:paraId="038E619E" w14:textId="77777777" w:rsidR="00E91797" w:rsidRPr="00465C52" w:rsidRDefault="00E91797" w:rsidP="00347DB2">
      <w:pPr>
        <w:spacing w:after="120"/>
        <w:contextualSpacing/>
        <w:jc w:val="center"/>
        <w:rPr>
          <w:rFonts w:eastAsia="Calibri" w:cs="Arial"/>
          <w:b/>
          <w:color w:val="0D0D0D" w:themeColor="text1" w:themeTint="F2"/>
        </w:rPr>
      </w:pPr>
    </w:p>
    <w:p w14:paraId="75A54B67" w14:textId="77777777" w:rsidR="00501CE1" w:rsidRPr="00465C52" w:rsidRDefault="00501CE1" w:rsidP="00347DB2">
      <w:pPr>
        <w:spacing w:after="120"/>
        <w:contextualSpacing/>
        <w:jc w:val="center"/>
        <w:rPr>
          <w:rFonts w:eastAsia="Calibri" w:cs="Arial"/>
          <w:b/>
          <w:color w:val="0D0D0D" w:themeColor="text1" w:themeTint="F2"/>
        </w:rPr>
      </w:pPr>
    </w:p>
    <w:p w14:paraId="054E4739" w14:textId="77777777" w:rsidR="00501CE1" w:rsidRPr="00465C52" w:rsidRDefault="00501CE1" w:rsidP="00347DB2">
      <w:pPr>
        <w:spacing w:after="120"/>
        <w:contextualSpacing/>
        <w:jc w:val="center"/>
        <w:rPr>
          <w:rFonts w:eastAsia="Calibri" w:cs="Arial"/>
          <w:b/>
          <w:color w:val="0D0D0D" w:themeColor="text1" w:themeTint="F2"/>
        </w:rPr>
      </w:pPr>
    </w:p>
    <w:p w14:paraId="09A06211" w14:textId="77777777" w:rsidR="00501CE1" w:rsidRPr="00465C52" w:rsidRDefault="00501CE1" w:rsidP="00347DB2">
      <w:pPr>
        <w:spacing w:after="120"/>
        <w:contextualSpacing/>
        <w:jc w:val="center"/>
        <w:rPr>
          <w:rFonts w:eastAsia="Calibri" w:cs="Arial"/>
          <w:b/>
          <w:color w:val="0D0D0D" w:themeColor="text1" w:themeTint="F2"/>
        </w:rPr>
      </w:pPr>
    </w:p>
    <w:p w14:paraId="466AE332" w14:textId="77777777" w:rsidR="00501CE1" w:rsidRPr="00465C52" w:rsidRDefault="00501CE1" w:rsidP="00347DB2">
      <w:pPr>
        <w:spacing w:after="120"/>
        <w:contextualSpacing/>
        <w:jc w:val="center"/>
        <w:rPr>
          <w:rFonts w:eastAsia="Calibri" w:cs="Arial"/>
          <w:b/>
          <w:color w:val="0D0D0D" w:themeColor="text1" w:themeTint="F2"/>
        </w:rPr>
      </w:pPr>
    </w:p>
    <w:p w14:paraId="07D60199" w14:textId="77777777" w:rsidR="00501CE1" w:rsidRPr="00465C52" w:rsidRDefault="00501CE1" w:rsidP="00347DB2">
      <w:pPr>
        <w:spacing w:after="120"/>
        <w:contextualSpacing/>
        <w:jc w:val="center"/>
        <w:rPr>
          <w:rFonts w:eastAsia="Calibri" w:cs="Arial"/>
          <w:b/>
          <w:color w:val="0D0D0D" w:themeColor="text1" w:themeTint="F2"/>
        </w:rPr>
      </w:pPr>
    </w:p>
    <w:p w14:paraId="2681ED6C" w14:textId="77777777" w:rsidR="00501CE1" w:rsidRPr="00465C52" w:rsidRDefault="00501CE1" w:rsidP="00347DB2">
      <w:pPr>
        <w:spacing w:after="120"/>
        <w:contextualSpacing/>
        <w:jc w:val="center"/>
        <w:rPr>
          <w:rFonts w:eastAsia="Calibri" w:cs="Arial"/>
          <w:b/>
          <w:color w:val="0D0D0D" w:themeColor="text1" w:themeTint="F2"/>
        </w:rPr>
      </w:pPr>
    </w:p>
    <w:p w14:paraId="3E89691A" w14:textId="77777777" w:rsidR="00501CE1" w:rsidRPr="00465C52" w:rsidRDefault="00501CE1" w:rsidP="00347DB2">
      <w:pPr>
        <w:spacing w:after="120"/>
        <w:contextualSpacing/>
        <w:jc w:val="center"/>
        <w:rPr>
          <w:rFonts w:eastAsia="Calibri" w:cs="Arial"/>
          <w:b/>
          <w:color w:val="0D0D0D" w:themeColor="text1" w:themeTint="F2"/>
        </w:rPr>
      </w:pPr>
    </w:p>
    <w:p w14:paraId="2D70BEB1" w14:textId="617E1F73" w:rsidR="00D07996" w:rsidRPr="00465C52" w:rsidRDefault="00D07996" w:rsidP="00347DB2">
      <w:pPr>
        <w:spacing w:after="120"/>
        <w:contextualSpacing/>
        <w:jc w:val="center"/>
        <w:rPr>
          <w:rFonts w:eastAsia="Calibri" w:cs="Arial"/>
          <w:b/>
          <w:color w:val="0D0D0D" w:themeColor="text1" w:themeTint="F2"/>
        </w:rPr>
      </w:pPr>
      <w:r w:rsidRPr="00465C52">
        <w:rPr>
          <w:rFonts w:eastAsia="Calibri" w:cs="Arial"/>
          <w:b/>
          <w:color w:val="0D0D0D" w:themeColor="text1" w:themeTint="F2"/>
        </w:rPr>
        <w:lastRenderedPageBreak/>
        <w:t>CONSEQUENCES OF VIOLATING THE CODE OF CONDUCT</w:t>
      </w:r>
    </w:p>
    <w:p w14:paraId="1BF54EC3" w14:textId="77777777" w:rsidR="00501CE1" w:rsidRPr="00465C52" w:rsidRDefault="00501CE1" w:rsidP="00347DB2">
      <w:pPr>
        <w:spacing w:after="120"/>
        <w:contextualSpacing/>
        <w:jc w:val="center"/>
        <w:rPr>
          <w:rFonts w:eastAsia="Calibri" w:cs="Arial"/>
          <w:color w:val="0D0D0D" w:themeColor="text1" w:themeTint="F2"/>
        </w:rPr>
      </w:pPr>
    </w:p>
    <w:p w14:paraId="595060E5" w14:textId="77777777" w:rsidR="00D07996" w:rsidRPr="00465C52" w:rsidRDefault="00D07996" w:rsidP="00347DB2">
      <w:pPr>
        <w:spacing w:after="120"/>
        <w:contextualSpacing/>
        <w:jc w:val="both"/>
        <w:rPr>
          <w:rFonts w:eastAsia="Calibri" w:cs="Arial"/>
          <w:color w:val="0D0D0D" w:themeColor="text1" w:themeTint="F2"/>
        </w:rPr>
      </w:pPr>
      <w:r w:rsidRPr="00465C52">
        <w:rPr>
          <w:rFonts w:eastAsia="Calibri" w:cs="Arial"/>
          <w:color w:val="0D0D0D" w:themeColor="text1" w:themeTint="F2"/>
        </w:rPr>
        <w:t>Any violation of this Code of Conduct by Contractor’s Personnel may result in serious consequences, up to and including termination and possible referral to legal authorities.</w:t>
      </w:r>
    </w:p>
    <w:p w14:paraId="7BA224CD" w14:textId="77777777" w:rsidR="00D07996" w:rsidRPr="00465C52" w:rsidRDefault="00D07996" w:rsidP="00347DB2">
      <w:pPr>
        <w:spacing w:before="240" w:after="120"/>
        <w:contextualSpacing/>
        <w:rPr>
          <w:bCs/>
          <w:color w:val="0D0D0D" w:themeColor="text1" w:themeTint="F2"/>
        </w:rPr>
      </w:pPr>
      <w:r w:rsidRPr="00465C52">
        <w:rPr>
          <w:bCs/>
          <w:color w:val="0D0D0D" w:themeColor="text1" w:themeTint="F2"/>
        </w:rPr>
        <w:t>FOR CONTRACTOR’S PERSONNEL:</w:t>
      </w:r>
    </w:p>
    <w:p w14:paraId="166AD718" w14:textId="7CC7DC60" w:rsidR="00D07996" w:rsidRPr="00465C52" w:rsidRDefault="00D07996" w:rsidP="00347DB2">
      <w:pPr>
        <w:spacing w:before="240" w:after="120"/>
        <w:contextualSpacing/>
        <w:jc w:val="both"/>
        <w:rPr>
          <w:bCs/>
          <w:color w:val="0D0D0D" w:themeColor="text1" w:themeTint="F2"/>
        </w:rPr>
      </w:pPr>
      <w:r w:rsidRPr="00465C52">
        <w:rPr>
          <w:bCs/>
          <w:color w:val="0D0D0D" w:themeColor="text1" w:themeTint="F2"/>
        </w:rPr>
        <w:t>I have received a copy of this Code of Conduct written in a language that I comprehend.  I understand that if I have any questions about this Code of Conduct, I can contact [</w:t>
      </w:r>
      <w:r w:rsidRPr="00465C52">
        <w:rPr>
          <w:bCs/>
          <w:i/>
          <w:color w:val="0D0D0D" w:themeColor="text1" w:themeTint="F2"/>
        </w:rPr>
        <w:t>enter name of Contractor’s contact person with relevant experience</w:t>
      </w:r>
      <w:r w:rsidRPr="00465C52">
        <w:rPr>
          <w:bCs/>
          <w:color w:val="0D0D0D" w:themeColor="text1" w:themeTint="F2"/>
        </w:rPr>
        <w:t xml:space="preserve">] requesting an explanation.  </w:t>
      </w:r>
    </w:p>
    <w:p w14:paraId="1BCA68B2" w14:textId="77777777" w:rsidR="00D07996" w:rsidRPr="00465C52" w:rsidRDefault="00D07996" w:rsidP="00347DB2">
      <w:pPr>
        <w:contextualSpacing/>
        <w:rPr>
          <w:bCs/>
          <w:color w:val="0D0D0D" w:themeColor="text1" w:themeTint="F2"/>
        </w:rPr>
      </w:pPr>
    </w:p>
    <w:p w14:paraId="3F1F3840" w14:textId="77777777" w:rsidR="00D07996" w:rsidRPr="00465C52" w:rsidRDefault="00D07996" w:rsidP="00347DB2">
      <w:pPr>
        <w:spacing w:after="160"/>
        <w:contextualSpacing/>
        <w:rPr>
          <w:bCs/>
          <w:color w:val="0D0D0D" w:themeColor="text1" w:themeTint="F2"/>
        </w:rPr>
      </w:pPr>
      <w:r w:rsidRPr="00465C52">
        <w:rPr>
          <w:bCs/>
          <w:color w:val="0D0D0D" w:themeColor="text1" w:themeTint="F2"/>
        </w:rPr>
        <w:t>Name of Contractor’s Personnel: [insert name]</w:t>
      </w:r>
      <w:r w:rsidRPr="00465C52">
        <w:rPr>
          <w:bCs/>
          <w:color w:val="0D0D0D" w:themeColor="text1" w:themeTint="F2"/>
        </w:rPr>
        <w:tab/>
      </w:r>
      <w:r w:rsidRPr="00465C52">
        <w:rPr>
          <w:bCs/>
          <w:color w:val="0D0D0D" w:themeColor="text1" w:themeTint="F2"/>
        </w:rPr>
        <w:tab/>
      </w:r>
      <w:r w:rsidRPr="00465C52">
        <w:rPr>
          <w:bCs/>
          <w:color w:val="0D0D0D" w:themeColor="text1" w:themeTint="F2"/>
        </w:rPr>
        <w:tab/>
      </w:r>
      <w:r w:rsidRPr="00465C52">
        <w:rPr>
          <w:bCs/>
          <w:color w:val="0D0D0D" w:themeColor="text1" w:themeTint="F2"/>
        </w:rPr>
        <w:tab/>
      </w:r>
    </w:p>
    <w:p w14:paraId="2BBDC2F2" w14:textId="77777777" w:rsidR="00D07996" w:rsidRPr="00465C52" w:rsidRDefault="00D07996" w:rsidP="00347DB2">
      <w:pPr>
        <w:spacing w:before="360" w:after="120"/>
        <w:contextualSpacing/>
        <w:rPr>
          <w:bCs/>
          <w:color w:val="0D0D0D" w:themeColor="text1" w:themeTint="F2"/>
        </w:rPr>
      </w:pPr>
      <w:r w:rsidRPr="00465C52">
        <w:rPr>
          <w:bCs/>
          <w:color w:val="0D0D0D" w:themeColor="text1" w:themeTint="F2"/>
        </w:rPr>
        <w:t>Signature: __________________________________________________________</w:t>
      </w:r>
    </w:p>
    <w:p w14:paraId="29EC93A2" w14:textId="77777777" w:rsidR="00D07996" w:rsidRPr="00465C52" w:rsidRDefault="00D07996" w:rsidP="00347DB2">
      <w:pPr>
        <w:spacing w:before="360" w:after="120"/>
        <w:contextualSpacing/>
        <w:rPr>
          <w:bCs/>
          <w:color w:val="0D0D0D" w:themeColor="text1" w:themeTint="F2"/>
        </w:rPr>
      </w:pPr>
      <w:r w:rsidRPr="00465C52">
        <w:rPr>
          <w:bCs/>
          <w:color w:val="0D0D0D" w:themeColor="text1" w:themeTint="F2"/>
        </w:rPr>
        <w:t>Date: (day month year): _______________________________________________</w:t>
      </w:r>
    </w:p>
    <w:p w14:paraId="73E87FE5" w14:textId="77777777" w:rsidR="00D07996" w:rsidRPr="00465C52" w:rsidRDefault="00D07996" w:rsidP="00347DB2">
      <w:pPr>
        <w:spacing w:after="120"/>
        <w:contextualSpacing/>
        <w:rPr>
          <w:bCs/>
          <w:color w:val="0D0D0D" w:themeColor="text1" w:themeTint="F2"/>
        </w:rPr>
      </w:pPr>
    </w:p>
    <w:p w14:paraId="397F706C" w14:textId="77777777" w:rsidR="00D07996" w:rsidRPr="00465C52" w:rsidRDefault="00D07996" w:rsidP="00347DB2">
      <w:pPr>
        <w:spacing w:after="120"/>
        <w:contextualSpacing/>
        <w:rPr>
          <w:bCs/>
          <w:color w:val="0D0D0D" w:themeColor="text1" w:themeTint="F2"/>
        </w:rPr>
      </w:pPr>
      <w:r w:rsidRPr="00465C52">
        <w:rPr>
          <w:bCs/>
          <w:color w:val="0D0D0D" w:themeColor="text1" w:themeTint="F2"/>
        </w:rPr>
        <w:t>Countersignature of authorized representative of the Contractor:</w:t>
      </w:r>
    </w:p>
    <w:p w14:paraId="6908BF5D" w14:textId="77777777" w:rsidR="00D07996" w:rsidRPr="00465C52" w:rsidRDefault="00D07996" w:rsidP="00347DB2">
      <w:pPr>
        <w:spacing w:after="120"/>
        <w:contextualSpacing/>
        <w:rPr>
          <w:bCs/>
          <w:color w:val="0D0D0D" w:themeColor="text1" w:themeTint="F2"/>
        </w:rPr>
      </w:pPr>
      <w:r w:rsidRPr="00465C52">
        <w:rPr>
          <w:bCs/>
          <w:color w:val="0D0D0D" w:themeColor="text1" w:themeTint="F2"/>
        </w:rPr>
        <w:t>Signature: ________________________________________________________</w:t>
      </w:r>
    </w:p>
    <w:p w14:paraId="0FA254B7" w14:textId="57FF6961" w:rsidR="00D07996" w:rsidRPr="00465C52" w:rsidRDefault="00D07996" w:rsidP="00347DB2">
      <w:pPr>
        <w:pStyle w:val="SPDForm2"/>
        <w:contextualSpacing/>
        <w:jc w:val="left"/>
        <w:rPr>
          <w:b w:val="0"/>
          <w:bCs/>
          <w:noProof/>
          <w:color w:val="0D0D0D" w:themeColor="text1" w:themeTint="F2"/>
          <w:sz w:val="24"/>
          <w:szCs w:val="24"/>
        </w:rPr>
      </w:pPr>
      <w:r w:rsidRPr="00465C52">
        <w:rPr>
          <w:b w:val="0"/>
          <w:bCs/>
          <w:noProof/>
          <w:color w:val="0D0D0D" w:themeColor="text1" w:themeTint="F2"/>
          <w:sz w:val="24"/>
          <w:szCs w:val="24"/>
        </w:rPr>
        <w:t>Date: (day month year): ______________________________________________</w:t>
      </w:r>
    </w:p>
    <w:p w14:paraId="7C7A9A35" w14:textId="067AD9A5" w:rsidR="000556D8" w:rsidRPr="00465C52" w:rsidRDefault="000556D8" w:rsidP="00347DB2">
      <w:pPr>
        <w:pStyle w:val="SPDForm2"/>
        <w:contextualSpacing/>
        <w:jc w:val="left"/>
        <w:rPr>
          <w:b w:val="0"/>
          <w:bCs/>
          <w:noProof/>
          <w:color w:val="0D0D0D" w:themeColor="text1" w:themeTint="F2"/>
          <w:sz w:val="24"/>
          <w:szCs w:val="24"/>
        </w:rPr>
      </w:pPr>
    </w:p>
    <w:p w14:paraId="3A123775" w14:textId="77777777" w:rsidR="00175572" w:rsidRPr="00465C52" w:rsidRDefault="00175572" w:rsidP="00347DB2">
      <w:pPr>
        <w:contextualSpacing/>
        <w:rPr>
          <w:b/>
          <w:bCs/>
          <w:color w:val="0D0D0D" w:themeColor="text1" w:themeTint="F2"/>
          <w:sz w:val="22"/>
          <w:szCs w:val="22"/>
        </w:rPr>
      </w:pPr>
      <w:r w:rsidRPr="00465C52">
        <w:rPr>
          <w:b/>
          <w:bCs/>
          <w:color w:val="0D0D0D" w:themeColor="text1" w:themeTint="F2"/>
        </w:rPr>
        <w:t xml:space="preserve">ATTACHMENT 1: </w:t>
      </w:r>
      <w:r w:rsidRPr="00465C52">
        <w:rPr>
          <w:b/>
          <w:bCs/>
          <w:color w:val="0D0D0D" w:themeColor="text1" w:themeTint="F2"/>
          <w:sz w:val="22"/>
          <w:szCs w:val="22"/>
        </w:rPr>
        <w:t>Behaviors constituting Sexual Exploitation and Abuse (SEA) and behaviors constituting Sexual Harassment (SH)</w:t>
      </w:r>
    </w:p>
    <w:p w14:paraId="31FC421E" w14:textId="77777777" w:rsidR="000556D8" w:rsidRPr="00465C52" w:rsidRDefault="000556D8" w:rsidP="00347DB2">
      <w:pPr>
        <w:pStyle w:val="SPDForm2"/>
        <w:contextualSpacing/>
        <w:jc w:val="left"/>
        <w:rPr>
          <w:b w:val="0"/>
          <w:bCs/>
          <w:noProof/>
          <w:color w:val="0D0D0D" w:themeColor="text1" w:themeTint="F2"/>
          <w:sz w:val="24"/>
          <w:szCs w:val="24"/>
        </w:rPr>
      </w:pPr>
    </w:p>
    <w:p w14:paraId="6198A29B" w14:textId="443AE528" w:rsidR="00574E64" w:rsidRPr="00465C52" w:rsidRDefault="00574E64" w:rsidP="00347DB2">
      <w:pPr>
        <w:contextualSpacing/>
        <w:rPr>
          <w:color w:val="0D0D0D" w:themeColor="text1" w:themeTint="F2"/>
        </w:rPr>
      </w:pPr>
      <w:r w:rsidRPr="00465C52">
        <w:rPr>
          <w:color w:val="0D0D0D" w:themeColor="text1" w:themeTint="F2"/>
        </w:rPr>
        <w:br w:type="page"/>
      </w:r>
    </w:p>
    <w:p w14:paraId="1E49D5F7" w14:textId="77777777" w:rsidR="00A912D0" w:rsidRPr="00465C52" w:rsidRDefault="00A912D0" w:rsidP="00347DB2">
      <w:pPr>
        <w:spacing w:before="120" w:after="240"/>
        <w:contextualSpacing/>
        <w:jc w:val="center"/>
        <w:rPr>
          <w:b/>
          <w:bCs/>
          <w:color w:val="0D0D0D" w:themeColor="text1" w:themeTint="F2"/>
        </w:rPr>
      </w:pPr>
      <w:r w:rsidRPr="00465C52">
        <w:rPr>
          <w:b/>
          <w:bCs/>
          <w:color w:val="0D0D0D" w:themeColor="text1" w:themeTint="F2"/>
        </w:rPr>
        <w:lastRenderedPageBreak/>
        <w:t>ATTACHMENT 1 TO THE CODE OF CONDUCT FORM</w:t>
      </w:r>
    </w:p>
    <w:p w14:paraId="11A23056" w14:textId="77777777" w:rsidR="00A912D0" w:rsidRPr="00465C52" w:rsidRDefault="00A912D0" w:rsidP="00347DB2">
      <w:pPr>
        <w:spacing w:before="120" w:after="240"/>
        <w:contextualSpacing/>
        <w:jc w:val="center"/>
        <w:rPr>
          <w:b/>
          <w:bCs/>
          <w:color w:val="0D0D0D" w:themeColor="text1" w:themeTint="F2"/>
          <w:sz w:val="22"/>
          <w:szCs w:val="22"/>
        </w:rPr>
      </w:pPr>
      <w:r w:rsidRPr="00465C52">
        <w:rPr>
          <w:b/>
          <w:bCs/>
          <w:color w:val="0D0D0D" w:themeColor="text1" w:themeTint="F2"/>
          <w:sz w:val="22"/>
          <w:szCs w:val="22"/>
        </w:rPr>
        <w:t>BEHAVIORS CONSTITUTING SEXUAL EXPLOITATION AND ABUSE (SEA) AND BEHAVIORS CONSTITUTING SEXUAL HARASSMENT (SH)</w:t>
      </w:r>
    </w:p>
    <w:p w14:paraId="16251149" w14:textId="77777777" w:rsidR="00A912D0" w:rsidRPr="00465C52" w:rsidRDefault="00A912D0" w:rsidP="00347DB2">
      <w:pPr>
        <w:spacing w:before="120" w:after="120"/>
        <w:contextualSpacing/>
        <w:rPr>
          <w:color w:val="0D0D0D" w:themeColor="text1" w:themeTint="F2"/>
          <w:sz w:val="22"/>
          <w:szCs w:val="22"/>
        </w:rPr>
      </w:pPr>
      <w:r w:rsidRPr="00465C52">
        <w:rPr>
          <w:color w:val="0D0D0D" w:themeColor="text1" w:themeTint="F2"/>
          <w:sz w:val="22"/>
          <w:szCs w:val="22"/>
        </w:rPr>
        <w:t>The following non-exhaustive list is intended to illustrate types of prohibited behaviors:</w:t>
      </w:r>
    </w:p>
    <w:p w14:paraId="2714E048" w14:textId="77777777" w:rsidR="00A912D0" w:rsidRPr="00465C52" w:rsidRDefault="00A912D0" w:rsidP="00151EF3">
      <w:pPr>
        <w:pStyle w:val="p2"/>
        <w:numPr>
          <w:ilvl w:val="0"/>
          <w:numId w:val="119"/>
        </w:numPr>
        <w:spacing w:before="120" w:after="120"/>
        <w:contextualSpacing/>
        <w:rPr>
          <w:rFonts w:ascii="Times New Roman" w:hAnsi="Times New Roman"/>
          <w:color w:val="0D0D0D" w:themeColor="text1" w:themeTint="F2"/>
          <w:sz w:val="22"/>
          <w:szCs w:val="22"/>
        </w:rPr>
      </w:pPr>
      <w:r w:rsidRPr="00465C52">
        <w:rPr>
          <w:rFonts w:ascii="Times New Roman" w:eastAsia="Times New Roman" w:hAnsi="Times New Roman"/>
          <w:b/>
          <w:iCs/>
          <w:color w:val="0D0D0D" w:themeColor="text1" w:themeTint="F2"/>
          <w:sz w:val="22"/>
          <w:szCs w:val="22"/>
          <w:lang w:val="en-AU" w:eastAsia="ja-JP"/>
        </w:rPr>
        <w:t>Examples of sexual exploitation and abuse</w:t>
      </w:r>
      <w:r w:rsidRPr="00465C52">
        <w:rPr>
          <w:rFonts w:ascii="Times New Roman" w:eastAsia="Times New Roman" w:hAnsi="Times New Roman"/>
          <w:iCs/>
          <w:color w:val="0D0D0D" w:themeColor="text1" w:themeTint="F2"/>
          <w:sz w:val="22"/>
          <w:szCs w:val="22"/>
          <w:lang w:val="en-AU" w:eastAsia="ja-JP"/>
        </w:rPr>
        <w:t xml:space="preserve"> include, but are not limited to:</w:t>
      </w:r>
    </w:p>
    <w:p w14:paraId="66ECFDED" w14:textId="77777777" w:rsidR="00A912D0" w:rsidRPr="00465C52" w:rsidRDefault="00A912D0" w:rsidP="00151EF3">
      <w:pPr>
        <w:pStyle w:val="ListParagraph"/>
        <w:numPr>
          <w:ilvl w:val="0"/>
          <w:numId w:val="120"/>
        </w:numPr>
        <w:spacing w:before="120" w:after="120"/>
        <w:ind w:left="720"/>
        <w:rPr>
          <w:color w:val="0D0D0D" w:themeColor="text1" w:themeTint="F2"/>
          <w:sz w:val="22"/>
          <w:szCs w:val="22"/>
        </w:rPr>
      </w:pPr>
      <w:r w:rsidRPr="00465C52">
        <w:rPr>
          <w:color w:val="0D0D0D" w:themeColor="text1" w:themeTint="F2"/>
          <w:sz w:val="22"/>
          <w:szCs w:val="22"/>
        </w:rPr>
        <w:t>A Contractor’s Personnel tells a member of the community that he/she can get them jobs related to the work site (e.g. cooking and cleaning) in exchange for sex.</w:t>
      </w:r>
    </w:p>
    <w:p w14:paraId="2CD649C9" w14:textId="77777777" w:rsidR="00A912D0" w:rsidRPr="00465C52" w:rsidRDefault="00A912D0" w:rsidP="00151EF3">
      <w:pPr>
        <w:pStyle w:val="ListParagraph"/>
        <w:numPr>
          <w:ilvl w:val="0"/>
          <w:numId w:val="120"/>
        </w:numPr>
        <w:spacing w:before="120" w:after="120"/>
        <w:ind w:left="720"/>
        <w:rPr>
          <w:color w:val="0D0D0D" w:themeColor="text1" w:themeTint="F2"/>
          <w:sz w:val="22"/>
          <w:szCs w:val="22"/>
        </w:rPr>
      </w:pPr>
      <w:r w:rsidRPr="00465C52">
        <w:rPr>
          <w:color w:val="0D0D0D" w:themeColor="text1" w:themeTint="F2"/>
          <w:sz w:val="22"/>
          <w:szCs w:val="22"/>
        </w:rPr>
        <w:t>A Contractor’s Personnel that is connecting electricity input to households says that he can connect women headed households to the grid in exchange for sex.</w:t>
      </w:r>
    </w:p>
    <w:p w14:paraId="33D971F2" w14:textId="77777777" w:rsidR="00A912D0" w:rsidRPr="00465C52" w:rsidRDefault="00A912D0" w:rsidP="00151EF3">
      <w:pPr>
        <w:pStyle w:val="ListParagraph"/>
        <w:numPr>
          <w:ilvl w:val="0"/>
          <w:numId w:val="120"/>
        </w:numPr>
        <w:spacing w:before="120" w:after="120"/>
        <w:ind w:left="720"/>
        <w:rPr>
          <w:color w:val="0D0D0D" w:themeColor="text1" w:themeTint="F2"/>
          <w:sz w:val="22"/>
          <w:szCs w:val="22"/>
        </w:rPr>
      </w:pPr>
      <w:r w:rsidRPr="00465C52">
        <w:rPr>
          <w:color w:val="0D0D0D" w:themeColor="text1" w:themeTint="F2"/>
          <w:sz w:val="22"/>
          <w:szCs w:val="22"/>
        </w:rPr>
        <w:t>A Contractor’s Personnel rapes, or otherwise sexually assaults a member of the community.</w:t>
      </w:r>
    </w:p>
    <w:p w14:paraId="37F52728" w14:textId="77777777" w:rsidR="00A912D0" w:rsidRPr="00465C52" w:rsidRDefault="00A912D0" w:rsidP="00151EF3">
      <w:pPr>
        <w:pStyle w:val="ListParagraph"/>
        <w:numPr>
          <w:ilvl w:val="0"/>
          <w:numId w:val="120"/>
        </w:numPr>
        <w:spacing w:before="120" w:after="120"/>
        <w:ind w:left="720"/>
        <w:rPr>
          <w:color w:val="0D0D0D" w:themeColor="text1" w:themeTint="F2"/>
          <w:sz w:val="22"/>
          <w:szCs w:val="22"/>
        </w:rPr>
      </w:pPr>
      <w:r w:rsidRPr="00465C52">
        <w:rPr>
          <w:color w:val="0D0D0D" w:themeColor="text1" w:themeTint="F2"/>
          <w:sz w:val="22"/>
          <w:szCs w:val="22"/>
        </w:rPr>
        <w:t xml:space="preserve">A Contractor’s Personnel denies a person access to the Site unless he/she performs a sexual favor.  </w:t>
      </w:r>
    </w:p>
    <w:p w14:paraId="52EC05FE" w14:textId="77777777" w:rsidR="00A912D0" w:rsidRPr="00465C52" w:rsidRDefault="00A912D0" w:rsidP="00151EF3">
      <w:pPr>
        <w:pStyle w:val="ListParagraph"/>
        <w:numPr>
          <w:ilvl w:val="0"/>
          <w:numId w:val="120"/>
        </w:numPr>
        <w:spacing w:before="120" w:after="120"/>
        <w:ind w:left="720"/>
        <w:rPr>
          <w:color w:val="0D0D0D" w:themeColor="text1" w:themeTint="F2"/>
          <w:sz w:val="22"/>
          <w:szCs w:val="22"/>
        </w:rPr>
      </w:pPr>
      <w:r w:rsidRPr="00465C52">
        <w:rPr>
          <w:color w:val="0D0D0D" w:themeColor="text1" w:themeTint="F2"/>
          <w:sz w:val="22"/>
          <w:szCs w:val="22"/>
        </w:rPr>
        <w:t xml:space="preserve">A Contractor’s Personnel tells a person applying for employment under the Contract that he/she will only hire him/her if he/she has sex with him/her. </w:t>
      </w:r>
    </w:p>
    <w:p w14:paraId="43AEC0A8" w14:textId="77777777" w:rsidR="00A912D0" w:rsidRPr="00465C52" w:rsidRDefault="00A912D0" w:rsidP="00151EF3">
      <w:pPr>
        <w:pStyle w:val="p2"/>
        <w:numPr>
          <w:ilvl w:val="0"/>
          <w:numId w:val="119"/>
        </w:numPr>
        <w:spacing w:before="120" w:after="120"/>
        <w:contextualSpacing/>
        <w:rPr>
          <w:color w:val="0D0D0D" w:themeColor="text1" w:themeTint="F2"/>
          <w:sz w:val="22"/>
          <w:szCs w:val="22"/>
        </w:rPr>
      </w:pPr>
      <w:r w:rsidRPr="00465C52">
        <w:rPr>
          <w:rFonts w:ascii="Times New Roman" w:hAnsi="Times New Roman"/>
          <w:b/>
          <w:color w:val="0D0D0D" w:themeColor="text1" w:themeTint="F2"/>
          <w:sz w:val="22"/>
          <w:szCs w:val="22"/>
        </w:rPr>
        <w:t>Examples of sexual harassment</w:t>
      </w:r>
      <w:r w:rsidRPr="00465C52">
        <w:rPr>
          <w:rFonts w:ascii="Times New Roman" w:hAnsi="Times New Roman"/>
          <w:color w:val="0D0D0D" w:themeColor="text1" w:themeTint="F2"/>
          <w:sz w:val="22"/>
          <w:szCs w:val="22"/>
        </w:rPr>
        <w:t xml:space="preserve"> </w:t>
      </w:r>
      <w:r w:rsidRPr="00465C52">
        <w:rPr>
          <w:rFonts w:ascii="Times New Roman" w:hAnsi="Times New Roman"/>
          <w:b/>
          <w:color w:val="0D0D0D" w:themeColor="text1" w:themeTint="F2"/>
          <w:sz w:val="22"/>
          <w:szCs w:val="22"/>
        </w:rPr>
        <w:t>in a work context</w:t>
      </w:r>
      <w:r w:rsidRPr="00465C52">
        <w:rPr>
          <w:rFonts w:ascii="Times New Roman" w:hAnsi="Times New Roman"/>
          <w:color w:val="0D0D0D" w:themeColor="text1" w:themeTint="F2"/>
          <w:sz w:val="22"/>
          <w:szCs w:val="22"/>
        </w:rPr>
        <w:t xml:space="preserve"> </w:t>
      </w:r>
    </w:p>
    <w:p w14:paraId="2221CFA4" w14:textId="77777777" w:rsidR="00A912D0" w:rsidRPr="00465C52" w:rsidRDefault="00A912D0" w:rsidP="00151EF3">
      <w:pPr>
        <w:pStyle w:val="ListParagraph"/>
        <w:numPr>
          <w:ilvl w:val="0"/>
          <w:numId w:val="120"/>
        </w:numPr>
        <w:spacing w:before="120" w:after="120"/>
        <w:ind w:left="720"/>
        <w:rPr>
          <w:color w:val="0D0D0D" w:themeColor="text1" w:themeTint="F2"/>
          <w:sz w:val="22"/>
          <w:szCs w:val="22"/>
        </w:rPr>
      </w:pPr>
      <w:r w:rsidRPr="00465C52">
        <w:rPr>
          <w:color w:val="0D0D0D" w:themeColor="text1" w:themeTint="F2"/>
          <w:sz w:val="22"/>
          <w:szCs w:val="22"/>
        </w:rPr>
        <w:t xml:space="preserve">Contractor’s Personnel comment on the appearance of another Contractor’s Personnel (either positive or negative) and sexual desirability. </w:t>
      </w:r>
    </w:p>
    <w:p w14:paraId="06277B8E" w14:textId="77777777" w:rsidR="00A912D0" w:rsidRPr="00465C52" w:rsidRDefault="00A912D0" w:rsidP="00151EF3">
      <w:pPr>
        <w:pStyle w:val="ListParagraph"/>
        <w:numPr>
          <w:ilvl w:val="0"/>
          <w:numId w:val="120"/>
        </w:numPr>
        <w:spacing w:before="120" w:after="120"/>
        <w:ind w:left="720"/>
        <w:rPr>
          <w:color w:val="0D0D0D" w:themeColor="text1" w:themeTint="F2"/>
          <w:sz w:val="22"/>
          <w:szCs w:val="22"/>
        </w:rPr>
      </w:pPr>
      <w:r w:rsidRPr="00465C52">
        <w:rPr>
          <w:color w:val="0D0D0D" w:themeColor="text1" w:themeTint="F2"/>
          <w:sz w:val="22"/>
          <w:szCs w:val="22"/>
        </w:rPr>
        <w:t>When a Contractor’s Personnel complains about comments made by another Contractor’s Personnel on his/her appearance, the other Contractor’s Personnel comment that he/she is “asking for it” because of how he/she dresses.</w:t>
      </w:r>
    </w:p>
    <w:p w14:paraId="33BBBA2C" w14:textId="77777777" w:rsidR="00A912D0" w:rsidRPr="00465C52" w:rsidRDefault="00A912D0" w:rsidP="00151EF3">
      <w:pPr>
        <w:pStyle w:val="ListParagraph"/>
        <w:numPr>
          <w:ilvl w:val="0"/>
          <w:numId w:val="120"/>
        </w:numPr>
        <w:spacing w:before="120" w:after="120"/>
        <w:ind w:left="720"/>
        <w:rPr>
          <w:color w:val="0D0D0D" w:themeColor="text1" w:themeTint="F2"/>
          <w:sz w:val="22"/>
          <w:szCs w:val="22"/>
        </w:rPr>
      </w:pPr>
      <w:r w:rsidRPr="00465C52">
        <w:rPr>
          <w:color w:val="0D0D0D" w:themeColor="text1" w:themeTint="F2"/>
          <w:sz w:val="22"/>
          <w:szCs w:val="22"/>
        </w:rPr>
        <w:t xml:space="preserve">Unwelcome touching of a Contractor’s or Employer’s Personnel by another Contractor’s Personnel. </w:t>
      </w:r>
    </w:p>
    <w:p w14:paraId="43E1FDAE" w14:textId="77777777" w:rsidR="00A912D0" w:rsidRPr="00465C52" w:rsidRDefault="00A912D0" w:rsidP="00151EF3">
      <w:pPr>
        <w:pStyle w:val="ListParagraph"/>
        <w:numPr>
          <w:ilvl w:val="0"/>
          <w:numId w:val="120"/>
        </w:numPr>
        <w:spacing w:before="120" w:after="120"/>
        <w:ind w:left="720"/>
        <w:rPr>
          <w:color w:val="0D0D0D" w:themeColor="text1" w:themeTint="F2"/>
          <w:sz w:val="22"/>
          <w:szCs w:val="22"/>
        </w:rPr>
      </w:pPr>
      <w:r w:rsidRPr="00465C52">
        <w:rPr>
          <w:color w:val="0D0D0D" w:themeColor="text1" w:themeTint="F2"/>
          <w:sz w:val="22"/>
          <w:szCs w:val="22"/>
        </w:rPr>
        <w:t>A Contractor’s Personnel tells another Contractor’s Personnel that he/she will get him/her a salary raise, or promotion if he/she sends him/her naked photographs of himself/herself.</w:t>
      </w:r>
    </w:p>
    <w:p w14:paraId="22761B35" w14:textId="4FCDD1EE" w:rsidR="00A912D0" w:rsidRPr="00465C52" w:rsidRDefault="00A912D0" w:rsidP="00347DB2">
      <w:pPr>
        <w:contextualSpacing/>
        <w:rPr>
          <w:color w:val="0D0D0D" w:themeColor="text1" w:themeTint="F2"/>
        </w:rPr>
      </w:pPr>
      <w:r w:rsidRPr="00465C52">
        <w:rPr>
          <w:color w:val="0D0D0D" w:themeColor="text1" w:themeTint="F2"/>
        </w:rPr>
        <w:br w:type="page"/>
      </w:r>
    </w:p>
    <w:p w14:paraId="25FB6982" w14:textId="77777777" w:rsidR="00175572" w:rsidRPr="00465C52" w:rsidRDefault="00175572" w:rsidP="00347DB2">
      <w:pPr>
        <w:contextualSpacing/>
        <w:rPr>
          <w:color w:val="0D0D0D" w:themeColor="text1" w:themeTint="F2"/>
        </w:rPr>
      </w:pPr>
    </w:p>
    <w:p w14:paraId="31BA9814" w14:textId="77777777" w:rsidR="007B586E" w:rsidRPr="00465C52" w:rsidRDefault="007B586E" w:rsidP="00347DB2">
      <w:pPr>
        <w:pStyle w:val="Section4Heading1"/>
        <w:contextualSpacing/>
        <w:rPr>
          <w:color w:val="0D0D0D" w:themeColor="text1" w:themeTint="F2"/>
          <w:lang w:val="en-US"/>
        </w:rPr>
      </w:pPr>
      <w:bookmarkStart w:id="701" w:name="_Toc446329310"/>
      <w:bookmarkStart w:id="702" w:name="_Toc63695096"/>
      <w:r w:rsidRPr="00465C52">
        <w:rPr>
          <w:color w:val="0D0D0D" w:themeColor="text1" w:themeTint="F2"/>
          <w:lang w:val="en-US"/>
        </w:rPr>
        <w:t>Bidder’s Qualification</w:t>
      </w:r>
      <w:bookmarkEnd w:id="701"/>
      <w:bookmarkEnd w:id="702"/>
    </w:p>
    <w:p w14:paraId="5E68F681" w14:textId="4A349C0D" w:rsidR="007B586E" w:rsidRPr="00465C52" w:rsidRDefault="007B586E" w:rsidP="00347DB2">
      <w:pPr>
        <w:contextualSpacing/>
        <w:jc w:val="both"/>
        <w:rPr>
          <w:color w:val="0D0D0D" w:themeColor="text1" w:themeTint="F2"/>
        </w:rPr>
      </w:pPr>
      <w:r w:rsidRPr="00465C52">
        <w:rPr>
          <w:color w:val="0D0D0D" w:themeColor="text1" w:themeTint="F2"/>
        </w:rPr>
        <w:t>To establish its qualifications to perform the contract in accordance with Section III (Evaluation and Qualification Criteria) the Bidder shall provide the information requested in the corresponding Information Sheets included hereunder</w:t>
      </w:r>
      <w:r w:rsidR="00ED47D6" w:rsidRPr="00465C52">
        <w:rPr>
          <w:color w:val="0D0D0D" w:themeColor="text1" w:themeTint="F2"/>
        </w:rPr>
        <w:t>.</w:t>
      </w:r>
    </w:p>
    <w:p w14:paraId="21D48C03" w14:textId="77777777" w:rsidR="00ED47D6" w:rsidRPr="00465C52" w:rsidRDefault="00ED47D6" w:rsidP="00347DB2">
      <w:pPr>
        <w:contextualSpacing/>
        <w:jc w:val="both"/>
        <w:rPr>
          <w:color w:val="0D0D0D" w:themeColor="text1" w:themeTint="F2"/>
        </w:rPr>
      </w:pPr>
    </w:p>
    <w:p w14:paraId="75D4B576" w14:textId="77777777" w:rsidR="00ED47D6" w:rsidRPr="00465C52" w:rsidRDefault="00ED47D6">
      <w:pPr>
        <w:rPr>
          <w:b/>
          <w:color w:val="0D0D0D" w:themeColor="text1" w:themeTint="F2"/>
          <w:sz w:val="32"/>
          <w:szCs w:val="32"/>
        </w:rPr>
      </w:pPr>
      <w:bookmarkStart w:id="703" w:name="_Toc446329311"/>
      <w:bookmarkStart w:id="704" w:name="_Toc63695097"/>
      <w:bookmarkStart w:id="705" w:name="_Toc78273052"/>
      <w:bookmarkStart w:id="706" w:name="_Toc108950346"/>
      <w:bookmarkEnd w:id="636"/>
      <w:r w:rsidRPr="00465C52">
        <w:rPr>
          <w:color w:val="0D0D0D" w:themeColor="text1" w:themeTint="F2"/>
          <w:szCs w:val="32"/>
        </w:rPr>
        <w:br w:type="page"/>
      </w:r>
    </w:p>
    <w:p w14:paraId="667412E3" w14:textId="56EA4E8F" w:rsidR="000B3397" w:rsidRPr="00465C52" w:rsidRDefault="000B3397" w:rsidP="00347DB2">
      <w:pPr>
        <w:pStyle w:val="Section4-Heading2"/>
        <w:contextualSpacing/>
        <w:rPr>
          <w:color w:val="0D0D0D" w:themeColor="text1" w:themeTint="F2"/>
        </w:rPr>
      </w:pPr>
      <w:proofErr w:type="gramStart"/>
      <w:r w:rsidRPr="00465C52">
        <w:rPr>
          <w:color w:val="0D0D0D" w:themeColor="text1" w:themeTint="F2"/>
          <w:szCs w:val="32"/>
        </w:rPr>
        <w:lastRenderedPageBreak/>
        <w:t>Form</w:t>
      </w:r>
      <w:proofErr w:type="gramEnd"/>
      <w:r w:rsidRPr="00465C52">
        <w:rPr>
          <w:color w:val="0D0D0D" w:themeColor="text1" w:themeTint="F2"/>
          <w:szCs w:val="32"/>
        </w:rPr>
        <w:t xml:space="preserve"> ELI -1.1</w:t>
      </w:r>
      <w:r w:rsidR="00301412" w:rsidRPr="00465C52">
        <w:rPr>
          <w:color w:val="0D0D0D" w:themeColor="text1" w:themeTint="F2"/>
          <w:szCs w:val="32"/>
        </w:rPr>
        <w:t xml:space="preserve">: </w:t>
      </w:r>
      <w:bookmarkStart w:id="707" w:name="_Toc108424563"/>
      <w:r w:rsidRPr="00465C52">
        <w:rPr>
          <w:color w:val="0D0D0D" w:themeColor="text1" w:themeTint="F2"/>
        </w:rPr>
        <w:t>Bidder Information Form</w:t>
      </w:r>
      <w:bookmarkEnd w:id="703"/>
      <w:bookmarkEnd w:id="704"/>
      <w:bookmarkEnd w:id="707"/>
    </w:p>
    <w:p w14:paraId="0E05714C" w14:textId="77777777" w:rsidR="000B3397" w:rsidRPr="00465C52" w:rsidRDefault="000B3397" w:rsidP="00347DB2">
      <w:pPr>
        <w:contextualSpacing/>
        <w:jc w:val="right"/>
        <w:rPr>
          <w:color w:val="0D0D0D" w:themeColor="text1" w:themeTint="F2"/>
          <w:spacing w:val="-2"/>
        </w:rPr>
      </w:pPr>
      <w:r w:rsidRPr="00465C52">
        <w:rPr>
          <w:color w:val="0D0D0D" w:themeColor="text1" w:themeTint="F2"/>
          <w:spacing w:val="-2"/>
        </w:rPr>
        <w:t xml:space="preserve">Date: </w:t>
      </w:r>
      <w:r w:rsidRPr="00465C52">
        <w:rPr>
          <w:i/>
          <w:color w:val="0D0D0D" w:themeColor="text1" w:themeTint="F2"/>
        </w:rPr>
        <w:t>_________________</w:t>
      </w:r>
      <w:r w:rsidRPr="00465C52">
        <w:rPr>
          <w:color w:val="0D0D0D" w:themeColor="text1" w:themeTint="F2"/>
        </w:rPr>
        <w:br/>
      </w:r>
      <w:r w:rsidR="006E0D57" w:rsidRPr="00465C52">
        <w:rPr>
          <w:color w:val="0D0D0D" w:themeColor="text1" w:themeTint="F2"/>
          <w:spacing w:val="-2"/>
        </w:rPr>
        <w:t>RFB</w:t>
      </w:r>
      <w:r w:rsidRPr="00465C52">
        <w:rPr>
          <w:color w:val="0D0D0D" w:themeColor="text1" w:themeTint="F2"/>
          <w:spacing w:val="-2"/>
        </w:rPr>
        <w:t xml:space="preserve"> No. and title: </w:t>
      </w:r>
      <w:r w:rsidRPr="00465C52">
        <w:rPr>
          <w:i/>
          <w:color w:val="0D0D0D" w:themeColor="text1" w:themeTint="F2"/>
          <w:spacing w:val="3"/>
        </w:rPr>
        <w:t>_________________</w:t>
      </w:r>
      <w:r w:rsidRPr="00465C52">
        <w:rPr>
          <w:color w:val="0D0D0D" w:themeColor="text1" w:themeTint="F2"/>
          <w:spacing w:val="3"/>
        </w:rPr>
        <w:br/>
      </w:r>
      <w:r w:rsidRPr="00465C52">
        <w:rPr>
          <w:color w:val="0D0D0D" w:themeColor="text1" w:themeTint="F2"/>
          <w:spacing w:val="-2"/>
        </w:rPr>
        <w:t>Page</w:t>
      </w:r>
      <w:r w:rsidRPr="00465C52">
        <w:rPr>
          <w:i/>
          <w:color w:val="0D0D0D" w:themeColor="text1" w:themeTint="F2"/>
          <w:spacing w:val="-2"/>
        </w:rPr>
        <w:t xml:space="preserve"> </w:t>
      </w:r>
      <w:r w:rsidRPr="00465C52">
        <w:rPr>
          <w:i/>
          <w:color w:val="0D0D0D" w:themeColor="text1" w:themeTint="F2"/>
        </w:rPr>
        <w:t>__________</w:t>
      </w:r>
      <w:r w:rsidRPr="00465C52">
        <w:rPr>
          <w:color w:val="0D0D0D" w:themeColor="text1" w:themeTint="F2"/>
          <w:spacing w:val="-2"/>
        </w:rPr>
        <w:t xml:space="preserve">of </w:t>
      </w:r>
      <w:r w:rsidRPr="00465C52">
        <w:rPr>
          <w:i/>
          <w:color w:val="0D0D0D" w:themeColor="text1" w:themeTint="F2"/>
          <w:spacing w:val="1"/>
        </w:rPr>
        <w:t>_______________</w:t>
      </w:r>
      <w:r w:rsidRPr="00465C52">
        <w:rPr>
          <w:color w:val="0D0D0D" w:themeColor="text1" w:themeTint="F2"/>
          <w:spacing w:val="-2"/>
        </w:rPr>
        <w:t>pages</w:t>
      </w:r>
    </w:p>
    <w:p w14:paraId="01D83A7E" w14:textId="77777777" w:rsidR="000B3397" w:rsidRPr="00465C52" w:rsidRDefault="000B3397" w:rsidP="00347DB2">
      <w:pPr>
        <w:contextualSpacing/>
        <w:jc w:val="right"/>
        <w:rPr>
          <w:color w:val="0D0D0D" w:themeColor="text1" w:themeTint="F2"/>
          <w:spacing w:val="-2"/>
        </w:rPr>
      </w:pPr>
    </w:p>
    <w:tbl>
      <w:tblPr>
        <w:tblW w:w="0" w:type="auto"/>
        <w:tblInd w:w="3" w:type="dxa"/>
        <w:tblLayout w:type="fixed"/>
        <w:tblCellMar>
          <w:left w:w="0" w:type="dxa"/>
          <w:right w:w="0" w:type="dxa"/>
        </w:tblCellMar>
        <w:tblLook w:val="0000" w:firstRow="0" w:lastRow="0" w:firstColumn="0" w:lastColumn="0" w:noHBand="0" w:noVBand="0"/>
      </w:tblPr>
      <w:tblGrid>
        <w:gridCol w:w="9279"/>
      </w:tblGrid>
      <w:tr w:rsidR="0016255D" w:rsidRPr="00465C52" w14:paraId="5BDAE3A9" w14:textId="77777777" w:rsidTr="00AE3FF7">
        <w:tc>
          <w:tcPr>
            <w:tcW w:w="9279" w:type="dxa"/>
            <w:tcBorders>
              <w:top w:val="single" w:sz="2" w:space="0" w:color="auto"/>
              <w:left w:val="single" w:sz="2" w:space="0" w:color="auto"/>
              <w:bottom w:val="single" w:sz="2" w:space="0" w:color="auto"/>
              <w:right w:val="single" w:sz="2" w:space="0" w:color="auto"/>
            </w:tcBorders>
          </w:tcPr>
          <w:p w14:paraId="5F48AAFE" w14:textId="77777777" w:rsidR="000B3397" w:rsidRPr="00465C52" w:rsidRDefault="000B3397" w:rsidP="00347DB2">
            <w:pPr>
              <w:spacing w:before="40" w:after="120"/>
              <w:ind w:left="90"/>
              <w:contextualSpacing/>
              <w:rPr>
                <w:color w:val="0D0D0D" w:themeColor="text1" w:themeTint="F2"/>
                <w:spacing w:val="-2"/>
              </w:rPr>
            </w:pPr>
            <w:r w:rsidRPr="00465C52">
              <w:rPr>
                <w:color w:val="0D0D0D" w:themeColor="text1" w:themeTint="F2"/>
                <w:spacing w:val="-2"/>
              </w:rPr>
              <w:t>Bidder's name</w:t>
            </w:r>
          </w:p>
          <w:p w14:paraId="01D4CD76" w14:textId="77777777" w:rsidR="000B3397" w:rsidRPr="00465C52" w:rsidRDefault="000B3397" w:rsidP="00347DB2">
            <w:pPr>
              <w:spacing w:before="40" w:after="120"/>
              <w:ind w:left="90"/>
              <w:contextualSpacing/>
              <w:rPr>
                <w:i/>
                <w:color w:val="0D0D0D" w:themeColor="text1" w:themeTint="F2"/>
                <w:spacing w:val="3"/>
              </w:rPr>
            </w:pPr>
          </w:p>
        </w:tc>
      </w:tr>
      <w:tr w:rsidR="0016255D" w:rsidRPr="00465C52" w14:paraId="77E18332" w14:textId="77777777" w:rsidTr="00AE3FF7">
        <w:tc>
          <w:tcPr>
            <w:tcW w:w="9279" w:type="dxa"/>
            <w:tcBorders>
              <w:top w:val="single" w:sz="2" w:space="0" w:color="auto"/>
              <w:left w:val="single" w:sz="2" w:space="0" w:color="auto"/>
              <w:bottom w:val="single" w:sz="2" w:space="0" w:color="auto"/>
              <w:right w:val="single" w:sz="2" w:space="0" w:color="auto"/>
            </w:tcBorders>
          </w:tcPr>
          <w:p w14:paraId="775CA249" w14:textId="77777777" w:rsidR="000B3397" w:rsidRPr="00465C52" w:rsidRDefault="000B3397" w:rsidP="00347DB2">
            <w:pPr>
              <w:spacing w:before="40" w:after="120"/>
              <w:ind w:left="90"/>
              <w:contextualSpacing/>
              <w:rPr>
                <w:color w:val="0D0D0D" w:themeColor="text1" w:themeTint="F2"/>
                <w:spacing w:val="-10"/>
              </w:rPr>
            </w:pPr>
            <w:r w:rsidRPr="00465C52">
              <w:rPr>
                <w:color w:val="0D0D0D" w:themeColor="text1" w:themeTint="F2"/>
                <w:spacing w:val="-2"/>
              </w:rPr>
              <w:t xml:space="preserve">In case of Joint Venture (JV), </w:t>
            </w:r>
            <w:r w:rsidRPr="00465C52">
              <w:rPr>
                <w:color w:val="0D0D0D" w:themeColor="text1" w:themeTint="F2"/>
                <w:spacing w:val="-10"/>
              </w:rPr>
              <w:t>name of each member:</w:t>
            </w:r>
          </w:p>
          <w:p w14:paraId="37CABDD6" w14:textId="77777777" w:rsidR="000B3397" w:rsidRPr="00465C52" w:rsidRDefault="000B3397" w:rsidP="00347DB2">
            <w:pPr>
              <w:spacing w:before="40" w:after="120"/>
              <w:ind w:left="90"/>
              <w:contextualSpacing/>
              <w:rPr>
                <w:i/>
                <w:color w:val="0D0D0D" w:themeColor="text1" w:themeTint="F2"/>
                <w:spacing w:val="4"/>
              </w:rPr>
            </w:pPr>
          </w:p>
        </w:tc>
      </w:tr>
      <w:tr w:rsidR="0016255D" w:rsidRPr="00465C52" w14:paraId="5F559B35" w14:textId="77777777" w:rsidTr="00AE3FF7">
        <w:tc>
          <w:tcPr>
            <w:tcW w:w="9279" w:type="dxa"/>
            <w:tcBorders>
              <w:top w:val="single" w:sz="2" w:space="0" w:color="auto"/>
              <w:left w:val="single" w:sz="2" w:space="0" w:color="auto"/>
              <w:bottom w:val="single" w:sz="2" w:space="0" w:color="auto"/>
              <w:right w:val="single" w:sz="2" w:space="0" w:color="auto"/>
            </w:tcBorders>
          </w:tcPr>
          <w:p w14:paraId="217307CE" w14:textId="77777777" w:rsidR="000B3397" w:rsidRPr="00465C52" w:rsidRDefault="000B3397" w:rsidP="00347DB2">
            <w:pPr>
              <w:spacing w:before="40" w:after="120"/>
              <w:ind w:left="90"/>
              <w:contextualSpacing/>
              <w:rPr>
                <w:color w:val="0D0D0D" w:themeColor="text1" w:themeTint="F2"/>
                <w:spacing w:val="-8"/>
              </w:rPr>
            </w:pPr>
            <w:r w:rsidRPr="00465C52">
              <w:rPr>
                <w:color w:val="0D0D0D" w:themeColor="text1" w:themeTint="F2"/>
                <w:spacing w:val="-8"/>
              </w:rPr>
              <w:t>Bidder's actual or intended country of registration:</w:t>
            </w:r>
          </w:p>
          <w:p w14:paraId="54FF4061" w14:textId="77777777" w:rsidR="000B3397" w:rsidRPr="00465C52" w:rsidRDefault="000B3397" w:rsidP="00347DB2">
            <w:pPr>
              <w:spacing w:before="40" w:after="120"/>
              <w:ind w:left="90"/>
              <w:contextualSpacing/>
              <w:rPr>
                <w:i/>
                <w:color w:val="0D0D0D" w:themeColor="text1" w:themeTint="F2"/>
                <w:spacing w:val="6"/>
              </w:rPr>
            </w:pPr>
            <w:r w:rsidRPr="00465C52">
              <w:rPr>
                <w:i/>
                <w:color w:val="0D0D0D" w:themeColor="text1" w:themeTint="F2"/>
                <w:spacing w:val="6"/>
              </w:rPr>
              <w:t>[indicate country of Constitution]</w:t>
            </w:r>
          </w:p>
        </w:tc>
      </w:tr>
      <w:tr w:rsidR="0016255D" w:rsidRPr="00465C52" w14:paraId="3E81ED0F" w14:textId="77777777" w:rsidTr="00AE3FF7">
        <w:tc>
          <w:tcPr>
            <w:tcW w:w="9279" w:type="dxa"/>
            <w:tcBorders>
              <w:top w:val="single" w:sz="2" w:space="0" w:color="auto"/>
              <w:left w:val="single" w:sz="2" w:space="0" w:color="auto"/>
              <w:bottom w:val="single" w:sz="2" w:space="0" w:color="auto"/>
              <w:right w:val="single" w:sz="2" w:space="0" w:color="auto"/>
            </w:tcBorders>
          </w:tcPr>
          <w:p w14:paraId="72303584" w14:textId="77777777" w:rsidR="000B3397" w:rsidRPr="00465C52" w:rsidRDefault="000B3397" w:rsidP="00347DB2">
            <w:pPr>
              <w:spacing w:before="40" w:after="120"/>
              <w:ind w:left="90"/>
              <w:contextualSpacing/>
              <w:rPr>
                <w:color w:val="0D0D0D" w:themeColor="text1" w:themeTint="F2"/>
                <w:spacing w:val="-8"/>
              </w:rPr>
            </w:pPr>
            <w:r w:rsidRPr="00465C52">
              <w:rPr>
                <w:color w:val="0D0D0D" w:themeColor="text1" w:themeTint="F2"/>
                <w:spacing w:val="-8"/>
              </w:rPr>
              <w:t>Bidder's actual or intended year of incorporation:</w:t>
            </w:r>
          </w:p>
        </w:tc>
      </w:tr>
      <w:tr w:rsidR="0016255D" w:rsidRPr="00465C52" w14:paraId="3D0D2D58" w14:textId="77777777" w:rsidTr="00AE3FF7">
        <w:tc>
          <w:tcPr>
            <w:tcW w:w="9279" w:type="dxa"/>
            <w:tcBorders>
              <w:top w:val="single" w:sz="2" w:space="0" w:color="auto"/>
              <w:left w:val="single" w:sz="2" w:space="0" w:color="auto"/>
              <w:bottom w:val="single" w:sz="2" w:space="0" w:color="auto"/>
              <w:right w:val="single" w:sz="2" w:space="0" w:color="auto"/>
            </w:tcBorders>
          </w:tcPr>
          <w:p w14:paraId="197025B4" w14:textId="77777777" w:rsidR="000B3397" w:rsidRPr="00465C52" w:rsidRDefault="000B3397" w:rsidP="00347DB2">
            <w:pPr>
              <w:spacing w:before="40" w:after="120"/>
              <w:ind w:left="90"/>
              <w:contextualSpacing/>
              <w:rPr>
                <w:color w:val="0D0D0D" w:themeColor="text1" w:themeTint="F2"/>
                <w:spacing w:val="-2"/>
              </w:rPr>
            </w:pPr>
            <w:r w:rsidRPr="00465C52">
              <w:rPr>
                <w:color w:val="0D0D0D" w:themeColor="text1" w:themeTint="F2"/>
                <w:spacing w:val="-2"/>
              </w:rPr>
              <w:t>Bidder's legal address [in country of registration]:</w:t>
            </w:r>
          </w:p>
          <w:p w14:paraId="7E632847" w14:textId="77777777" w:rsidR="000B3397" w:rsidRPr="00465C52" w:rsidRDefault="000B3397" w:rsidP="00347DB2">
            <w:pPr>
              <w:spacing w:before="40" w:after="120"/>
              <w:ind w:left="90"/>
              <w:contextualSpacing/>
              <w:rPr>
                <w:i/>
                <w:color w:val="0D0D0D" w:themeColor="text1" w:themeTint="F2"/>
                <w:spacing w:val="1"/>
              </w:rPr>
            </w:pPr>
          </w:p>
        </w:tc>
      </w:tr>
      <w:tr w:rsidR="0016255D" w:rsidRPr="00465C52" w14:paraId="553249D5" w14:textId="77777777" w:rsidTr="00AE3FF7">
        <w:tc>
          <w:tcPr>
            <w:tcW w:w="9279" w:type="dxa"/>
            <w:tcBorders>
              <w:top w:val="single" w:sz="2" w:space="0" w:color="auto"/>
              <w:left w:val="single" w:sz="2" w:space="0" w:color="auto"/>
              <w:bottom w:val="single" w:sz="2" w:space="0" w:color="auto"/>
              <w:right w:val="single" w:sz="2" w:space="0" w:color="auto"/>
            </w:tcBorders>
          </w:tcPr>
          <w:p w14:paraId="3D91650E" w14:textId="77777777" w:rsidR="000B3397" w:rsidRPr="00465C52" w:rsidRDefault="000B3397" w:rsidP="00347DB2">
            <w:pPr>
              <w:spacing w:before="40" w:after="120"/>
              <w:ind w:left="90"/>
              <w:contextualSpacing/>
              <w:rPr>
                <w:color w:val="0D0D0D" w:themeColor="text1" w:themeTint="F2"/>
                <w:spacing w:val="-2"/>
              </w:rPr>
            </w:pPr>
            <w:r w:rsidRPr="00465C52">
              <w:rPr>
                <w:color w:val="0D0D0D" w:themeColor="text1" w:themeTint="F2"/>
                <w:spacing w:val="-2"/>
              </w:rPr>
              <w:t>Bidder's authorized representative information</w:t>
            </w:r>
          </w:p>
          <w:p w14:paraId="0DDEACFF" w14:textId="77777777" w:rsidR="000B3397" w:rsidRPr="00465C52" w:rsidRDefault="000B3397" w:rsidP="00347DB2">
            <w:pPr>
              <w:spacing w:before="40" w:after="120"/>
              <w:ind w:left="90"/>
              <w:contextualSpacing/>
              <w:rPr>
                <w:color w:val="0D0D0D" w:themeColor="text1" w:themeTint="F2"/>
                <w:spacing w:val="6"/>
              </w:rPr>
            </w:pPr>
            <w:r w:rsidRPr="00465C52">
              <w:rPr>
                <w:color w:val="0D0D0D" w:themeColor="text1" w:themeTint="F2"/>
                <w:spacing w:val="-2"/>
              </w:rPr>
              <w:t>Name: _____________________________________</w:t>
            </w:r>
          </w:p>
          <w:p w14:paraId="329F5D1F" w14:textId="77777777" w:rsidR="000B3397" w:rsidRPr="00465C52" w:rsidRDefault="000B3397" w:rsidP="00347DB2">
            <w:pPr>
              <w:spacing w:before="40" w:after="120"/>
              <w:ind w:left="90"/>
              <w:contextualSpacing/>
              <w:rPr>
                <w:i/>
                <w:color w:val="0D0D0D" w:themeColor="text1" w:themeTint="F2"/>
                <w:spacing w:val="1"/>
              </w:rPr>
            </w:pPr>
            <w:r w:rsidRPr="00465C52">
              <w:rPr>
                <w:color w:val="0D0D0D" w:themeColor="text1" w:themeTint="F2"/>
                <w:spacing w:val="-2"/>
              </w:rPr>
              <w:t xml:space="preserve">Address: </w:t>
            </w:r>
            <w:r w:rsidRPr="00465C52">
              <w:rPr>
                <w:i/>
                <w:color w:val="0D0D0D" w:themeColor="text1" w:themeTint="F2"/>
                <w:spacing w:val="1"/>
              </w:rPr>
              <w:t>___________________________________</w:t>
            </w:r>
          </w:p>
          <w:p w14:paraId="26C447BA" w14:textId="77777777" w:rsidR="000B3397" w:rsidRPr="00465C52" w:rsidRDefault="000B3397" w:rsidP="00347DB2">
            <w:pPr>
              <w:spacing w:before="40" w:after="120"/>
              <w:ind w:left="90"/>
              <w:contextualSpacing/>
              <w:rPr>
                <w:color w:val="0D0D0D" w:themeColor="text1" w:themeTint="F2"/>
              </w:rPr>
            </w:pPr>
            <w:r w:rsidRPr="00465C52">
              <w:rPr>
                <w:color w:val="0D0D0D" w:themeColor="text1" w:themeTint="F2"/>
                <w:spacing w:val="-2"/>
              </w:rPr>
              <w:t xml:space="preserve">Telephone/Fax numbers: </w:t>
            </w:r>
            <w:r w:rsidRPr="00465C52">
              <w:rPr>
                <w:i/>
                <w:color w:val="0D0D0D" w:themeColor="text1" w:themeTint="F2"/>
              </w:rPr>
              <w:t>_______________________</w:t>
            </w:r>
          </w:p>
          <w:p w14:paraId="53007FC3" w14:textId="77777777" w:rsidR="000B3397" w:rsidRPr="00465C52" w:rsidRDefault="000B3397" w:rsidP="00347DB2">
            <w:pPr>
              <w:spacing w:before="40" w:after="120"/>
              <w:ind w:left="90"/>
              <w:contextualSpacing/>
              <w:rPr>
                <w:color w:val="0D0D0D" w:themeColor="text1" w:themeTint="F2"/>
              </w:rPr>
            </w:pPr>
            <w:r w:rsidRPr="00465C52">
              <w:rPr>
                <w:color w:val="0D0D0D" w:themeColor="text1" w:themeTint="F2"/>
                <w:spacing w:val="-6"/>
              </w:rPr>
              <w:t xml:space="preserve">E-mail address: </w:t>
            </w:r>
            <w:r w:rsidRPr="00465C52">
              <w:rPr>
                <w:i/>
                <w:color w:val="0D0D0D" w:themeColor="text1" w:themeTint="F2"/>
              </w:rPr>
              <w:t>______________________________</w:t>
            </w:r>
          </w:p>
        </w:tc>
      </w:tr>
      <w:tr w:rsidR="000B3397" w:rsidRPr="00465C52" w14:paraId="6973FFDB" w14:textId="77777777" w:rsidTr="00AE3FF7">
        <w:tc>
          <w:tcPr>
            <w:tcW w:w="9279" w:type="dxa"/>
            <w:tcBorders>
              <w:top w:val="single" w:sz="2" w:space="0" w:color="auto"/>
              <w:left w:val="single" w:sz="2" w:space="0" w:color="auto"/>
              <w:bottom w:val="single" w:sz="2" w:space="0" w:color="auto"/>
              <w:right w:val="single" w:sz="2" w:space="0" w:color="auto"/>
            </w:tcBorders>
          </w:tcPr>
          <w:p w14:paraId="05476319" w14:textId="77777777" w:rsidR="000B3397" w:rsidRPr="00465C52" w:rsidRDefault="000B3397" w:rsidP="00347DB2">
            <w:pPr>
              <w:spacing w:before="40" w:after="120"/>
              <w:ind w:left="90"/>
              <w:contextualSpacing/>
              <w:rPr>
                <w:color w:val="0D0D0D" w:themeColor="text1" w:themeTint="F2"/>
                <w:spacing w:val="-2"/>
              </w:rPr>
            </w:pPr>
            <w:r w:rsidRPr="00465C52">
              <w:rPr>
                <w:color w:val="0D0D0D" w:themeColor="text1" w:themeTint="F2"/>
                <w:spacing w:val="-2"/>
              </w:rPr>
              <w:t>1. Attached are copies of original documents of</w:t>
            </w:r>
          </w:p>
          <w:p w14:paraId="1EB16D15" w14:textId="77777777" w:rsidR="000B3397" w:rsidRPr="00465C52" w:rsidRDefault="000B3397" w:rsidP="00347DB2">
            <w:pPr>
              <w:spacing w:before="40" w:after="120"/>
              <w:ind w:left="540" w:hanging="450"/>
              <w:contextualSpacing/>
              <w:rPr>
                <w:color w:val="0D0D0D" w:themeColor="text1" w:themeTint="F2"/>
                <w:spacing w:val="-8"/>
              </w:rPr>
            </w:pPr>
            <w:r w:rsidRPr="00465C52">
              <w:rPr>
                <w:rFonts w:ascii="Wingdings" w:eastAsia="Wingdings" w:hAnsi="Wingdings" w:cs="Wingdings"/>
                <w:color w:val="0D0D0D" w:themeColor="text1" w:themeTint="F2"/>
                <w:spacing w:val="-2"/>
              </w:rPr>
              <w:t></w:t>
            </w:r>
            <w:r w:rsidRPr="00465C52">
              <w:rPr>
                <w:rFonts w:eastAsia="MS Mincho"/>
                <w:color w:val="0D0D0D" w:themeColor="text1" w:themeTint="F2"/>
                <w:spacing w:val="-2"/>
              </w:rPr>
              <w:tab/>
            </w:r>
            <w:r w:rsidRPr="00465C52">
              <w:rPr>
                <w:color w:val="0D0D0D" w:themeColor="text1" w:themeTint="F2"/>
                <w:spacing w:val="-2"/>
              </w:rPr>
              <w:t xml:space="preserve">Articles of Incorporation (or equivalent documents of constitution or association), and/or documents of registration of </w:t>
            </w:r>
            <w:r w:rsidRPr="00465C52">
              <w:rPr>
                <w:color w:val="0D0D0D" w:themeColor="text1" w:themeTint="F2"/>
                <w:spacing w:val="-8"/>
              </w:rPr>
              <w:t>the legal entity named above, in accordance with ITB 4.</w:t>
            </w:r>
            <w:r w:rsidR="00294516" w:rsidRPr="00465C52">
              <w:rPr>
                <w:color w:val="0D0D0D" w:themeColor="text1" w:themeTint="F2"/>
                <w:spacing w:val="-8"/>
              </w:rPr>
              <w:t>4</w:t>
            </w:r>
            <w:r w:rsidRPr="00465C52">
              <w:rPr>
                <w:color w:val="0D0D0D" w:themeColor="text1" w:themeTint="F2"/>
                <w:spacing w:val="-8"/>
              </w:rPr>
              <w:t>.</w:t>
            </w:r>
          </w:p>
          <w:p w14:paraId="17B27E8C" w14:textId="77777777" w:rsidR="000B3397" w:rsidRPr="00465C52" w:rsidRDefault="000B3397" w:rsidP="00347DB2">
            <w:pPr>
              <w:spacing w:before="40" w:after="120"/>
              <w:ind w:left="540" w:hanging="450"/>
              <w:contextualSpacing/>
              <w:rPr>
                <w:color w:val="0D0D0D" w:themeColor="text1" w:themeTint="F2"/>
                <w:spacing w:val="-2"/>
              </w:rPr>
            </w:pPr>
            <w:r w:rsidRPr="00465C52">
              <w:rPr>
                <w:rFonts w:ascii="Wingdings" w:eastAsia="Wingdings" w:hAnsi="Wingdings" w:cs="Wingdings"/>
                <w:color w:val="0D0D0D" w:themeColor="text1" w:themeTint="F2"/>
                <w:spacing w:val="-2"/>
              </w:rPr>
              <w:t></w:t>
            </w:r>
            <w:r w:rsidRPr="00465C52">
              <w:rPr>
                <w:color w:val="0D0D0D" w:themeColor="text1" w:themeTint="F2"/>
                <w:spacing w:val="-2"/>
              </w:rPr>
              <w:tab/>
              <w:t>In case of JV, letter of intent to form JV or JV agreement, in accordance with ITB 4.1.</w:t>
            </w:r>
          </w:p>
          <w:p w14:paraId="35AD7203" w14:textId="77777777" w:rsidR="000B3397" w:rsidRPr="00465C52" w:rsidRDefault="000B3397" w:rsidP="00347DB2">
            <w:pPr>
              <w:spacing w:before="40" w:after="120"/>
              <w:ind w:left="540" w:hanging="450"/>
              <w:contextualSpacing/>
              <w:rPr>
                <w:color w:val="0D0D0D" w:themeColor="text1" w:themeTint="F2"/>
                <w:spacing w:val="-2"/>
              </w:rPr>
            </w:pPr>
            <w:r w:rsidRPr="00465C52">
              <w:rPr>
                <w:rFonts w:ascii="Wingdings" w:eastAsia="Wingdings" w:hAnsi="Wingdings" w:cs="Wingdings"/>
                <w:color w:val="0D0D0D" w:themeColor="text1" w:themeTint="F2"/>
                <w:spacing w:val="-2"/>
              </w:rPr>
              <w:t></w:t>
            </w:r>
            <w:r w:rsidRPr="00465C52">
              <w:rPr>
                <w:rFonts w:eastAsia="MS Mincho"/>
                <w:color w:val="0D0D0D" w:themeColor="text1" w:themeTint="F2"/>
                <w:spacing w:val="-2"/>
              </w:rPr>
              <w:tab/>
            </w:r>
            <w:r w:rsidRPr="00465C52">
              <w:rPr>
                <w:color w:val="0D0D0D" w:themeColor="text1" w:themeTint="F2"/>
                <w:spacing w:val="-2"/>
              </w:rPr>
              <w:t xml:space="preserve">In case of </w:t>
            </w:r>
            <w:r w:rsidR="00294516" w:rsidRPr="00465C52">
              <w:rPr>
                <w:color w:val="0D0D0D" w:themeColor="text1" w:themeTint="F2"/>
                <w:spacing w:val="-2"/>
              </w:rPr>
              <w:t>state</w:t>
            </w:r>
            <w:r w:rsidRPr="00465C52">
              <w:rPr>
                <w:color w:val="0D0D0D" w:themeColor="text1" w:themeTint="F2"/>
                <w:spacing w:val="-2"/>
              </w:rPr>
              <w:t>-owned enterprise or institution, in accordance with ITB 4.</w:t>
            </w:r>
            <w:r w:rsidR="00294516" w:rsidRPr="00465C52">
              <w:rPr>
                <w:color w:val="0D0D0D" w:themeColor="text1" w:themeTint="F2"/>
                <w:spacing w:val="-2"/>
              </w:rPr>
              <w:t xml:space="preserve">6 </w:t>
            </w:r>
            <w:r w:rsidRPr="00465C52">
              <w:rPr>
                <w:color w:val="0D0D0D" w:themeColor="text1" w:themeTint="F2"/>
                <w:spacing w:val="-2"/>
              </w:rPr>
              <w:t>documents establishing:</w:t>
            </w:r>
          </w:p>
          <w:p w14:paraId="59FBBCEC" w14:textId="77777777" w:rsidR="000B3397" w:rsidRPr="00465C52" w:rsidRDefault="000B3397" w:rsidP="00151EF3">
            <w:pPr>
              <w:widowControl w:val="0"/>
              <w:numPr>
                <w:ilvl w:val="0"/>
                <w:numId w:val="31"/>
              </w:numPr>
              <w:autoSpaceDE w:val="0"/>
              <w:autoSpaceDN w:val="0"/>
              <w:spacing w:before="40" w:after="120"/>
              <w:contextualSpacing/>
              <w:rPr>
                <w:color w:val="0D0D0D" w:themeColor="text1" w:themeTint="F2"/>
                <w:spacing w:val="-8"/>
              </w:rPr>
            </w:pPr>
            <w:r w:rsidRPr="00465C52">
              <w:rPr>
                <w:color w:val="0D0D0D" w:themeColor="text1" w:themeTint="F2"/>
                <w:spacing w:val="-2"/>
              </w:rPr>
              <w:t>Legal and financial autonomy</w:t>
            </w:r>
          </w:p>
          <w:p w14:paraId="298B8FCA" w14:textId="77777777" w:rsidR="000B3397" w:rsidRPr="00465C52" w:rsidRDefault="000B3397" w:rsidP="00151EF3">
            <w:pPr>
              <w:widowControl w:val="0"/>
              <w:numPr>
                <w:ilvl w:val="0"/>
                <w:numId w:val="31"/>
              </w:numPr>
              <w:autoSpaceDE w:val="0"/>
              <w:autoSpaceDN w:val="0"/>
              <w:spacing w:before="40" w:after="120"/>
              <w:contextualSpacing/>
              <w:rPr>
                <w:color w:val="0D0D0D" w:themeColor="text1" w:themeTint="F2"/>
                <w:spacing w:val="-8"/>
              </w:rPr>
            </w:pPr>
            <w:r w:rsidRPr="00465C52">
              <w:rPr>
                <w:color w:val="0D0D0D" w:themeColor="text1" w:themeTint="F2"/>
                <w:spacing w:val="-2"/>
              </w:rPr>
              <w:t>Operation under commercial law</w:t>
            </w:r>
          </w:p>
          <w:p w14:paraId="6A17FAFE" w14:textId="77777777" w:rsidR="000B3397" w:rsidRPr="00465C52" w:rsidRDefault="000B3397" w:rsidP="00151EF3">
            <w:pPr>
              <w:widowControl w:val="0"/>
              <w:numPr>
                <w:ilvl w:val="0"/>
                <w:numId w:val="31"/>
              </w:numPr>
              <w:autoSpaceDE w:val="0"/>
              <w:autoSpaceDN w:val="0"/>
              <w:spacing w:before="40" w:after="120"/>
              <w:contextualSpacing/>
              <w:rPr>
                <w:color w:val="0D0D0D" w:themeColor="text1" w:themeTint="F2"/>
                <w:spacing w:val="-8"/>
              </w:rPr>
            </w:pPr>
            <w:r w:rsidRPr="00465C52">
              <w:rPr>
                <w:color w:val="0D0D0D" w:themeColor="text1" w:themeTint="F2"/>
                <w:spacing w:val="-2"/>
              </w:rPr>
              <w:t xml:space="preserve">Establishing that the Bidder is not </w:t>
            </w:r>
            <w:r w:rsidR="00F435A0" w:rsidRPr="00465C52">
              <w:rPr>
                <w:color w:val="0D0D0D" w:themeColor="text1" w:themeTint="F2"/>
                <w:spacing w:val="-2"/>
              </w:rPr>
              <w:t xml:space="preserve">under the supervision </w:t>
            </w:r>
            <w:proofErr w:type="gramStart"/>
            <w:r w:rsidR="00F435A0" w:rsidRPr="00465C52">
              <w:rPr>
                <w:color w:val="0D0D0D" w:themeColor="text1" w:themeTint="F2"/>
                <w:spacing w:val="-2"/>
              </w:rPr>
              <w:t xml:space="preserve">of </w:t>
            </w:r>
            <w:r w:rsidRPr="00465C52">
              <w:rPr>
                <w:color w:val="0D0D0D" w:themeColor="text1" w:themeTint="F2"/>
                <w:spacing w:val="-2"/>
              </w:rPr>
              <w:t xml:space="preserve"> the</w:t>
            </w:r>
            <w:proofErr w:type="gramEnd"/>
            <w:r w:rsidRPr="00465C52">
              <w:rPr>
                <w:color w:val="0D0D0D" w:themeColor="text1" w:themeTint="F2"/>
                <w:spacing w:val="-2"/>
              </w:rPr>
              <w:t xml:space="preserve"> Employer</w:t>
            </w:r>
          </w:p>
          <w:p w14:paraId="3504CE79" w14:textId="77777777" w:rsidR="00EE2946" w:rsidRPr="00465C52" w:rsidRDefault="000B3397" w:rsidP="00347DB2">
            <w:pPr>
              <w:spacing w:before="60" w:after="60"/>
              <w:ind w:left="360" w:hanging="270"/>
              <w:contextualSpacing/>
              <w:rPr>
                <w:color w:val="0D0D0D" w:themeColor="text1" w:themeTint="F2"/>
                <w:spacing w:val="-2"/>
              </w:rPr>
            </w:pPr>
            <w:r w:rsidRPr="00465C52">
              <w:rPr>
                <w:color w:val="0D0D0D" w:themeColor="text1" w:themeTint="F2"/>
                <w:spacing w:val="-2"/>
              </w:rPr>
              <w:t>2. Included are the organizational chart, a list of Board of Directors, and the beneficial ownership.</w:t>
            </w:r>
            <w:r w:rsidR="00EE2946" w:rsidRPr="00465C52">
              <w:rPr>
                <w:color w:val="0D0D0D" w:themeColor="text1" w:themeTint="F2"/>
                <w:spacing w:val="-2"/>
              </w:rPr>
              <w:t xml:space="preserve"> </w:t>
            </w:r>
            <w:r w:rsidR="00EE2946" w:rsidRPr="00465C52">
              <w:rPr>
                <w:i/>
                <w:color w:val="0D0D0D" w:themeColor="text1" w:themeTint="F2"/>
                <w:spacing w:val="-2"/>
              </w:rPr>
              <w:t>[If required under BDS ITB 47.1, the successful Bidder shall provide additional information on beneficial ownership, using the Beneficial Ownership Disclosure Form.]</w:t>
            </w:r>
          </w:p>
          <w:p w14:paraId="1471B686" w14:textId="77777777" w:rsidR="000B3397" w:rsidRPr="00465C52" w:rsidRDefault="000B3397" w:rsidP="00347DB2">
            <w:pPr>
              <w:spacing w:before="40" w:after="120"/>
              <w:ind w:left="360" w:hanging="270"/>
              <w:contextualSpacing/>
              <w:rPr>
                <w:color w:val="0D0D0D" w:themeColor="text1" w:themeTint="F2"/>
                <w:spacing w:val="-2"/>
              </w:rPr>
            </w:pPr>
          </w:p>
        </w:tc>
      </w:tr>
      <w:bookmarkEnd w:id="705"/>
      <w:bookmarkEnd w:id="706"/>
    </w:tbl>
    <w:p w14:paraId="222B51D9" w14:textId="77777777" w:rsidR="007B586E" w:rsidRPr="00465C52" w:rsidRDefault="007B586E" w:rsidP="00347DB2">
      <w:pPr>
        <w:contextualSpacing/>
        <w:rPr>
          <w:color w:val="0D0D0D" w:themeColor="text1" w:themeTint="F2"/>
          <w:sz w:val="20"/>
        </w:rPr>
      </w:pPr>
    </w:p>
    <w:p w14:paraId="72EFAAC6" w14:textId="77777777" w:rsidR="000B3397" w:rsidRPr="00465C52" w:rsidRDefault="007B586E" w:rsidP="00347DB2">
      <w:pPr>
        <w:pStyle w:val="Section4-Heading2"/>
        <w:contextualSpacing/>
        <w:rPr>
          <w:color w:val="0D0D0D" w:themeColor="text1" w:themeTint="F2"/>
        </w:rPr>
      </w:pPr>
      <w:r w:rsidRPr="00465C52">
        <w:rPr>
          <w:color w:val="0D0D0D" w:themeColor="text1" w:themeTint="F2"/>
          <w:sz w:val="20"/>
        </w:rPr>
        <w:br w:type="page"/>
      </w:r>
      <w:bookmarkStart w:id="708" w:name="_Toc446329312"/>
      <w:bookmarkStart w:id="709" w:name="_Toc63695098"/>
      <w:bookmarkStart w:id="710" w:name="_Toc78273053"/>
      <w:bookmarkStart w:id="711" w:name="_Toc108950347"/>
      <w:proofErr w:type="gramStart"/>
      <w:r w:rsidR="000B3397" w:rsidRPr="00465C52">
        <w:rPr>
          <w:color w:val="0D0D0D" w:themeColor="text1" w:themeTint="F2"/>
          <w:szCs w:val="32"/>
        </w:rPr>
        <w:lastRenderedPageBreak/>
        <w:t>Form</w:t>
      </w:r>
      <w:proofErr w:type="gramEnd"/>
      <w:r w:rsidR="000B3397" w:rsidRPr="00465C52">
        <w:rPr>
          <w:color w:val="0D0D0D" w:themeColor="text1" w:themeTint="F2"/>
          <w:szCs w:val="32"/>
        </w:rPr>
        <w:t xml:space="preserve"> ELI -1.2</w:t>
      </w:r>
      <w:r w:rsidR="00301412" w:rsidRPr="00465C52">
        <w:rPr>
          <w:color w:val="0D0D0D" w:themeColor="text1" w:themeTint="F2"/>
          <w:szCs w:val="32"/>
        </w:rPr>
        <w:t xml:space="preserve">: </w:t>
      </w:r>
      <w:r w:rsidR="000B3397" w:rsidRPr="00465C52">
        <w:rPr>
          <w:color w:val="0D0D0D" w:themeColor="text1" w:themeTint="F2"/>
        </w:rPr>
        <w:t>Information Form</w:t>
      </w:r>
      <w:r w:rsidR="00970495" w:rsidRPr="00465C52">
        <w:rPr>
          <w:color w:val="0D0D0D" w:themeColor="text1" w:themeTint="F2"/>
        </w:rPr>
        <w:t xml:space="preserve"> for JV Bidders</w:t>
      </w:r>
      <w:bookmarkEnd w:id="708"/>
      <w:bookmarkEnd w:id="709"/>
      <w:r w:rsidR="000E6189" w:rsidRPr="00465C52">
        <w:rPr>
          <w:color w:val="0D0D0D" w:themeColor="text1" w:themeTint="F2"/>
        </w:rPr>
        <w:t xml:space="preserve"> </w:t>
      </w:r>
    </w:p>
    <w:p w14:paraId="6F776FED" w14:textId="77777777" w:rsidR="000E6189" w:rsidRPr="00465C52" w:rsidRDefault="000E6189" w:rsidP="00347DB2">
      <w:pPr>
        <w:contextualSpacing/>
        <w:jc w:val="center"/>
        <w:rPr>
          <w:color w:val="0D0D0D" w:themeColor="text1" w:themeTint="F2"/>
        </w:rPr>
      </w:pPr>
      <w:r w:rsidRPr="00465C52">
        <w:rPr>
          <w:color w:val="0D0D0D" w:themeColor="text1" w:themeTint="F2"/>
        </w:rPr>
        <w:t xml:space="preserve">(to </w:t>
      </w:r>
      <w:r w:rsidR="00970495" w:rsidRPr="00465C52">
        <w:rPr>
          <w:color w:val="0D0D0D" w:themeColor="text1" w:themeTint="F2"/>
        </w:rPr>
        <w:t xml:space="preserve">be completed </w:t>
      </w:r>
      <w:r w:rsidRPr="00465C52">
        <w:rPr>
          <w:color w:val="0D0D0D" w:themeColor="text1" w:themeTint="F2"/>
        </w:rPr>
        <w:t>for each member</w:t>
      </w:r>
      <w:r w:rsidR="00970495" w:rsidRPr="00465C52">
        <w:rPr>
          <w:color w:val="0D0D0D" w:themeColor="text1" w:themeTint="F2"/>
        </w:rPr>
        <w:t xml:space="preserve"> of Joint Venture</w:t>
      </w:r>
      <w:r w:rsidRPr="00465C52">
        <w:rPr>
          <w:color w:val="0D0D0D" w:themeColor="text1" w:themeTint="F2"/>
        </w:rPr>
        <w:t>)</w:t>
      </w:r>
    </w:p>
    <w:p w14:paraId="540DDCFE" w14:textId="77777777" w:rsidR="000B3397" w:rsidRPr="00465C52" w:rsidRDefault="000B3397" w:rsidP="00347DB2">
      <w:pPr>
        <w:contextualSpacing/>
        <w:jc w:val="right"/>
        <w:rPr>
          <w:color w:val="0D0D0D" w:themeColor="text1" w:themeTint="F2"/>
          <w:spacing w:val="-2"/>
          <w:sz w:val="22"/>
          <w:szCs w:val="22"/>
        </w:rPr>
      </w:pPr>
      <w:r w:rsidRPr="00465C52">
        <w:rPr>
          <w:color w:val="0D0D0D" w:themeColor="text1" w:themeTint="F2"/>
          <w:spacing w:val="-2"/>
          <w:sz w:val="22"/>
          <w:szCs w:val="22"/>
        </w:rPr>
        <w:t xml:space="preserve">Date: </w:t>
      </w:r>
      <w:r w:rsidRPr="00465C52">
        <w:rPr>
          <w:i/>
          <w:iCs/>
          <w:color w:val="0D0D0D" w:themeColor="text1" w:themeTint="F2"/>
          <w:spacing w:val="2"/>
          <w:sz w:val="22"/>
          <w:szCs w:val="22"/>
        </w:rPr>
        <w:t>_______________</w:t>
      </w:r>
      <w:r w:rsidRPr="00465C52">
        <w:rPr>
          <w:i/>
          <w:iCs/>
          <w:color w:val="0D0D0D" w:themeColor="text1" w:themeTint="F2"/>
          <w:spacing w:val="2"/>
          <w:sz w:val="22"/>
          <w:szCs w:val="22"/>
        </w:rPr>
        <w:br/>
      </w:r>
      <w:r w:rsidR="00440893" w:rsidRPr="00465C52">
        <w:rPr>
          <w:color w:val="0D0D0D" w:themeColor="text1" w:themeTint="F2"/>
          <w:spacing w:val="-2"/>
          <w:sz w:val="22"/>
          <w:szCs w:val="22"/>
        </w:rPr>
        <w:t xml:space="preserve">RFB </w:t>
      </w:r>
      <w:r w:rsidRPr="00465C52">
        <w:rPr>
          <w:color w:val="0D0D0D" w:themeColor="text1" w:themeTint="F2"/>
          <w:spacing w:val="-2"/>
          <w:sz w:val="22"/>
          <w:szCs w:val="22"/>
        </w:rPr>
        <w:t xml:space="preserve">No. and title: </w:t>
      </w:r>
      <w:r w:rsidRPr="00465C52">
        <w:rPr>
          <w:i/>
          <w:iCs/>
          <w:color w:val="0D0D0D" w:themeColor="text1" w:themeTint="F2"/>
          <w:spacing w:val="2"/>
          <w:sz w:val="22"/>
          <w:szCs w:val="22"/>
        </w:rPr>
        <w:t>__________________</w:t>
      </w:r>
      <w:r w:rsidRPr="00465C52">
        <w:rPr>
          <w:i/>
          <w:iCs/>
          <w:color w:val="0D0D0D" w:themeColor="text1" w:themeTint="F2"/>
          <w:spacing w:val="2"/>
          <w:sz w:val="22"/>
          <w:szCs w:val="22"/>
        </w:rPr>
        <w:br/>
      </w:r>
      <w:r w:rsidRPr="00465C52">
        <w:rPr>
          <w:color w:val="0D0D0D" w:themeColor="text1" w:themeTint="F2"/>
          <w:spacing w:val="-2"/>
          <w:sz w:val="22"/>
          <w:szCs w:val="22"/>
        </w:rPr>
        <w:t xml:space="preserve">Page </w:t>
      </w:r>
      <w:r w:rsidRPr="00465C52">
        <w:rPr>
          <w:i/>
          <w:iCs/>
          <w:color w:val="0D0D0D" w:themeColor="text1" w:themeTint="F2"/>
          <w:spacing w:val="2"/>
          <w:sz w:val="22"/>
          <w:szCs w:val="22"/>
        </w:rPr>
        <w:t xml:space="preserve">_______________ </w:t>
      </w:r>
      <w:r w:rsidRPr="00465C52">
        <w:rPr>
          <w:color w:val="0D0D0D" w:themeColor="text1" w:themeTint="F2"/>
          <w:spacing w:val="-2"/>
          <w:sz w:val="22"/>
          <w:szCs w:val="22"/>
        </w:rPr>
        <w:t xml:space="preserve">of </w:t>
      </w:r>
      <w:r w:rsidRPr="00465C52">
        <w:rPr>
          <w:i/>
          <w:iCs/>
          <w:color w:val="0D0D0D" w:themeColor="text1" w:themeTint="F2"/>
          <w:spacing w:val="1"/>
          <w:sz w:val="22"/>
          <w:szCs w:val="22"/>
        </w:rPr>
        <w:t xml:space="preserve">____________ </w:t>
      </w:r>
      <w:r w:rsidRPr="00465C52">
        <w:rPr>
          <w:color w:val="0D0D0D" w:themeColor="text1" w:themeTint="F2"/>
          <w:spacing w:val="-2"/>
          <w:sz w:val="22"/>
          <w:szCs w:val="22"/>
        </w:rPr>
        <w:t>pages</w:t>
      </w:r>
    </w:p>
    <w:p w14:paraId="32E3ECE4" w14:textId="77777777" w:rsidR="000B3397" w:rsidRPr="00465C52" w:rsidRDefault="000B3397" w:rsidP="00347DB2">
      <w:pPr>
        <w:contextualSpacing/>
        <w:jc w:val="right"/>
        <w:rPr>
          <w:color w:val="0D0D0D" w:themeColor="text1" w:themeTint="F2"/>
          <w:spacing w:val="-2"/>
          <w:sz w:val="22"/>
          <w:szCs w:val="22"/>
        </w:rPr>
      </w:pPr>
    </w:p>
    <w:tbl>
      <w:tblPr>
        <w:tblW w:w="9084" w:type="dxa"/>
        <w:tblInd w:w="3" w:type="dxa"/>
        <w:tblLayout w:type="fixed"/>
        <w:tblCellMar>
          <w:left w:w="0" w:type="dxa"/>
          <w:right w:w="0" w:type="dxa"/>
        </w:tblCellMar>
        <w:tblLook w:val="0000" w:firstRow="0" w:lastRow="0" w:firstColumn="0" w:lastColumn="0" w:noHBand="0" w:noVBand="0"/>
      </w:tblPr>
      <w:tblGrid>
        <w:gridCol w:w="9084"/>
      </w:tblGrid>
      <w:tr w:rsidR="0016255D" w:rsidRPr="00465C52" w14:paraId="146D4FE3" w14:textId="77777777" w:rsidTr="009F0109">
        <w:tc>
          <w:tcPr>
            <w:tcW w:w="9084" w:type="dxa"/>
            <w:tcBorders>
              <w:top w:val="single" w:sz="2" w:space="0" w:color="auto"/>
              <w:left w:val="single" w:sz="2" w:space="0" w:color="auto"/>
              <w:bottom w:val="single" w:sz="2" w:space="0" w:color="auto"/>
              <w:right w:val="single" w:sz="2" w:space="0" w:color="auto"/>
            </w:tcBorders>
          </w:tcPr>
          <w:p w14:paraId="6D03C0E4" w14:textId="77777777" w:rsidR="000B3397" w:rsidRPr="00465C52" w:rsidRDefault="000B3397" w:rsidP="00347DB2">
            <w:pPr>
              <w:spacing w:before="40" w:after="120"/>
              <w:ind w:left="540" w:hanging="450"/>
              <w:contextualSpacing/>
              <w:rPr>
                <w:color w:val="0D0D0D" w:themeColor="text1" w:themeTint="F2"/>
                <w:spacing w:val="-2"/>
                <w:sz w:val="22"/>
                <w:szCs w:val="22"/>
              </w:rPr>
            </w:pPr>
            <w:r w:rsidRPr="00465C52">
              <w:rPr>
                <w:color w:val="0D0D0D" w:themeColor="text1" w:themeTint="F2"/>
                <w:spacing w:val="-2"/>
                <w:sz w:val="22"/>
                <w:szCs w:val="22"/>
              </w:rPr>
              <w:t>Bidder’s</w:t>
            </w:r>
            <w:r w:rsidR="00970495" w:rsidRPr="00465C52">
              <w:rPr>
                <w:color w:val="0D0D0D" w:themeColor="text1" w:themeTint="F2"/>
                <w:spacing w:val="-2"/>
                <w:sz w:val="22"/>
                <w:szCs w:val="22"/>
              </w:rPr>
              <w:t xml:space="preserve"> Joint Venture</w:t>
            </w:r>
            <w:r w:rsidRPr="00465C52">
              <w:rPr>
                <w:color w:val="0D0D0D" w:themeColor="text1" w:themeTint="F2"/>
                <w:spacing w:val="-2"/>
                <w:sz w:val="22"/>
                <w:szCs w:val="22"/>
              </w:rPr>
              <w:t xml:space="preserve"> name:</w:t>
            </w:r>
          </w:p>
          <w:p w14:paraId="440BD168" w14:textId="77777777" w:rsidR="000B3397" w:rsidRPr="00465C52" w:rsidRDefault="000B3397" w:rsidP="00347DB2">
            <w:pPr>
              <w:spacing w:before="40" w:after="120"/>
              <w:ind w:left="540" w:hanging="450"/>
              <w:contextualSpacing/>
              <w:rPr>
                <w:i/>
                <w:iCs/>
                <w:color w:val="0D0D0D" w:themeColor="text1" w:themeTint="F2"/>
                <w:spacing w:val="2"/>
                <w:sz w:val="22"/>
                <w:szCs w:val="22"/>
              </w:rPr>
            </w:pPr>
          </w:p>
        </w:tc>
      </w:tr>
      <w:tr w:rsidR="0016255D" w:rsidRPr="00465C52" w14:paraId="470C003C" w14:textId="77777777" w:rsidTr="009F0109">
        <w:tc>
          <w:tcPr>
            <w:tcW w:w="9084" w:type="dxa"/>
            <w:tcBorders>
              <w:top w:val="single" w:sz="2" w:space="0" w:color="auto"/>
              <w:left w:val="single" w:sz="2" w:space="0" w:color="auto"/>
              <w:bottom w:val="single" w:sz="2" w:space="0" w:color="auto"/>
              <w:right w:val="single" w:sz="2" w:space="0" w:color="auto"/>
            </w:tcBorders>
          </w:tcPr>
          <w:p w14:paraId="409E676B" w14:textId="77777777" w:rsidR="000B3397" w:rsidRPr="00465C52" w:rsidRDefault="00970495" w:rsidP="00347DB2">
            <w:pPr>
              <w:spacing w:before="40" w:after="120"/>
              <w:ind w:left="540" w:hanging="450"/>
              <w:contextualSpacing/>
              <w:rPr>
                <w:color w:val="0D0D0D" w:themeColor="text1" w:themeTint="F2"/>
                <w:spacing w:val="-2"/>
                <w:sz w:val="22"/>
                <w:szCs w:val="22"/>
              </w:rPr>
            </w:pPr>
            <w:r w:rsidRPr="00465C52">
              <w:rPr>
                <w:color w:val="0D0D0D" w:themeColor="text1" w:themeTint="F2"/>
                <w:spacing w:val="-2"/>
                <w:sz w:val="22"/>
                <w:szCs w:val="22"/>
              </w:rPr>
              <w:t xml:space="preserve"> </w:t>
            </w:r>
            <w:r w:rsidR="000E6189" w:rsidRPr="00465C52">
              <w:rPr>
                <w:color w:val="0D0D0D" w:themeColor="text1" w:themeTint="F2"/>
                <w:spacing w:val="-2"/>
                <w:sz w:val="22"/>
                <w:szCs w:val="22"/>
              </w:rPr>
              <w:t>JV</w:t>
            </w:r>
            <w:r w:rsidR="00B0061E" w:rsidRPr="00465C52">
              <w:rPr>
                <w:color w:val="0D0D0D" w:themeColor="text1" w:themeTint="F2"/>
                <w:spacing w:val="-2"/>
                <w:sz w:val="22"/>
                <w:szCs w:val="22"/>
              </w:rPr>
              <w:t xml:space="preserve"> </w:t>
            </w:r>
            <w:r w:rsidR="000E6189" w:rsidRPr="00465C52">
              <w:rPr>
                <w:color w:val="0D0D0D" w:themeColor="text1" w:themeTint="F2"/>
                <w:spacing w:val="-2"/>
                <w:sz w:val="22"/>
                <w:szCs w:val="22"/>
              </w:rPr>
              <w:t>member</w:t>
            </w:r>
            <w:r w:rsidRPr="00465C52">
              <w:rPr>
                <w:color w:val="0D0D0D" w:themeColor="text1" w:themeTint="F2"/>
                <w:spacing w:val="-2"/>
                <w:sz w:val="22"/>
                <w:szCs w:val="22"/>
              </w:rPr>
              <w:t>’s</w:t>
            </w:r>
            <w:r w:rsidR="000E6189" w:rsidRPr="00465C52">
              <w:rPr>
                <w:color w:val="0D0D0D" w:themeColor="text1" w:themeTint="F2"/>
                <w:spacing w:val="-2"/>
                <w:sz w:val="22"/>
                <w:szCs w:val="22"/>
              </w:rPr>
              <w:t xml:space="preserve"> </w:t>
            </w:r>
            <w:r w:rsidR="000B3397" w:rsidRPr="00465C52">
              <w:rPr>
                <w:color w:val="0D0D0D" w:themeColor="text1" w:themeTint="F2"/>
                <w:spacing w:val="-2"/>
                <w:sz w:val="22"/>
                <w:szCs w:val="22"/>
              </w:rPr>
              <w:t>name:</w:t>
            </w:r>
          </w:p>
          <w:p w14:paraId="17F2574E" w14:textId="77777777" w:rsidR="000B3397" w:rsidRPr="00465C52" w:rsidRDefault="000B3397" w:rsidP="00347DB2">
            <w:pPr>
              <w:spacing w:before="40" w:after="120"/>
              <w:ind w:left="540" w:hanging="450"/>
              <w:contextualSpacing/>
              <w:rPr>
                <w:i/>
                <w:iCs/>
                <w:color w:val="0D0D0D" w:themeColor="text1" w:themeTint="F2"/>
                <w:spacing w:val="2"/>
                <w:sz w:val="22"/>
                <w:szCs w:val="22"/>
              </w:rPr>
            </w:pPr>
          </w:p>
        </w:tc>
      </w:tr>
      <w:tr w:rsidR="0016255D" w:rsidRPr="00465C52" w14:paraId="1C95A985" w14:textId="77777777" w:rsidTr="009F0109">
        <w:tc>
          <w:tcPr>
            <w:tcW w:w="9084" w:type="dxa"/>
            <w:tcBorders>
              <w:top w:val="single" w:sz="2" w:space="0" w:color="auto"/>
              <w:left w:val="single" w:sz="2" w:space="0" w:color="auto"/>
              <w:bottom w:val="single" w:sz="2" w:space="0" w:color="auto"/>
              <w:right w:val="single" w:sz="2" w:space="0" w:color="auto"/>
            </w:tcBorders>
          </w:tcPr>
          <w:p w14:paraId="3271E0C7" w14:textId="77777777" w:rsidR="000B3397" w:rsidRPr="00465C52" w:rsidRDefault="00970495" w:rsidP="00347DB2">
            <w:pPr>
              <w:spacing w:before="40" w:after="120"/>
              <w:ind w:left="540" w:hanging="450"/>
              <w:contextualSpacing/>
              <w:rPr>
                <w:color w:val="0D0D0D" w:themeColor="text1" w:themeTint="F2"/>
                <w:spacing w:val="-2"/>
                <w:sz w:val="22"/>
                <w:szCs w:val="22"/>
              </w:rPr>
            </w:pPr>
            <w:r w:rsidRPr="00465C52">
              <w:rPr>
                <w:color w:val="0D0D0D" w:themeColor="text1" w:themeTint="F2"/>
                <w:spacing w:val="-2"/>
                <w:sz w:val="22"/>
                <w:szCs w:val="22"/>
              </w:rPr>
              <w:t xml:space="preserve"> JV m</w:t>
            </w:r>
            <w:r w:rsidR="000E6189" w:rsidRPr="00465C52">
              <w:rPr>
                <w:color w:val="0D0D0D" w:themeColor="text1" w:themeTint="F2"/>
                <w:spacing w:val="-2"/>
                <w:sz w:val="22"/>
                <w:szCs w:val="22"/>
              </w:rPr>
              <w:t>ember’s</w:t>
            </w:r>
            <w:r w:rsidR="000B3397" w:rsidRPr="00465C52">
              <w:rPr>
                <w:color w:val="0D0D0D" w:themeColor="text1" w:themeTint="F2"/>
                <w:spacing w:val="-2"/>
                <w:sz w:val="22"/>
                <w:szCs w:val="22"/>
              </w:rPr>
              <w:t xml:space="preserve"> country of registration:</w:t>
            </w:r>
          </w:p>
          <w:p w14:paraId="55C90A1C" w14:textId="77777777" w:rsidR="000B3397" w:rsidRPr="00465C52" w:rsidRDefault="000B3397" w:rsidP="00347DB2">
            <w:pPr>
              <w:spacing w:before="40" w:after="120"/>
              <w:ind w:left="540" w:hanging="450"/>
              <w:contextualSpacing/>
              <w:rPr>
                <w:i/>
                <w:iCs/>
                <w:color w:val="0D0D0D" w:themeColor="text1" w:themeTint="F2"/>
                <w:spacing w:val="2"/>
              </w:rPr>
            </w:pPr>
          </w:p>
        </w:tc>
      </w:tr>
      <w:tr w:rsidR="0016255D" w:rsidRPr="00465C52" w14:paraId="1FA22D7F" w14:textId="77777777" w:rsidTr="009F0109">
        <w:tc>
          <w:tcPr>
            <w:tcW w:w="9084" w:type="dxa"/>
            <w:tcBorders>
              <w:top w:val="single" w:sz="2" w:space="0" w:color="auto"/>
              <w:left w:val="single" w:sz="2" w:space="0" w:color="auto"/>
              <w:bottom w:val="single" w:sz="2" w:space="0" w:color="auto"/>
              <w:right w:val="single" w:sz="2" w:space="0" w:color="auto"/>
            </w:tcBorders>
          </w:tcPr>
          <w:p w14:paraId="34950286" w14:textId="77777777" w:rsidR="000B3397" w:rsidRPr="00465C52" w:rsidRDefault="00970495" w:rsidP="00347DB2">
            <w:pPr>
              <w:spacing w:before="40" w:after="120"/>
              <w:ind w:left="540" w:hanging="450"/>
              <w:contextualSpacing/>
              <w:rPr>
                <w:color w:val="0D0D0D" w:themeColor="text1" w:themeTint="F2"/>
                <w:spacing w:val="-2"/>
                <w:sz w:val="22"/>
                <w:szCs w:val="22"/>
              </w:rPr>
            </w:pPr>
            <w:r w:rsidRPr="00465C52">
              <w:rPr>
                <w:color w:val="0D0D0D" w:themeColor="text1" w:themeTint="F2"/>
                <w:spacing w:val="-2"/>
                <w:sz w:val="22"/>
                <w:szCs w:val="22"/>
              </w:rPr>
              <w:t xml:space="preserve"> JV m</w:t>
            </w:r>
            <w:r w:rsidR="000E6189" w:rsidRPr="00465C52">
              <w:rPr>
                <w:color w:val="0D0D0D" w:themeColor="text1" w:themeTint="F2"/>
                <w:spacing w:val="-2"/>
                <w:sz w:val="22"/>
                <w:szCs w:val="22"/>
              </w:rPr>
              <w:t>ember’s</w:t>
            </w:r>
            <w:r w:rsidR="000B3397" w:rsidRPr="00465C52">
              <w:rPr>
                <w:color w:val="0D0D0D" w:themeColor="text1" w:themeTint="F2"/>
                <w:spacing w:val="-2"/>
                <w:sz w:val="22"/>
                <w:szCs w:val="22"/>
              </w:rPr>
              <w:t xml:space="preserve"> year of constitution:</w:t>
            </w:r>
          </w:p>
          <w:p w14:paraId="538E92CA" w14:textId="77777777" w:rsidR="000B3397" w:rsidRPr="00465C52" w:rsidRDefault="000B3397" w:rsidP="00347DB2">
            <w:pPr>
              <w:spacing w:before="40" w:after="120"/>
              <w:ind w:left="540" w:hanging="450"/>
              <w:contextualSpacing/>
              <w:rPr>
                <w:i/>
                <w:iCs/>
                <w:color w:val="0D0D0D" w:themeColor="text1" w:themeTint="F2"/>
                <w:spacing w:val="2"/>
              </w:rPr>
            </w:pPr>
          </w:p>
        </w:tc>
      </w:tr>
      <w:tr w:rsidR="0016255D" w:rsidRPr="00465C52" w14:paraId="06856D46" w14:textId="77777777" w:rsidTr="009F0109">
        <w:tc>
          <w:tcPr>
            <w:tcW w:w="9084" w:type="dxa"/>
            <w:tcBorders>
              <w:top w:val="single" w:sz="2" w:space="0" w:color="auto"/>
              <w:left w:val="single" w:sz="2" w:space="0" w:color="auto"/>
              <w:right w:val="single" w:sz="2" w:space="0" w:color="auto"/>
            </w:tcBorders>
          </w:tcPr>
          <w:p w14:paraId="2BB81A02" w14:textId="77777777" w:rsidR="000B3397" w:rsidRPr="00465C52" w:rsidRDefault="00970495" w:rsidP="00347DB2">
            <w:pPr>
              <w:spacing w:before="40" w:after="120"/>
              <w:ind w:left="540" w:hanging="450"/>
              <w:contextualSpacing/>
              <w:rPr>
                <w:color w:val="0D0D0D" w:themeColor="text1" w:themeTint="F2"/>
                <w:spacing w:val="-7"/>
                <w:sz w:val="22"/>
                <w:szCs w:val="22"/>
              </w:rPr>
            </w:pPr>
            <w:r w:rsidRPr="00465C52">
              <w:rPr>
                <w:color w:val="0D0D0D" w:themeColor="text1" w:themeTint="F2"/>
                <w:spacing w:val="-7"/>
                <w:sz w:val="22"/>
                <w:szCs w:val="22"/>
              </w:rPr>
              <w:t xml:space="preserve"> JV m</w:t>
            </w:r>
            <w:r w:rsidR="000E6189" w:rsidRPr="00465C52">
              <w:rPr>
                <w:color w:val="0D0D0D" w:themeColor="text1" w:themeTint="F2"/>
                <w:spacing w:val="-7"/>
                <w:sz w:val="22"/>
                <w:szCs w:val="22"/>
              </w:rPr>
              <w:t>ember’s</w:t>
            </w:r>
            <w:r w:rsidR="000B3397" w:rsidRPr="00465C52">
              <w:rPr>
                <w:color w:val="0D0D0D" w:themeColor="text1" w:themeTint="F2"/>
                <w:spacing w:val="-7"/>
                <w:sz w:val="22"/>
                <w:szCs w:val="22"/>
              </w:rPr>
              <w:t xml:space="preserve"> legal address in country of constitution:</w:t>
            </w:r>
          </w:p>
          <w:p w14:paraId="50CA9365" w14:textId="77777777" w:rsidR="000B3397" w:rsidRPr="00465C52" w:rsidRDefault="000B3397" w:rsidP="00347DB2">
            <w:pPr>
              <w:spacing w:before="40" w:after="120"/>
              <w:ind w:left="540" w:hanging="450"/>
              <w:contextualSpacing/>
              <w:rPr>
                <w:color w:val="0D0D0D" w:themeColor="text1" w:themeTint="F2"/>
                <w:spacing w:val="-7"/>
                <w:sz w:val="22"/>
                <w:szCs w:val="22"/>
              </w:rPr>
            </w:pPr>
          </w:p>
        </w:tc>
      </w:tr>
      <w:tr w:rsidR="0016255D" w:rsidRPr="00465C52" w14:paraId="45E9D49B" w14:textId="77777777" w:rsidTr="009F0109">
        <w:tc>
          <w:tcPr>
            <w:tcW w:w="9084" w:type="dxa"/>
            <w:tcBorders>
              <w:top w:val="single" w:sz="2" w:space="0" w:color="auto"/>
              <w:left w:val="single" w:sz="2" w:space="0" w:color="auto"/>
              <w:bottom w:val="single" w:sz="2" w:space="0" w:color="auto"/>
              <w:right w:val="single" w:sz="2" w:space="0" w:color="auto"/>
            </w:tcBorders>
          </w:tcPr>
          <w:p w14:paraId="47BDD944" w14:textId="77777777" w:rsidR="000B3397" w:rsidRPr="00465C52" w:rsidRDefault="00970495" w:rsidP="00347DB2">
            <w:pPr>
              <w:spacing w:before="40" w:after="120"/>
              <w:ind w:left="540" w:hanging="450"/>
              <w:contextualSpacing/>
              <w:rPr>
                <w:color w:val="0D0D0D" w:themeColor="text1" w:themeTint="F2"/>
                <w:spacing w:val="-6"/>
                <w:sz w:val="22"/>
                <w:szCs w:val="22"/>
              </w:rPr>
            </w:pPr>
            <w:r w:rsidRPr="00465C52">
              <w:rPr>
                <w:color w:val="0D0D0D" w:themeColor="text1" w:themeTint="F2"/>
                <w:spacing w:val="-6"/>
                <w:sz w:val="22"/>
                <w:szCs w:val="22"/>
              </w:rPr>
              <w:t xml:space="preserve"> JV m</w:t>
            </w:r>
            <w:r w:rsidR="000E6189" w:rsidRPr="00465C52">
              <w:rPr>
                <w:color w:val="0D0D0D" w:themeColor="text1" w:themeTint="F2"/>
                <w:spacing w:val="-6"/>
                <w:sz w:val="22"/>
                <w:szCs w:val="22"/>
              </w:rPr>
              <w:t>ember’s</w:t>
            </w:r>
            <w:r w:rsidR="000B3397" w:rsidRPr="00465C52">
              <w:rPr>
                <w:color w:val="0D0D0D" w:themeColor="text1" w:themeTint="F2"/>
                <w:spacing w:val="-6"/>
                <w:sz w:val="22"/>
                <w:szCs w:val="22"/>
              </w:rPr>
              <w:t xml:space="preserve"> authorized representative information</w:t>
            </w:r>
          </w:p>
          <w:p w14:paraId="5944E071" w14:textId="77777777" w:rsidR="000B3397" w:rsidRPr="00465C52" w:rsidRDefault="000B3397" w:rsidP="00347DB2">
            <w:pPr>
              <w:spacing w:before="40" w:after="120"/>
              <w:ind w:left="540" w:hanging="450"/>
              <w:contextualSpacing/>
              <w:rPr>
                <w:i/>
                <w:iCs/>
                <w:color w:val="0D0D0D" w:themeColor="text1" w:themeTint="F2"/>
                <w:spacing w:val="2"/>
                <w:sz w:val="22"/>
                <w:szCs w:val="22"/>
              </w:rPr>
            </w:pPr>
            <w:r w:rsidRPr="00465C52">
              <w:rPr>
                <w:color w:val="0D0D0D" w:themeColor="text1" w:themeTint="F2"/>
                <w:spacing w:val="-2"/>
                <w:sz w:val="22"/>
                <w:szCs w:val="22"/>
              </w:rPr>
              <w:t>Name: ____________________________________</w:t>
            </w:r>
          </w:p>
          <w:p w14:paraId="4263279E" w14:textId="77777777" w:rsidR="000B3397" w:rsidRPr="00465C52" w:rsidRDefault="000B3397" w:rsidP="00347DB2">
            <w:pPr>
              <w:spacing w:before="40" w:after="120"/>
              <w:ind w:left="540" w:hanging="450"/>
              <w:contextualSpacing/>
              <w:rPr>
                <w:i/>
                <w:iCs/>
                <w:color w:val="0D0D0D" w:themeColor="text1" w:themeTint="F2"/>
                <w:spacing w:val="1"/>
                <w:sz w:val="22"/>
                <w:szCs w:val="22"/>
              </w:rPr>
            </w:pPr>
            <w:r w:rsidRPr="00465C52">
              <w:rPr>
                <w:color w:val="0D0D0D" w:themeColor="text1" w:themeTint="F2"/>
                <w:spacing w:val="-2"/>
                <w:sz w:val="22"/>
                <w:szCs w:val="22"/>
              </w:rPr>
              <w:t>Address: __________________________________</w:t>
            </w:r>
          </w:p>
          <w:p w14:paraId="70F3A6B2" w14:textId="77777777" w:rsidR="000B3397" w:rsidRPr="00465C52" w:rsidRDefault="000B3397" w:rsidP="00347DB2">
            <w:pPr>
              <w:spacing w:before="40" w:after="120"/>
              <w:ind w:left="540" w:hanging="450"/>
              <w:contextualSpacing/>
              <w:rPr>
                <w:i/>
                <w:iCs/>
                <w:color w:val="0D0D0D" w:themeColor="text1" w:themeTint="F2"/>
                <w:spacing w:val="2"/>
                <w:sz w:val="22"/>
                <w:szCs w:val="22"/>
              </w:rPr>
            </w:pPr>
            <w:r w:rsidRPr="00465C52">
              <w:rPr>
                <w:color w:val="0D0D0D" w:themeColor="text1" w:themeTint="F2"/>
                <w:spacing w:val="-2"/>
                <w:sz w:val="22"/>
                <w:szCs w:val="22"/>
              </w:rPr>
              <w:t>Telephone/Fax numbers: _____________________</w:t>
            </w:r>
          </w:p>
          <w:p w14:paraId="4E4EF3BF" w14:textId="77777777" w:rsidR="000B3397" w:rsidRPr="00465C52" w:rsidRDefault="000B3397" w:rsidP="00347DB2">
            <w:pPr>
              <w:spacing w:before="40" w:after="120"/>
              <w:ind w:left="540" w:hanging="450"/>
              <w:contextualSpacing/>
              <w:rPr>
                <w:i/>
                <w:iCs/>
                <w:color w:val="0D0D0D" w:themeColor="text1" w:themeTint="F2"/>
                <w:spacing w:val="2"/>
                <w:sz w:val="22"/>
                <w:szCs w:val="22"/>
              </w:rPr>
            </w:pPr>
            <w:r w:rsidRPr="00465C52">
              <w:rPr>
                <w:color w:val="0D0D0D" w:themeColor="text1" w:themeTint="F2"/>
                <w:spacing w:val="-6"/>
                <w:sz w:val="22"/>
                <w:szCs w:val="22"/>
              </w:rPr>
              <w:t>E-mail address: _____________________________</w:t>
            </w:r>
          </w:p>
        </w:tc>
      </w:tr>
      <w:tr w:rsidR="000B3397" w:rsidRPr="00465C52" w14:paraId="0E009955" w14:textId="77777777" w:rsidTr="009F0109">
        <w:tc>
          <w:tcPr>
            <w:tcW w:w="9084" w:type="dxa"/>
            <w:tcBorders>
              <w:top w:val="single" w:sz="2" w:space="0" w:color="auto"/>
              <w:left w:val="single" w:sz="2" w:space="0" w:color="auto"/>
              <w:bottom w:val="single" w:sz="2" w:space="0" w:color="auto"/>
              <w:right w:val="single" w:sz="2" w:space="0" w:color="auto"/>
            </w:tcBorders>
          </w:tcPr>
          <w:p w14:paraId="368E1F91" w14:textId="77777777" w:rsidR="000B3397" w:rsidRPr="00465C52" w:rsidRDefault="000B3397" w:rsidP="00347DB2">
            <w:pPr>
              <w:spacing w:before="40" w:after="120"/>
              <w:ind w:left="540" w:hanging="450"/>
              <w:contextualSpacing/>
              <w:rPr>
                <w:color w:val="0D0D0D" w:themeColor="text1" w:themeTint="F2"/>
                <w:spacing w:val="-2"/>
                <w:sz w:val="22"/>
                <w:szCs w:val="22"/>
              </w:rPr>
            </w:pPr>
            <w:r w:rsidRPr="00465C52">
              <w:rPr>
                <w:color w:val="0D0D0D" w:themeColor="text1" w:themeTint="F2"/>
                <w:spacing w:val="-2"/>
                <w:sz w:val="22"/>
                <w:szCs w:val="22"/>
              </w:rPr>
              <w:t>1. Attached are copies of original documents of</w:t>
            </w:r>
          </w:p>
          <w:p w14:paraId="055DCEAD" w14:textId="77777777" w:rsidR="000B3397" w:rsidRPr="00465C52" w:rsidRDefault="000B3397" w:rsidP="00347DB2">
            <w:pPr>
              <w:spacing w:before="40" w:after="120"/>
              <w:ind w:left="540" w:hanging="450"/>
              <w:contextualSpacing/>
              <w:rPr>
                <w:color w:val="0D0D0D" w:themeColor="text1" w:themeTint="F2"/>
                <w:spacing w:val="-8"/>
                <w:sz w:val="22"/>
                <w:szCs w:val="22"/>
              </w:rPr>
            </w:pPr>
            <w:r w:rsidRPr="00465C52">
              <w:rPr>
                <w:rFonts w:ascii="Wingdings" w:eastAsia="Wingdings" w:hAnsi="Wingdings" w:cs="Wingdings"/>
                <w:color w:val="0D0D0D" w:themeColor="text1" w:themeTint="F2"/>
                <w:spacing w:val="-2"/>
              </w:rPr>
              <w:t></w:t>
            </w:r>
            <w:r w:rsidRPr="00465C52">
              <w:rPr>
                <w:rFonts w:eastAsia="MS Mincho"/>
                <w:color w:val="0D0D0D" w:themeColor="text1" w:themeTint="F2"/>
                <w:spacing w:val="-2"/>
              </w:rPr>
              <w:tab/>
            </w:r>
            <w:r w:rsidRPr="00465C52">
              <w:rPr>
                <w:color w:val="0D0D0D" w:themeColor="text1" w:themeTint="F2"/>
                <w:spacing w:val="-2"/>
                <w:sz w:val="22"/>
                <w:szCs w:val="22"/>
              </w:rPr>
              <w:t xml:space="preserve">Articles of Incorporation (or equivalent documents of constitution or association), and/or registration documents of the </w:t>
            </w:r>
            <w:r w:rsidRPr="00465C52">
              <w:rPr>
                <w:color w:val="0D0D0D" w:themeColor="text1" w:themeTint="F2"/>
                <w:spacing w:val="-8"/>
                <w:sz w:val="22"/>
                <w:szCs w:val="22"/>
              </w:rPr>
              <w:t>legal entity named above, in accordance with ITB 4.</w:t>
            </w:r>
            <w:r w:rsidR="00294516" w:rsidRPr="00465C52">
              <w:rPr>
                <w:color w:val="0D0D0D" w:themeColor="text1" w:themeTint="F2"/>
                <w:spacing w:val="-8"/>
                <w:sz w:val="22"/>
                <w:szCs w:val="22"/>
              </w:rPr>
              <w:t>4</w:t>
            </w:r>
            <w:r w:rsidRPr="00465C52">
              <w:rPr>
                <w:color w:val="0D0D0D" w:themeColor="text1" w:themeTint="F2"/>
                <w:spacing w:val="-8"/>
                <w:sz w:val="22"/>
                <w:szCs w:val="22"/>
              </w:rPr>
              <w:t>.</w:t>
            </w:r>
          </w:p>
          <w:p w14:paraId="7ACE83E2" w14:textId="77777777" w:rsidR="000B3397" w:rsidRPr="00465C52" w:rsidRDefault="000B3397" w:rsidP="00347DB2">
            <w:pPr>
              <w:spacing w:before="40" w:after="120"/>
              <w:ind w:left="540" w:hanging="450"/>
              <w:contextualSpacing/>
              <w:rPr>
                <w:color w:val="0D0D0D" w:themeColor="text1" w:themeTint="F2"/>
                <w:spacing w:val="-2"/>
                <w:sz w:val="22"/>
                <w:szCs w:val="22"/>
              </w:rPr>
            </w:pPr>
            <w:r w:rsidRPr="00465C52">
              <w:rPr>
                <w:rFonts w:ascii="Wingdings" w:eastAsia="Wingdings" w:hAnsi="Wingdings" w:cs="Wingdings"/>
                <w:color w:val="0D0D0D" w:themeColor="text1" w:themeTint="F2"/>
                <w:spacing w:val="-2"/>
              </w:rPr>
              <w:t></w:t>
            </w:r>
            <w:r w:rsidRPr="00465C52">
              <w:rPr>
                <w:color w:val="0D0D0D" w:themeColor="text1" w:themeTint="F2"/>
                <w:spacing w:val="-2"/>
                <w:sz w:val="22"/>
                <w:szCs w:val="22"/>
              </w:rPr>
              <w:t xml:space="preserve"> </w:t>
            </w:r>
            <w:r w:rsidRPr="00465C52">
              <w:rPr>
                <w:color w:val="0D0D0D" w:themeColor="text1" w:themeTint="F2"/>
                <w:spacing w:val="-2"/>
                <w:sz w:val="22"/>
                <w:szCs w:val="22"/>
              </w:rPr>
              <w:tab/>
              <w:t xml:space="preserve">In case of a </w:t>
            </w:r>
            <w:r w:rsidR="00294516" w:rsidRPr="00465C52">
              <w:rPr>
                <w:color w:val="0D0D0D" w:themeColor="text1" w:themeTint="F2"/>
                <w:spacing w:val="-2"/>
                <w:sz w:val="22"/>
                <w:szCs w:val="22"/>
              </w:rPr>
              <w:t>state</w:t>
            </w:r>
            <w:r w:rsidRPr="00465C52">
              <w:rPr>
                <w:color w:val="0D0D0D" w:themeColor="text1" w:themeTint="F2"/>
                <w:spacing w:val="-2"/>
                <w:sz w:val="22"/>
                <w:szCs w:val="22"/>
              </w:rPr>
              <w:t xml:space="preserve">-owned enterprise or institution, documents establishing legal and financial autonomy, operation in accordance with commercial law, </w:t>
            </w:r>
            <w:r w:rsidR="00F435A0" w:rsidRPr="00465C52">
              <w:rPr>
                <w:color w:val="0D0D0D" w:themeColor="text1" w:themeTint="F2"/>
                <w:spacing w:val="-2"/>
                <w:sz w:val="22"/>
                <w:szCs w:val="22"/>
              </w:rPr>
              <w:t xml:space="preserve">and </w:t>
            </w:r>
            <w:proofErr w:type="gramStart"/>
            <w:r w:rsidR="00F435A0" w:rsidRPr="00465C52">
              <w:rPr>
                <w:color w:val="0D0D0D" w:themeColor="text1" w:themeTint="F2"/>
                <w:spacing w:val="-2"/>
                <w:sz w:val="22"/>
                <w:szCs w:val="22"/>
              </w:rPr>
              <w:t>is</w:t>
            </w:r>
            <w:proofErr w:type="gramEnd"/>
            <w:r w:rsidR="00F435A0" w:rsidRPr="00465C52">
              <w:rPr>
                <w:color w:val="0D0D0D" w:themeColor="text1" w:themeTint="F2"/>
                <w:spacing w:val="-2"/>
                <w:sz w:val="22"/>
                <w:szCs w:val="22"/>
              </w:rPr>
              <w:t xml:space="preserve"> not under the supervision of the Employer</w:t>
            </w:r>
            <w:r w:rsidRPr="00465C52">
              <w:rPr>
                <w:color w:val="0D0D0D" w:themeColor="text1" w:themeTint="F2"/>
                <w:spacing w:val="-2"/>
                <w:sz w:val="22"/>
                <w:szCs w:val="22"/>
              </w:rPr>
              <w:t>, in accordance with ITB 4</w:t>
            </w:r>
            <w:r w:rsidR="00294516" w:rsidRPr="00465C52">
              <w:rPr>
                <w:color w:val="0D0D0D" w:themeColor="text1" w:themeTint="F2"/>
                <w:spacing w:val="-2"/>
                <w:sz w:val="22"/>
                <w:szCs w:val="22"/>
              </w:rPr>
              <w:t>.6</w:t>
            </w:r>
            <w:r w:rsidRPr="00465C52">
              <w:rPr>
                <w:color w:val="0D0D0D" w:themeColor="text1" w:themeTint="F2"/>
                <w:spacing w:val="-2"/>
                <w:sz w:val="22"/>
                <w:szCs w:val="22"/>
              </w:rPr>
              <w:t>.</w:t>
            </w:r>
          </w:p>
          <w:p w14:paraId="5FA6686A" w14:textId="77777777" w:rsidR="000B3397" w:rsidRPr="00465C52" w:rsidRDefault="000B3397" w:rsidP="00347DB2">
            <w:pPr>
              <w:spacing w:before="40" w:after="120"/>
              <w:ind w:left="540" w:hanging="450"/>
              <w:contextualSpacing/>
              <w:rPr>
                <w:color w:val="0D0D0D" w:themeColor="text1" w:themeTint="F2"/>
                <w:spacing w:val="-2"/>
                <w:sz w:val="22"/>
                <w:szCs w:val="22"/>
              </w:rPr>
            </w:pPr>
            <w:r w:rsidRPr="00465C52">
              <w:rPr>
                <w:color w:val="0D0D0D" w:themeColor="text1" w:themeTint="F2"/>
                <w:spacing w:val="-2"/>
                <w:sz w:val="22"/>
                <w:szCs w:val="22"/>
              </w:rPr>
              <w:t>2. Included are the organizational chart, a list of Board of Directors, and the beneficial ownership.</w:t>
            </w:r>
            <w:r w:rsidR="00EE2946" w:rsidRPr="00465C52">
              <w:rPr>
                <w:color w:val="0D0D0D" w:themeColor="text1" w:themeTint="F2"/>
                <w:spacing w:val="-2"/>
                <w:sz w:val="22"/>
                <w:szCs w:val="22"/>
              </w:rPr>
              <w:t xml:space="preserve"> </w:t>
            </w:r>
            <w:r w:rsidR="00EE2946" w:rsidRPr="00465C52">
              <w:rPr>
                <w:i/>
                <w:color w:val="0D0D0D" w:themeColor="text1" w:themeTint="F2"/>
                <w:spacing w:val="-2"/>
                <w:sz w:val="22"/>
                <w:szCs w:val="22"/>
              </w:rPr>
              <w:t>[If required under BDS ITB 47.1, the successful Bidder shall provide additional information on beneficial ownership for each JV member using the Beneficial Ownership Disclosure Form.]</w:t>
            </w:r>
          </w:p>
        </w:tc>
      </w:tr>
    </w:tbl>
    <w:p w14:paraId="4806F7CB" w14:textId="77777777" w:rsidR="000B3397" w:rsidRPr="00465C52" w:rsidRDefault="000B3397" w:rsidP="00347DB2">
      <w:pPr>
        <w:contextualSpacing/>
        <w:rPr>
          <w:b/>
          <w:color w:val="0D0D0D" w:themeColor="text1" w:themeTint="F2"/>
          <w:sz w:val="28"/>
        </w:rPr>
      </w:pPr>
    </w:p>
    <w:bookmarkEnd w:id="710"/>
    <w:bookmarkEnd w:id="711"/>
    <w:p w14:paraId="4E5CFD23" w14:textId="77777777" w:rsidR="007B586E" w:rsidRPr="00465C52" w:rsidRDefault="007B586E" w:rsidP="00347DB2">
      <w:pPr>
        <w:contextualSpacing/>
        <w:rPr>
          <w:color w:val="0D0D0D" w:themeColor="text1" w:themeTint="F2"/>
        </w:rPr>
      </w:pPr>
    </w:p>
    <w:p w14:paraId="6068121D" w14:textId="617154E5" w:rsidR="000B3397" w:rsidRPr="00465C52" w:rsidRDefault="007B586E" w:rsidP="00347DB2">
      <w:pPr>
        <w:pStyle w:val="Section4-Heading2"/>
        <w:contextualSpacing/>
        <w:rPr>
          <w:bCs/>
          <w:color w:val="0D0D0D" w:themeColor="text1" w:themeTint="F2"/>
          <w:spacing w:val="10"/>
          <w:szCs w:val="32"/>
        </w:rPr>
      </w:pPr>
      <w:r w:rsidRPr="00465C52">
        <w:rPr>
          <w:color w:val="0D0D0D" w:themeColor="text1" w:themeTint="F2"/>
        </w:rPr>
        <w:br w:type="page"/>
      </w:r>
      <w:bookmarkStart w:id="712" w:name="_Toc446329313"/>
      <w:bookmarkStart w:id="713" w:name="_Toc63695099"/>
      <w:r w:rsidR="000B3397" w:rsidRPr="00465C52">
        <w:rPr>
          <w:color w:val="0D0D0D" w:themeColor="text1" w:themeTint="F2"/>
          <w:szCs w:val="32"/>
        </w:rPr>
        <w:lastRenderedPageBreak/>
        <w:t>Form CON – 2</w:t>
      </w:r>
      <w:r w:rsidR="00301412" w:rsidRPr="00465C52">
        <w:rPr>
          <w:color w:val="0D0D0D" w:themeColor="text1" w:themeTint="F2"/>
          <w:szCs w:val="32"/>
        </w:rPr>
        <w:t>:</w:t>
      </w:r>
      <w:r w:rsidR="00B84208" w:rsidRPr="00465C52">
        <w:rPr>
          <w:color w:val="0D0D0D" w:themeColor="text1" w:themeTint="F2"/>
          <w:szCs w:val="32"/>
        </w:rPr>
        <w:br/>
      </w:r>
      <w:r w:rsidR="00301412" w:rsidRPr="00465C52">
        <w:rPr>
          <w:color w:val="0D0D0D" w:themeColor="text1" w:themeTint="F2"/>
          <w:szCs w:val="32"/>
        </w:rPr>
        <w:t xml:space="preserve"> </w:t>
      </w:r>
      <w:r w:rsidR="000B3397" w:rsidRPr="00465C52">
        <w:rPr>
          <w:color w:val="0D0D0D" w:themeColor="text1" w:themeTint="F2"/>
          <w:szCs w:val="32"/>
        </w:rPr>
        <w:t>Historical Contract Non-Performance, Pending Litigation and Litigation History</w:t>
      </w:r>
      <w:bookmarkEnd w:id="712"/>
      <w:bookmarkEnd w:id="713"/>
    </w:p>
    <w:p w14:paraId="138BB9AE" w14:textId="77777777" w:rsidR="000B3397" w:rsidRPr="00465C52" w:rsidRDefault="000B3397" w:rsidP="00347DB2">
      <w:pPr>
        <w:spacing w:before="288" w:after="324"/>
        <w:contextualSpacing/>
        <w:jc w:val="right"/>
        <w:rPr>
          <w:color w:val="0D0D0D" w:themeColor="text1" w:themeTint="F2"/>
          <w:spacing w:val="-4"/>
        </w:rPr>
      </w:pPr>
      <w:r w:rsidRPr="00465C52">
        <w:rPr>
          <w:color w:val="0D0D0D" w:themeColor="text1" w:themeTint="F2"/>
          <w:spacing w:val="-4"/>
        </w:rPr>
        <w:t xml:space="preserve">Bidder’s Name: </w:t>
      </w:r>
      <w:r w:rsidRPr="00465C52">
        <w:rPr>
          <w:i/>
          <w:iCs/>
          <w:color w:val="0D0D0D" w:themeColor="text1" w:themeTint="F2"/>
          <w:spacing w:val="-6"/>
        </w:rPr>
        <w:t>________________</w:t>
      </w:r>
      <w:r w:rsidRPr="00465C52">
        <w:rPr>
          <w:i/>
          <w:iCs/>
          <w:color w:val="0D0D0D" w:themeColor="text1" w:themeTint="F2"/>
          <w:spacing w:val="-6"/>
        </w:rPr>
        <w:br/>
      </w:r>
      <w:r w:rsidRPr="00465C52">
        <w:rPr>
          <w:color w:val="0D0D0D" w:themeColor="text1" w:themeTint="F2"/>
          <w:spacing w:val="-4"/>
        </w:rPr>
        <w:t xml:space="preserve">Date: </w:t>
      </w:r>
      <w:r w:rsidRPr="00465C52">
        <w:rPr>
          <w:i/>
          <w:iCs/>
          <w:color w:val="0D0D0D" w:themeColor="text1" w:themeTint="F2"/>
          <w:spacing w:val="-6"/>
        </w:rPr>
        <w:t>______________________</w:t>
      </w:r>
      <w:r w:rsidRPr="00465C52">
        <w:rPr>
          <w:i/>
          <w:iCs/>
          <w:color w:val="0D0D0D" w:themeColor="text1" w:themeTint="F2"/>
          <w:spacing w:val="-6"/>
        </w:rPr>
        <w:br/>
      </w:r>
      <w:r w:rsidRPr="00465C52">
        <w:rPr>
          <w:color w:val="0D0D0D" w:themeColor="text1" w:themeTint="F2"/>
          <w:spacing w:val="-4"/>
        </w:rPr>
        <w:t xml:space="preserve">Joint Venture </w:t>
      </w:r>
      <w:r w:rsidR="00936135" w:rsidRPr="00465C52">
        <w:rPr>
          <w:color w:val="0D0D0D" w:themeColor="text1" w:themeTint="F2"/>
          <w:spacing w:val="-4"/>
        </w:rPr>
        <w:t>Member</w:t>
      </w:r>
      <w:r w:rsidR="00AB4D20" w:rsidRPr="00465C52">
        <w:rPr>
          <w:color w:val="0D0D0D" w:themeColor="text1" w:themeTint="F2"/>
          <w:spacing w:val="-4"/>
        </w:rPr>
        <w:t xml:space="preserve">’s </w:t>
      </w:r>
      <w:r w:rsidRPr="00465C52">
        <w:rPr>
          <w:color w:val="0D0D0D" w:themeColor="text1" w:themeTint="F2"/>
          <w:spacing w:val="-4"/>
        </w:rPr>
        <w:t>Name_________________________</w:t>
      </w:r>
      <w:r w:rsidRPr="00465C52">
        <w:rPr>
          <w:i/>
          <w:iCs/>
          <w:color w:val="0D0D0D" w:themeColor="text1" w:themeTint="F2"/>
          <w:spacing w:val="-6"/>
        </w:rPr>
        <w:br/>
      </w:r>
      <w:r w:rsidR="00B50A91" w:rsidRPr="00465C52">
        <w:rPr>
          <w:color w:val="0D0D0D" w:themeColor="text1" w:themeTint="F2"/>
          <w:spacing w:val="-4"/>
        </w:rPr>
        <w:t>RFB</w:t>
      </w:r>
      <w:r w:rsidRPr="00465C52">
        <w:rPr>
          <w:color w:val="0D0D0D" w:themeColor="text1" w:themeTint="F2"/>
          <w:spacing w:val="-4"/>
        </w:rPr>
        <w:t xml:space="preserve"> No. and title: </w:t>
      </w:r>
      <w:r w:rsidRPr="00465C52">
        <w:rPr>
          <w:i/>
          <w:iCs/>
          <w:color w:val="0D0D0D" w:themeColor="text1" w:themeTint="F2"/>
          <w:spacing w:val="-6"/>
        </w:rPr>
        <w:t>___________________________</w:t>
      </w:r>
      <w:r w:rsidRPr="00465C52">
        <w:rPr>
          <w:i/>
          <w:iCs/>
          <w:color w:val="0D0D0D" w:themeColor="text1" w:themeTint="F2"/>
          <w:spacing w:val="-6"/>
        </w:rPr>
        <w:br/>
      </w:r>
      <w:r w:rsidRPr="00465C52">
        <w:rPr>
          <w:color w:val="0D0D0D" w:themeColor="text1" w:themeTint="F2"/>
          <w:spacing w:val="-4"/>
        </w:rPr>
        <w:t xml:space="preserve">Page </w:t>
      </w:r>
      <w:r w:rsidRPr="00465C52">
        <w:rPr>
          <w:i/>
          <w:iCs/>
          <w:color w:val="0D0D0D" w:themeColor="text1" w:themeTint="F2"/>
          <w:spacing w:val="-6"/>
        </w:rPr>
        <w:t>_______________</w:t>
      </w:r>
      <w:r w:rsidRPr="00465C52">
        <w:rPr>
          <w:color w:val="0D0D0D" w:themeColor="text1" w:themeTint="F2"/>
          <w:spacing w:val="-4"/>
        </w:rPr>
        <w:t xml:space="preserve">of </w:t>
      </w:r>
      <w:r w:rsidRPr="00465C52">
        <w:rPr>
          <w:i/>
          <w:iCs/>
          <w:color w:val="0D0D0D" w:themeColor="text1" w:themeTint="F2"/>
          <w:spacing w:val="-6"/>
        </w:rPr>
        <w:t>______________</w:t>
      </w:r>
      <w:r w:rsidRPr="00465C52">
        <w:rPr>
          <w:color w:val="0D0D0D" w:themeColor="text1" w:themeTint="F2"/>
          <w:spacing w:val="-4"/>
        </w:rPr>
        <w:t>pages</w:t>
      </w:r>
    </w:p>
    <w:p w14:paraId="725F0533" w14:textId="77777777" w:rsidR="00255D31" w:rsidRPr="00465C52" w:rsidRDefault="00255D31" w:rsidP="00347DB2">
      <w:pPr>
        <w:spacing w:before="240" w:after="240"/>
        <w:contextualSpacing/>
        <w:jc w:val="right"/>
        <w:rPr>
          <w:color w:val="0D0D0D" w:themeColor="text1" w:themeTint="F2"/>
          <w:spacing w:val="-4"/>
        </w:rPr>
      </w:pPr>
    </w:p>
    <w:tbl>
      <w:tblPr>
        <w:tblW w:w="9389" w:type="dxa"/>
        <w:tblInd w:w="3" w:type="dxa"/>
        <w:tblLayout w:type="fixed"/>
        <w:tblCellMar>
          <w:left w:w="0" w:type="dxa"/>
          <w:right w:w="0" w:type="dxa"/>
        </w:tblCellMar>
        <w:tblLook w:val="0000" w:firstRow="0" w:lastRow="0" w:firstColumn="0" w:lastColumn="0" w:noHBand="0" w:noVBand="0"/>
      </w:tblPr>
      <w:tblGrid>
        <w:gridCol w:w="968"/>
        <w:gridCol w:w="1530"/>
        <w:gridCol w:w="5128"/>
        <w:gridCol w:w="1763"/>
      </w:tblGrid>
      <w:tr w:rsidR="0016255D" w:rsidRPr="00465C52" w14:paraId="2F77A240" w14:textId="77777777" w:rsidTr="00855DCA">
        <w:tc>
          <w:tcPr>
            <w:tcW w:w="9389" w:type="dxa"/>
            <w:gridSpan w:val="4"/>
            <w:tcBorders>
              <w:top w:val="single" w:sz="2" w:space="0" w:color="auto"/>
              <w:left w:val="single" w:sz="2" w:space="0" w:color="auto"/>
              <w:bottom w:val="single" w:sz="2" w:space="0" w:color="auto"/>
              <w:right w:val="single" w:sz="2" w:space="0" w:color="auto"/>
            </w:tcBorders>
          </w:tcPr>
          <w:p w14:paraId="4257702F" w14:textId="77777777" w:rsidR="00255D31" w:rsidRPr="00465C52" w:rsidRDefault="00255D31" w:rsidP="00347DB2">
            <w:pPr>
              <w:spacing w:before="60" w:after="60"/>
              <w:contextualSpacing/>
              <w:rPr>
                <w:color w:val="0D0D0D" w:themeColor="text1" w:themeTint="F2"/>
                <w:spacing w:val="-4"/>
              </w:rPr>
            </w:pPr>
            <w:r w:rsidRPr="00465C52">
              <w:rPr>
                <w:color w:val="0D0D0D" w:themeColor="text1" w:themeTint="F2"/>
                <w:spacing w:val="-4"/>
              </w:rPr>
              <w:t xml:space="preserve">Non-Performed Contracts in accordance with Section III, Evaluation and Qualification Criteria </w:t>
            </w:r>
          </w:p>
        </w:tc>
      </w:tr>
      <w:tr w:rsidR="0016255D" w:rsidRPr="00465C52" w14:paraId="2FC7B844" w14:textId="77777777" w:rsidTr="00855DCA">
        <w:tc>
          <w:tcPr>
            <w:tcW w:w="9389" w:type="dxa"/>
            <w:gridSpan w:val="4"/>
            <w:tcBorders>
              <w:top w:val="single" w:sz="2" w:space="0" w:color="auto"/>
              <w:left w:val="single" w:sz="2" w:space="0" w:color="auto"/>
              <w:bottom w:val="single" w:sz="2" w:space="0" w:color="auto"/>
              <w:right w:val="single" w:sz="2" w:space="0" w:color="auto"/>
            </w:tcBorders>
          </w:tcPr>
          <w:p w14:paraId="343455A3" w14:textId="77777777" w:rsidR="0014620E" w:rsidRPr="00465C52" w:rsidRDefault="00255D31" w:rsidP="00347DB2">
            <w:pPr>
              <w:spacing w:before="60" w:after="60"/>
              <w:ind w:left="540" w:hanging="441"/>
              <w:contextualSpacing/>
              <w:rPr>
                <w:i/>
                <w:iCs/>
                <w:color w:val="0D0D0D" w:themeColor="text1" w:themeTint="F2"/>
                <w:spacing w:val="-6"/>
              </w:rPr>
            </w:pPr>
            <w:r w:rsidRPr="00465C52">
              <w:rPr>
                <w:rFonts w:ascii="Wingdings" w:eastAsia="Wingdings" w:hAnsi="Wingdings" w:cs="Wingdings"/>
                <w:color w:val="0D0D0D" w:themeColor="text1" w:themeTint="F2"/>
                <w:spacing w:val="-2"/>
              </w:rPr>
              <w:t></w:t>
            </w:r>
            <w:r w:rsidRPr="00465C52">
              <w:rPr>
                <w:rFonts w:eastAsia="MS Mincho"/>
                <w:color w:val="0D0D0D" w:themeColor="text1" w:themeTint="F2"/>
                <w:spacing w:val="-2"/>
              </w:rPr>
              <w:tab/>
            </w:r>
            <w:r w:rsidRPr="00465C52">
              <w:rPr>
                <w:color w:val="0D0D0D" w:themeColor="text1" w:themeTint="F2"/>
                <w:spacing w:val="-6"/>
              </w:rPr>
              <w:t>Contract non-performance did not occur since 1</w:t>
            </w:r>
            <w:r w:rsidRPr="00465C52">
              <w:rPr>
                <w:color w:val="0D0D0D" w:themeColor="text1" w:themeTint="F2"/>
                <w:spacing w:val="-6"/>
                <w:vertAlign w:val="superscript"/>
              </w:rPr>
              <w:t>st</w:t>
            </w:r>
            <w:r w:rsidRPr="00465C52">
              <w:rPr>
                <w:color w:val="0D0D0D" w:themeColor="text1" w:themeTint="F2"/>
                <w:spacing w:val="-6"/>
              </w:rPr>
              <w:t xml:space="preserve"> January </w:t>
            </w:r>
            <w:r w:rsidRPr="00465C52">
              <w:rPr>
                <w:i/>
                <w:color w:val="0D0D0D" w:themeColor="text1" w:themeTint="F2"/>
                <w:spacing w:val="-6"/>
              </w:rPr>
              <w:t>[insert year]</w:t>
            </w:r>
            <w:r w:rsidRPr="00465C52">
              <w:rPr>
                <w:i/>
                <w:iCs/>
                <w:color w:val="0D0D0D" w:themeColor="text1" w:themeTint="F2"/>
                <w:spacing w:val="-6"/>
              </w:rPr>
              <w:t xml:space="preserve"> </w:t>
            </w:r>
          </w:p>
          <w:p w14:paraId="3D34DB24" w14:textId="56C630AB" w:rsidR="00255D31" w:rsidRPr="00465C52" w:rsidRDefault="00255D31" w:rsidP="00347DB2">
            <w:pPr>
              <w:spacing w:before="60" w:after="60"/>
              <w:ind w:left="540" w:hanging="441"/>
              <w:contextualSpacing/>
              <w:rPr>
                <w:color w:val="0D0D0D" w:themeColor="text1" w:themeTint="F2"/>
                <w:spacing w:val="-4"/>
              </w:rPr>
            </w:pPr>
            <w:r w:rsidRPr="00465C52">
              <w:rPr>
                <w:rFonts w:ascii="Wingdings" w:eastAsia="Wingdings" w:hAnsi="Wingdings" w:cs="Wingdings"/>
                <w:color w:val="0D0D0D" w:themeColor="text1" w:themeTint="F2"/>
                <w:spacing w:val="-2"/>
              </w:rPr>
              <w:t></w:t>
            </w:r>
            <w:r w:rsidRPr="00465C52">
              <w:rPr>
                <w:color w:val="0D0D0D" w:themeColor="text1" w:themeTint="F2"/>
                <w:spacing w:val="-4"/>
              </w:rPr>
              <w:tab/>
              <w:t xml:space="preserve">Contract(s) not performed </w:t>
            </w:r>
            <w:r w:rsidRPr="00465C52">
              <w:rPr>
                <w:color w:val="0D0D0D" w:themeColor="text1" w:themeTint="F2"/>
                <w:spacing w:val="-6"/>
              </w:rPr>
              <w:t>since 1</w:t>
            </w:r>
            <w:r w:rsidRPr="00465C52">
              <w:rPr>
                <w:color w:val="0D0D0D" w:themeColor="text1" w:themeTint="F2"/>
                <w:spacing w:val="-6"/>
                <w:vertAlign w:val="superscript"/>
              </w:rPr>
              <w:t>st</w:t>
            </w:r>
            <w:r w:rsidRPr="00465C52">
              <w:rPr>
                <w:color w:val="0D0D0D" w:themeColor="text1" w:themeTint="F2"/>
                <w:spacing w:val="-6"/>
              </w:rPr>
              <w:t xml:space="preserve"> January </w:t>
            </w:r>
            <w:r w:rsidRPr="00465C52">
              <w:rPr>
                <w:i/>
                <w:color w:val="0D0D0D" w:themeColor="text1" w:themeTint="F2"/>
                <w:spacing w:val="-6"/>
              </w:rPr>
              <w:t>[insert year]</w:t>
            </w:r>
            <w:r w:rsidRPr="00465C52">
              <w:rPr>
                <w:color w:val="0D0D0D" w:themeColor="text1" w:themeTint="F2"/>
                <w:spacing w:val="-4"/>
              </w:rPr>
              <w:t xml:space="preserve"> </w:t>
            </w:r>
          </w:p>
        </w:tc>
      </w:tr>
      <w:tr w:rsidR="0016255D" w:rsidRPr="00465C52" w14:paraId="7A4F278E" w14:textId="77777777" w:rsidTr="00855DCA">
        <w:tc>
          <w:tcPr>
            <w:tcW w:w="968" w:type="dxa"/>
            <w:tcBorders>
              <w:top w:val="single" w:sz="2" w:space="0" w:color="auto"/>
              <w:left w:val="single" w:sz="2" w:space="0" w:color="auto"/>
              <w:bottom w:val="single" w:sz="2" w:space="0" w:color="auto"/>
              <w:right w:val="single" w:sz="2" w:space="0" w:color="auto"/>
            </w:tcBorders>
          </w:tcPr>
          <w:p w14:paraId="1BF4C76C" w14:textId="77777777" w:rsidR="00255D31" w:rsidRPr="00465C52" w:rsidRDefault="00255D31" w:rsidP="00347DB2">
            <w:pPr>
              <w:spacing w:before="60" w:after="60"/>
              <w:ind w:left="102"/>
              <w:contextualSpacing/>
              <w:rPr>
                <w:b/>
                <w:bCs/>
                <w:color w:val="0D0D0D" w:themeColor="text1" w:themeTint="F2"/>
                <w:spacing w:val="-4"/>
              </w:rPr>
            </w:pPr>
            <w:r w:rsidRPr="00465C52">
              <w:rPr>
                <w:b/>
                <w:bCs/>
                <w:color w:val="0D0D0D" w:themeColor="text1" w:themeTint="F2"/>
                <w:spacing w:val="-4"/>
              </w:rPr>
              <w:t>Year</w:t>
            </w:r>
          </w:p>
        </w:tc>
        <w:tc>
          <w:tcPr>
            <w:tcW w:w="1530" w:type="dxa"/>
            <w:tcBorders>
              <w:top w:val="single" w:sz="2" w:space="0" w:color="auto"/>
              <w:left w:val="single" w:sz="2" w:space="0" w:color="auto"/>
              <w:bottom w:val="single" w:sz="2" w:space="0" w:color="auto"/>
              <w:right w:val="single" w:sz="2" w:space="0" w:color="auto"/>
            </w:tcBorders>
          </w:tcPr>
          <w:p w14:paraId="18932EFD" w14:textId="77777777" w:rsidR="00255D31" w:rsidRPr="00465C52" w:rsidRDefault="00255D31" w:rsidP="00347DB2">
            <w:pPr>
              <w:spacing w:before="60" w:after="60"/>
              <w:ind w:left="112"/>
              <w:contextualSpacing/>
              <w:jc w:val="center"/>
              <w:rPr>
                <w:b/>
                <w:bCs/>
                <w:color w:val="0D0D0D" w:themeColor="text1" w:themeTint="F2"/>
                <w:spacing w:val="-4"/>
              </w:rPr>
            </w:pPr>
            <w:r w:rsidRPr="00465C52">
              <w:rPr>
                <w:b/>
                <w:bCs/>
                <w:color w:val="0D0D0D" w:themeColor="text1" w:themeTint="F2"/>
                <w:spacing w:val="-4"/>
              </w:rPr>
              <w:t>Non- performed portion of contract</w:t>
            </w:r>
          </w:p>
        </w:tc>
        <w:tc>
          <w:tcPr>
            <w:tcW w:w="5128" w:type="dxa"/>
            <w:tcBorders>
              <w:top w:val="single" w:sz="2" w:space="0" w:color="auto"/>
              <w:left w:val="single" w:sz="2" w:space="0" w:color="auto"/>
              <w:bottom w:val="single" w:sz="2" w:space="0" w:color="auto"/>
              <w:right w:val="single" w:sz="2" w:space="0" w:color="auto"/>
            </w:tcBorders>
          </w:tcPr>
          <w:p w14:paraId="617E4E97" w14:textId="77777777" w:rsidR="00255D31" w:rsidRPr="00465C52" w:rsidRDefault="00255D31" w:rsidP="00347DB2">
            <w:pPr>
              <w:spacing w:before="60" w:after="60"/>
              <w:ind w:left="1323"/>
              <w:contextualSpacing/>
              <w:rPr>
                <w:b/>
                <w:bCs/>
                <w:color w:val="0D0D0D" w:themeColor="text1" w:themeTint="F2"/>
                <w:spacing w:val="-4"/>
              </w:rPr>
            </w:pPr>
            <w:r w:rsidRPr="00465C52">
              <w:rPr>
                <w:b/>
                <w:bCs/>
                <w:color w:val="0D0D0D" w:themeColor="text1" w:themeTint="F2"/>
                <w:spacing w:val="-4"/>
              </w:rPr>
              <w:t>Contract Identification</w:t>
            </w:r>
          </w:p>
          <w:p w14:paraId="4599D6EA" w14:textId="77777777" w:rsidR="00255D31" w:rsidRPr="00465C52" w:rsidRDefault="00255D31" w:rsidP="00347DB2">
            <w:pPr>
              <w:spacing w:before="60" w:after="60"/>
              <w:ind w:left="60"/>
              <w:contextualSpacing/>
              <w:rPr>
                <w:i/>
                <w:iCs/>
                <w:color w:val="0D0D0D" w:themeColor="text1" w:themeTint="F2"/>
                <w:spacing w:val="-6"/>
              </w:rPr>
            </w:pPr>
          </w:p>
        </w:tc>
        <w:tc>
          <w:tcPr>
            <w:tcW w:w="1763" w:type="dxa"/>
            <w:tcBorders>
              <w:top w:val="single" w:sz="2" w:space="0" w:color="auto"/>
              <w:left w:val="single" w:sz="2" w:space="0" w:color="auto"/>
              <w:bottom w:val="single" w:sz="2" w:space="0" w:color="auto"/>
              <w:right w:val="single" w:sz="2" w:space="0" w:color="auto"/>
            </w:tcBorders>
          </w:tcPr>
          <w:p w14:paraId="39D6A39A" w14:textId="77777777" w:rsidR="00255D31" w:rsidRPr="00465C52" w:rsidRDefault="00255D31" w:rsidP="00347DB2">
            <w:pPr>
              <w:spacing w:before="60" w:after="60"/>
              <w:contextualSpacing/>
              <w:jc w:val="center"/>
              <w:rPr>
                <w:i/>
                <w:iCs/>
                <w:color w:val="0D0D0D" w:themeColor="text1" w:themeTint="F2"/>
                <w:spacing w:val="-6"/>
              </w:rPr>
            </w:pPr>
            <w:r w:rsidRPr="00465C52">
              <w:rPr>
                <w:b/>
                <w:bCs/>
                <w:color w:val="0D0D0D" w:themeColor="text1" w:themeTint="F2"/>
                <w:spacing w:val="-4"/>
              </w:rPr>
              <w:t>Total Contract Amount (current value, currency, exchange rate and US$ equivalent)</w:t>
            </w:r>
          </w:p>
        </w:tc>
      </w:tr>
      <w:tr w:rsidR="0016255D" w:rsidRPr="00465C52" w14:paraId="423D7582" w14:textId="77777777" w:rsidTr="00855DCA">
        <w:tc>
          <w:tcPr>
            <w:tcW w:w="968" w:type="dxa"/>
            <w:tcBorders>
              <w:top w:val="single" w:sz="2" w:space="0" w:color="auto"/>
              <w:left w:val="single" w:sz="2" w:space="0" w:color="auto"/>
              <w:bottom w:val="single" w:sz="2" w:space="0" w:color="auto"/>
              <w:right w:val="single" w:sz="2" w:space="0" w:color="auto"/>
            </w:tcBorders>
          </w:tcPr>
          <w:p w14:paraId="49AD5FE8" w14:textId="77777777" w:rsidR="00255D31" w:rsidRPr="00465C52" w:rsidRDefault="00255D31" w:rsidP="00347DB2">
            <w:pPr>
              <w:spacing w:before="60" w:after="60"/>
              <w:contextualSpacing/>
              <w:rPr>
                <w:color w:val="0D0D0D" w:themeColor="text1" w:themeTint="F2"/>
              </w:rPr>
            </w:pPr>
            <w:r w:rsidRPr="00465C52">
              <w:rPr>
                <w:i/>
                <w:iCs/>
                <w:color w:val="0D0D0D" w:themeColor="text1" w:themeTint="F2"/>
                <w:spacing w:val="-6"/>
              </w:rPr>
              <w:t xml:space="preserve">[insert </w:t>
            </w:r>
            <w:r w:rsidRPr="00465C52">
              <w:rPr>
                <w:i/>
                <w:iCs/>
                <w:color w:val="0D0D0D" w:themeColor="text1" w:themeTint="F2"/>
                <w:spacing w:val="-9"/>
              </w:rPr>
              <w:t>year]</w:t>
            </w:r>
          </w:p>
        </w:tc>
        <w:tc>
          <w:tcPr>
            <w:tcW w:w="1530" w:type="dxa"/>
            <w:tcBorders>
              <w:top w:val="single" w:sz="2" w:space="0" w:color="auto"/>
              <w:left w:val="single" w:sz="2" w:space="0" w:color="auto"/>
              <w:bottom w:val="single" w:sz="2" w:space="0" w:color="auto"/>
              <w:right w:val="single" w:sz="2" w:space="0" w:color="auto"/>
            </w:tcBorders>
          </w:tcPr>
          <w:p w14:paraId="1B4521B9" w14:textId="77777777" w:rsidR="00255D31" w:rsidRPr="00465C52" w:rsidRDefault="00255D31" w:rsidP="00347DB2">
            <w:pPr>
              <w:spacing w:before="60" w:after="60"/>
              <w:contextualSpacing/>
              <w:rPr>
                <w:color w:val="0D0D0D" w:themeColor="text1" w:themeTint="F2"/>
              </w:rPr>
            </w:pPr>
            <w:r w:rsidRPr="00465C52">
              <w:rPr>
                <w:i/>
                <w:iCs/>
                <w:color w:val="0D0D0D" w:themeColor="text1" w:themeTint="F2"/>
                <w:spacing w:val="-6"/>
              </w:rPr>
              <w:t>[insert amount and percentage]</w:t>
            </w:r>
          </w:p>
        </w:tc>
        <w:tc>
          <w:tcPr>
            <w:tcW w:w="5128" w:type="dxa"/>
            <w:tcBorders>
              <w:top w:val="single" w:sz="2" w:space="0" w:color="auto"/>
              <w:left w:val="single" w:sz="2" w:space="0" w:color="auto"/>
              <w:bottom w:val="single" w:sz="2" w:space="0" w:color="auto"/>
              <w:right w:val="single" w:sz="2" w:space="0" w:color="auto"/>
            </w:tcBorders>
          </w:tcPr>
          <w:p w14:paraId="462B72E6" w14:textId="77777777" w:rsidR="00255D31" w:rsidRPr="00465C52" w:rsidRDefault="00255D31" w:rsidP="00347DB2">
            <w:pPr>
              <w:spacing w:before="60" w:after="60"/>
              <w:ind w:left="60"/>
              <w:contextualSpacing/>
              <w:rPr>
                <w:i/>
                <w:iCs/>
                <w:color w:val="0D0D0D" w:themeColor="text1" w:themeTint="F2"/>
                <w:spacing w:val="-6"/>
              </w:rPr>
            </w:pPr>
            <w:r w:rsidRPr="00465C52">
              <w:rPr>
                <w:color w:val="0D0D0D" w:themeColor="text1" w:themeTint="F2"/>
                <w:spacing w:val="-4"/>
              </w:rPr>
              <w:t xml:space="preserve">Contract Identification: </w:t>
            </w:r>
            <w:r w:rsidRPr="00465C52">
              <w:rPr>
                <w:i/>
                <w:iCs/>
                <w:color w:val="0D0D0D" w:themeColor="text1" w:themeTint="F2"/>
                <w:spacing w:val="-6"/>
              </w:rPr>
              <w:t>[indicate complete contract name/ number, and any other identification]</w:t>
            </w:r>
          </w:p>
          <w:p w14:paraId="0BE3C058" w14:textId="77777777" w:rsidR="00255D31" w:rsidRPr="00465C52" w:rsidRDefault="00255D31" w:rsidP="00347DB2">
            <w:pPr>
              <w:spacing w:before="60" w:after="60"/>
              <w:ind w:left="60"/>
              <w:contextualSpacing/>
              <w:rPr>
                <w:i/>
                <w:iCs/>
                <w:color w:val="0D0D0D" w:themeColor="text1" w:themeTint="F2"/>
                <w:spacing w:val="-6"/>
              </w:rPr>
            </w:pPr>
            <w:r w:rsidRPr="00465C52">
              <w:rPr>
                <w:color w:val="0D0D0D" w:themeColor="text1" w:themeTint="F2"/>
                <w:spacing w:val="-4"/>
              </w:rPr>
              <w:t xml:space="preserve">Name of Employer: </w:t>
            </w:r>
            <w:r w:rsidRPr="00465C52">
              <w:rPr>
                <w:i/>
                <w:iCs/>
                <w:color w:val="0D0D0D" w:themeColor="text1" w:themeTint="F2"/>
                <w:spacing w:val="-6"/>
              </w:rPr>
              <w:t>[insert full name]</w:t>
            </w:r>
          </w:p>
          <w:p w14:paraId="3B569AD4" w14:textId="77777777" w:rsidR="00255D31" w:rsidRPr="00465C52" w:rsidRDefault="00255D31" w:rsidP="00347DB2">
            <w:pPr>
              <w:spacing w:before="60" w:after="60"/>
              <w:ind w:left="58"/>
              <w:contextualSpacing/>
              <w:rPr>
                <w:i/>
                <w:iCs/>
                <w:color w:val="0D0D0D" w:themeColor="text1" w:themeTint="F2"/>
                <w:spacing w:val="-6"/>
              </w:rPr>
            </w:pPr>
            <w:r w:rsidRPr="00465C52">
              <w:rPr>
                <w:color w:val="0D0D0D" w:themeColor="text1" w:themeTint="F2"/>
                <w:spacing w:val="-4"/>
              </w:rPr>
              <w:t xml:space="preserve">Address of Employer: </w:t>
            </w:r>
            <w:r w:rsidRPr="00465C52">
              <w:rPr>
                <w:i/>
                <w:iCs/>
                <w:color w:val="0D0D0D" w:themeColor="text1" w:themeTint="F2"/>
                <w:spacing w:val="-6"/>
              </w:rPr>
              <w:t>[insert street/city/country]</w:t>
            </w:r>
          </w:p>
          <w:p w14:paraId="047E8CF6" w14:textId="77777777" w:rsidR="00255D31" w:rsidRPr="00465C52" w:rsidRDefault="00255D31" w:rsidP="00347DB2">
            <w:pPr>
              <w:spacing w:before="60" w:after="60"/>
              <w:ind w:left="58"/>
              <w:contextualSpacing/>
              <w:rPr>
                <w:color w:val="0D0D0D" w:themeColor="text1" w:themeTint="F2"/>
              </w:rPr>
            </w:pPr>
            <w:r w:rsidRPr="00465C52">
              <w:rPr>
                <w:color w:val="0D0D0D" w:themeColor="text1" w:themeTint="F2"/>
                <w:spacing w:val="-4"/>
              </w:rPr>
              <w:t xml:space="preserve">Reason(s) for nonperformance: </w:t>
            </w:r>
            <w:r w:rsidRPr="00465C52">
              <w:rPr>
                <w:i/>
                <w:iCs/>
                <w:color w:val="0D0D0D" w:themeColor="text1" w:themeTint="F2"/>
                <w:spacing w:val="-6"/>
              </w:rPr>
              <w:t>[indicate main reason(s)]</w:t>
            </w:r>
          </w:p>
        </w:tc>
        <w:tc>
          <w:tcPr>
            <w:tcW w:w="1763" w:type="dxa"/>
            <w:tcBorders>
              <w:top w:val="single" w:sz="2" w:space="0" w:color="auto"/>
              <w:left w:val="single" w:sz="2" w:space="0" w:color="auto"/>
              <w:bottom w:val="single" w:sz="2" w:space="0" w:color="auto"/>
              <w:right w:val="single" w:sz="2" w:space="0" w:color="auto"/>
            </w:tcBorders>
          </w:tcPr>
          <w:p w14:paraId="05F279F6" w14:textId="77777777" w:rsidR="00255D31" w:rsidRPr="00465C52" w:rsidRDefault="00255D31" w:rsidP="00347DB2">
            <w:pPr>
              <w:spacing w:before="60" w:after="60"/>
              <w:contextualSpacing/>
              <w:rPr>
                <w:color w:val="0D0D0D" w:themeColor="text1" w:themeTint="F2"/>
              </w:rPr>
            </w:pPr>
            <w:r w:rsidRPr="00465C52">
              <w:rPr>
                <w:i/>
                <w:iCs/>
                <w:color w:val="0D0D0D" w:themeColor="text1" w:themeTint="F2"/>
                <w:spacing w:val="-6"/>
              </w:rPr>
              <w:t>[insert amount]</w:t>
            </w:r>
          </w:p>
        </w:tc>
      </w:tr>
      <w:tr w:rsidR="0016255D" w:rsidRPr="00465C52" w14:paraId="7024EF4D" w14:textId="77777777" w:rsidTr="00855DCA">
        <w:tc>
          <w:tcPr>
            <w:tcW w:w="9389" w:type="dxa"/>
            <w:gridSpan w:val="4"/>
            <w:tcBorders>
              <w:top w:val="single" w:sz="2" w:space="0" w:color="auto"/>
              <w:left w:val="single" w:sz="2" w:space="0" w:color="auto"/>
              <w:bottom w:val="single" w:sz="2" w:space="0" w:color="auto"/>
              <w:right w:val="single" w:sz="2" w:space="0" w:color="auto"/>
            </w:tcBorders>
          </w:tcPr>
          <w:p w14:paraId="4AD1DD55" w14:textId="77777777" w:rsidR="00255D31" w:rsidRPr="00465C52" w:rsidRDefault="00255D31" w:rsidP="00347DB2">
            <w:pPr>
              <w:spacing w:before="60" w:after="60"/>
              <w:contextualSpacing/>
              <w:jc w:val="center"/>
              <w:rPr>
                <w:color w:val="0D0D0D" w:themeColor="text1" w:themeTint="F2"/>
                <w:spacing w:val="-4"/>
              </w:rPr>
            </w:pPr>
            <w:r w:rsidRPr="00465C52">
              <w:rPr>
                <w:color w:val="0D0D0D" w:themeColor="text1" w:themeTint="F2"/>
                <w:spacing w:val="-8"/>
              </w:rPr>
              <w:t xml:space="preserve">Pending Litigation, in accordance with Section III, </w:t>
            </w:r>
            <w:r w:rsidRPr="00465C52">
              <w:rPr>
                <w:bCs/>
                <w:color w:val="0D0D0D" w:themeColor="text1" w:themeTint="F2"/>
              </w:rPr>
              <w:t>Evaluation and Qualification Criteria</w:t>
            </w:r>
          </w:p>
        </w:tc>
      </w:tr>
      <w:tr w:rsidR="0016255D" w:rsidRPr="00465C52" w14:paraId="377115C0" w14:textId="77777777" w:rsidTr="00855DCA">
        <w:tc>
          <w:tcPr>
            <w:tcW w:w="9389" w:type="dxa"/>
            <w:gridSpan w:val="4"/>
            <w:tcBorders>
              <w:top w:val="single" w:sz="2" w:space="0" w:color="auto"/>
              <w:left w:val="single" w:sz="2" w:space="0" w:color="auto"/>
              <w:right w:val="single" w:sz="2" w:space="0" w:color="auto"/>
            </w:tcBorders>
          </w:tcPr>
          <w:p w14:paraId="53FD4C9D" w14:textId="1895B1E2" w:rsidR="00255D31" w:rsidRPr="00465C52" w:rsidRDefault="00255D31" w:rsidP="00347DB2">
            <w:pPr>
              <w:spacing w:before="60" w:after="60"/>
              <w:ind w:left="540" w:hanging="438"/>
              <w:contextualSpacing/>
              <w:rPr>
                <w:color w:val="0D0D0D" w:themeColor="text1" w:themeTint="F2"/>
                <w:spacing w:val="-4"/>
              </w:rPr>
            </w:pPr>
            <w:r w:rsidRPr="00465C52">
              <w:rPr>
                <w:rFonts w:ascii="Wingdings" w:eastAsia="Wingdings" w:hAnsi="Wingdings" w:cs="Wingdings"/>
                <w:color w:val="0D0D0D" w:themeColor="text1" w:themeTint="F2"/>
                <w:spacing w:val="-2"/>
              </w:rPr>
              <w:t></w:t>
            </w:r>
            <w:r w:rsidRPr="00465C52">
              <w:rPr>
                <w:color w:val="0D0D0D" w:themeColor="text1" w:themeTint="F2"/>
                <w:spacing w:val="-4"/>
              </w:rPr>
              <w:t xml:space="preserve"> </w:t>
            </w:r>
            <w:r w:rsidRPr="00465C52">
              <w:rPr>
                <w:color w:val="0D0D0D" w:themeColor="text1" w:themeTint="F2"/>
                <w:spacing w:val="-4"/>
              </w:rPr>
              <w:tab/>
            </w:r>
            <w:r w:rsidRPr="00465C52">
              <w:rPr>
                <w:color w:val="0D0D0D" w:themeColor="text1" w:themeTint="F2"/>
                <w:spacing w:val="-6"/>
              </w:rPr>
              <w:t xml:space="preserve">No pending </w:t>
            </w:r>
            <w:r w:rsidRPr="00465C52">
              <w:rPr>
                <w:color w:val="0D0D0D" w:themeColor="text1" w:themeTint="F2"/>
                <w:spacing w:val="-8"/>
              </w:rPr>
              <w:t>litigation</w:t>
            </w:r>
            <w:r w:rsidRPr="00465C52">
              <w:rPr>
                <w:color w:val="0D0D0D" w:themeColor="text1" w:themeTint="F2"/>
                <w:spacing w:val="-6"/>
              </w:rPr>
              <w:t xml:space="preserve"> </w:t>
            </w:r>
          </w:p>
        </w:tc>
      </w:tr>
      <w:tr w:rsidR="00255D31" w:rsidRPr="00465C52" w14:paraId="56ADCC73" w14:textId="77777777" w:rsidTr="00855DCA">
        <w:tc>
          <w:tcPr>
            <w:tcW w:w="9389" w:type="dxa"/>
            <w:gridSpan w:val="4"/>
            <w:tcBorders>
              <w:left w:val="single" w:sz="2" w:space="0" w:color="auto"/>
              <w:bottom w:val="single" w:sz="2" w:space="0" w:color="auto"/>
              <w:right w:val="single" w:sz="2" w:space="0" w:color="auto"/>
            </w:tcBorders>
          </w:tcPr>
          <w:p w14:paraId="085C441D" w14:textId="41D5F0DC" w:rsidR="00255D31" w:rsidRPr="00465C52" w:rsidRDefault="00255D31" w:rsidP="00347DB2">
            <w:pPr>
              <w:spacing w:before="60" w:after="60"/>
              <w:ind w:left="540" w:right="125" w:hanging="438"/>
              <w:contextualSpacing/>
              <w:rPr>
                <w:color w:val="0D0D0D" w:themeColor="text1" w:themeTint="F2"/>
                <w:spacing w:val="-4"/>
              </w:rPr>
            </w:pPr>
            <w:r w:rsidRPr="00465C52">
              <w:rPr>
                <w:rFonts w:ascii="Wingdings" w:eastAsia="Wingdings" w:hAnsi="Wingdings" w:cs="Wingdings"/>
                <w:color w:val="0D0D0D" w:themeColor="text1" w:themeTint="F2"/>
                <w:spacing w:val="-2"/>
              </w:rPr>
              <w:t></w:t>
            </w:r>
            <w:r w:rsidRPr="00465C52">
              <w:rPr>
                <w:color w:val="0D0D0D" w:themeColor="text1" w:themeTint="F2"/>
                <w:spacing w:val="-4"/>
              </w:rPr>
              <w:t xml:space="preserve"> </w:t>
            </w:r>
            <w:r w:rsidRPr="00465C52">
              <w:rPr>
                <w:color w:val="0D0D0D" w:themeColor="text1" w:themeTint="F2"/>
                <w:spacing w:val="-4"/>
              </w:rPr>
              <w:tab/>
            </w:r>
            <w:r w:rsidRPr="00465C52">
              <w:rPr>
                <w:color w:val="0D0D0D" w:themeColor="text1" w:themeTint="F2"/>
                <w:spacing w:val="-8"/>
              </w:rPr>
              <w:t>Pending litigation</w:t>
            </w:r>
            <w:r w:rsidRPr="00465C52">
              <w:rPr>
                <w:color w:val="0D0D0D" w:themeColor="text1" w:themeTint="F2"/>
                <w:spacing w:val="-4"/>
              </w:rPr>
              <w:t>.</w:t>
            </w:r>
          </w:p>
        </w:tc>
      </w:tr>
    </w:tbl>
    <w:p w14:paraId="64892F4B" w14:textId="77777777" w:rsidR="00255D31" w:rsidRPr="00465C52" w:rsidRDefault="00255D31" w:rsidP="00347DB2">
      <w:pPr>
        <w:contextualSpacing/>
        <w:rPr>
          <w:b/>
          <w:bCs/>
          <w:color w:val="0D0D0D" w:themeColor="text1" w:themeTint="F2"/>
          <w:spacing w:val="8"/>
        </w:rPr>
      </w:pPr>
    </w:p>
    <w:p w14:paraId="7DE83013" w14:textId="77777777" w:rsidR="00255D31" w:rsidRPr="00465C52" w:rsidRDefault="00255D31" w:rsidP="00347DB2">
      <w:pPr>
        <w:contextualSpacing/>
        <w:rPr>
          <w:b/>
          <w:bCs/>
          <w:color w:val="0D0D0D" w:themeColor="text1" w:themeTint="F2"/>
          <w:spacing w:val="8"/>
        </w:rPr>
      </w:pPr>
      <w:r w:rsidRPr="00465C52">
        <w:rPr>
          <w:b/>
          <w:bCs/>
          <w:color w:val="0D0D0D" w:themeColor="text1" w:themeTint="F2"/>
          <w:spacing w:val="8"/>
        </w:rPr>
        <w:br w:type="page"/>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259"/>
        <w:gridCol w:w="264"/>
        <w:gridCol w:w="1805"/>
        <w:gridCol w:w="246"/>
        <w:gridCol w:w="3981"/>
        <w:gridCol w:w="1687"/>
      </w:tblGrid>
      <w:tr w:rsidR="0016255D" w:rsidRPr="00465C52" w14:paraId="43B49C5E" w14:textId="77777777" w:rsidTr="00855DCA">
        <w:tc>
          <w:tcPr>
            <w:tcW w:w="1523" w:type="dxa"/>
            <w:gridSpan w:val="2"/>
          </w:tcPr>
          <w:p w14:paraId="4F895551" w14:textId="77777777" w:rsidR="00255D31" w:rsidRPr="00465C52" w:rsidRDefault="00255D31" w:rsidP="00347DB2">
            <w:pPr>
              <w:spacing w:before="60" w:after="60"/>
              <w:contextualSpacing/>
              <w:jc w:val="center"/>
              <w:rPr>
                <w:b/>
                <w:color w:val="0D0D0D" w:themeColor="text1" w:themeTint="F2"/>
                <w:spacing w:val="8"/>
              </w:rPr>
            </w:pPr>
            <w:r w:rsidRPr="00465C52">
              <w:rPr>
                <w:b/>
                <w:color w:val="0D0D0D" w:themeColor="text1" w:themeTint="F2"/>
              </w:rPr>
              <w:lastRenderedPageBreak/>
              <w:t>Year of dispute</w:t>
            </w:r>
          </w:p>
        </w:tc>
        <w:tc>
          <w:tcPr>
            <w:tcW w:w="2051" w:type="dxa"/>
            <w:gridSpan w:val="2"/>
          </w:tcPr>
          <w:p w14:paraId="629AED8C" w14:textId="77777777" w:rsidR="00255D31" w:rsidRPr="00465C52" w:rsidRDefault="00255D31" w:rsidP="00347DB2">
            <w:pPr>
              <w:spacing w:before="60" w:after="60"/>
              <w:contextualSpacing/>
              <w:jc w:val="center"/>
              <w:rPr>
                <w:b/>
                <w:color w:val="0D0D0D" w:themeColor="text1" w:themeTint="F2"/>
              </w:rPr>
            </w:pPr>
            <w:r w:rsidRPr="00465C52">
              <w:rPr>
                <w:b/>
                <w:color w:val="0D0D0D" w:themeColor="text1" w:themeTint="F2"/>
              </w:rPr>
              <w:t>Amount in dispute (</w:t>
            </w:r>
            <w:r w:rsidRPr="00465C52">
              <w:rPr>
                <w:b/>
                <w:bCs/>
                <w:color w:val="0D0D0D" w:themeColor="text1" w:themeTint="F2"/>
                <w:spacing w:val="-4"/>
              </w:rPr>
              <w:t>currency</w:t>
            </w:r>
            <w:r w:rsidRPr="00465C52">
              <w:rPr>
                <w:b/>
                <w:color w:val="0D0D0D" w:themeColor="text1" w:themeTint="F2"/>
              </w:rPr>
              <w:t>)</w:t>
            </w:r>
          </w:p>
        </w:tc>
        <w:tc>
          <w:tcPr>
            <w:tcW w:w="3981" w:type="dxa"/>
          </w:tcPr>
          <w:p w14:paraId="6C980DFD" w14:textId="77777777" w:rsidR="00255D31" w:rsidRPr="00465C52" w:rsidRDefault="00255D31" w:rsidP="00347DB2">
            <w:pPr>
              <w:spacing w:before="60" w:after="60"/>
              <w:contextualSpacing/>
              <w:jc w:val="center"/>
              <w:rPr>
                <w:b/>
                <w:color w:val="0D0D0D" w:themeColor="text1" w:themeTint="F2"/>
                <w:spacing w:val="8"/>
              </w:rPr>
            </w:pPr>
            <w:r w:rsidRPr="00465C52">
              <w:rPr>
                <w:b/>
                <w:color w:val="0D0D0D" w:themeColor="text1" w:themeTint="F2"/>
              </w:rPr>
              <w:t>Contract Identification</w:t>
            </w:r>
          </w:p>
        </w:tc>
        <w:tc>
          <w:tcPr>
            <w:tcW w:w="1687" w:type="dxa"/>
          </w:tcPr>
          <w:p w14:paraId="205DA5F6" w14:textId="77777777" w:rsidR="00255D31" w:rsidRPr="00465C52" w:rsidRDefault="00255D31" w:rsidP="00347DB2">
            <w:pPr>
              <w:spacing w:before="60" w:after="60"/>
              <w:contextualSpacing/>
              <w:jc w:val="center"/>
              <w:rPr>
                <w:b/>
                <w:color w:val="0D0D0D" w:themeColor="text1" w:themeTint="F2"/>
              </w:rPr>
            </w:pPr>
            <w:r w:rsidRPr="00465C52">
              <w:rPr>
                <w:b/>
                <w:color w:val="0D0D0D" w:themeColor="text1" w:themeTint="F2"/>
              </w:rPr>
              <w:t>Total Contract Amount (</w:t>
            </w:r>
            <w:r w:rsidRPr="00465C52">
              <w:rPr>
                <w:b/>
                <w:bCs/>
                <w:color w:val="0D0D0D" w:themeColor="text1" w:themeTint="F2"/>
                <w:spacing w:val="-4"/>
              </w:rPr>
              <w:t>currency</w:t>
            </w:r>
            <w:r w:rsidRPr="00465C52">
              <w:rPr>
                <w:b/>
                <w:color w:val="0D0D0D" w:themeColor="text1" w:themeTint="F2"/>
              </w:rPr>
              <w:t>), USD Equivalent (exchange rate)</w:t>
            </w:r>
          </w:p>
        </w:tc>
      </w:tr>
      <w:tr w:rsidR="0016255D" w:rsidRPr="00465C52" w14:paraId="365681EA" w14:textId="77777777" w:rsidTr="00855DCA">
        <w:trPr>
          <w:cantSplit/>
        </w:trPr>
        <w:tc>
          <w:tcPr>
            <w:tcW w:w="1523" w:type="dxa"/>
            <w:gridSpan w:val="2"/>
          </w:tcPr>
          <w:p w14:paraId="02DF9F5D" w14:textId="77777777" w:rsidR="00255D31" w:rsidRPr="00465C52" w:rsidRDefault="00255D31" w:rsidP="00347DB2">
            <w:pPr>
              <w:spacing w:before="60" w:after="60"/>
              <w:contextualSpacing/>
              <w:rPr>
                <w:i/>
                <w:color w:val="0D0D0D" w:themeColor="text1" w:themeTint="F2"/>
              </w:rPr>
            </w:pPr>
          </w:p>
        </w:tc>
        <w:tc>
          <w:tcPr>
            <w:tcW w:w="2051" w:type="dxa"/>
            <w:gridSpan w:val="2"/>
          </w:tcPr>
          <w:p w14:paraId="57F164C3" w14:textId="77777777" w:rsidR="00255D31" w:rsidRPr="00465C52" w:rsidRDefault="00255D31" w:rsidP="00347DB2">
            <w:pPr>
              <w:spacing w:before="60" w:after="60"/>
              <w:contextualSpacing/>
              <w:rPr>
                <w:i/>
                <w:color w:val="0D0D0D" w:themeColor="text1" w:themeTint="F2"/>
              </w:rPr>
            </w:pPr>
          </w:p>
        </w:tc>
        <w:tc>
          <w:tcPr>
            <w:tcW w:w="3981" w:type="dxa"/>
          </w:tcPr>
          <w:p w14:paraId="62B36C99" w14:textId="77777777" w:rsidR="00255D31" w:rsidRPr="00465C52" w:rsidRDefault="00255D31" w:rsidP="00347DB2">
            <w:pPr>
              <w:spacing w:before="60" w:after="60"/>
              <w:contextualSpacing/>
              <w:rPr>
                <w:color w:val="0D0D0D" w:themeColor="text1" w:themeTint="F2"/>
              </w:rPr>
            </w:pPr>
            <w:r w:rsidRPr="00465C52">
              <w:rPr>
                <w:color w:val="0D0D0D" w:themeColor="text1" w:themeTint="F2"/>
              </w:rPr>
              <w:t>Contract Identification: _________</w:t>
            </w:r>
          </w:p>
          <w:p w14:paraId="185A1FAC" w14:textId="77777777" w:rsidR="00255D31" w:rsidRPr="00465C52" w:rsidRDefault="00255D31" w:rsidP="00347DB2">
            <w:pPr>
              <w:spacing w:before="60" w:after="60"/>
              <w:contextualSpacing/>
              <w:rPr>
                <w:color w:val="0D0D0D" w:themeColor="text1" w:themeTint="F2"/>
              </w:rPr>
            </w:pPr>
            <w:r w:rsidRPr="00465C52">
              <w:rPr>
                <w:color w:val="0D0D0D" w:themeColor="text1" w:themeTint="F2"/>
              </w:rPr>
              <w:t>Name of Employer: ____________</w:t>
            </w:r>
          </w:p>
          <w:p w14:paraId="547DC726" w14:textId="77777777" w:rsidR="00255D31" w:rsidRPr="00465C52" w:rsidRDefault="00255D31" w:rsidP="00347DB2">
            <w:pPr>
              <w:spacing w:before="60" w:after="60"/>
              <w:contextualSpacing/>
              <w:rPr>
                <w:color w:val="0D0D0D" w:themeColor="text1" w:themeTint="F2"/>
              </w:rPr>
            </w:pPr>
            <w:r w:rsidRPr="00465C52">
              <w:rPr>
                <w:color w:val="0D0D0D" w:themeColor="text1" w:themeTint="F2"/>
              </w:rPr>
              <w:t xml:space="preserve">Address of </w:t>
            </w:r>
            <w:proofErr w:type="gramStart"/>
            <w:r w:rsidRPr="00465C52">
              <w:rPr>
                <w:color w:val="0D0D0D" w:themeColor="text1" w:themeTint="F2"/>
              </w:rPr>
              <w:t>Employer: _</w:t>
            </w:r>
            <w:proofErr w:type="gramEnd"/>
            <w:r w:rsidRPr="00465C52">
              <w:rPr>
                <w:color w:val="0D0D0D" w:themeColor="text1" w:themeTint="F2"/>
              </w:rPr>
              <w:t>_________</w:t>
            </w:r>
          </w:p>
          <w:p w14:paraId="784DE973" w14:textId="77777777" w:rsidR="00255D31" w:rsidRPr="00465C52" w:rsidRDefault="00255D31" w:rsidP="00347DB2">
            <w:pPr>
              <w:spacing w:before="60" w:after="60"/>
              <w:contextualSpacing/>
              <w:rPr>
                <w:color w:val="0D0D0D" w:themeColor="text1" w:themeTint="F2"/>
              </w:rPr>
            </w:pPr>
            <w:r w:rsidRPr="00465C52">
              <w:rPr>
                <w:color w:val="0D0D0D" w:themeColor="text1" w:themeTint="F2"/>
              </w:rPr>
              <w:t>Matter in dispute: ______________</w:t>
            </w:r>
          </w:p>
          <w:p w14:paraId="6001C927" w14:textId="77777777" w:rsidR="00255D31" w:rsidRPr="00465C52" w:rsidRDefault="00255D31" w:rsidP="00347DB2">
            <w:pPr>
              <w:spacing w:before="60" w:after="60"/>
              <w:contextualSpacing/>
              <w:rPr>
                <w:color w:val="0D0D0D" w:themeColor="text1" w:themeTint="F2"/>
              </w:rPr>
            </w:pPr>
            <w:r w:rsidRPr="00465C52">
              <w:rPr>
                <w:color w:val="0D0D0D" w:themeColor="text1" w:themeTint="F2"/>
              </w:rPr>
              <w:t>Party who initiated the dispute: ____</w:t>
            </w:r>
          </w:p>
          <w:p w14:paraId="3F8EB80E" w14:textId="77777777" w:rsidR="00255D31" w:rsidRPr="00465C52" w:rsidRDefault="00255D31" w:rsidP="00347DB2">
            <w:pPr>
              <w:spacing w:before="60" w:after="60"/>
              <w:contextualSpacing/>
              <w:jc w:val="center"/>
              <w:rPr>
                <w:i/>
                <w:color w:val="0D0D0D" w:themeColor="text1" w:themeTint="F2"/>
              </w:rPr>
            </w:pPr>
            <w:r w:rsidRPr="00465C52">
              <w:rPr>
                <w:color w:val="0D0D0D" w:themeColor="text1" w:themeTint="F2"/>
              </w:rPr>
              <w:t xml:space="preserve">Status of dispute: </w:t>
            </w:r>
            <w:r w:rsidRPr="00465C52">
              <w:rPr>
                <w:i/>
                <w:color w:val="0D0D0D" w:themeColor="text1" w:themeTint="F2"/>
              </w:rPr>
              <w:t>___________</w:t>
            </w:r>
          </w:p>
        </w:tc>
        <w:tc>
          <w:tcPr>
            <w:tcW w:w="1687" w:type="dxa"/>
          </w:tcPr>
          <w:p w14:paraId="6137D796" w14:textId="77777777" w:rsidR="00255D31" w:rsidRPr="00465C52" w:rsidRDefault="00255D31" w:rsidP="00347DB2">
            <w:pPr>
              <w:spacing w:before="60" w:after="60"/>
              <w:contextualSpacing/>
              <w:rPr>
                <w:i/>
                <w:color w:val="0D0D0D" w:themeColor="text1" w:themeTint="F2"/>
              </w:rPr>
            </w:pPr>
          </w:p>
        </w:tc>
      </w:tr>
      <w:tr w:rsidR="0016255D" w:rsidRPr="00465C52" w14:paraId="08FDBD19" w14:textId="77777777" w:rsidTr="00855DCA">
        <w:trPr>
          <w:cantSplit/>
        </w:trPr>
        <w:tc>
          <w:tcPr>
            <w:tcW w:w="1523" w:type="dxa"/>
            <w:gridSpan w:val="2"/>
          </w:tcPr>
          <w:p w14:paraId="2FC2C17B" w14:textId="77777777" w:rsidR="00255D31" w:rsidRPr="00465C52" w:rsidRDefault="00255D31" w:rsidP="00347DB2">
            <w:pPr>
              <w:spacing w:before="60" w:after="60"/>
              <w:contextualSpacing/>
              <w:rPr>
                <w:i/>
                <w:color w:val="0D0D0D" w:themeColor="text1" w:themeTint="F2"/>
              </w:rPr>
            </w:pPr>
          </w:p>
        </w:tc>
        <w:tc>
          <w:tcPr>
            <w:tcW w:w="2051" w:type="dxa"/>
            <w:gridSpan w:val="2"/>
          </w:tcPr>
          <w:p w14:paraId="5D854C7F" w14:textId="77777777" w:rsidR="00255D31" w:rsidRPr="00465C52" w:rsidRDefault="00255D31" w:rsidP="00347DB2">
            <w:pPr>
              <w:spacing w:before="60" w:after="60"/>
              <w:contextualSpacing/>
              <w:rPr>
                <w:i/>
                <w:color w:val="0D0D0D" w:themeColor="text1" w:themeTint="F2"/>
              </w:rPr>
            </w:pPr>
          </w:p>
        </w:tc>
        <w:tc>
          <w:tcPr>
            <w:tcW w:w="3981" w:type="dxa"/>
          </w:tcPr>
          <w:p w14:paraId="5DD4828B" w14:textId="77777777" w:rsidR="00255D31" w:rsidRPr="00465C52" w:rsidRDefault="00255D31" w:rsidP="00347DB2">
            <w:pPr>
              <w:spacing w:before="60" w:after="60"/>
              <w:contextualSpacing/>
              <w:rPr>
                <w:color w:val="0D0D0D" w:themeColor="text1" w:themeTint="F2"/>
              </w:rPr>
            </w:pPr>
            <w:r w:rsidRPr="00465C52">
              <w:rPr>
                <w:color w:val="0D0D0D" w:themeColor="text1" w:themeTint="F2"/>
              </w:rPr>
              <w:t xml:space="preserve">Contract Identification: </w:t>
            </w:r>
          </w:p>
          <w:p w14:paraId="3CA1099B" w14:textId="77777777" w:rsidR="00255D31" w:rsidRPr="00465C52" w:rsidRDefault="00255D31" w:rsidP="00347DB2">
            <w:pPr>
              <w:spacing w:before="60" w:after="60"/>
              <w:contextualSpacing/>
              <w:rPr>
                <w:color w:val="0D0D0D" w:themeColor="text1" w:themeTint="F2"/>
              </w:rPr>
            </w:pPr>
            <w:r w:rsidRPr="00465C52">
              <w:rPr>
                <w:color w:val="0D0D0D" w:themeColor="text1" w:themeTint="F2"/>
              </w:rPr>
              <w:t xml:space="preserve">Name of Employer: </w:t>
            </w:r>
          </w:p>
          <w:p w14:paraId="08FA437F" w14:textId="77777777" w:rsidR="00255D31" w:rsidRPr="00465C52" w:rsidRDefault="00255D31" w:rsidP="00347DB2">
            <w:pPr>
              <w:spacing w:before="60" w:after="60"/>
              <w:contextualSpacing/>
              <w:rPr>
                <w:color w:val="0D0D0D" w:themeColor="text1" w:themeTint="F2"/>
              </w:rPr>
            </w:pPr>
            <w:r w:rsidRPr="00465C52">
              <w:rPr>
                <w:color w:val="0D0D0D" w:themeColor="text1" w:themeTint="F2"/>
              </w:rPr>
              <w:t xml:space="preserve">Address of Employer: </w:t>
            </w:r>
          </w:p>
          <w:p w14:paraId="03FC1DDB" w14:textId="77777777" w:rsidR="00255D31" w:rsidRPr="00465C52" w:rsidRDefault="00255D31" w:rsidP="00347DB2">
            <w:pPr>
              <w:spacing w:before="60" w:after="60"/>
              <w:contextualSpacing/>
              <w:rPr>
                <w:color w:val="0D0D0D" w:themeColor="text1" w:themeTint="F2"/>
              </w:rPr>
            </w:pPr>
            <w:r w:rsidRPr="00465C52">
              <w:rPr>
                <w:color w:val="0D0D0D" w:themeColor="text1" w:themeTint="F2"/>
              </w:rPr>
              <w:t xml:space="preserve">Matter in dispute: </w:t>
            </w:r>
          </w:p>
          <w:p w14:paraId="7A120F4E" w14:textId="77777777" w:rsidR="00255D31" w:rsidRPr="00465C52" w:rsidRDefault="00255D31" w:rsidP="00347DB2">
            <w:pPr>
              <w:spacing w:before="60" w:after="60"/>
              <w:contextualSpacing/>
              <w:rPr>
                <w:color w:val="0D0D0D" w:themeColor="text1" w:themeTint="F2"/>
              </w:rPr>
            </w:pPr>
            <w:r w:rsidRPr="00465C52">
              <w:rPr>
                <w:color w:val="0D0D0D" w:themeColor="text1" w:themeTint="F2"/>
              </w:rPr>
              <w:t xml:space="preserve">Party who initiated the dispute: </w:t>
            </w:r>
          </w:p>
          <w:p w14:paraId="21E21EBF" w14:textId="77777777" w:rsidR="00255D31" w:rsidRPr="00465C52" w:rsidRDefault="00255D31" w:rsidP="00347DB2">
            <w:pPr>
              <w:spacing w:before="60" w:after="60"/>
              <w:contextualSpacing/>
              <w:rPr>
                <w:i/>
                <w:color w:val="0D0D0D" w:themeColor="text1" w:themeTint="F2"/>
              </w:rPr>
            </w:pPr>
            <w:r w:rsidRPr="00465C52">
              <w:rPr>
                <w:color w:val="0D0D0D" w:themeColor="text1" w:themeTint="F2"/>
              </w:rPr>
              <w:t xml:space="preserve">Status of dispute: </w:t>
            </w:r>
          </w:p>
        </w:tc>
        <w:tc>
          <w:tcPr>
            <w:tcW w:w="1687" w:type="dxa"/>
          </w:tcPr>
          <w:p w14:paraId="7AC23F27" w14:textId="77777777" w:rsidR="00255D31" w:rsidRPr="00465C52" w:rsidRDefault="00255D31" w:rsidP="00347DB2">
            <w:pPr>
              <w:spacing w:before="60" w:after="60"/>
              <w:contextualSpacing/>
              <w:rPr>
                <w:i/>
                <w:color w:val="0D0D0D" w:themeColor="text1" w:themeTint="F2"/>
              </w:rPr>
            </w:pPr>
          </w:p>
        </w:tc>
      </w:tr>
      <w:tr w:rsidR="0016255D" w:rsidRPr="00465C52" w14:paraId="479C10B1" w14:textId="77777777" w:rsidTr="00855DCA">
        <w:tc>
          <w:tcPr>
            <w:tcW w:w="9242" w:type="dxa"/>
            <w:gridSpan w:val="6"/>
          </w:tcPr>
          <w:p w14:paraId="094C1A5D" w14:textId="77777777" w:rsidR="00255D31" w:rsidRPr="00465C52" w:rsidRDefault="00255D31" w:rsidP="00347DB2">
            <w:pPr>
              <w:contextualSpacing/>
              <w:jc w:val="center"/>
              <w:rPr>
                <w:rFonts w:eastAsia="MS Mincho"/>
                <w:color w:val="0D0D0D" w:themeColor="text1" w:themeTint="F2"/>
                <w:spacing w:val="-2"/>
              </w:rPr>
            </w:pPr>
            <w:r w:rsidRPr="00465C52">
              <w:rPr>
                <w:color w:val="0D0D0D" w:themeColor="text1" w:themeTint="F2"/>
              </w:rPr>
              <w:t xml:space="preserve">Litigation History </w:t>
            </w:r>
            <w:r w:rsidRPr="00465C52">
              <w:rPr>
                <w:color w:val="0D0D0D" w:themeColor="text1" w:themeTint="F2"/>
                <w:spacing w:val="-4"/>
              </w:rPr>
              <w:t xml:space="preserve">in accordance with Section III, </w:t>
            </w:r>
            <w:r w:rsidRPr="00465C52">
              <w:rPr>
                <w:bCs/>
                <w:color w:val="0D0D0D" w:themeColor="text1" w:themeTint="F2"/>
              </w:rPr>
              <w:t>Evaluation and Qualification Criteria</w:t>
            </w:r>
          </w:p>
        </w:tc>
      </w:tr>
      <w:tr w:rsidR="0016255D" w:rsidRPr="00465C52" w14:paraId="0DDFE18B" w14:textId="77777777" w:rsidTr="00855DCA">
        <w:tc>
          <w:tcPr>
            <w:tcW w:w="9242" w:type="dxa"/>
            <w:gridSpan w:val="6"/>
          </w:tcPr>
          <w:p w14:paraId="493924E6" w14:textId="478605E2" w:rsidR="00255D31" w:rsidRPr="00465C52" w:rsidRDefault="00255D31" w:rsidP="00347DB2">
            <w:pPr>
              <w:contextualSpacing/>
              <w:rPr>
                <w:color w:val="0D0D0D" w:themeColor="text1" w:themeTint="F2"/>
              </w:rPr>
            </w:pPr>
            <w:r w:rsidRPr="00465C52">
              <w:rPr>
                <w:rFonts w:ascii="Wingdings" w:eastAsia="Wingdings" w:hAnsi="Wingdings" w:cs="Wingdings"/>
                <w:color w:val="0D0D0D" w:themeColor="text1" w:themeTint="F2"/>
                <w:spacing w:val="-2"/>
              </w:rPr>
              <w:t></w:t>
            </w:r>
            <w:r w:rsidRPr="00465C52">
              <w:rPr>
                <w:color w:val="0D0D0D" w:themeColor="text1" w:themeTint="F2"/>
                <w:spacing w:val="-4"/>
              </w:rPr>
              <w:t xml:space="preserve"> </w:t>
            </w:r>
            <w:r w:rsidRPr="00465C52">
              <w:rPr>
                <w:color w:val="0D0D0D" w:themeColor="text1" w:themeTint="F2"/>
                <w:spacing w:val="-4"/>
              </w:rPr>
              <w:tab/>
            </w:r>
            <w:r w:rsidRPr="00465C52">
              <w:rPr>
                <w:color w:val="0D0D0D" w:themeColor="text1" w:themeTint="F2"/>
                <w:spacing w:val="-6"/>
              </w:rPr>
              <w:t xml:space="preserve">No </w:t>
            </w:r>
            <w:r w:rsidRPr="00465C52">
              <w:rPr>
                <w:color w:val="0D0D0D" w:themeColor="text1" w:themeTint="F2"/>
              </w:rPr>
              <w:t xml:space="preserve">Litigation History </w:t>
            </w:r>
          </w:p>
          <w:p w14:paraId="30497A26" w14:textId="7B9C8065" w:rsidR="00255D31" w:rsidRPr="00465C52" w:rsidRDefault="00255D31" w:rsidP="00347DB2">
            <w:pPr>
              <w:contextualSpacing/>
              <w:rPr>
                <w:color w:val="0D0D0D" w:themeColor="text1" w:themeTint="F2"/>
              </w:rPr>
            </w:pPr>
            <w:r w:rsidRPr="00465C52">
              <w:rPr>
                <w:rFonts w:ascii="Wingdings" w:eastAsia="Wingdings" w:hAnsi="Wingdings" w:cs="Wingdings"/>
                <w:color w:val="0D0D0D" w:themeColor="text1" w:themeTint="F2"/>
                <w:spacing w:val="-2"/>
              </w:rPr>
              <w:t></w:t>
            </w:r>
            <w:r w:rsidRPr="00465C52">
              <w:rPr>
                <w:color w:val="0D0D0D" w:themeColor="text1" w:themeTint="F2"/>
                <w:spacing w:val="-4"/>
              </w:rPr>
              <w:t xml:space="preserve"> </w:t>
            </w:r>
            <w:r w:rsidRPr="00465C52">
              <w:rPr>
                <w:color w:val="0D0D0D" w:themeColor="text1" w:themeTint="F2"/>
                <w:spacing w:val="-4"/>
              </w:rPr>
              <w:tab/>
            </w:r>
            <w:r w:rsidRPr="00465C52">
              <w:rPr>
                <w:color w:val="0D0D0D" w:themeColor="text1" w:themeTint="F2"/>
              </w:rPr>
              <w:t>Litigation History</w:t>
            </w:r>
            <w:r w:rsidRPr="00465C52" w:rsidDel="00B307E7">
              <w:rPr>
                <w:color w:val="0D0D0D" w:themeColor="text1" w:themeTint="F2"/>
                <w:spacing w:val="-8"/>
              </w:rPr>
              <w:t xml:space="preserve"> </w:t>
            </w:r>
          </w:p>
        </w:tc>
      </w:tr>
      <w:tr w:rsidR="0016255D" w:rsidRPr="00465C52" w14:paraId="5C4CE9E4" w14:textId="77777777" w:rsidTr="00855DCA">
        <w:tc>
          <w:tcPr>
            <w:tcW w:w="1259" w:type="dxa"/>
          </w:tcPr>
          <w:p w14:paraId="60DC4DE3" w14:textId="77777777" w:rsidR="00255D31" w:rsidRPr="00465C52" w:rsidRDefault="00255D31" w:rsidP="00347DB2">
            <w:pPr>
              <w:contextualSpacing/>
              <w:jc w:val="center"/>
              <w:rPr>
                <w:b/>
                <w:color w:val="0D0D0D" w:themeColor="text1" w:themeTint="F2"/>
                <w:spacing w:val="8"/>
                <w:sz w:val="22"/>
                <w:szCs w:val="20"/>
              </w:rPr>
            </w:pPr>
            <w:r w:rsidRPr="00465C52">
              <w:rPr>
                <w:b/>
                <w:color w:val="0D0D0D" w:themeColor="text1" w:themeTint="F2"/>
                <w:sz w:val="22"/>
                <w:szCs w:val="20"/>
              </w:rPr>
              <w:t>Year of award</w:t>
            </w:r>
          </w:p>
        </w:tc>
        <w:tc>
          <w:tcPr>
            <w:tcW w:w="2069" w:type="dxa"/>
            <w:gridSpan w:val="2"/>
          </w:tcPr>
          <w:p w14:paraId="7EA4E6BC" w14:textId="77777777" w:rsidR="00255D31" w:rsidRPr="00465C52" w:rsidRDefault="00255D31" w:rsidP="00347DB2">
            <w:pPr>
              <w:contextualSpacing/>
              <w:jc w:val="center"/>
              <w:rPr>
                <w:b/>
                <w:color w:val="0D0D0D" w:themeColor="text1" w:themeTint="F2"/>
                <w:sz w:val="22"/>
                <w:szCs w:val="20"/>
              </w:rPr>
            </w:pPr>
            <w:r w:rsidRPr="00465C52">
              <w:rPr>
                <w:b/>
                <w:color w:val="0D0D0D" w:themeColor="text1" w:themeTint="F2"/>
                <w:sz w:val="22"/>
                <w:szCs w:val="20"/>
              </w:rPr>
              <w:t xml:space="preserve">Outcome as percentage of Net Worth </w:t>
            </w:r>
          </w:p>
        </w:tc>
        <w:tc>
          <w:tcPr>
            <w:tcW w:w="4227" w:type="dxa"/>
            <w:gridSpan w:val="2"/>
          </w:tcPr>
          <w:p w14:paraId="1734C25F" w14:textId="77777777" w:rsidR="00255D31" w:rsidRPr="00465C52" w:rsidRDefault="00255D31" w:rsidP="00347DB2">
            <w:pPr>
              <w:contextualSpacing/>
              <w:jc w:val="center"/>
              <w:rPr>
                <w:b/>
                <w:color w:val="0D0D0D" w:themeColor="text1" w:themeTint="F2"/>
                <w:spacing w:val="8"/>
                <w:sz w:val="22"/>
                <w:szCs w:val="20"/>
              </w:rPr>
            </w:pPr>
            <w:r w:rsidRPr="00465C52">
              <w:rPr>
                <w:b/>
                <w:color w:val="0D0D0D" w:themeColor="text1" w:themeTint="F2"/>
                <w:sz w:val="22"/>
                <w:szCs w:val="20"/>
              </w:rPr>
              <w:t>Contract Identification</w:t>
            </w:r>
          </w:p>
        </w:tc>
        <w:tc>
          <w:tcPr>
            <w:tcW w:w="1687" w:type="dxa"/>
          </w:tcPr>
          <w:p w14:paraId="5E116497" w14:textId="77777777" w:rsidR="00255D31" w:rsidRPr="00465C52" w:rsidRDefault="00255D31" w:rsidP="00347DB2">
            <w:pPr>
              <w:contextualSpacing/>
              <w:jc w:val="center"/>
              <w:rPr>
                <w:b/>
                <w:color w:val="0D0D0D" w:themeColor="text1" w:themeTint="F2"/>
                <w:sz w:val="22"/>
                <w:szCs w:val="20"/>
              </w:rPr>
            </w:pPr>
            <w:r w:rsidRPr="00465C52">
              <w:rPr>
                <w:b/>
                <w:color w:val="0D0D0D" w:themeColor="text1" w:themeTint="F2"/>
                <w:sz w:val="22"/>
                <w:szCs w:val="20"/>
              </w:rPr>
              <w:t>Total Contract Amount (</w:t>
            </w:r>
            <w:r w:rsidRPr="00465C52">
              <w:rPr>
                <w:b/>
                <w:bCs/>
                <w:color w:val="0D0D0D" w:themeColor="text1" w:themeTint="F2"/>
                <w:spacing w:val="-4"/>
                <w:sz w:val="22"/>
                <w:szCs w:val="20"/>
              </w:rPr>
              <w:t>currency</w:t>
            </w:r>
            <w:r w:rsidRPr="00465C52">
              <w:rPr>
                <w:b/>
                <w:color w:val="0D0D0D" w:themeColor="text1" w:themeTint="F2"/>
                <w:sz w:val="22"/>
                <w:szCs w:val="20"/>
              </w:rPr>
              <w:t>), USD Equivalent (exchange rate)</w:t>
            </w:r>
          </w:p>
        </w:tc>
      </w:tr>
      <w:tr w:rsidR="00EC6F60" w:rsidRPr="00465C52" w14:paraId="2DD63D13" w14:textId="77777777" w:rsidTr="00855DCA">
        <w:trPr>
          <w:cantSplit/>
        </w:trPr>
        <w:tc>
          <w:tcPr>
            <w:tcW w:w="1259" w:type="dxa"/>
          </w:tcPr>
          <w:p w14:paraId="0DB5C565" w14:textId="77777777" w:rsidR="00255D31" w:rsidRPr="00465C52" w:rsidRDefault="00255D31" w:rsidP="00347DB2">
            <w:pPr>
              <w:contextualSpacing/>
              <w:rPr>
                <w:i/>
                <w:color w:val="0D0D0D" w:themeColor="text1" w:themeTint="F2"/>
              </w:rPr>
            </w:pPr>
            <w:r w:rsidRPr="00465C52">
              <w:rPr>
                <w:i/>
                <w:color w:val="0D0D0D" w:themeColor="text1" w:themeTint="F2"/>
              </w:rPr>
              <w:t>[insert year]</w:t>
            </w:r>
          </w:p>
        </w:tc>
        <w:tc>
          <w:tcPr>
            <w:tcW w:w="2069" w:type="dxa"/>
            <w:gridSpan w:val="2"/>
          </w:tcPr>
          <w:p w14:paraId="116266F2" w14:textId="77777777" w:rsidR="00255D31" w:rsidRPr="00465C52" w:rsidRDefault="00255D31" w:rsidP="00347DB2">
            <w:pPr>
              <w:contextualSpacing/>
              <w:rPr>
                <w:i/>
                <w:color w:val="0D0D0D" w:themeColor="text1" w:themeTint="F2"/>
              </w:rPr>
            </w:pPr>
            <w:r w:rsidRPr="00465C52">
              <w:rPr>
                <w:i/>
                <w:color w:val="0D0D0D" w:themeColor="text1" w:themeTint="F2"/>
              </w:rPr>
              <w:t>[insert percentage]</w:t>
            </w:r>
          </w:p>
        </w:tc>
        <w:tc>
          <w:tcPr>
            <w:tcW w:w="4227" w:type="dxa"/>
            <w:gridSpan w:val="2"/>
          </w:tcPr>
          <w:p w14:paraId="07140EAF" w14:textId="77777777" w:rsidR="00255D31" w:rsidRPr="00465C52" w:rsidRDefault="00255D31" w:rsidP="00347DB2">
            <w:pPr>
              <w:contextualSpacing/>
              <w:rPr>
                <w:color w:val="0D0D0D" w:themeColor="text1" w:themeTint="F2"/>
              </w:rPr>
            </w:pPr>
            <w:r w:rsidRPr="00465C52">
              <w:rPr>
                <w:color w:val="0D0D0D" w:themeColor="text1" w:themeTint="F2"/>
              </w:rPr>
              <w:t>Contract Identification: [indicate complete contract name, number, and any other identification]</w:t>
            </w:r>
          </w:p>
          <w:p w14:paraId="27840EF7" w14:textId="77777777" w:rsidR="00255D31" w:rsidRPr="00465C52" w:rsidRDefault="00255D31" w:rsidP="00347DB2">
            <w:pPr>
              <w:contextualSpacing/>
              <w:rPr>
                <w:color w:val="0D0D0D" w:themeColor="text1" w:themeTint="F2"/>
              </w:rPr>
            </w:pPr>
            <w:r w:rsidRPr="00465C52">
              <w:rPr>
                <w:color w:val="0D0D0D" w:themeColor="text1" w:themeTint="F2"/>
              </w:rPr>
              <w:t xml:space="preserve">Name of Employer: </w:t>
            </w:r>
            <w:r w:rsidRPr="00465C52">
              <w:rPr>
                <w:i/>
                <w:color w:val="0D0D0D" w:themeColor="text1" w:themeTint="F2"/>
              </w:rPr>
              <w:t>[insert full name]</w:t>
            </w:r>
          </w:p>
          <w:p w14:paraId="103EE6D6" w14:textId="77777777" w:rsidR="00255D31" w:rsidRPr="00465C52" w:rsidRDefault="00255D31" w:rsidP="00347DB2">
            <w:pPr>
              <w:contextualSpacing/>
              <w:rPr>
                <w:color w:val="0D0D0D" w:themeColor="text1" w:themeTint="F2"/>
              </w:rPr>
            </w:pPr>
            <w:r w:rsidRPr="00465C52">
              <w:rPr>
                <w:color w:val="0D0D0D" w:themeColor="text1" w:themeTint="F2"/>
              </w:rPr>
              <w:t xml:space="preserve">Address of Employer: </w:t>
            </w:r>
            <w:r w:rsidRPr="00465C52">
              <w:rPr>
                <w:i/>
                <w:color w:val="0D0D0D" w:themeColor="text1" w:themeTint="F2"/>
              </w:rPr>
              <w:t>[insert street/city/country]</w:t>
            </w:r>
          </w:p>
          <w:p w14:paraId="582A4FB2" w14:textId="77777777" w:rsidR="00255D31" w:rsidRPr="00465C52" w:rsidRDefault="00255D31" w:rsidP="00347DB2">
            <w:pPr>
              <w:contextualSpacing/>
              <w:rPr>
                <w:color w:val="0D0D0D" w:themeColor="text1" w:themeTint="F2"/>
              </w:rPr>
            </w:pPr>
            <w:r w:rsidRPr="00465C52">
              <w:rPr>
                <w:color w:val="0D0D0D" w:themeColor="text1" w:themeTint="F2"/>
              </w:rPr>
              <w:t xml:space="preserve">Matter in dispute: </w:t>
            </w:r>
            <w:r w:rsidRPr="00465C52">
              <w:rPr>
                <w:i/>
                <w:color w:val="0D0D0D" w:themeColor="text1" w:themeTint="F2"/>
              </w:rPr>
              <w:t>[indicate main issues in dispute]</w:t>
            </w:r>
          </w:p>
          <w:p w14:paraId="6A404317" w14:textId="77777777" w:rsidR="00255D31" w:rsidRPr="00465C52" w:rsidRDefault="00255D31" w:rsidP="00347DB2">
            <w:pPr>
              <w:contextualSpacing/>
              <w:rPr>
                <w:color w:val="0D0D0D" w:themeColor="text1" w:themeTint="F2"/>
              </w:rPr>
            </w:pPr>
            <w:r w:rsidRPr="00465C52">
              <w:rPr>
                <w:color w:val="0D0D0D" w:themeColor="text1" w:themeTint="F2"/>
              </w:rPr>
              <w:t xml:space="preserve">Party who initiated the dispute: </w:t>
            </w:r>
            <w:r w:rsidRPr="00465C52">
              <w:rPr>
                <w:i/>
                <w:color w:val="0D0D0D" w:themeColor="text1" w:themeTint="F2"/>
              </w:rPr>
              <w:t>[indicate “Employer” or “Contractor”]</w:t>
            </w:r>
          </w:p>
          <w:p w14:paraId="3E5ACAFB" w14:textId="77777777" w:rsidR="00255D31" w:rsidRPr="00465C52" w:rsidRDefault="00255D31" w:rsidP="00347DB2">
            <w:pPr>
              <w:contextualSpacing/>
              <w:rPr>
                <w:i/>
                <w:color w:val="0D0D0D" w:themeColor="text1" w:themeTint="F2"/>
              </w:rPr>
            </w:pPr>
            <w:r w:rsidRPr="00465C52">
              <w:rPr>
                <w:color w:val="0D0D0D" w:themeColor="text1" w:themeTint="F2"/>
                <w:spacing w:val="-4"/>
              </w:rPr>
              <w:t xml:space="preserve">Reason(s) for Litigation and award decision </w:t>
            </w:r>
            <w:r w:rsidRPr="00465C52">
              <w:rPr>
                <w:i/>
                <w:iCs/>
                <w:color w:val="0D0D0D" w:themeColor="text1" w:themeTint="F2"/>
                <w:spacing w:val="-6"/>
              </w:rPr>
              <w:t>[indicate main reason(s)]</w:t>
            </w:r>
          </w:p>
        </w:tc>
        <w:tc>
          <w:tcPr>
            <w:tcW w:w="1687" w:type="dxa"/>
          </w:tcPr>
          <w:p w14:paraId="3C29E22A" w14:textId="77777777" w:rsidR="00255D31" w:rsidRPr="00465C52" w:rsidRDefault="00255D31" w:rsidP="00347DB2">
            <w:pPr>
              <w:contextualSpacing/>
              <w:rPr>
                <w:i/>
                <w:color w:val="0D0D0D" w:themeColor="text1" w:themeTint="F2"/>
              </w:rPr>
            </w:pPr>
            <w:r w:rsidRPr="00465C52">
              <w:rPr>
                <w:i/>
                <w:color w:val="0D0D0D" w:themeColor="text1" w:themeTint="F2"/>
              </w:rPr>
              <w:t>[insert amount]</w:t>
            </w:r>
          </w:p>
        </w:tc>
      </w:tr>
    </w:tbl>
    <w:p w14:paraId="0EF1D740" w14:textId="2438BC4F" w:rsidR="00124DF8" w:rsidRPr="00465C52" w:rsidRDefault="00124DF8" w:rsidP="00347DB2">
      <w:pPr>
        <w:contextualSpacing/>
        <w:rPr>
          <w:b/>
          <w:color w:val="0D0D0D" w:themeColor="text1" w:themeTint="F2"/>
        </w:rPr>
      </w:pPr>
    </w:p>
    <w:p w14:paraId="1CE34814" w14:textId="77777777" w:rsidR="00ED47D6" w:rsidRPr="00465C52" w:rsidRDefault="00ED47D6" w:rsidP="00347DB2">
      <w:pPr>
        <w:pStyle w:val="Section4-Heading2"/>
        <w:contextualSpacing/>
        <w:rPr>
          <w:color w:val="0D0D0D" w:themeColor="text1" w:themeTint="F2"/>
          <w:szCs w:val="32"/>
        </w:rPr>
      </w:pPr>
      <w:bookmarkStart w:id="714" w:name="_Toc63695100"/>
    </w:p>
    <w:p w14:paraId="77BEF2DD" w14:textId="77777777" w:rsidR="00ED47D6" w:rsidRPr="00465C52" w:rsidRDefault="00ED47D6" w:rsidP="00347DB2">
      <w:pPr>
        <w:pStyle w:val="Section4-Heading2"/>
        <w:contextualSpacing/>
        <w:rPr>
          <w:color w:val="0D0D0D" w:themeColor="text1" w:themeTint="F2"/>
          <w:szCs w:val="32"/>
        </w:rPr>
      </w:pPr>
    </w:p>
    <w:p w14:paraId="5DE7C0CB" w14:textId="77777777" w:rsidR="00ED47D6" w:rsidRPr="00465C52" w:rsidRDefault="00ED47D6" w:rsidP="00347DB2">
      <w:pPr>
        <w:pStyle w:val="Section4-Heading2"/>
        <w:contextualSpacing/>
        <w:rPr>
          <w:color w:val="0D0D0D" w:themeColor="text1" w:themeTint="F2"/>
          <w:szCs w:val="32"/>
        </w:rPr>
      </w:pPr>
    </w:p>
    <w:p w14:paraId="7EA3258D" w14:textId="77777777" w:rsidR="00ED47D6" w:rsidRPr="00465C52" w:rsidRDefault="00ED47D6" w:rsidP="00347DB2">
      <w:pPr>
        <w:pStyle w:val="Section4-Heading2"/>
        <w:contextualSpacing/>
        <w:rPr>
          <w:color w:val="0D0D0D" w:themeColor="text1" w:themeTint="F2"/>
          <w:szCs w:val="32"/>
        </w:rPr>
      </w:pPr>
    </w:p>
    <w:p w14:paraId="01A73ECC" w14:textId="77777777" w:rsidR="00ED47D6" w:rsidRPr="00465C52" w:rsidRDefault="00ED47D6" w:rsidP="00347DB2">
      <w:pPr>
        <w:pStyle w:val="Section4-Heading2"/>
        <w:contextualSpacing/>
        <w:rPr>
          <w:color w:val="0D0D0D" w:themeColor="text1" w:themeTint="F2"/>
          <w:szCs w:val="32"/>
        </w:rPr>
      </w:pPr>
    </w:p>
    <w:p w14:paraId="6F261488" w14:textId="77777777" w:rsidR="00ED47D6" w:rsidRPr="00465C52" w:rsidRDefault="00ED47D6" w:rsidP="00347DB2">
      <w:pPr>
        <w:pStyle w:val="Section4-Heading2"/>
        <w:contextualSpacing/>
        <w:rPr>
          <w:color w:val="0D0D0D" w:themeColor="text1" w:themeTint="F2"/>
          <w:szCs w:val="32"/>
        </w:rPr>
      </w:pPr>
    </w:p>
    <w:p w14:paraId="7136899C" w14:textId="0820D8B4" w:rsidR="00E54770" w:rsidRPr="00465C52" w:rsidRDefault="00124DF8" w:rsidP="00347DB2">
      <w:pPr>
        <w:pStyle w:val="Section4-Heading2"/>
        <w:contextualSpacing/>
        <w:rPr>
          <w:color w:val="0D0D0D" w:themeColor="text1" w:themeTint="F2"/>
          <w:szCs w:val="32"/>
        </w:rPr>
      </w:pPr>
      <w:r w:rsidRPr="00465C52">
        <w:rPr>
          <w:color w:val="0D0D0D" w:themeColor="text1" w:themeTint="F2"/>
          <w:szCs w:val="32"/>
        </w:rPr>
        <w:lastRenderedPageBreak/>
        <w:t>Form CON – 3</w:t>
      </w:r>
      <w:r w:rsidR="00FD1F43" w:rsidRPr="00465C52">
        <w:rPr>
          <w:color w:val="0D0D0D" w:themeColor="text1" w:themeTint="F2"/>
          <w:szCs w:val="32"/>
        </w:rPr>
        <w:br/>
      </w:r>
      <w:r w:rsidRPr="00465C52">
        <w:rPr>
          <w:color w:val="0D0D0D" w:themeColor="text1" w:themeTint="F2"/>
          <w:szCs w:val="32"/>
        </w:rPr>
        <w:t>Environmental</w:t>
      </w:r>
      <w:r w:rsidR="009727E9" w:rsidRPr="00465C52">
        <w:rPr>
          <w:color w:val="0D0D0D" w:themeColor="text1" w:themeTint="F2"/>
          <w:szCs w:val="32"/>
        </w:rPr>
        <w:t xml:space="preserve"> and </w:t>
      </w:r>
      <w:r w:rsidRPr="00465C52">
        <w:rPr>
          <w:color w:val="0D0D0D" w:themeColor="text1" w:themeTint="F2"/>
          <w:szCs w:val="32"/>
        </w:rPr>
        <w:t xml:space="preserve">Social </w:t>
      </w:r>
      <w:r w:rsidR="00E54770" w:rsidRPr="00465C52">
        <w:rPr>
          <w:color w:val="0D0D0D" w:themeColor="text1" w:themeTint="F2"/>
          <w:szCs w:val="32"/>
        </w:rPr>
        <w:t>Performance Declaration</w:t>
      </w:r>
      <w:bookmarkEnd w:id="714"/>
      <w:r w:rsidR="00E54770" w:rsidRPr="00465C52">
        <w:rPr>
          <w:color w:val="0D0D0D" w:themeColor="text1" w:themeTint="F2"/>
          <w:szCs w:val="32"/>
        </w:rPr>
        <w:t xml:space="preserve"> </w:t>
      </w:r>
    </w:p>
    <w:p w14:paraId="544A2A38" w14:textId="77777777" w:rsidR="00E54770" w:rsidRPr="00465C52" w:rsidRDefault="00E54770" w:rsidP="00347DB2">
      <w:pPr>
        <w:spacing w:before="216"/>
        <w:ind w:left="72"/>
        <w:contextualSpacing/>
        <w:jc w:val="center"/>
        <w:rPr>
          <w:i/>
          <w:iCs/>
          <w:color w:val="0D0D0D" w:themeColor="text1" w:themeTint="F2"/>
          <w:spacing w:val="-6"/>
        </w:rPr>
      </w:pPr>
      <w:r w:rsidRPr="00465C52">
        <w:rPr>
          <w:bCs/>
          <w:i/>
          <w:color w:val="0D0D0D" w:themeColor="text1" w:themeTint="F2"/>
          <w:spacing w:val="6"/>
        </w:rPr>
        <w:t>[</w:t>
      </w:r>
      <w:r w:rsidRPr="00465C52">
        <w:rPr>
          <w:i/>
          <w:iCs/>
          <w:color w:val="0D0D0D" w:themeColor="text1" w:themeTint="F2"/>
          <w:spacing w:val="-6"/>
        </w:rPr>
        <w:t>The following table shall be filled in for the Bidder, each member of a Joint Venture and each Specialized Subcontractor]</w:t>
      </w:r>
    </w:p>
    <w:p w14:paraId="3C428C9F" w14:textId="77777777" w:rsidR="00E54770" w:rsidRPr="00465C52" w:rsidRDefault="00E54770" w:rsidP="00347DB2">
      <w:pPr>
        <w:spacing w:before="216"/>
        <w:ind w:left="72"/>
        <w:contextualSpacing/>
        <w:jc w:val="center"/>
        <w:rPr>
          <w:i/>
          <w:iCs/>
          <w:color w:val="0D0D0D" w:themeColor="text1" w:themeTint="F2"/>
          <w:spacing w:val="-6"/>
        </w:rPr>
      </w:pPr>
    </w:p>
    <w:p w14:paraId="60198747" w14:textId="77777777" w:rsidR="00124DF8" w:rsidRPr="00465C52" w:rsidRDefault="00E54770" w:rsidP="00347DB2">
      <w:pPr>
        <w:pStyle w:val="Section4heading"/>
        <w:ind w:left="720" w:right="-360"/>
        <w:contextualSpacing/>
        <w:jc w:val="right"/>
        <w:rPr>
          <w:color w:val="0D0D0D" w:themeColor="text1" w:themeTint="F2"/>
          <w:spacing w:val="-4"/>
          <w:sz w:val="24"/>
        </w:rPr>
      </w:pPr>
      <w:r w:rsidRPr="00465C52">
        <w:rPr>
          <w:b w:val="0"/>
          <w:color w:val="0D0D0D" w:themeColor="text1" w:themeTint="F2"/>
          <w:spacing w:val="-4"/>
          <w:sz w:val="24"/>
        </w:rPr>
        <w:t xml:space="preserve">Bidder’s Name: </w:t>
      </w:r>
      <w:r w:rsidRPr="00465C52">
        <w:rPr>
          <w:b w:val="0"/>
          <w:i/>
          <w:iCs/>
          <w:color w:val="0D0D0D" w:themeColor="text1" w:themeTint="F2"/>
          <w:spacing w:val="-6"/>
          <w:sz w:val="24"/>
        </w:rPr>
        <w:t>[insert full name]</w:t>
      </w:r>
      <w:r w:rsidRPr="00465C52">
        <w:rPr>
          <w:b w:val="0"/>
          <w:i/>
          <w:iCs/>
          <w:color w:val="0D0D0D" w:themeColor="text1" w:themeTint="F2"/>
          <w:spacing w:val="-6"/>
          <w:sz w:val="24"/>
        </w:rPr>
        <w:br/>
      </w:r>
      <w:r w:rsidRPr="00465C52">
        <w:rPr>
          <w:b w:val="0"/>
          <w:color w:val="0D0D0D" w:themeColor="text1" w:themeTint="F2"/>
          <w:spacing w:val="-4"/>
          <w:sz w:val="24"/>
        </w:rPr>
        <w:t xml:space="preserve">Date: </w:t>
      </w:r>
      <w:r w:rsidRPr="00465C52">
        <w:rPr>
          <w:b w:val="0"/>
          <w:i/>
          <w:iCs/>
          <w:color w:val="0D0D0D" w:themeColor="text1" w:themeTint="F2"/>
          <w:spacing w:val="-6"/>
          <w:sz w:val="24"/>
        </w:rPr>
        <w:t>[insert day, month, year]</w:t>
      </w:r>
      <w:r w:rsidRPr="00465C52">
        <w:rPr>
          <w:b w:val="0"/>
          <w:i/>
          <w:iCs/>
          <w:color w:val="0D0D0D" w:themeColor="text1" w:themeTint="F2"/>
          <w:spacing w:val="-6"/>
          <w:sz w:val="24"/>
        </w:rPr>
        <w:br/>
      </w:r>
      <w:r w:rsidRPr="00465C52">
        <w:rPr>
          <w:b w:val="0"/>
          <w:color w:val="0D0D0D" w:themeColor="text1" w:themeTint="F2"/>
          <w:spacing w:val="-4"/>
          <w:sz w:val="24"/>
        </w:rPr>
        <w:t xml:space="preserve">Joint Venture Member’s or Specialized Subcontractor’s Name: </w:t>
      </w:r>
      <w:r w:rsidRPr="00465C52">
        <w:rPr>
          <w:b w:val="0"/>
          <w:i/>
          <w:color w:val="0D0D0D" w:themeColor="text1" w:themeTint="F2"/>
          <w:spacing w:val="-4"/>
          <w:sz w:val="24"/>
        </w:rPr>
        <w:t>[</w:t>
      </w:r>
      <w:r w:rsidRPr="00465C52">
        <w:rPr>
          <w:b w:val="0"/>
          <w:i/>
          <w:iCs/>
          <w:color w:val="0D0D0D" w:themeColor="text1" w:themeTint="F2"/>
          <w:spacing w:val="-6"/>
          <w:sz w:val="24"/>
        </w:rPr>
        <w:t>insert</w:t>
      </w:r>
      <w:r w:rsidRPr="00465C52">
        <w:rPr>
          <w:b w:val="0"/>
          <w:color w:val="0D0D0D" w:themeColor="text1" w:themeTint="F2"/>
          <w:spacing w:val="-4"/>
          <w:sz w:val="24"/>
        </w:rPr>
        <w:t xml:space="preserve"> </w:t>
      </w:r>
      <w:r w:rsidRPr="00465C52">
        <w:rPr>
          <w:b w:val="0"/>
          <w:i/>
          <w:iCs/>
          <w:color w:val="0D0D0D" w:themeColor="text1" w:themeTint="F2"/>
          <w:spacing w:val="-6"/>
          <w:sz w:val="24"/>
        </w:rPr>
        <w:t>full name]</w:t>
      </w:r>
      <w:r w:rsidR="00124DF8" w:rsidRPr="00465C52">
        <w:rPr>
          <w:b w:val="0"/>
          <w:i/>
          <w:iCs/>
          <w:color w:val="0D0D0D" w:themeColor="text1" w:themeTint="F2"/>
          <w:spacing w:val="-6"/>
          <w:sz w:val="24"/>
        </w:rPr>
        <w:br/>
      </w:r>
      <w:r w:rsidR="00124DF8" w:rsidRPr="00465C52">
        <w:rPr>
          <w:b w:val="0"/>
          <w:color w:val="0D0D0D" w:themeColor="text1" w:themeTint="F2"/>
          <w:spacing w:val="-4"/>
          <w:sz w:val="24"/>
        </w:rPr>
        <w:t xml:space="preserve">RFB No. and title: </w:t>
      </w:r>
      <w:r w:rsidR="00124DF8" w:rsidRPr="00465C52">
        <w:rPr>
          <w:b w:val="0"/>
          <w:i/>
          <w:iCs/>
          <w:color w:val="0D0D0D" w:themeColor="text1" w:themeTint="F2"/>
          <w:spacing w:val="-6"/>
          <w:sz w:val="24"/>
        </w:rPr>
        <w:t>[insert RFB number and title]</w:t>
      </w:r>
      <w:r w:rsidR="00124DF8" w:rsidRPr="00465C52">
        <w:rPr>
          <w:b w:val="0"/>
          <w:i/>
          <w:iCs/>
          <w:color w:val="0D0D0D" w:themeColor="text1" w:themeTint="F2"/>
          <w:spacing w:val="-6"/>
          <w:sz w:val="24"/>
        </w:rPr>
        <w:br/>
      </w:r>
      <w:r w:rsidR="00124DF8" w:rsidRPr="00465C52">
        <w:rPr>
          <w:b w:val="0"/>
          <w:color w:val="0D0D0D" w:themeColor="text1" w:themeTint="F2"/>
          <w:spacing w:val="-4"/>
          <w:sz w:val="24"/>
        </w:rPr>
        <w:t xml:space="preserve">Page </w:t>
      </w:r>
      <w:r w:rsidR="00124DF8" w:rsidRPr="00465C52">
        <w:rPr>
          <w:b w:val="0"/>
          <w:i/>
          <w:iCs/>
          <w:color w:val="0D0D0D" w:themeColor="text1" w:themeTint="F2"/>
          <w:spacing w:val="-6"/>
          <w:sz w:val="24"/>
        </w:rPr>
        <w:t xml:space="preserve">[insert page number] </w:t>
      </w:r>
      <w:r w:rsidR="00124DF8" w:rsidRPr="00465C52">
        <w:rPr>
          <w:b w:val="0"/>
          <w:color w:val="0D0D0D" w:themeColor="text1" w:themeTint="F2"/>
          <w:spacing w:val="-4"/>
          <w:sz w:val="24"/>
        </w:rPr>
        <w:t xml:space="preserve">of </w:t>
      </w:r>
      <w:r w:rsidR="00124DF8" w:rsidRPr="00465C52">
        <w:rPr>
          <w:b w:val="0"/>
          <w:i/>
          <w:iCs/>
          <w:color w:val="0D0D0D" w:themeColor="text1" w:themeTint="F2"/>
          <w:spacing w:val="-6"/>
          <w:sz w:val="24"/>
        </w:rPr>
        <w:t xml:space="preserve">[insert total number] </w:t>
      </w:r>
      <w:r w:rsidR="00124DF8" w:rsidRPr="00465C52">
        <w:rPr>
          <w:b w:val="0"/>
          <w:color w:val="0D0D0D" w:themeColor="text1" w:themeTint="F2"/>
          <w:spacing w:val="-4"/>
          <w:sz w:val="24"/>
        </w:rPr>
        <w:t>pages</w:t>
      </w:r>
    </w:p>
    <w:tbl>
      <w:tblPr>
        <w:tblW w:w="9389" w:type="dxa"/>
        <w:tblInd w:w="3" w:type="dxa"/>
        <w:tblLayout w:type="fixed"/>
        <w:tblCellMar>
          <w:left w:w="0" w:type="dxa"/>
          <w:right w:w="0" w:type="dxa"/>
        </w:tblCellMar>
        <w:tblLook w:val="0000" w:firstRow="0" w:lastRow="0" w:firstColumn="0" w:lastColumn="0" w:noHBand="0" w:noVBand="0"/>
      </w:tblPr>
      <w:tblGrid>
        <w:gridCol w:w="968"/>
        <w:gridCol w:w="1530"/>
        <w:gridCol w:w="5128"/>
        <w:gridCol w:w="1763"/>
      </w:tblGrid>
      <w:tr w:rsidR="0016255D" w:rsidRPr="00465C52" w14:paraId="65DD8552" w14:textId="77777777" w:rsidTr="00422820">
        <w:tc>
          <w:tcPr>
            <w:tcW w:w="9389" w:type="dxa"/>
            <w:gridSpan w:val="4"/>
            <w:tcBorders>
              <w:top w:val="single" w:sz="2" w:space="0" w:color="auto"/>
              <w:left w:val="single" w:sz="2" w:space="0" w:color="auto"/>
              <w:bottom w:val="single" w:sz="2" w:space="0" w:color="auto"/>
              <w:right w:val="single" w:sz="2" w:space="0" w:color="auto"/>
            </w:tcBorders>
          </w:tcPr>
          <w:p w14:paraId="4E678EA0" w14:textId="77777777" w:rsidR="00124DF8" w:rsidRPr="00465C52" w:rsidRDefault="00124DF8" w:rsidP="00347DB2">
            <w:pPr>
              <w:spacing w:before="80"/>
              <w:contextualSpacing/>
              <w:jc w:val="center"/>
              <w:rPr>
                <w:color w:val="0D0D0D" w:themeColor="text1" w:themeTint="F2"/>
                <w:spacing w:val="-4"/>
                <w:sz w:val="32"/>
                <w:szCs w:val="32"/>
              </w:rPr>
            </w:pPr>
            <w:r w:rsidRPr="00465C52">
              <w:rPr>
                <w:color w:val="0D0D0D" w:themeColor="text1" w:themeTint="F2"/>
                <w:spacing w:val="-4"/>
                <w:sz w:val="32"/>
                <w:szCs w:val="32"/>
              </w:rPr>
              <w:t>Environmental</w:t>
            </w:r>
            <w:r w:rsidR="009727E9" w:rsidRPr="00465C52">
              <w:rPr>
                <w:color w:val="0D0D0D" w:themeColor="text1" w:themeTint="F2"/>
                <w:spacing w:val="-4"/>
                <w:sz w:val="32"/>
                <w:szCs w:val="32"/>
              </w:rPr>
              <w:t xml:space="preserve"> and </w:t>
            </w:r>
            <w:r w:rsidRPr="00465C52">
              <w:rPr>
                <w:color w:val="0D0D0D" w:themeColor="text1" w:themeTint="F2"/>
                <w:spacing w:val="-4"/>
                <w:sz w:val="32"/>
                <w:szCs w:val="32"/>
              </w:rPr>
              <w:t xml:space="preserve">Social Performance Declaration </w:t>
            </w:r>
          </w:p>
          <w:p w14:paraId="75D7762D" w14:textId="77777777" w:rsidR="00124DF8" w:rsidRPr="00465C52" w:rsidRDefault="00124DF8" w:rsidP="00347DB2">
            <w:pPr>
              <w:spacing w:after="80"/>
              <w:contextualSpacing/>
              <w:jc w:val="center"/>
              <w:rPr>
                <w:color w:val="0D0D0D" w:themeColor="text1" w:themeTint="F2"/>
                <w:spacing w:val="-4"/>
              </w:rPr>
            </w:pPr>
            <w:r w:rsidRPr="00465C52">
              <w:rPr>
                <w:color w:val="0D0D0D" w:themeColor="text1" w:themeTint="F2"/>
                <w:spacing w:val="-4"/>
              </w:rPr>
              <w:t>in accordance with Section III, Qualification Criteria, and Requirements</w:t>
            </w:r>
          </w:p>
        </w:tc>
      </w:tr>
      <w:tr w:rsidR="0016255D" w:rsidRPr="00465C52" w14:paraId="09E3BD64" w14:textId="77777777" w:rsidTr="00422820">
        <w:tc>
          <w:tcPr>
            <w:tcW w:w="9389" w:type="dxa"/>
            <w:gridSpan w:val="4"/>
            <w:tcBorders>
              <w:top w:val="single" w:sz="2" w:space="0" w:color="auto"/>
              <w:left w:val="single" w:sz="2" w:space="0" w:color="auto"/>
              <w:bottom w:val="single" w:sz="2" w:space="0" w:color="auto"/>
              <w:right w:val="single" w:sz="2" w:space="0" w:color="auto"/>
            </w:tcBorders>
          </w:tcPr>
          <w:p w14:paraId="7E50870F" w14:textId="599DB094" w:rsidR="000A3269" w:rsidRPr="00465C52" w:rsidRDefault="00124DF8" w:rsidP="00347DB2">
            <w:pPr>
              <w:spacing w:before="40" w:after="120"/>
              <w:ind w:left="540" w:hanging="441"/>
              <w:contextualSpacing/>
              <w:jc w:val="both"/>
              <w:rPr>
                <w:color w:val="0D0D0D" w:themeColor="text1" w:themeTint="F2"/>
                <w:spacing w:val="-4"/>
              </w:rPr>
            </w:pPr>
            <w:r w:rsidRPr="00465C52">
              <w:rPr>
                <w:rFonts w:ascii="Wingdings" w:eastAsia="Wingdings" w:hAnsi="Wingdings" w:cs="Wingdings"/>
                <w:color w:val="0D0D0D" w:themeColor="text1" w:themeTint="F2"/>
                <w:spacing w:val="-2"/>
              </w:rPr>
              <w:t></w:t>
            </w:r>
            <w:r w:rsidRPr="00465C52">
              <w:rPr>
                <w:rFonts w:eastAsia="MS Mincho"/>
                <w:color w:val="0D0D0D" w:themeColor="text1" w:themeTint="F2"/>
                <w:spacing w:val="-2"/>
              </w:rPr>
              <w:tab/>
            </w:r>
            <w:r w:rsidR="000A3269" w:rsidRPr="00465C52">
              <w:rPr>
                <w:b/>
                <w:color w:val="0D0D0D" w:themeColor="text1" w:themeTint="F2"/>
                <w:spacing w:val="-6"/>
              </w:rPr>
              <w:t>No suspension or termination of contract</w:t>
            </w:r>
            <w:r w:rsidR="000A3269" w:rsidRPr="00465C52">
              <w:rPr>
                <w:color w:val="0D0D0D" w:themeColor="text1" w:themeTint="F2"/>
                <w:spacing w:val="-6"/>
              </w:rPr>
              <w:t xml:space="preserve">: An employer has not suspended or terminated a contract and/or called the performance security for a contract for reasons related to </w:t>
            </w:r>
            <w:r w:rsidR="000A3269" w:rsidRPr="00465C52">
              <w:rPr>
                <w:color w:val="0D0D0D" w:themeColor="text1" w:themeTint="F2"/>
                <w:spacing w:val="-4"/>
              </w:rPr>
              <w:t xml:space="preserve">Environmental, or </w:t>
            </w:r>
            <w:r w:rsidR="009727E9" w:rsidRPr="00465C52">
              <w:rPr>
                <w:color w:val="0D0D0D" w:themeColor="text1" w:themeTint="F2"/>
                <w:spacing w:val="-4"/>
              </w:rPr>
              <w:t xml:space="preserve">Social </w:t>
            </w:r>
            <w:r w:rsidR="000A3269" w:rsidRPr="00465C52">
              <w:rPr>
                <w:color w:val="0D0D0D" w:themeColor="text1" w:themeTint="F2"/>
                <w:spacing w:val="-4"/>
              </w:rPr>
              <w:t xml:space="preserve">(ES) performance </w:t>
            </w:r>
            <w:r w:rsidR="000A3269" w:rsidRPr="00465C52">
              <w:rPr>
                <w:color w:val="0D0D0D" w:themeColor="text1" w:themeTint="F2"/>
                <w:spacing w:val="-6"/>
              </w:rPr>
              <w:t xml:space="preserve">since </w:t>
            </w:r>
            <w:r w:rsidR="00A25972" w:rsidRPr="00465C52">
              <w:rPr>
                <w:color w:val="0D0D0D" w:themeColor="text1" w:themeTint="F2"/>
                <w:spacing w:val="-6"/>
              </w:rPr>
              <w:t xml:space="preserve">the date </w:t>
            </w:r>
            <w:r w:rsidR="000A3269" w:rsidRPr="00465C52">
              <w:rPr>
                <w:color w:val="0D0D0D" w:themeColor="text1" w:themeTint="F2"/>
                <w:spacing w:val="-6"/>
              </w:rPr>
              <w:t xml:space="preserve">specified in Section III, </w:t>
            </w:r>
            <w:r w:rsidR="006201DF" w:rsidRPr="00465C52">
              <w:rPr>
                <w:bCs/>
                <w:color w:val="0D0D0D" w:themeColor="text1" w:themeTint="F2"/>
              </w:rPr>
              <w:t>Evaluation and Qualification Criteria</w:t>
            </w:r>
            <w:r w:rsidR="000A3269" w:rsidRPr="00465C52">
              <w:rPr>
                <w:color w:val="0D0D0D" w:themeColor="text1" w:themeTint="F2"/>
                <w:spacing w:val="-7"/>
              </w:rPr>
              <w:t xml:space="preserve">, Sub-Factor </w:t>
            </w:r>
            <w:r w:rsidR="00A25972" w:rsidRPr="00465C52">
              <w:rPr>
                <w:color w:val="0D0D0D" w:themeColor="text1" w:themeTint="F2"/>
                <w:spacing w:val="-4"/>
              </w:rPr>
              <w:t>2.5</w:t>
            </w:r>
            <w:r w:rsidR="000A3269" w:rsidRPr="00465C52">
              <w:rPr>
                <w:color w:val="0D0D0D" w:themeColor="text1" w:themeTint="F2"/>
                <w:spacing w:val="-4"/>
              </w:rPr>
              <w:t>.</w:t>
            </w:r>
          </w:p>
          <w:p w14:paraId="725A3658" w14:textId="41CC254D" w:rsidR="00124DF8" w:rsidRPr="00465C52" w:rsidRDefault="000A3269" w:rsidP="00347DB2">
            <w:pPr>
              <w:spacing w:before="40" w:after="120"/>
              <w:ind w:left="540" w:hanging="441"/>
              <w:contextualSpacing/>
              <w:jc w:val="both"/>
              <w:rPr>
                <w:color w:val="0D0D0D" w:themeColor="text1" w:themeTint="F2"/>
                <w:spacing w:val="-4"/>
              </w:rPr>
            </w:pPr>
            <w:r w:rsidRPr="00465C52">
              <w:rPr>
                <w:rFonts w:ascii="Wingdings" w:eastAsia="Wingdings" w:hAnsi="Wingdings" w:cs="Wingdings"/>
                <w:color w:val="0D0D0D" w:themeColor="text1" w:themeTint="F2"/>
                <w:spacing w:val="-2"/>
              </w:rPr>
              <w:t></w:t>
            </w:r>
            <w:r w:rsidRPr="00465C52">
              <w:rPr>
                <w:color w:val="0D0D0D" w:themeColor="text1" w:themeTint="F2"/>
                <w:spacing w:val="-4"/>
              </w:rPr>
              <w:tab/>
            </w:r>
            <w:r w:rsidRPr="00465C52">
              <w:rPr>
                <w:b/>
                <w:color w:val="0D0D0D" w:themeColor="text1" w:themeTint="F2"/>
                <w:spacing w:val="-4"/>
              </w:rPr>
              <w:t xml:space="preserve">Declaration of </w:t>
            </w:r>
            <w:r w:rsidRPr="00465C52">
              <w:rPr>
                <w:b/>
                <w:color w:val="0D0D0D" w:themeColor="text1" w:themeTint="F2"/>
                <w:spacing w:val="-6"/>
              </w:rPr>
              <w:t>suspension or termination of contract</w:t>
            </w:r>
            <w:r w:rsidRPr="00465C52">
              <w:rPr>
                <w:color w:val="0D0D0D" w:themeColor="text1" w:themeTint="F2"/>
                <w:spacing w:val="-6"/>
              </w:rPr>
              <w:t xml:space="preserve">:  The following contract(s) has/have been suspended or terminated and/or Performance Security called by an employer(s) for reasons related to </w:t>
            </w:r>
            <w:r w:rsidR="009727E9" w:rsidRPr="00465C52">
              <w:rPr>
                <w:color w:val="0D0D0D" w:themeColor="text1" w:themeTint="F2"/>
                <w:spacing w:val="-4"/>
              </w:rPr>
              <w:t>Environmental, or Social (ES)</w:t>
            </w:r>
            <w:r w:rsidRPr="00465C52">
              <w:rPr>
                <w:color w:val="0D0D0D" w:themeColor="text1" w:themeTint="F2"/>
                <w:spacing w:val="-4"/>
              </w:rPr>
              <w:t xml:space="preserve">performance </w:t>
            </w:r>
            <w:r w:rsidRPr="00465C52">
              <w:rPr>
                <w:color w:val="0D0D0D" w:themeColor="text1" w:themeTint="F2"/>
                <w:spacing w:val="-6"/>
              </w:rPr>
              <w:t xml:space="preserve">since the date specified in Section III, </w:t>
            </w:r>
            <w:r w:rsidR="006201DF" w:rsidRPr="00465C52">
              <w:rPr>
                <w:bCs/>
                <w:color w:val="0D0D0D" w:themeColor="text1" w:themeTint="F2"/>
              </w:rPr>
              <w:t>Evaluation and Qualification Criteria</w:t>
            </w:r>
            <w:r w:rsidRPr="00465C52">
              <w:rPr>
                <w:color w:val="0D0D0D" w:themeColor="text1" w:themeTint="F2"/>
                <w:spacing w:val="-7"/>
              </w:rPr>
              <w:t xml:space="preserve">, Sub-Factor </w:t>
            </w:r>
            <w:r w:rsidRPr="00465C52">
              <w:rPr>
                <w:color w:val="0D0D0D" w:themeColor="text1" w:themeTint="F2"/>
                <w:spacing w:val="-4"/>
              </w:rPr>
              <w:t>2.5. Details are described below:</w:t>
            </w:r>
          </w:p>
        </w:tc>
      </w:tr>
      <w:tr w:rsidR="0016255D" w:rsidRPr="00465C52" w14:paraId="425227E7" w14:textId="77777777" w:rsidTr="00422820">
        <w:tc>
          <w:tcPr>
            <w:tcW w:w="968" w:type="dxa"/>
            <w:tcBorders>
              <w:top w:val="single" w:sz="2" w:space="0" w:color="auto"/>
              <w:left w:val="single" w:sz="2" w:space="0" w:color="auto"/>
              <w:bottom w:val="single" w:sz="2" w:space="0" w:color="auto"/>
              <w:right w:val="single" w:sz="2" w:space="0" w:color="auto"/>
            </w:tcBorders>
          </w:tcPr>
          <w:p w14:paraId="00E55CB4" w14:textId="77777777" w:rsidR="00124DF8" w:rsidRPr="00465C52" w:rsidRDefault="00124DF8" w:rsidP="00347DB2">
            <w:pPr>
              <w:spacing w:before="40" w:after="120"/>
              <w:ind w:left="102"/>
              <w:contextualSpacing/>
              <w:rPr>
                <w:b/>
                <w:bCs/>
                <w:color w:val="0D0D0D" w:themeColor="text1" w:themeTint="F2"/>
                <w:spacing w:val="-4"/>
              </w:rPr>
            </w:pPr>
            <w:r w:rsidRPr="00465C52">
              <w:rPr>
                <w:b/>
                <w:bCs/>
                <w:color w:val="0D0D0D" w:themeColor="text1" w:themeTint="F2"/>
                <w:spacing w:val="-4"/>
              </w:rPr>
              <w:t>Year</w:t>
            </w:r>
          </w:p>
        </w:tc>
        <w:tc>
          <w:tcPr>
            <w:tcW w:w="1530" w:type="dxa"/>
            <w:tcBorders>
              <w:top w:val="single" w:sz="2" w:space="0" w:color="auto"/>
              <w:left w:val="single" w:sz="2" w:space="0" w:color="auto"/>
              <w:bottom w:val="single" w:sz="2" w:space="0" w:color="auto"/>
              <w:right w:val="single" w:sz="2" w:space="0" w:color="auto"/>
            </w:tcBorders>
          </w:tcPr>
          <w:p w14:paraId="7A2221C8" w14:textId="77777777" w:rsidR="00124DF8" w:rsidRPr="00465C52" w:rsidRDefault="00124DF8" w:rsidP="00347DB2">
            <w:pPr>
              <w:spacing w:before="40" w:after="120"/>
              <w:ind w:left="112"/>
              <w:contextualSpacing/>
              <w:jc w:val="center"/>
              <w:rPr>
                <w:b/>
                <w:bCs/>
                <w:color w:val="0D0D0D" w:themeColor="text1" w:themeTint="F2"/>
                <w:spacing w:val="-4"/>
              </w:rPr>
            </w:pPr>
            <w:r w:rsidRPr="00465C52">
              <w:rPr>
                <w:b/>
                <w:bCs/>
                <w:color w:val="0D0D0D" w:themeColor="text1" w:themeTint="F2"/>
                <w:spacing w:val="-4"/>
              </w:rPr>
              <w:t>Suspended or terminated portion of contract</w:t>
            </w:r>
          </w:p>
        </w:tc>
        <w:tc>
          <w:tcPr>
            <w:tcW w:w="5128" w:type="dxa"/>
            <w:tcBorders>
              <w:top w:val="single" w:sz="2" w:space="0" w:color="auto"/>
              <w:left w:val="single" w:sz="2" w:space="0" w:color="auto"/>
              <w:bottom w:val="single" w:sz="2" w:space="0" w:color="auto"/>
              <w:right w:val="single" w:sz="2" w:space="0" w:color="auto"/>
            </w:tcBorders>
          </w:tcPr>
          <w:p w14:paraId="0A76DEEF" w14:textId="77777777" w:rsidR="00124DF8" w:rsidRPr="00465C52" w:rsidRDefault="00124DF8" w:rsidP="00347DB2">
            <w:pPr>
              <w:spacing w:before="40" w:after="120"/>
              <w:ind w:left="1323"/>
              <w:contextualSpacing/>
              <w:rPr>
                <w:b/>
                <w:bCs/>
                <w:color w:val="0D0D0D" w:themeColor="text1" w:themeTint="F2"/>
                <w:spacing w:val="-4"/>
              </w:rPr>
            </w:pPr>
            <w:r w:rsidRPr="00465C52">
              <w:rPr>
                <w:b/>
                <w:bCs/>
                <w:color w:val="0D0D0D" w:themeColor="text1" w:themeTint="F2"/>
                <w:spacing w:val="-4"/>
              </w:rPr>
              <w:t>Contract Identification</w:t>
            </w:r>
          </w:p>
          <w:p w14:paraId="0D533DC9" w14:textId="77777777" w:rsidR="00124DF8" w:rsidRPr="00465C52" w:rsidRDefault="00124DF8" w:rsidP="00347DB2">
            <w:pPr>
              <w:spacing w:before="40" w:after="120"/>
              <w:ind w:left="60"/>
              <w:contextualSpacing/>
              <w:rPr>
                <w:i/>
                <w:iCs/>
                <w:color w:val="0D0D0D" w:themeColor="text1" w:themeTint="F2"/>
                <w:spacing w:val="-6"/>
              </w:rPr>
            </w:pPr>
          </w:p>
        </w:tc>
        <w:tc>
          <w:tcPr>
            <w:tcW w:w="1763" w:type="dxa"/>
            <w:tcBorders>
              <w:top w:val="single" w:sz="2" w:space="0" w:color="auto"/>
              <w:left w:val="single" w:sz="2" w:space="0" w:color="auto"/>
              <w:bottom w:val="single" w:sz="2" w:space="0" w:color="auto"/>
              <w:right w:val="single" w:sz="2" w:space="0" w:color="auto"/>
            </w:tcBorders>
          </w:tcPr>
          <w:p w14:paraId="4D75FC05" w14:textId="77777777" w:rsidR="00124DF8" w:rsidRPr="00465C52" w:rsidRDefault="00124DF8" w:rsidP="00347DB2">
            <w:pPr>
              <w:spacing w:before="40" w:after="120"/>
              <w:contextualSpacing/>
              <w:jc w:val="center"/>
              <w:rPr>
                <w:i/>
                <w:iCs/>
                <w:color w:val="0D0D0D" w:themeColor="text1" w:themeTint="F2"/>
                <w:spacing w:val="-6"/>
              </w:rPr>
            </w:pPr>
            <w:r w:rsidRPr="00465C52">
              <w:rPr>
                <w:b/>
                <w:bCs/>
                <w:color w:val="0D0D0D" w:themeColor="text1" w:themeTint="F2"/>
                <w:spacing w:val="-4"/>
              </w:rPr>
              <w:t>Total Contract Amount (current value, currency, exchange rate and US$ equivalent)</w:t>
            </w:r>
          </w:p>
        </w:tc>
      </w:tr>
      <w:tr w:rsidR="0016255D" w:rsidRPr="00465C52" w14:paraId="3DC52104" w14:textId="77777777" w:rsidTr="00422820">
        <w:tc>
          <w:tcPr>
            <w:tcW w:w="968" w:type="dxa"/>
            <w:tcBorders>
              <w:top w:val="single" w:sz="2" w:space="0" w:color="auto"/>
              <w:left w:val="single" w:sz="2" w:space="0" w:color="auto"/>
              <w:bottom w:val="single" w:sz="2" w:space="0" w:color="auto"/>
              <w:right w:val="single" w:sz="2" w:space="0" w:color="auto"/>
            </w:tcBorders>
          </w:tcPr>
          <w:p w14:paraId="64D1ABD2" w14:textId="77777777" w:rsidR="00124DF8" w:rsidRPr="00465C52" w:rsidRDefault="00124DF8" w:rsidP="00347DB2">
            <w:pPr>
              <w:spacing w:before="40" w:after="120"/>
              <w:contextualSpacing/>
              <w:rPr>
                <w:color w:val="0D0D0D" w:themeColor="text1" w:themeTint="F2"/>
              </w:rPr>
            </w:pPr>
            <w:r w:rsidRPr="00465C52">
              <w:rPr>
                <w:i/>
                <w:iCs/>
                <w:color w:val="0D0D0D" w:themeColor="text1" w:themeTint="F2"/>
                <w:spacing w:val="-6"/>
              </w:rPr>
              <w:t xml:space="preserve">[insert </w:t>
            </w:r>
            <w:r w:rsidRPr="00465C52">
              <w:rPr>
                <w:i/>
                <w:iCs/>
                <w:color w:val="0D0D0D" w:themeColor="text1" w:themeTint="F2"/>
                <w:spacing w:val="-9"/>
              </w:rPr>
              <w:t>year]</w:t>
            </w:r>
          </w:p>
        </w:tc>
        <w:tc>
          <w:tcPr>
            <w:tcW w:w="1530" w:type="dxa"/>
            <w:tcBorders>
              <w:top w:val="single" w:sz="2" w:space="0" w:color="auto"/>
              <w:left w:val="single" w:sz="2" w:space="0" w:color="auto"/>
              <w:bottom w:val="single" w:sz="2" w:space="0" w:color="auto"/>
              <w:right w:val="single" w:sz="2" w:space="0" w:color="auto"/>
            </w:tcBorders>
          </w:tcPr>
          <w:p w14:paraId="5AB98E80" w14:textId="77777777" w:rsidR="00124DF8" w:rsidRPr="00465C52" w:rsidRDefault="00124DF8" w:rsidP="00347DB2">
            <w:pPr>
              <w:spacing w:before="40" w:after="120"/>
              <w:contextualSpacing/>
              <w:rPr>
                <w:color w:val="0D0D0D" w:themeColor="text1" w:themeTint="F2"/>
              </w:rPr>
            </w:pPr>
            <w:r w:rsidRPr="00465C52">
              <w:rPr>
                <w:i/>
                <w:iCs/>
                <w:color w:val="0D0D0D" w:themeColor="text1" w:themeTint="F2"/>
                <w:spacing w:val="-6"/>
              </w:rPr>
              <w:t>[insert amount and percentage]</w:t>
            </w:r>
          </w:p>
        </w:tc>
        <w:tc>
          <w:tcPr>
            <w:tcW w:w="5128" w:type="dxa"/>
            <w:tcBorders>
              <w:top w:val="single" w:sz="2" w:space="0" w:color="auto"/>
              <w:left w:val="single" w:sz="2" w:space="0" w:color="auto"/>
              <w:bottom w:val="single" w:sz="2" w:space="0" w:color="auto"/>
              <w:right w:val="single" w:sz="2" w:space="0" w:color="auto"/>
            </w:tcBorders>
          </w:tcPr>
          <w:p w14:paraId="1B9C9DF8" w14:textId="77777777" w:rsidR="00124DF8" w:rsidRPr="00465C52" w:rsidRDefault="00124DF8" w:rsidP="00347DB2">
            <w:pPr>
              <w:spacing w:before="40" w:after="120"/>
              <w:ind w:left="60"/>
              <w:contextualSpacing/>
              <w:rPr>
                <w:i/>
                <w:iCs/>
                <w:color w:val="0D0D0D" w:themeColor="text1" w:themeTint="F2"/>
                <w:spacing w:val="-6"/>
              </w:rPr>
            </w:pPr>
            <w:r w:rsidRPr="00465C52">
              <w:rPr>
                <w:color w:val="0D0D0D" w:themeColor="text1" w:themeTint="F2"/>
                <w:spacing w:val="-4"/>
              </w:rPr>
              <w:t xml:space="preserve">Contract Identification: </w:t>
            </w:r>
            <w:r w:rsidRPr="00465C52">
              <w:rPr>
                <w:i/>
                <w:iCs/>
                <w:color w:val="0D0D0D" w:themeColor="text1" w:themeTint="F2"/>
                <w:spacing w:val="-6"/>
              </w:rPr>
              <w:t>[indicate complete contract name/ number, and any other identification]</w:t>
            </w:r>
          </w:p>
          <w:p w14:paraId="6264E1EC" w14:textId="77777777" w:rsidR="00124DF8" w:rsidRPr="00465C52" w:rsidRDefault="00124DF8" w:rsidP="00347DB2">
            <w:pPr>
              <w:spacing w:before="40" w:after="120"/>
              <w:ind w:left="60"/>
              <w:contextualSpacing/>
              <w:rPr>
                <w:i/>
                <w:iCs/>
                <w:color w:val="0D0D0D" w:themeColor="text1" w:themeTint="F2"/>
                <w:spacing w:val="-6"/>
              </w:rPr>
            </w:pPr>
            <w:r w:rsidRPr="00465C52">
              <w:rPr>
                <w:color w:val="0D0D0D" w:themeColor="text1" w:themeTint="F2"/>
                <w:spacing w:val="-4"/>
              </w:rPr>
              <w:t xml:space="preserve">Name of Employer: </w:t>
            </w:r>
            <w:r w:rsidRPr="00465C52">
              <w:rPr>
                <w:i/>
                <w:iCs/>
                <w:color w:val="0D0D0D" w:themeColor="text1" w:themeTint="F2"/>
                <w:spacing w:val="-6"/>
              </w:rPr>
              <w:t>[insert full name]</w:t>
            </w:r>
          </w:p>
          <w:p w14:paraId="533C08BA" w14:textId="77777777" w:rsidR="00124DF8" w:rsidRPr="00465C52" w:rsidRDefault="00124DF8" w:rsidP="00347DB2">
            <w:pPr>
              <w:spacing w:before="40" w:after="120"/>
              <w:ind w:left="58"/>
              <w:contextualSpacing/>
              <w:rPr>
                <w:i/>
                <w:iCs/>
                <w:color w:val="0D0D0D" w:themeColor="text1" w:themeTint="F2"/>
                <w:spacing w:val="-6"/>
              </w:rPr>
            </w:pPr>
            <w:r w:rsidRPr="00465C52">
              <w:rPr>
                <w:color w:val="0D0D0D" w:themeColor="text1" w:themeTint="F2"/>
                <w:spacing w:val="-4"/>
              </w:rPr>
              <w:t xml:space="preserve">Address of Employer: </w:t>
            </w:r>
            <w:r w:rsidRPr="00465C52">
              <w:rPr>
                <w:i/>
                <w:iCs/>
                <w:color w:val="0D0D0D" w:themeColor="text1" w:themeTint="F2"/>
                <w:spacing w:val="-6"/>
              </w:rPr>
              <w:t>[insert street/city/country]</w:t>
            </w:r>
          </w:p>
          <w:p w14:paraId="4127BA49" w14:textId="60E25D9D" w:rsidR="00124DF8" w:rsidRPr="00465C52" w:rsidRDefault="00124DF8" w:rsidP="00347DB2">
            <w:pPr>
              <w:spacing w:before="40" w:after="120"/>
              <w:ind w:left="58"/>
              <w:contextualSpacing/>
              <w:rPr>
                <w:color w:val="0D0D0D" w:themeColor="text1" w:themeTint="F2"/>
              </w:rPr>
            </w:pPr>
            <w:r w:rsidRPr="00465C52">
              <w:rPr>
                <w:color w:val="0D0D0D" w:themeColor="text1" w:themeTint="F2"/>
                <w:spacing w:val="-4"/>
              </w:rPr>
              <w:t xml:space="preserve">Reason(s) for suspension or termination: </w:t>
            </w:r>
            <w:r w:rsidRPr="00465C52">
              <w:rPr>
                <w:i/>
                <w:iCs/>
                <w:color w:val="0D0D0D" w:themeColor="text1" w:themeTint="F2"/>
                <w:spacing w:val="-6"/>
              </w:rPr>
              <w:t>[indicate main reason(s)</w:t>
            </w:r>
            <w:r w:rsidR="007525DF" w:rsidRPr="00465C52">
              <w:rPr>
                <w:i/>
                <w:iCs/>
                <w:color w:val="0D0D0D" w:themeColor="text1" w:themeTint="F2"/>
                <w:spacing w:val="-6"/>
              </w:rPr>
              <w:t xml:space="preserve"> e.g. for </w:t>
            </w:r>
            <w:r w:rsidR="009727E9" w:rsidRPr="00465C52">
              <w:rPr>
                <w:i/>
                <w:iCs/>
                <w:color w:val="0D0D0D" w:themeColor="text1" w:themeTint="F2"/>
                <w:spacing w:val="-6"/>
              </w:rPr>
              <w:t xml:space="preserve">gender-based violence; sexual exploitation or </w:t>
            </w:r>
            <w:r w:rsidR="00395933" w:rsidRPr="00465C52">
              <w:rPr>
                <w:i/>
                <w:iCs/>
                <w:color w:val="0D0D0D" w:themeColor="text1" w:themeTint="F2"/>
                <w:spacing w:val="-6"/>
              </w:rPr>
              <w:t xml:space="preserve">sexual abuse </w:t>
            </w:r>
            <w:r w:rsidR="007525DF" w:rsidRPr="00465C52">
              <w:rPr>
                <w:i/>
                <w:iCs/>
                <w:color w:val="0D0D0D" w:themeColor="text1" w:themeTint="F2"/>
                <w:spacing w:val="-6"/>
              </w:rPr>
              <w:t>breaches</w:t>
            </w:r>
            <w:r w:rsidRPr="00465C52">
              <w:rPr>
                <w:i/>
                <w:iCs/>
                <w:color w:val="0D0D0D" w:themeColor="text1" w:themeTint="F2"/>
                <w:spacing w:val="-6"/>
              </w:rPr>
              <w:t>]</w:t>
            </w:r>
          </w:p>
        </w:tc>
        <w:tc>
          <w:tcPr>
            <w:tcW w:w="1763" w:type="dxa"/>
            <w:tcBorders>
              <w:top w:val="single" w:sz="2" w:space="0" w:color="auto"/>
              <w:left w:val="single" w:sz="2" w:space="0" w:color="auto"/>
              <w:bottom w:val="single" w:sz="2" w:space="0" w:color="auto"/>
              <w:right w:val="single" w:sz="2" w:space="0" w:color="auto"/>
            </w:tcBorders>
          </w:tcPr>
          <w:p w14:paraId="2C225FE2" w14:textId="77777777" w:rsidR="00124DF8" w:rsidRPr="00465C52" w:rsidRDefault="00124DF8" w:rsidP="00347DB2">
            <w:pPr>
              <w:spacing w:before="40" w:after="120"/>
              <w:contextualSpacing/>
              <w:rPr>
                <w:color w:val="0D0D0D" w:themeColor="text1" w:themeTint="F2"/>
              </w:rPr>
            </w:pPr>
            <w:r w:rsidRPr="00465C52">
              <w:rPr>
                <w:i/>
                <w:iCs/>
                <w:color w:val="0D0D0D" w:themeColor="text1" w:themeTint="F2"/>
                <w:spacing w:val="-6"/>
              </w:rPr>
              <w:t>[insert amount]</w:t>
            </w:r>
          </w:p>
        </w:tc>
      </w:tr>
      <w:tr w:rsidR="0016255D" w:rsidRPr="00465C52" w14:paraId="700A97F0" w14:textId="77777777" w:rsidTr="00422820">
        <w:tc>
          <w:tcPr>
            <w:tcW w:w="968" w:type="dxa"/>
            <w:tcBorders>
              <w:top w:val="single" w:sz="2" w:space="0" w:color="auto"/>
              <w:left w:val="single" w:sz="2" w:space="0" w:color="auto"/>
              <w:bottom w:val="single" w:sz="2" w:space="0" w:color="auto"/>
              <w:right w:val="single" w:sz="2" w:space="0" w:color="auto"/>
            </w:tcBorders>
          </w:tcPr>
          <w:p w14:paraId="4E906DF8" w14:textId="77777777" w:rsidR="00124DF8" w:rsidRPr="00465C52" w:rsidRDefault="00124DF8" w:rsidP="00347DB2">
            <w:pPr>
              <w:spacing w:before="40" w:after="120"/>
              <w:contextualSpacing/>
              <w:rPr>
                <w:i/>
                <w:iCs/>
                <w:color w:val="0D0D0D" w:themeColor="text1" w:themeTint="F2"/>
                <w:spacing w:val="-6"/>
              </w:rPr>
            </w:pPr>
            <w:r w:rsidRPr="00465C52">
              <w:rPr>
                <w:i/>
                <w:iCs/>
                <w:color w:val="0D0D0D" w:themeColor="text1" w:themeTint="F2"/>
                <w:spacing w:val="-6"/>
              </w:rPr>
              <w:t xml:space="preserve">[insert </w:t>
            </w:r>
            <w:r w:rsidRPr="00465C52">
              <w:rPr>
                <w:i/>
                <w:iCs/>
                <w:color w:val="0D0D0D" w:themeColor="text1" w:themeTint="F2"/>
                <w:spacing w:val="-9"/>
              </w:rPr>
              <w:t>year]</w:t>
            </w:r>
          </w:p>
        </w:tc>
        <w:tc>
          <w:tcPr>
            <w:tcW w:w="1530" w:type="dxa"/>
            <w:tcBorders>
              <w:top w:val="single" w:sz="2" w:space="0" w:color="auto"/>
              <w:left w:val="single" w:sz="2" w:space="0" w:color="auto"/>
              <w:bottom w:val="single" w:sz="2" w:space="0" w:color="auto"/>
              <w:right w:val="single" w:sz="2" w:space="0" w:color="auto"/>
            </w:tcBorders>
          </w:tcPr>
          <w:p w14:paraId="15D7A2EE" w14:textId="77777777" w:rsidR="00124DF8" w:rsidRPr="00465C52" w:rsidRDefault="00124DF8" w:rsidP="00347DB2">
            <w:pPr>
              <w:spacing w:before="40" w:after="120"/>
              <w:contextualSpacing/>
              <w:rPr>
                <w:i/>
                <w:iCs/>
                <w:color w:val="0D0D0D" w:themeColor="text1" w:themeTint="F2"/>
                <w:spacing w:val="-6"/>
              </w:rPr>
            </w:pPr>
            <w:r w:rsidRPr="00465C52">
              <w:rPr>
                <w:i/>
                <w:iCs/>
                <w:color w:val="0D0D0D" w:themeColor="text1" w:themeTint="F2"/>
                <w:spacing w:val="-6"/>
              </w:rPr>
              <w:t>[insert amount and percentage]</w:t>
            </w:r>
          </w:p>
        </w:tc>
        <w:tc>
          <w:tcPr>
            <w:tcW w:w="5128" w:type="dxa"/>
            <w:tcBorders>
              <w:top w:val="single" w:sz="2" w:space="0" w:color="auto"/>
              <w:left w:val="single" w:sz="2" w:space="0" w:color="auto"/>
              <w:bottom w:val="single" w:sz="2" w:space="0" w:color="auto"/>
              <w:right w:val="single" w:sz="2" w:space="0" w:color="auto"/>
            </w:tcBorders>
          </w:tcPr>
          <w:p w14:paraId="0C924427" w14:textId="77777777" w:rsidR="00124DF8" w:rsidRPr="00465C52" w:rsidRDefault="00124DF8" w:rsidP="00347DB2">
            <w:pPr>
              <w:spacing w:before="40" w:after="120"/>
              <w:ind w:left="60"/>
              <w:contextualSpacing/>
              <w:rPr>
                <w:i/>
                <w:iCs/>
                <w:color w:val="0D0D0D" w:themeColor="text1" w:themeTint="F2"/>
                <w:spacing w:val="-6"/>
              </w:rPr>
            </w:pPr>
            <w:r w:rsidRPr="00465C52">
              <w:rPr>
                <w:color w:val="0D0D0D" w:themeColor="text1" w:themeTint="F2"/>
                <w:spacing w:val="-4"/>
              </w:rPr>
              <w:t xml:space="preserve">Contract Identification: </w:t>
            </w:r>
            <w:r w:rsidRPr="00465C52">
              <w:rPr>
                <w:i/>
                <w:iCs/>
                <w:color w:val="0D0D0D" w:themeColor="text1" w:themeTint="F2"/>
                <w:spacing w:val="-6"/>
              </w:rPr>
              <w:t>[indicate complete contract name/ number, and any other identification]</w:t>
            </w:r>
          </w:p>
          <w:p w14:paraId="624D4EC7" w14:textId="77777777" w:rsidR="00124DF8" w:rsidRPr="00465C52" w:rsidRDefault="00124DF8" w:rsidP="00347DB2">
            <w:pPr>
              <w:spacing w:before="40" w:after="120"/>
              <w:ind w:left="60"/>
              <w:contextualSpacing/>
              <w:rPr>
                <w:i/>
                <w:iCs/>
                <w:color w:val="0D0D0D" w:themeColor="text1" w:themeTint="F2"/>
                <w:spacing w:val="-6"/>
              </w:rPr>
            </w:pPr>
            <w:r w:rsidRPr="00465C52">
              <w:rPr>
                <w:color w:val="0D0D0D" w:themeColor="text1" w:themeTint="F2"/>
                <w:spacing w:val="-4"/>
              </w:rPr>
              <w:t xml:space="preserve">Name of Employer: </w:t>
            </w:r>
            <w:r w:rsidRPr="00465C52">
              <w:rPr>
                <w:i/>
                <w:iCs/>
                <w:color w:val="0D0D0D" w:themeColor="text1" w:themeTint="F2"/>
                <w:spacing w:val="-6"/>
              </w:rPr>
              <w:t>[insert full name]</w:t>
            </w:r>
          </w:p>
          <w:p w14:paraId="4AD4147D" w14:textId="77777777" w:rsidR="00124DF8" w:rsidRPr="00465C52" w:rsidRDefault="00124DF8" w:rsidP="00347DB2">
            <w:pPr>
              <w:spacing w:before="40" w:after="120"/>
              <w:ind w:left="58"/>
              <w:contextualSpacing/>
              <w:rPr>
                <w:i/>
                <w:iCs/>
                <w:color w:val="0D0D0D" w:themeColor="text1" w:themeTint="F2"/>
                <w:spacing w:val="-6"/>
              </w:rPr>
            </w:pPr>
            <w:r w:rsidRPr="00465C52">
              <w:rPr>
                <w:color w:val="0D0D0D" w:themeColor="text1" w:themeTint="F2"/>
                <w:spacing w:val="-4"/>
              </w:rPr>
              <w:t xml:space="preserve">Address of Employer: </w:t>
            </w:r>
            <w:r w:rsidRPr="00465C52">
              <w:rPr>
                <w:i/>
                <w:iCs/>
                <w:color w:val="0D0D0D" w:themeColor="text1" w:themeTint="F2"/>
                <w:spacing w:val="-6"/>
              </w:rPr>
              <w:t>[insert street/city/country]</w:t>
            </w:r>
          </w:p>
          <w:p w14:paraId="4522E457" w14:textId="77777777" w:rsidR="00124DF8" w:rsidRPr="00465C52" w:rsidRDefault="00124DF8" w:rsidP="00347DB2">
            <w:pPr>
              <w:spacing w:before="40" w:after="120"/>
              <w:ind w:left="60"/>
              <w:contextualSpacing/>
              <w:rPr>
                <w:color w:val="0D0D0D" w:themeColor="text1" w:themeTint="F2"/>
                <w:spacing w:val="-4"/>
              </w:rPr>
            </w:pPr>
            <w:r w:rsidRPr="00465C52">
              <w:rPr>
                <w:color w:val="0D0D0D" w:themeColor="text1" w:themeTint="F2"/>
                <w:spacing w:val="-4"/>
              </w:rPr>
              <w:t xml:space="preserve">Reason(s) for suspension or termination: </w:t>
            </w:r>
            <w:r w:rsidRPr="00465C52">
              <w:rPr>
                <w:i/>
                <w:iCs/>
                <w:color w:val="0D0D0D" w:themeColor="text1" w:themeTint="F2"/>
                <w:spacing w:val="-6"/>
              </w:rPr>
              <w:t>[indicate main reason(s)]</w:t>
            </w:r>
          </w:p>
        </w:tc>
        <w:tc>
          <w:tcPr>
            <w:tcW w:w="1763" w:type="dxa"/>
            <w:tcBorders>
              <w:top w:val="single" w:sz="2" w:space="0" w:color="auto"/>
              <w:left w:val="single" w:sz="2" w:space="0" w:color="auto"/>
              <w:bottom w:val="single" w:sz="2" w:space="0" w:color="auto"/>
              <w:right w:val="single" w:sz="2" w:space="0" w:color="auto"/>
            </w:tcBorders>
          </w:tcPr>
          <w:p w14:paraId="669EAAC8" w14:textId="77777777" w:rsidR="00124DF8" w:rsidRPr="00465C52" w:rsidRDefault="00124DF8" w:rsidP="00347DB2">
            <w:pPr>
              <w:spacing w:before="40" w:after="120"/>
              <w:contextualSpacing/>
              <w:rPr>
                <w:i/>
                <w:iCs/>
                <w:color w:val="0D0D0D" w:themeColor="text1" w:themeTint="F2"/>
                <w:spacing w:val="-6"/>
              </w:rPr>
            </w:pPr>
            <w:r w:rsidRPr="00465C52">
              <w:rPr>
                <w:i/>
                <w:iCs/>
                <w:color w:val="0D0D0D" w:themeColor="text1" w:themeTint="F2"/>
                <w:spacing w:val="-6"/>
              </w:rPr>
              <w:t>[insert amount]</w:t>
            </w:r>
          </w:p>
        </w:tc>
      </w:tr>
      <w:tr w:rsidR="0016255D" w:rsidRPr="00465C52" w14:paraId="0BE6B847" w14:textId="77777777" w:rsidTr="00422820">
        <w:tc>
          <w:tcPr>
            <w:tcW w:w="968" w:type="dxa"/>
            <w:tcBorders>
              <w:top w:val="single" w:sz="2" w:space="0" w:color="auto"/>
              <w:left w:val="single" w:sz="2" w:space="0" w:color="auto"/>
              <w:bottom w:val="single" w:sz="2" w:space="0" w:color="auto"/>
              <w:right w:val="single" w:sz="2" w:space="0" w:color="auto"/>
            </w:tcBorders>
          </w:tcPr>
          <w:p w14:paraId="6173D7DC" w14:textId="77777777" w:rsidR="00124DF8" w:rsidRPr="00465C52" w:rsidRDefault="00124DF8" w:rsidP="00347DB2">
            <w:pPr>
              <w:spacing w:before="40" w:after="120"/>
              <w:contextualSpacing/>
              <w:rPr>
                <w:i/>
                <w:iCs/>
                <w:color w:val="0D0D0D" w:themeColor="text1" w:themeTint="F2"/>
                <w:spacing w:val="-6"/>
              </w:rPr>
            </w:pPr>
            <w:r w:rsidRPr="00465C52">
              <w:rPr>
                <w:i/>
                <w:iCs/>
                <w:color w:val="0D0D0D" w:themeColor="text1" w:themeTint="F2"/>
                <w:spacing w:val="-6"/>
              </w:rPr>
              <w:t>…</w:t>
            </w:r>
          </w:p>
        </w:tc>
        <w:tc>
          <w:tcPr>
            <w:tcW w:w="1530" w:type="dxa"/>
            <w:tcBorders>
              <w:top w:val="single" w:sz="2" w:space="0" w:color="auto"/>
              <w:left w:val="single" w:sz="2" w:space="0" w:color="auto"/>
              <w:bottom w:val="single" w:sz="2" w:space="0" w:color="auto"/>
              <w:right w:val="single" w:sz="2" w:space="0" w:color="auto"/>
            </w:tcBorders>
          </w:tcPr>
          <w:p w14:paraId="342CEE8F" w14:textId="77777777" w:rsidR="00124DF8" w:rsidRPr="00465C52" w:rsidRDefault="00124DF8" w:rsidP="00347DB2">
            <w:pPr>
              <w:spacing w:before="40" w:after="120"/>
              <w:contextualSpacing/>
              <w:rPr>
                <w:i/>
                <w:iCs/>
                <w:color w:val="0D0D0D" w:themeColor="text1" w:themeTint="F2"/>
                <w:spacing w:val="-6"/>
              </w:rPr>
            </w:pPr>
            <w:r w:rsidRPr="00465C52">
              <w:rPr>
                <w:i/>
                <w:iCs/>
                <w:color w:val="0D0D0D" w:themeColor="text1" w:themeTint="F2"/>
                <w:spacing w:val="-6"/>
              </w:rPr>
              <w:t>…</w:t>
            </w:r>
          </w:p>
        </w:tc>
        <w:tc>
          <w:tcPr>
            <w:tcW w:w="5128" w:type="dxa"/>
            <w:tcBorders>
              <w:top w:val="single" w:sz="2" w:space="0" w:color="auto"/>
              <w:left w:val="single" w:sz="2" w:space="0" w:color="auto"/>
              <w:bottom w:val="single" w:sz="2" w:space="0" w:color="auto"/>
              <w:right w:val="single" w:sz="2" w:space="0" w:color="auto"/>
            </w:tcBorders>
          </w:tcPr>
          <w:p w14:paraId="3AC8C369" w14:textId="77777777" w:rsidR="00124DF8" w:rsidRPr="00465C52" w:rsidRDefault="00124DF8" w:rsidP="00347DB2">
            <w:pPr>
              <w:spacing w:before="40" w:after="120"/>
              <w:ind w:left="60"/>
              <w:contextualSpacing/>
              <w:rPr>
                <w:i/>
                <w:color w:val="0D0D0D" w:themeColor="text1" w:themeTint="F2"/>
                <w:spacing w:val="-4"/>
              </w:rPr>
            </w:pPr>
            <w:r w:rsidRPr="00465C52">
              <w:rPr>
                <w:i/>
                <w:color w:val="0D0D0D" w:themeColor="text1" w:themeTint="F2"/>
                <w:spacing w:val="-4"/>
              </w:rPr>
              <w:t>[list all applicable contracts]</w:t>
            </w:r>
          </w:p>
        </w:tc>
        <w:tc>
          <w:tcPr>
            <w:tcW w:w="1763" w:type="dxa"/>
            <w:tcBorders>
              <w:top w:val="single" w:sz="2" w:space="0" w:color="auto"/>
              <w:left w:val="single" w:sz="2" w:space="0" w:color="auto"/>
              <w:bottom w:val="single" w:sz="2" w:space="0" w:color="auto"/>
              <w:right w:val="single" w:sz="2" w:space="0" w:color="auto"/>
            </w:tcBorders>
          </w:tcPr>
          <w:p w14:paraId="42FD565B" w14:textId="77777777" w:rsidR="00124DF8" w:rsidRPr="00465C52" w:rsidRDefault="00124DF8" w:rsidP="00347DB2">
            <w:pPr>
              <w:spacing w:before="40" w:after="120"/>
              <w:contextualSpacing/>
              <w:rPr>
                <w:i/>
                <w:iCs/>
                <w:color w:val="0D0D0D" w:themeColor="text1" w:themeTint="F2"/>
                <w:spacing w:val="-6"/>
              </w:rPr>
            </w:pPr>
            <w:r w:rsidRPr="00465C52">
              <w:rPr>
                <w:i/>
                <w:iCs/>
                <w:color w:val="0D0D0D" w:themeColor="text1" w:themeTint="F2"/>
                <w:spacing w:val="-6"/>
              </w:rPr>
              <w:t>…</w:t>
            </w:r>
          </w:p>
        </w:tc>
      </w:tr>
      <w:tr w:rsidR="0016255D" w:rsidRPr="00465C52" w14:paraId="61F29F49" w14:textId="77777777" w:rsidTr="00B75040">
        <w:tc>
          <w:tcPr>
            <w:tcW w:w="9389" w:type="dxa"/>
            <w:gridSpan w:val="4"/>
            <w:tcBorders>
              <w:top w:val="single" w:sz="2" w:space="0" w:color="auto"/>
              <w:left w:val="single" w:sz="2" w:space="0" w:color="auto"/>
              <w:bottom w:val="single" w:sz="2" w:space="0" w:color="auto"/>
              <w:right w:val="single" w:sz="2" w:space="0" w:color="auto"/>
            </w:tcBorders>
          </w:tcPr>
          <w:p w14:paraId="2D383FC1" w14:textId="77777777" w:rsidR="00027A9D" w:rsidRPr="00465C52" w:rsidRDefault="00027A9D" w:rsidP="00347DB2">
            <w:pPr>
              <w:spacing w:before="40" w:after="120"/>
              <w:contextualSpacing/>
              <w:rPr>
                <w:i/>
                <w:iCs/>
                <w:color w:val="0D0D0D" w:themeColor="text1" w:themeTint="F2"/>
                <w:spacing w:val="-6"/>
              </w:rPr>
            </w:pPr>
            <w:r w:rsidRPr="00465C52">
              <w:rPr>
                <w:b/>
                <w:color w:val="0D0D0D" w:themeColor="text1" w:themeTint="F2"/>
                <w:spacing w:val="-6"/>
              </w:rPr>
              <w:t xml:space="preserve">Performance Security called by an employer(s) for reasons related to </w:t>
            </w:r>
            <w:r w:rsidRPr="00465C52">
              <w:rPr>
                <w:b/>
                <w:color w:val="0D0D0D" w:themeColor="text1" w:themeTint="F2"/>
                <w:spacing w:val="-4"/>
              </w:rPr>
              <w:t>ES performance</w:t>
            </w:r>
          </w:p>
        </w:tc>
      </w:tr>
      <w:tr w:rsidR="0016255D" w:rsidRPr="00465C52" w14:paraId="0D65D7F8" w14:textId="77777777" w:rsidTr="00B75040">
        <w:tc>
          <w:tcPr>
            <w:tcW w:w="968" w:type="dxa"/>
            <w:tcBorders>
              <w:top w:val="single" w:sz="2" w:space="0" w:color="auto"/>
              <w:left w:val="single" w:sz="2" w:space="0" w:color="auto"/>
              <w:bottom w:val="single" w:sz="2" w:space="0" w:color="auto"/>
              <w:right w:val="single" w:sz="2" w:space="0" w:color="auto"/>
            </w:tcBorders>
          </w:tcPr>
          <w:p w14:paraId="33D59AFF" w14:textId="77777777" w:rsidR="00027A9D" w:rsidRPr="00465C52" w:rsidRDefault="00027A9D" w:rsidP="00347DB2">
            <w:pPr>
              <w:spacing w:before="40" w:after="120"/>
              <w:contextualSpacing/>
              <w:rPr>
                <w:i/>
                <w:iCs/>
                <w:color w:val="0D0D0D" w:themeColor="text1" w:themeTint="F2"/>
                <w:spacing w:val="-6"/>
              </w:rPr>
            </w:pPr>
            <w:r w:rsidRPr="00465C52">
              <w:rPr>
                <w:bCs/>
                <w:color w:val="0D0D0D" w:themeColor="text1" w:themeTint="F2"/>
                <w:spacing w:val="-4"/>
              </w:rPr>
              <w:t>Year</w:t>
            </w:r>
          </w:p>
        </w:tc>
        <w:tc>
          <w:tcPr>
            <w:tcW w:w="6658" w:type="dxa"/>
            <w:gridSpan w:val="2"/>
            <w:tcBorders>
              <w:top w:val="single" w:sz="2" w:space="0" w:color="auto"/>
              <w:left w:val="single" w:sz="2" w:space="0" w:color="auto"/>
              <w:bottom w:val="single" w:sz="2" w:space="0" w:color="auto"/>
              <w:right w:val="single" w:sz="2" w:space="0" w:color="auto"/>
            </w:tcBorders>
          </w:tcPr>
          <w:p w14:paraId="24A7FC8F" w14:textId="77777777" w:rsidR="00027A9D" w:rsidRPr="00465C52" w:rsidRDefault="00027A9D" w:rsidP="00347DB2">
            <w:pPr>
              <w:spacing w:before="40" w:after="120"/>
              <w:ind w:left="1323"/>
              <w:contextualSpacing/>
              <w:rPr>
                <w:bCs/>
                <w:color w:val="0D0D0D" w:themeColor="text1" w:themeTint="F2"/>
                <w:spacing w:val="-4"/>
              </w:rPr>
            </w:pPr>
            <w:r w:rsidRPr="00465C52">
              <w:rPr>
                <w:bCs/>
                <w:color w:val="0D0D0D" w:themeColor="text1" w:themeTint="F2"/>
                <w:spacing w:val="-4"/>
              </w:rPr>
              <w:t>Contract Identification</w:t>
            </w:r>
          </w:p>
          <w:p w14:paraId="5B90BE35" w14:textId="77777777" w:rsidR="00027A9D" w:rsidRPr="00465C52" w:rsidRDefault="00027A9D" w:rsidP="00347DB2">
            <w:pPr>
              <w:spacing w:before="40" w:after="120"/>
              <w:ind w:left="60"/>
              <w:contextualSpacing/>
              <w:rPr>
                <w:i/>
                <w:color w:val="0D0D0D" w:themeColor="text1" w:themeTint="F2"/>
                <w:spacing w:val="-4"/>
              </w:rPr>
            </w:pPr>
          </w:p>
        </w:tc>
        <w:tc>
          <w:tcPr>
            <w:tcW w:w="1763" w:type="dxa"/>
            <w:tcBorders>
              <w:top w:val="single" w:sz="2" w:space="0" w:color="auto"/>
              <w:left w:val="single" w:sz="2" w:space="0" w:color="auto"/>
              <w:bottom w:val="single" w:sz="2" w:space="0" w:color="auto"/>
              <w:right w:val="single" w:sz="2" w:space="0" w:color="auto"/>
            </w:tcBorders>
          </w:tcPr>
          <w:p w14:paraId="5ADDE34D" w14:textId="77777777" w:rsidR="00027A9D" w:rsidRPr="00465C52" w:rsidRDefault="00027A9D" w:rsidP="00347DB2">
            <w:pPr>
              <w:spacing w:before="40" w:after="120"/>
              <w:contextualSpacing/>
              <w:rPr>
                <w:i/>
                <w:iCs/>
                <w:color w:val="0D0D0D" w:themeColor="text1" w:themeTint="F2"/>
                <w:spacing w:val="-6"/>
              </w:rPr>
            </w:pPr>
            <w:r w:rsidRPr="00465C52">
              <w:rPr>
                <w:bCs/>
                <w:color w:val="0D0D0D" w:themeColor="text1" w:themeTint="F2"/>
                <w:spacing w:val="-4"/>
              </w:rPr>
              <w:t>Total Contract Amount (current value, currency, exchange rate and US$ equivalent)</w:t>
            </w:r>
          </w:p>
        </w:tc>
      </w:tr>
      <w:tr w:rsidR="0016255D" w:rsidRPr="00465C52" w14:paraId="5B8CED7D" w14:textId="77777777" w:rsidTr="00B75040">
        <w:tc>
          <w:tcPr>
            <w:tcW w:w="968" w:type="dxa"/>
            <w:tcBorders>
              <w:top w:val="single" w:sz="2" w:space="0" w:color="auto"/>
              <w:left w:val="single" w:sz="2" w:space="0" w:color="auto"/>
              <w:bottom w:val="single" w:sz="2" w:space="0" w:color="auto"/>
              <w:right w:val="single" w:sz="2" w:space="0" w:color="auto"/>
            </w:tcBorders>
          </w:tcPr>
          <w:p w14:paraId="171AF427" w14:textId="77777777" w:rsidR="00027A9D" w:rsidRPr="00465C52" w:rsidRDefault="00027A9D" w:rsidP="00347DB2">
            <w:pPr>
              <w:spacing w:before="40" w:after="120"/>
              <w:contextualSpacing/>
              <w:rPr>
                <w:i/>
                <w:iCs/>
                <w:color w:val="0D0D0D" w:themeColor="text1" w:themeTint="F2"/>
                <w:spacing w:val="-6"/>
              </w:rPr>
            </w:pPr>
            <w:r w:rsidRPr="00465C52">
              <w:rPr>
                <w:i/>
                <w:iCs/>
                <w:color w:val="0D0D0D" w:themeColor="text1" w:themeTint="F2"/>
                <w:spacing w:val="-6"/>
              </w:rPr>
              <w:t xml:space="preserve">[insert </w:t>
            </w:r>
            <w:r w:rsidRPr="00465C52">
              <w:rPr>
                <w:i/>
                <w:iCs/>
                <w:color w:val="0D0D0D" w:themeColor="text1" w:themeTint="F2"/>
                <w:spacing w:val="-9"/>
              </w:rPr>
              <w:t>year]</w:t>
            </w:r>
          </w:p>
        </w:tc>
        <w:tc>
          <w:tcPr>
            <w:tcW w:w="6658" w:type="dxa"/>
            <w:gridSpan w:val="2"/>
            <w:tcBorders>
              <w:top w:val="single" w:sz="2" w:space="0" w:color="auto"/>
              <w:left w:val="single" w:sz="2" w:space="0" w:color="auto"/>
              <w:bottom w:val="single" w:sz="2" w:space="0" w:color="auto"/>
              <w:right w:val="single" w:sz="2" w:space="0" w:color="auto"/>
            </w:tcBorders>
          </w:tcPr>
          <w:p w14:paraId="00153258" w14:textId="77777777" w:rsidR="00027A9D" w:rsidRPr="00465C52" w:rsidRDefault="00027A9D" w:rsidP="00347DB2">
            <w:pPr>
              <w:spacing w:before="40" w:after="120"/>
              <w:ind w:left="60"/>
              <w:contextualSpacing/>
              <w:rPr>
                <w:i/>
                <w:iCs/>
                <w:color w:val="0D0D0D" w:themeColor="text1" w:themeTint="F2"/>
                <w:spacing w:val="-6"/>
              </w:rPr>
            </w:pPr>
            <w:r w:rsidRPr="00465C52">
              <w:rPr>
                <w:color w:val="0D0D0D" w:themeColor="text1" w:themeTint="F2"/>
                <w:spacing w:val="-4"/>
              </w:rPr>
              <w:t xml:space="preserve">Contract Identification: </w:t>
            </w:r>
            <w:r w:rsidRPr="00465C52">
              <w:rPr>
                <w:i/>
                <w:iCs/>
                <w:color w:val="0D0D0D" w:themeColor="text1" w:themeTint="F2"/>
                <w:spacing w:val="-6"/>
              </w:rPr>
              <w:t>[indicate complete contract name/ number, and any other identification]</w:t>
            </w:r>
          </w:p>
          <w:p w14:paraId="483919F5" w14:textId="77777777" w:rsidR="00027A9D" w:rsidRPr="00465C52" w:rsidRDefault="00027A9D" w:rsidP="00347DB2">
            <w:pPr>
              <w:spacing w:before="40" w:after="120"/>
              <w:ind w:left="60"/>
              <w:contextualSpacing/>
              <w:rPr>
                <w:i/>
                <w:iCs/>
                <w:color w:val="0D0D0D" w:themeColor="text1" w:themeTint="F2"/>
                <w:spacing w:val="-6"/>
              </w:rPr>
            </w:pPr>
            <w:r w:rsidRPr="00465C52">
              <w:rPr>
                <w:color w:val="0D0D0D" w:themeColor="text1" w:themeTint="F2"/>
                <w:spacing w:val="-4"/>
              </w:rPr>
              <w:lastRenderedPageBreak/>
              <w:t xml:space="preserve">Name of Employer: </w:t>
            </w:r>
            <w:r w:rsidRPr="00465C52">
              <w:rPr>
                <w:i/>
                <w:iCs/>
                <w:color w:val="0D0D0D" w:themeColor="text1" w:themeTint="F2"/>
                <w:spacing w:val="-6"/>
              </w:rPr>
              <w:t>[insert full name]</w:t>
            </w:r>
          </w:p>
          <w:p w14:paraId="51A5AA7D" w14:textId="77777777" w:rsidR="00027A9D" w:rsidRPr="00465C52" w:rsidRDefault="00027A9D" w:rsidP="00347DB2">
            <w:pPr>
              <w:spacing w:before="40" w:after="120"/>
              <w:ind w:left="58"/>
              <w:contextualSpacing/>
              <w:rPr>
                <w:i/>
                <w:iCs/>
                <w:color w:val="0D0D0D" w:themeColor="text1" w:themeTint="F2"/>
                <w:spacing w:val="-6"/>
              </w:rPr>
            </w:pPr>
            <w:r w:rsidRPr="00465C52">
              <w:rPr>
                <w:color w:val="0D0D0D" w:themeColor="text1" w:themeTint="F2"/>
                <w:spacing w:val="-4"/>
              </w:rPr>
              <w:t xml:space="preserve">Address of Employer: </w:t>
            </w:r>
            <w:r w:rsidRPr="00465C52">
              <w:rPr>
                <w:i/>
                <w:iCs/>
                <w:color w:val="0D0D0D" w:themeColor="text1" w:themeTint="F2"/>
                <w:spacing w:val="-6"/>
              </w:rPr>
              <w:t>[insert street/city/country]</w:t>
            </w:r>
          </w:p>
          <w:p w14:paraId="5B8A66C2" w14:textId="74566206" w:rsidR="00027A9D" w:rsidRPr="00465C52" w:rsidRDefault="00027A9D" w:rsidP="00347DB2">
            <w:pPr>
              <w:spacing w:before="40" w:after="120"/>
              <w:ind w:left="60"/>
              <w:contextualSpacing/>
              <w:rPr>
                <w:i/>
                <w:color w:val="0D0D0D" w:themeColor="text1" w:themeTint="F2"/>
                <w:spacing w:val="-4"/>
              </w:rPr>
            </w:pPr>
            <w:r w:rsidRPr="00465C52">
              <w:rPr>
                <w:color w:val="0D0D0D" w:themeColor="text1" w:themeTint="F2"/>
                <w:spacing w:val="-4"/>
              </w:rPr>
              <w:t xml:space="preserve">Reason(s) for calling of performance security: </w:t>
            </w:r>
            <w:r w:rsidRPr="00465C52">
              <w:rPr>
                <w:i/>
                <w:iCs/>
                <w:color w:val="0D0D0D" w:themeColor="text1" w:themeTint="F2"/>
                <w:spacing w:val="-6"/>
              </w:rPr>
              <w:t>[indicate main reason(s)</w:t>
            </w:r>
            <w:r w:rsidR="007525DF" w:rsidRPr="00465C52">
              <w:rPr>
                <w:i/>
                <w:iCs/>
                <w:color w:val="0D0D0D" w:themeColor="text1" w:themeTint="F2"/>
                <w:spacing w:val="-6"/>
              </w:rPr>
              <w:t xml:space="preserve"> e.g. for </w:t>
            </w:r>
            <w:r w:rsidR="009727E9" w:rsidRPr="00465C52">
              <w:rPr>
                <w:i/>
                <w:iCs/>
                <w:color w:val="0D0D0D" w:themeColor="text1" w:themeTint="F2"/>
                <w:spacing w:val="-6"/>
              </w:rPr>
              <w:t xml:space="preserve">gender-based violence; sexual exploitation, or </w:t>
            </w:r>
            <w:r w:rsidR="00395933" w:rsidRPr="00465C52">
              <w:rPr>
                <w:i/>
                <w:iCs/>
                <w:color w:val="0D0D0D" w:themeColor="text1" w:themeTint="F2"/>
                <w:spacing w:val="-6"/>
              </w:rPr>
              <w:t xml:space="preserve">sexual abuse </w:t>
            </w:r>
            <w:r w:rsidR="007525DF" w:rsidRPr="00465C52">
              <w:rPr>
                <w:i/>
                <w:iCs/>
                <w:color w:val="0D0D0D" w:themeColor="text1" w:themeTint="F2"/>
                <w:spacing w:val="-6"/>
              </w:rPr>
              <w:t>breaches</w:t>
            </w:r>
            <w:r w:rsidRPr="00465C52">
              <w:rPr>
                <w:i/>
                <w:iCs/>
                <w:color w:val="0D0D0D" w:themeColor="text1" w:themeTint="F2"/>
                <w:spacing w:val="-6"/>
              </w:rPr>
              <w:t>]</w:t>
            </w:r>
          </w:p>
        </w:tc>
        <w:tc>
          <w:tcPr>
            <w:tcW w:w="1763" w:type="dxa"/>
            <w:tcBorders>
              <w:top w:val="single" w:sz="2" w:space="0" w:color="auto"/>
              <w:left w:val="single" w:sz="2" w:space="0" w:color="auto"/>
              <w:bottom w:val="single" w:sz="2" w:space="0" w:color="auto"/>
              <w:right w:val="single" w:sz="2" w:space="0" w:color="auto"/>
            </w:tcBorders>
          </w:tcPr>
          <w:p w14:paraId="67950926" w14:textId="77777777" w:rsidR="00027A9D" w:rsidRPr="00465C52" w:rsidRDefault="00027A9D" w:rsidP="00347DB2">
            <w:pPr>
              <w:spacing w:before="40" w:after="120"/>
              <w:contextualSpacing/>
              <w:rPr>
                <w:i/>
                <w:iCs/>
                <w:color w:val="0D0D0D" w:themeColor="text1" w:themeTint="F2"/>
                <w:spacing w:val="-6"/>
              </w:rPr>
            </w:pPr>
            <w:r w:rsidRPr="00465C52">
              <w:rPr>
                <w:i/>
                <w:iCs/>
                <w:color w:val="0D0D0D" w:themeColor="text1" w:themeTint="F2"/>
                <w:spacing w:val="-6"/>
              </w:rPr>
              <w:lastRenderedPageBreak/>
              <w:t>[insert amount]</w:t>
            </w:r>
          </w:p>
        </w:tc>
      </w:tr>
      <w:tr w:rsidR="0016255D" w:rsidRPr="00465C52" w14:paraId="5D40ED77" w14:textId="77777777" w:rsidTr="00B75040">
        <w:tc>
          <w:tcPr>
            <w:tcW w:w="968" w:type="dxa"/>
            <w:tcBorders>
              <w:top w:val="single" w:sz="2" w:space="0" w:color="auto"/>
              <w:left w:val="single" w:sz="2" w:space="0" w:color="auto"/>
              <w:bottom w:val="single" w:sz="2" w:space="0" w:color="auto"/>
              <w:right w:val="single" w:sz="2" w:space="0" w:color="auto"/>
            </w:tcBorders>
          </w:tcPr>
          <w:p w14:paraId="487FC9D3" w14:textId="77777777" w:rsidR="00027A9D" w:rsidRPr="00465C52" w:rsidRDefault="00027A9D" w:rsidP="00347DB2">
            <w:pPr>
              <w:spacing w:before="40" w:after="120"/>
              <w:contextualSpacing/>
              <w:rPr>
                <w:i/>
                <w:iCs/>
                <w:color w:val="0D0D0D" w:themeColor="text1" w:themeTint="F2"/>
                <w:spacing w:val="-6"/>
              </w:rPr>
            </w:pPr>
          </w:p>
        </w:tc>
        <w:tc>
          <w:tcPr>
            <w:tcW w:w="6658" w:type="dxa"/>
            <w:gridSpan w:val="2"/>
            <w:tcBorders>
              <w:top w:val="single" w:sz="2" w:space="0" w:color="auto"/>
              <w:left w:val="single" w:sz="2" w:space="0" w:color="auto"/>
              <w:bottom w:val="single" w:sz="2" w:space="0" w:color="auto"/>
              <w:right w:val="single" w:sz="2" w:space="0" w:color="auto"/>
            </w:tcBorders>
          </w:tcPr>
          <w:p w14:paraId="696E6F54" w14:textId="77777777" w:rsidR="00027A9D" w:rsidRPr="00465C52" w:rsidRDefault="00027A9D" w:rsidP="00347DB2">
            <w:pPr>
              <w:spacing w:before="40" w:after="120"/>
              <w:ind w:left="60"/>
              <w:contextualSpacing/>
              <w:rPr>
                <w:i/>
                <w:color w:val="0D0D0D" w:themeColor="text1" w:themeTint="F2"/>
                <w:spacing w:val="-4"/>
              </w:rPr>
            </w:pPr>
          </w:p>
        </w:tc>
        <w:tc>
          <w:tcPr>
            <w:tcW w:w="1763" w:type="dxa"/>
            <w:tcBorders>
              <w:top w:val="single" w:sz="2" w:space="0" w:color="auto"/>
              <w:left w:val="single" w:sz="2" w:space="0" w:color="auto"/>
              <w:bottom w:val="single" w:sz="2" w:space="0" w:color="auto"/>
              <w:right w:val="single" w:sz="2" w:space="0" w:color="auto"/>
            </w:tcBorders>
          </w:tcPr>
          <w:p w14:paraId="4CB1D4E3" w14:textId="77777777" w:rsidR="00027A9D" w:rsidRPr="00465C52" w:rsidRDefault="00027A9D" w:rsidP="00347DB2">
            <w:pPr>
              <w:spacing w:before="40" w:after="120"/>
              <w:contextualSpacing/>
              <w:rPr>
                <w:i/>
                <w:iCs/>
                <w:color w:val="0D0D0D" w:themeColor="text1" w:themeTint="F2"/>
                <w:spacing w:val="-6"/>
              </w:rPr>
            </w:pPr>
          </w:p>
        </w:tc>
      </w:tr>
    </w:tbl>
    <w:p w14:paraId="32EECA40" w14:textId="5224A0B9" w:rsidR="00ED1D74" w:rsidRPr="00465C52" w:rsidRDefault="007B586E" w:rsidP="00347DB2">
      <w:pPr>
        <w:pStyle w:val="Section4-Heading2"/>
        <w:contextualSpacing/>
        <w:rPr>
          <w:color w:val="0D0D0D" w:themeColor="text1" w:themeTint="F2"/>
          <w:sz w:val="36"/>
          <w:szCs w:val="20"/>
        </w:rPr>
      </w:pPr>
      <w:r w:rsidRPr="00465C52">
        <w:rPr>
          <w:color w:val="0D0D0D" w:themeColor="text1" w:themeTint="F2"/>
        </w:rPr>
        <w:br w:type="page"/>
      </w:r>
      <w:bookmarkStart w:id="715" w:name="_Toc63695101"/>
      <w:r w:rsidR="00ED1D74" w:rsidRPr="00465C52">
        <w:rPr>
          <w:color w:val="0D0D0D" w:themeColor="text1" w:themeTint="F2"/>
          <w:szCs w:val="32"/>
        </w:rPr>
        <w:lastRenderedPageBreak/>
        <w:t>Form CON – 4</w:t>
      </w:r>
      <w:bookmarkStart w:id="716" w:name="_Toc12371910"/>
      <w:bookmarkStart w:id="717" w:name="_Toc14180263"/>
      <w:bookmarkStart w:id="718" w:name="_Hlk54534220"/>
      <w:r w:rsidR="00FD1F43" w:rsidRPr="00465C52">
        <w:rPr>
          <w:color w:val="0D0D0D" w:themeColor="text1" w:themeTint="F2"/>
          <w:szCs w:val="32"/>
        </w:rPr>
        <w:br/>
      </w:r>
      <w:r w:rsidR="00ED1D74" w:rsidRPr="00465C52">
        <w:rPr>
          <w:color w:val="0D0D0D" w:themeColor="text1" w:themeTint="F2"/>
          <w:szCs w:val="32"/>
        </w:rPr>
        <w:t xml:space="preserve">Sexual Exploitation </w:t>
      </w:r>
      <w:bookmarkStart w:id="719" w:name="_Hlk10197725"/>
      <w:r w:rsidR="00ED1D74" w:rsidRPr="00465C52">
        <w:rPr>
          <w:color w:val="0D0D0D" w:themeColor="text1" w:themeTint="F2"/>
          <w:szCs w:val="32"/>
        </w:rPr>
        <w:t>and Abuse (SEA)</w:t>
      </w:r>
      <w:bookmarkEnd w:id="719"/>
      <w:r w:rsidR="00ED1D74" w:rsidRPr="00465C52">
        <w:rPr>
          <w:color w:val="0D0D0D" w:themeColor="text1" w:themeTint="F2"/>
          <w:szCs w:val="32"/>
        </w:rPr>
        <w:t xml:space="preserve"> and/or Sexual Harassment Performance Declaration</w:t>
      </w:r>
      <w:bookmarkEnd w:id="715"/>
      <w:bookmarkEnd w:id="716"/>
      <w:bookmarkEnd w:id="717"/>
      <w:r w:rsidR="00ED1D74" w:rsidRPr="00465C52">
        <w:rPr>
          <w:color w:val="0D0D0D" w:themeColor="text1" w:themeTint="F2"/>
          <w:sz w:val="36"/>
          <w:szCs w:val="20"/>
        </w:rPr>
        <w:t xml:space="preserve"> </w:t>
      </w:r>
    </w:p>
    <w:bookmarkEnd w:id="718"/>
    <w:p w14:paraId="0DD1CFCC" w14:textId="77777777" w:rsidR="00ED1D74" w:rsidRPr="00465C52" w:rsidRDefault="00ED1D74" w:rsidP="00347DB2">
      <w:pPr>
        <w:spacing w:before="120" w:after="120"/>
        <w:ind w:left="72"/>
        <w:contextualSpacing/>
        <w:jc w:val="center"/>
        <w:rPr>
          <w:i/>
          <w:iCs/>
          <w:color w:val="0D0D0D" w:themeColor="text1" w:themeTint="F2"/>
          <w:spacing w:val="-6"/>
          <w:sz w:val="22"/>
          <w:szCs w:val="22"/>
        </w:rPr>
      </w:pPr>
      <w:r w:rsidRPr="00465C52">
        <w:rPr>
          <w:bCs/>
          <w:i/>
          <w:color w:val="0D0D0D" w:themeColor="text1" w:themeTint="F2"/>
          <w:spacing w:val="6"/>
          <w:sz w:val="22"/>
          <w:szCs w:val="22"/>
        </w:rPr>
        <w:t>[</w:t>
      </w:r>
      <w:r w:rsidRPr="00465C52">
        <w:rPr>
          <w:i/>
          <w:iCs/>
          <w:color w:val="0D0D0D" w:themeColor="text1" w:themeTint="F2"/>
          <w:spacing w:val="-6"/>
          <w:sz w:val="22"/>
          <w:szCs w:val="22"/>
        </w:rPr>
        <w:t>The following table shall be filled in by the Bidder, each member of a Joint Venture and each subcontractor proposed by the Bidder]</w:t>
      </w:r>
    </w:p>
    <w:p w14:paraId="451D70B8" w14:textId="77777777" w:rsidR="00ED1D74" w:rsidRPr="00465C52" w:rsidRDefault="00ED1D74" w:rsidP="00347DB2">
      <w:pPr>
        <w:spacing w:before="120" w:after="120"/>
        <w:contextualSpacing/>
        <w:jc w:val="right"/>
        <w:rPr>
          <w:color w:val="0D0D0D" w:themeColor="text1" w:themeTint="F2"/>
          <w:spacing w:val="-4"/>
          <w:sz w:val="22"/>
          <w:szCs w:val="22"/>
        </w:rPr>
      </w:pPr>
      <w:r w:rsidRPr="00465C52">
        <w:rPr>
          <w:color w:val="0D0D0D" w:themeColor="text1" w:themeTint="F2"/>
          <w:spacing w:val="-4"/>
          <w:sz w:val="22"/>
          <w:szCs w:val="22"/>
        </w:rPr>
        <w:t xml:space="preserve">Bidder’s Name: </w:t>
      </w:r>
      <w:r w:rsidRPr="00465C52">
        <w:rPr>
          <w:i/>
          <w:iCs/>
          <w:color w:val="0D0D0D" w:themeColor="text1" w:themeTint="F2"/>
          <w:spacing w:val="-6"/>
          <w:sz w:val="22"/>
          <w:szCs w:val="22"/>
        </w:rPr>
        <w:t>[insert full name]</w:t>
      </w:r>
      <w:r w:rsidRPr="00465C52">
        <w:rPr>
          <w:i/>
          <w:iCs/>
          <w:color w:val="0D0D0D" w:themeColor="text1" w:themeTint="F2"/>
          <w:spacing w:val="-6"/>
          <w:sz w:val="22"/>
          <w:szCs w:val="22"/>
        </w:rPr>
        <w:br/>
      </w:r>
      <w:r w:rsidRPr="00465C52">
        <w:rPr>
          <w:color w:val="0D0D0D" w:themeColor="text1" w:themeTint="F2"/>
          <w:spacing w:val="-4"/>
          <w:sz w:val="22"/>
          <w:szCs w:val="22"/>
        </w:rPr>
        <w:t xml:space="preserve">Date: </w:t>
      </w:r>
      <w:r w:rsidRPr="00465C52">
        <w:rPr>
          <w:i/>
          <w:iCs/>
          <w:color w:val="0D0D0D" w:themeColor="text1" w:themeTint="F2"/>
          <w:spacing w:val="-6"/>
          <w:sz w:val="22"/>
          <w:szCs w:val="22"/>
        </w:rPr>
        <w:t>[insert day, month, year]</w:t>
      </w:r>
      <w:r w:rsidRPr="00465C52">
        <w:rPr>
          <w:i/>
          <w:iCs/>
          <w:color w:val="0D0D0D" w:themeColor="text1" w:themeTint="F2"/>
          <w:spacing w:val="-6"/>
          <w:sz w:val="22"/>
          <w:szCs w:val="22"/>
        </w:rPr>
        <w:br/>
      </w:r>
      <w:r w:rsidRPr="00465C52">
        <w:rPr>
          <w:color w:val="0D0D0D" w:themeColor="text1" w:themeTint="F2"/>
          <w:spacing w:val="-4"/>
          <w:sz w:val="22"/>
          <w:szCs w:val="22"/>
        </w:rPr>
        <w:t xml:space="preserve">Joint Venture Member’s or Subcontractor’s Name: </w:t>
      </w:r>
      <w:r w:rsidRPr="00465C52">
        <w:rPr>
          <w:i/>
          <w:color w:val="0D0D0D" w:themeColor="text1" w:themeTint="F2"/>
          <w:spacing w:val="-4"/>
          <w:sz w:val="22"/>
          <w:szCs w:val="22"/>
        </w:rPr>
        <w:t>[</w:t>
      </w:r>
      <w:r w:rsidRPr="00465C52">
        <w:rPr>
          <w:i/>
          <w:iCs/>
          <w:color w:val="0D0D0D" w:themeColor="text1" w:themeTint="F2"/>
          <w:spacing w:val="-6"/>
          <w:sz w:val="22"/>
          <w:szCs w:val="22"/>
        </w:rPr>
        <w:t>insert</w:t>
      </w:r>
      <w:r w:rsidRPr="00465C52">
        <w:rPr>
          <w:color w:val="0D0D0D" w:themeColor="text1" w:themeTint="F2"/>
          <w:spacing w:val="-4"/>
          <w:sz w:val="22"/>
          <w:szCs w:val="22"/>
        </w:rPr>
        <w:t xml:space="preserve"> </w:t>
      </w:r>
      <w:r w:rsidRPr="00465C52">
        <w:rPr>
          <w:i/>
          <w:iCs/>
          <w:color w:val="0D0D0D" w:themeColor="text1" w:themeTint="F2"/>
          <w:spacing w:val="-6"/>
          <w:sz w:val="22"/>
          <w:szCs w:val="22"/>
        </w:rPr>
        <w:t>full name]</w:t>
      </w:r>
      <w:r w:rsidRPr="00465C52">
        <w:rPr>
          <w:i/>
          <w:iCs/>
          <w:color w:val="0D0D0D" w:themeColor="text1" w:themeTint="F2"/>
          <w:spacing w:val="-6"/>
          <w:sz w:val="22"/>
          <w:szCs w:val="22"/>
        </w:rPr>
        <w:br/>
      </w:r>
      <w:r w:rsidRPr="00465C52">
        <w:rPr>
          <w:color w:val="0D0D0D" w:themeColor="text1" w:themeTint="F2"/>
          <w:spacing w:val="-4"/>
          <w:sz w:val="22"/>
          <w:szCs w:val="22"/>
        </w:rPr>
        <w:t xml:space="preserve">RFB No. and title: </w:t>
      </w:r>
      <w:r w:rsidRPr="00465C52">
        <w:rPr>
          <w:i/>
          <w:iCs/>
          <w:color w:val="0D0D0D" w:themeColor="text1" w:themeTint="F2"/>
          <w:spacing w:val="-6"/>
          <w:sz w:val="22"/>
          <w:szCs w:val="22"/>
        </w:rPr>
        <w:t>[insert RFB number and title]</w:t>
      </w:r>
      <w:r w:rsidRPr="00465C52">
        <w:rPr>
          <w:i/>
          <w:iCs/>
          <w:color w:val="0D0D0D" w:themeColor="text1" w:themeTint="F2"/>
          <w:spacing w:val="-6"/>
          <w:sz w:val="22"/>
          <w:szCs w:val="22"/>
        </w:rPr>
        <w:br/>
      </w:r>
      <w:r w:rsidRPr="00465C52">
        <w:rPr>
          <w:color w:val="0D0D0D" w:themeColor="text1" w:themeTint="F2"/>
          <w:spacing w:val="-4"/>
          <w:sz w:val="22"/>
          <w:szCs w:val="22"/>
        </w:rPr>
        <w:t xml:space="preserve">Page </w:t>
      </w:r>
      <w:r w:rsidRPr="00465C52">
        <w:rPr>
          <w:i/>
          <w:iCs/>
          <w:color w:val="0D0D0D" w:themeColor="text1" w:themeTint="F2"/>
          <w:spacing w:val="-6"/>
          <w:sz w:val="22"/>
          <w:szCs w:val="22"/>
        </w:rPr>
        <w:t xml:space="preserve">[insert page number] </w:t>
      </w:r>
      <w:r w:rsidRPr="00465C52">
        <w:rPr>
          <w:color w:val="0D0D0D" w:themeColor="text1" w:themeTint="F2"/>
          <w:spacing w:val="-4"/>
          <w:sz w:val="22"/>
          <w:szCs w:val="22"/>
        </w:rPr>
        <w:t xml:space="preserve">of </w:t>
      </w:r>
      <w:r w:rsidRPr="00465C52">
        <w:rPr>
          <w:i/>
          <w:iCs/>
          <w:color w:val="0D0D0D" w:themeColor="text1" w:themeTint="F2"/>
          <w:spacing w:val="-6"/>
          <w:sz w:val="22"/>
          <w:szCs w:val="22"/>
        </w:rPr>
        <w:t xml:space="preserve">[insert total number] </w:t>
      </w:r>
      <w:r w:rsidRPr="00465C52">
        <w:rPr>
          <w:color w:val="0D0D0D" w:themeColor="text1" w:themeTint="F2"/>
          <w:spacing w:val="-4"/>
          <w:sz w:val="22"/>
          <w:szCs w:val="22"/>
        </w:rPr>
        <w:t>pages</w:t>
      </w:r>
    </w:p>
    <w:tbl>
      <w:tblPr>
        <w:tblW w:w="9389" w:type="dxa"/>
        <w:tblInd w:w="3" w:type="dxa"/>
        <w:tblLayout w:type="fixed"/>
        <w:tblCellMar>
          <w:left w:w="0" w:type="dxa"/>
          <w:right w:w="0" w:type="dxa"/>
        </w:tblCellMar>
        <w:tblLook w:val="0000" w:firstRow="0" w:lastRow="0" w:firstColumn="0" w:lastColumn="0" w:noHBand="0" w:noVBand="0"/>
      </w:tblPr>
      <w:tblGrid>
        <w:gridCol w:w="9389"/>
      </w:tblGrid>
      <w:tr w:rsidR="0016255D" w:rsidRPr="00465C52" w14:paraId="4E8CAA9C" w14:textId="77777777" w:rsidTr="006201DF">
        <w:tc>
          <w:tcPr>
            <w:tcW w:w="9389" w:type="dxa"/>
            <w:tcBorders>
              <w:top w:val="single" w:sz="2" w:space="0" w:color="auto"/>
              <w:left w:val="single" w:sz="2" w:space="0" w:color="auto"/>
              <w:bottom w:val="single" w:sz="2" w:space="0" w:color="auto"/>
              <w:right w:val="single" w:sz="2" w:space="0" w:color="auto"/>
            </w:tcBorders>
          </w:tcPr>
          <w:p w14:paraId="55EA9933" w14:textId="77777777" w:rsidR="005A5D7F" w:rsidRPr="00465C52" w:rsidRDefault="005A5D7F" w:rsidP="00347DB2">
            <w:pPr>
              <w:spacing w:before="120" w:after="120"/>
              <w:contextualSpacing/>
              <w:jc w:val="center"/>
              <w:rPr>
                <w:b/>
                <w:color w:val="0D0D0D" w:themeColor="text1" w:themeTint="F2"/>
                <w:spacing w:val="-4"/>
                <w:sz w:val="22"/>
                <w:szCs w:val="22"/>
              </w:rPr>
            </w:pPr>
            <w:r w:rsidRPr="00465C52">
              <w:rPr>
                <w:b/>
                <w:color w:val="0D0D0D" w:themeColor="text1" w:themeTint="F2"/>
                <w:spacing w:val="-4"/>
                <w:sz w:val="22"/>
                <w:szCs w:val="22"/>
              </w:rPr>
              <w:t xml:space="preserve">SEA and/or SH Declaration </w:t>
            </w:r>
          </w:p>
          <w:p w14:paraId="24042859" w14:textId="6343C109" w:rsidR="005A5D7F" w:rsidRPr="00465C52" w:rsidRDefault="005A5D7F" w:rsidP="00347DB2">
            <w:pPr>
              <w:spacing w:before="120" w:after="120"/>
              <w:contextualSpacing/>
              <w:jc w:val="center"/>
              <w:rPr>
                <w:color w:val="0D0D0D" w:themeColor="text1" w:themeTint="F2"/>
                <w:spacing w:val="-4"/>
                <w:sz w:val="22"/>
                <w:szCs w:val="22"/>
              </w:rPr>
            </w:pPr>
            <w:r w:rsidRPr="00465C52">
              <w:rPr>
                <w:b/>
                <w:color w:val="0D0D0D" w:themeColor="text1" w:themeTint="F2"/>
                <w:spacing w:val="-4"/>
                <w:sz w:val="22"/>
                <w:szCs w:val="22"/>
              </w:rPr>
              <w:t xml:space="preserve">in accordance with Section III, </w:t>
            </w:r>
            <w:r w:rsidR="006201DF" w:rsidRPr="00465C52">
              <w:rPr>
                <w:bCs/>
                <w:color w:val="0D0D0D" w:themeColor="text1" w:themeTint="F2"/>
              </w:rPr>
              <w:t>Evaluation and Qualification Criteria</w:t>
            </w:r>
          </w:p>
        </w:tc>
      </w:tr>
      <w:tr w:rsidR="0016255D" w:rsidRPr="00465C52" w14:paraId="1FD3A895" w14:textId="77777777" w:rsidTr="006201DF">
        <w:tc>
          <w:tcPr>
            <w:tcW w:w="9389" w:type="dxa"/>
            <w:tcBorders>
              <w:top w:val="single" w:sz="2" w:space="0" w:color="auto"/>
              <w:left w:val="single" w:sz="2" w:space="0" w:color="auto"/>
              <w:bottom w:val="single" w:sz="2" w:space="0" w:color="auto"/>
              <w:right w:val="single" w:sz="2" w:space="0" w:color="auto"/>
            </w:tcBorders>
          </w:tcPr>
          <w:p w14:paraId="0579F911" w14:textId="77777777" w:rsidR="005A5D7F" w:rsidRPr="00465C52" w:rsidRDefault="005A5D7F" w:rsidP="00347DB2">
            <w:pPr>
              <w:spacing w:before="120" w:after="120"/>
              <w:ind w:left="892" w:hanging="826"/>
              <w:contextualSpacing/>
              <w:rPr>
                <w:color w:val="0D0D0D" w:themeColor="text1" w:themeTint="F2"/>
                <w:spacing w:val="-4"/>
                <w:sz w:val="22"/>
                <w:szCs w:val="22"/>
              </w:rPr>
            </w:pPr>
            <w:r w:rsidRPr="00465C52">
              <w:rPr>
                <w:color w:val="0D0D0D" w:themeColor="text1" w:themeTint="F2"/>
                <w:spacing w:val="-4"/>
                <w:sz w:val="22"/>
                <w:szCs w:val="22"/>
              </w:rPr>
              <w:t>We:</w:t>
            </w:r>
          </w:p>
          <w:p w14:paraId="3354C536" w14:textId="77777777" w:rsidR="005A5D7F" w:rsidRPr="00465C52" w:rsidRDefault="005A5D7F" w:rsidP="00347DB2">
            <w:pPr>
              <w:tabs>
                <w:tab w:val="left" w:pos="780"/>
              </w:tabs>
              <w:spacing w:before="120" w:after="120"/>
              <w:ind w:left="892" w:hanging="826"/>
              <w:contextualSpacing/>
              <w:rPr>
                <w:b/>
                <w:color w:val="0D0D0D" w:themeColor="text1" w:themeTint="F2"/>
                <w:sz w:val="22"/>
                <w:szCs w:val="22"/>
              </w:rPr>
            </w:pPr>
            <w:r w:rsidRPr="00465C52">
              <w:rPr>
                <w:rFonts w:eastAsia="MS Mincho"/>
                <w:color w:val="0D0D0D" w:themeColor="text1" w:themeTint="F2"/>
                <w:spacing w:val="-2"/>
                <w:sz w:val="22"/>
                <w:szCs w:val="22"/>
              </w:rPr>
              <w:sym w:font="Wingdings" w:char="F0A8"/>
            </w:r>
            <w:r w:rsidRPr="00465C52">
              <w:rPr>
                <w:rFonts w:eastAsia="MS Mincho"/>
                <w:color w:val="0D0D0D" w:themeColor="text1" w:themeTint="F2"/>
                <w:spacing w:val="-2"/>
                <w:sz w:val="22"/>
                <w:szCs w:val="22"/>
              </w:rPr>
              <w:t xml:space="preserve">  (a) have not been subject to disqualification by the Bank for non-compliance with SEA/ SH obligations</w:t>
            </w:r>
          </w:p>
          <w:p w14:paraId="561E7FC2" w14:textId="77777777" w:rsidR="005A5D7F" w:rsidRPr="00465C52" w:rsidRDefault="005A5D7F" w:rsidP="00347DB2">
            <w:pPr>
              <w:spacing w:before="120" w:after="120"/>
              <w:ind w:left="892" w:hanging="826"/>
              <w:contextualSpacing/>
              <w:rPr>
                <w:color w:val="0D0D0D" w:themeColor="text1" w:themeTint="F2"/>
                <w:spacing w:val="-6"/>
                <w:sz w:val="22"/>
                <w:szCs w:val="22"/>
              </w:rPr>
            </w:pPr>
            <w:r w:rsidRPr="00465C52">
              <w:rPr>
                <w:rFonts w:eastAsia="MS Mincho"/>
                <w:color w:val="0D0D0D" w:themeColor="text1" w:themeTint="F2"/>
                <w:spacing w:val="-2"/>
                <w:sz w:val="22"/>
                <w:szCs w:val="22"/>
              </w:rPr>
              <w:sym w:font="Wingdings" w:char="F0A8"/>
            </w:r>
            <w:r w:rsidRPr="00465C52">
              <w:rPr>
                <w:rFonts w:eastAsia="MS Mincho"/>
                <w:color w:val="0D0D0D" w:themeColor="text1" w:themeTint="F2"/>
                <w:spacing w:val="-2"/>
                <w:sz w:val="22"/>
                <w:szCs w:val="22"/>
              </w:rPr>
              <w:t xml:space="preserve">  (b) are subject to disqualification by the Bank for non-compliance with SEA/ SH obligations</w:t>
            </w:r>
          </w:p>
          <w:p w14:paraId="6B1818D4" w14:textId="77777777" w:rsidR="005A5D7F" w:rsidRPr="00465C52" w:rsidRDefault="005A5D7F" w:rsidP="00347DB2">
            <w:pPr>
              <w:tabs>
                <w:tab w:val="left" w:pos="712"/>
              </w:tabs>
              <w:spacing w:before="120" w:after="120"/>
              <w:ind w:left="619" w:hanging="538"/>
              <w:contextualSpacing/>
              <w:rPr>
                <w:color w:val="0D0D0D" w:themeColor="text1" w:themeTint="F2"/>
                <w:sz w:val="22"/>
                <w:szCs w:val="22"/>
              </w:rPr>
            </w:pPr>
            <w:r w:rsidRPr="00465C52">
              <w:rPr>
                <w:rFonts w:eastAsia="MS Mincho"/>
                <w:color w:val="0D0D0D" w:themeColor="text1" w:themeTint="F2"/>
                <w:spacing w:val="-2"/>
                <w:sz w:val="22"/>
                <w:szCs w:val="22"/>
              </w:rPr>
              <w:sym w:font="Wingdings" w:char="F0A8"/>
            </w:r>
            <w:r w:rsidRPr="00465C52">
              <w:rPr>
                <w:rFonts w:eastAsia="MS Mincho"/>
                <w:color w:val="0D0D0D" w:themeColor="text1" w:themeTint="F2"/>
                <w:spacing w:val="-2"/>
                <w:sz w:val="22"/>
                <w:szCs w:val="22"/>
              </w:rPr>
              <w:t xml:space="preserve">  (c) had been subject to disqualification by the Bank for non-compliance with SEA/ SH obligations</w:t>
            </w:r>
            <w:r w:rsidRPr="00465C52">
              <w:rPr>
                <w:color w:val="0D0D0D" w:themeColor="text1" w:themeTint="F2"/>
              </w:rPr>
              <w:t xml:space="preserve">. An </w:t>
            </w:r>
            <w:r w:rsidRPr="00465C52">
              <w:rPr>
                <w:color w:val="0D0D0D" w:themeColor="text1" w:themeTint="F2"/>
                <w:sz w:val="22"/>
                <w:szCs w:val="22"/>
              </w:rPr>
              <w:t>arbitral award on the disqualification case has been made in our favor.</w:t>
            </w:r>
          </w:p>
          <w:p w14:paraId="167D77AD" w14:textId="77777777" w:rsidR="005A5D7F" w:rsidRPr="00465C52" w:rsidRDefault="005A5D7F" w:rsidP="00347DB2">
            <w:pPr>
              <w:tabs>
                <w:tab w:val="left" w:pos="667"/>
                <w:tab w:val="right" w:pos="9000"/>
              </w:tabs>
              <w:spacing w:before="120" w:after="120"/>
              <w:ind w:left="712" w:hanging="646"/>
              <w:contextualSpacing/>
              <w:rPr>
                <w:color w:val="0D0D0D" w:themeColor="text1" w:themeTint="F2"/>
                <w:sz w:val="22"/>
                <w:szCs w:val="22"/>
              </w:rPr>
            </w:pPr>
            <w:r w:rsidRPr="00465C52">
              <w:rPr>
                <w:rFonts w:eastAsia="MS Mincho"/>
                <w:color w:val="0D0D0D" w:themeColor="text1" w:themeTint="F2"/>
                <w:spacing w:val="-2"/>
                <w:sz w:val="22"/>
                <w:szCs w:val="22"/>
              </w:rPr>
              <w:sym w:font="Wingdings" w:char="F0A8"/>
            </w:r>
            <w:r w:rsidRPr="00465C52">
              <w:rPr>
                <w:rFonts w:eastAsia="MS Mincho"/>
                <w:color w:val="0D0D0D" w:themeColor="text1" w:themeTint="F2"/>
                <w:spacing w:val="-2"/>
                <w:sz w:val="22"/>
                <w:szCs w:val="22"/>
              </w:rPr>
              <w:t xml:space="preserve">  (d)</w:t>
            </w:r>
            <w:r w:rsidRPr="00465C52">
              <w:rPr>
                <w:color w:val="0D0D0D" w:themeColor="text1" w:themeTint="F2"/>
                <w:spacing w:val="-4"/>
                <w:sz w:val="22"/>
                <w:szCs w:val="22"/>
              </w:rPr>
              <w:tab/>
            </w:r>
            <w:r w:rsidRPr="00465C52">
              <w:rPr>
                <w:color w:val="0D0D0D" w:themeColor="text1" w:themeTint="F2"/>
                <w:sz w:val="22"/>
                <w:szCs w:val="22"/>
              </w:rPr>
              <w:t>had been subject to disqualification by the Bank for non-compliance with SEA/ SH obligations for a period of two years. We have subsequently demonstrated that we have adequate capacity and commitment to comply with SEA/ SH obligations.</w:t>
            </w:r>
          </w:p>
          <w:p w14:paraId="6664E8A9" w14:textId="77777777" w:rsidR="005A5D7F" w:rsidRPr="00465C52" w:rsidRDefault="005A5D7F" w:rsidP="00347DB2">
            <w:pPr>
              <w:tabs>
                <w:tab w:val="right" w:pos="9000"/>
              </w:tabs>
              <w:spacing w:before="120" w:after="120"/>
              <w:ind w:left="712" w:hanging="646"/>
              <w:contextualSpacing/>
              <w:rPr>
                <w:color w:val="0D0D0D" w:themeColor="text1" w:themeTint="F2"/>
                <w:sz w:val="22"/>
                <w:szCs w:val="22"/>
              </w:rPr>
            </w:pPr>
            <w:r w:rsidRPr="00465C52">
              <w:rPr>
                <w:rFonts w:eastAsia="MS Mincho"/>
                <w:color w:val="0D0D0D" w:themeColor="text1" w:themeTint="F2"/>
                <w:spacing w:val="-2"/>
                <w:sz w:val="22"/>
                <w:szCs w:val="22"/>
              </w:rPr>
              <w:sym w:font="Wingdings" w:char="F0A8"/>
            </w:r>
            <w:r w:rsidRPr="00465C52">
              <w:rPr>
                <w:color w:val="0D0D0D" w:themeColor="text1" w:themeTint="F2"/>
                <w:sz w:val="22"/>
                <w:szCs w:val="22"/>
              </w:rPr>
              <w:t xml:space="preserve">  </w:t>
            </w:r>
            <w:r w:rsidRPr="00465C52">
              <w:rPr>
                <w:rFonts w:eastAsia="MS Mincho"/>
                <w:color w:val="0D0D0D" w:themeColor="text1" w:themeTint="F2"/>
                <w:spacing w:val="-2"/>
                <w:sz w:val="22"/>
                <w:szCs w:val="22"/>
              </w:rPr>
              <w:t xml:space="preserve">(e) </w:t>
            </w:r>
            <w:r w:rsidRPr="00465C52">
              <w:rPr>
                <w:color w:val="0D0D0D" w:themeColor="text1" w:themeTint="F2"/>
                <w:sz w:val="22"/>
                <w:szCs w:val="22"/>
              </w:rPr>
              <w:t xml:space="preserve">had been subject to disqualification by the Bank for non-compliance with SEA/ SH obligations for a period of two years. We have attached evidence demonstrating that we have adequate capacity and commitment to comply with SEA/ SH obligations. </w:t>
            </w:r>
          </w:p>
          <w:p w14:paraId="483E79CE" w14:textId="77777777" w:rsidR="005A5D7F" w:rsidRPr="00465C52" w:rsidRDefault="005A5D7F" w:rsidP="00347DB2">
            <w:pPr>
              <w:tabs>
                <w:tab w:val="right" w:pos="9000"/>
              </w:tabs>
              <w:spacing w:before="120" w:after="120"/>
              <w:ind w:left="712" w:hanging="646"/>
              <w:contextualSpacing/>
              <w:rPr>
                <w:color w:val="0D0D0D" w:themeColor="text1" w:themeTint="F2"/>
                <w:spacing w:val="-4"/>
                <w:sz w:val="22"/>
                <w:szCs w:val="22"/>
              </w:rPr>
            </w:pPr>
          </w:p>
        </w:tc>
      </w:tr>
      <w:tr w:rsidR="0016255D" w:rsidRPr="00465C52" w14:paraId="449F8224" w14:textId="77777777" w:rsidTr="006201DF">
        <w:tc>
          <w:tcPr>
            <w:tcW w:w="9389" w:type="dxa"/>
            <w:tcBorders>
              <w:top w:val="single" w:sz="2" w:space="0" w:color="auto"/>
              <w:left w:val="single" w:sz="2" w:space="0" w:color="auto"/>
              <w:bottom w:val="single" w:sz="2" w:space="0" w:color="auto"/>
              <w:right w:val="single" w:sz="2" w:space="0" w:color="auto"/>
            </w:tcBorders>
          </w:tcPr>
          <w:p w14:paraId="15F72051" w14:textId="77777777" w:rsidR="005A5D7F" w:rsidRPr="00465C52" w:rsidRDefault="005A5D7F" w:rsidP="00347DB2">
            <w:pPr>
              <w:spacing w:before="120" w:after="120"/>
              <w:ind w:left="82"/>
              <w:contextualSpacing/>
              <w:rPr>
                <w:b/>
                <w:bCs/>
                <w:color w:val="0D0D0D" w:themeColor="text1" w:themeTint="F2"/>
                <w:sz w:val="22"/>
                <w:szCs w:val="22"/>
              </w:rPr>
            </w:pPr>
            <w:r w:rsidRPr="00465C52">
              <w:rPr>
                <w:b/>
                <w:bCs/>
                <w:color w:val="0D0D0D" w:themeColor="text1" w:themeTint="F2"/>
                <w:sz w:val="22"/>
                <w:szCs w:val="22"/>
              </w:rPr>
              <w:t>[</w:t>
            </w:r>
            <w:r w:rsidRPr="00465C52">
              <w:rPr>
                <w:b/>
                <w:bCs/>
                <w:i/>
                <w:iCs/>
                <w:color w:val="0D0D0D" w:themeColor="text1" w:themeTint="F2"/>
                <w:sz w:val="22"/>
                <w:szCs w:val="22"/>
              </w:rPr>
              <w:t>If (c) above is applicable</w:t>
            </w:r>
            <w:r w:rsidRPr="00465C52">
              <w:rPr>
                <w:b/>
                <w:bCs/>
                <w:color w:val="0D0D0D" w:themeColor="text1" w:themeTint="F2"/>
                <w:sz w:val="22"/>
                <w:szCs w:val="22"/>
              </w:rPr>
              <w:t xml:space="preserve">, </w:t>
            </w:r>
            <w:r w:rsidRPr="00465C52">
              <w:rPr>
                <w:b/>
                <w:bCs/>
                <w:i/>
                <w:iCs/>
                <w:color w:val="0D0D0D" w:themeColor="text1" w:themeTint="F2"/>
                <w:sz w:val="22"/>
                <w:szCs w:val="22"/>
              </w:rPr>
              <w:t>attach evidence of an arbitral award reversing the findings on the issues underlying the disqualification.]</w:t>
            </w:r>
          </w:p>
        </w:tc>
      </w:tr>
      <w:tr w:rsidR="0016255D" w:rsidRPr="00465C52" w14:paraId="486C7ED8" w14:textId="77777777" w:rsidTr="006201DF">
        <w:tc>
          <w:tcPr>
            <w:tcW w:w="9389" w:type="dxa"/>
            <w:tcBorders>
              <w:top w:val="single" w:sz="2" w:space="0" w:color="auto"/>
              <w:left w:val="single" w:sz="2" w:space="0" w:color="auto"/>
              <w:bottom w:val="single" w:sz="2" w:space="0" w:color="auto"/>
              <w:right w:val="single" w:sz="2" w:space="0" w:color="auto"/>
            </w:tcBorders>
          </w:tcPr>
          <w:p w14:paraId="36507A31" w14:textId="77777777" w:rsidR="005A5D7F" w:rsidRPr="00465C52" w:rsidRDefault="005A5D7F" w:rsidP="00347DB2">
            <w:pPr>
              <w:spacing w:before="120" w:after="120"/>
              <w:contextualSpacing/>
              <w:jc w:val="center"/>
              <w:rPr>
                <w:color w:val="0D0D0D" w:themeColor="text1" w:themeTint="F2"/>
                <w:sz w:val="22"/>
                <w:szCs w:val="22"/>
              </w:rPr>
            </w:pPr>
            <w:r w:rsidRPr="00465C52">
              <w:rPr>
                <w:b/>
                <w:i/>
                <w:iCs/>
                <w:color w:val="0D0D0D" w:themeColor="text1" w:themeTint="F2"/>
                <w:sz w:val="22"/>
                <w:szCs w:val="22"/>
              </w:rPr>
              <w:t>[If (d) or (e) above are applicable, provide the following information:]</w:t>
            </w:r>
          </w:p>
        </w:tc>
      </w:tr>
      <w:tr w:rsidR="0016255D" w:rsidRPr="00465C52" w14:paraId="29F983A4" w14:textId="77777777" w:rsidTr="006201DF">
        <w:trPr>
          <w:trHeight w:val="643"/>
        </w:trPr>
        <w:tc>
          <w:tcPr>
            <w:tcW w:w="9389" w:type="dxa"/>
            <w:tcBorders>
              <w:top w:val="single" w:sz="2" w:space="0" w:color="auto"/>
              <w:left w:val="single" w:sz="2" w:space="0" w:color="auto"/>
              <w:bottom w:val="single" w:sz="2" w:space="0" w:color="auto"/>
              <w:right w:val="single" w:sz="2" w:space="0" w:color="auto"/>
            </w:tcBorders>
          </w:tcPr>
          <w:p w14:paraId="054B0488" w14:textId="77777777" w:rsidR="005A5D7F" w:rsidRPr="00465C52" w:rsidRDefault="005A5D7F" w:rsidP="00347DB2">
            <w:pPr>
              <w:spacing w:before="120" w:after="120"/>
              <w:ind w:left="82"/>
              <w:contextualSpacing/>
              <w:rPr>
                <w:color w:val="0D0D0D" w:themeColor="text1" w:themeTint="F2"/>
                <w:sz w:val="22"/>
                <w:szCs w:val="22"/>
              </w:rPr>
            </w:pPr>
            <w:r w:rsidRPr="00465C52">
              <w:rPr>
                <w:color w:val="0D0D0D" w:themeColor="text1" w:themeTint="F2"/>
                <w:sz w:val="22"/>
                <w:szCs w:val="22"/>
              </w:rPr>
              <w:t xml:space="preserve">Period of disqualification: From: _______________ </w:t>
            </w:r>
            <w:proofErr w:type="gramStart"/>
            <w:r w:rsidRPr="00465C52">
              <w:rPr>
                <w:color w:val="0D0D0D" w:themeColor="text1" w:themeTint="F2"/>
                <w:sz w:val="22"/>
                <w:szCs w:val="22"/>
              </w:rPr>
              <w:t>To</w:t>
            </w:r>
            <w:proofErr w:type="gramEnd"/>
            <w:r w:rsidRPr="00465C52">
              <w:rPr>
                <w:color w:val="0D0D0D" w:themeColor="text1" w:themeTint="F2"/>
                <w:sz w:val="22"/>
                <w:szCs w:val="22"/>
              </w:rPr>
              <w:t>: ________________</w:t>
            </w:r>
          </w:p>
        </w:tc>
      </w:tr>
      <w:tr w:rsidR="0016255D" w:rsidRPr="00465C52" w14:paraId="655871BF" w14:textId="77777777" w:rsidTr="006201DF">
        <w:trPr>
          <w:trHeight w:val="535"/>
        </w:trPr>
        <w:tc>
          <w:tcPr>
            <w:tcW w:w="9389" w:type="dxa"/>
            <w:tcBorders>
              <w:top w:val="single" w:sz="2" w:space="0" w:color="auto"/>
              <w:left w:val="single" w:sz="2" w:space="0" w:color="auto"/>
              <w:bottom w:val="single" w:sz="2" w:space="0" w:color="auto"/>
              <w:right w:val="single" w:sz="2" w:space="0" w:color="auto"/>
            </w:tcBorders>
          </w:tcPr>
          <w:p w14:paraId="643BE0D3" w14:textId="77777777" w:rsidR="005A5D7F" w:rsidRPr="00465C52" w:rsidRDefault="005A5D7F" w:rsidP="00347DB2">
            <w:pPr>
              <w:spacing w:before="120" w:after="120"/>
              <w:ind w:left="82"/>
              <w:contextualSpacing/>
              <w:rPr>
                <w:color w:val="0D0D0D" w:themeColor="text1" w:themeTint="F2"/>
                <w:sz w:val="22"/>
                <w:szCs w:val="22"/>
              </w:rPr>
            </w:pPr>
            <w:bookmarkStart w:id="720" w:name="_Hlk10558035"/>
            <w:r w:rsidRPr="00465C52">
              <w:rPr>
                <w:color w:val="0D0D0D" w:themeColor="text1" w:themeTint="F2"/>
                <w:sz w:val="22"/>
                <w:szCs w:val="22"/>
              </w:rPr>
              <w:t>If previously provided on another Bank financed works contract, details of evidence that demonstrated adequate capacity and commitment to comply with SEA/ SH obligations (</w:t>
            </w:r>
            <w:r w:rsidRPr="00465C52">
              <w:rPr>
                <w:b/>
                <w:color w:val="0D0D0D" w:themeColor="text1" w:themeTint="F2"/>
                <w:sz w:val="22"/>
                <w:szCs w:val="22"/>
              </w:rPr>
              <w:t>as per (d) above)</w:t>
            </w:r>
          </w:p>
          <w:bookmarkEnd w:id="720"/>
          <w:p w14:paraId="682CEBF8" w14:textId="77777777" w:rsidR="005A5D7F" w:rsidRPr="00465C52" w:rsidRDefault="005A5D7F" w:rsidP="00347DB2">
            <w:pPr>
              <w:spacing w:before="120" w:after="120"/>
              <w:ind w:left="720"/>
              <w:contextualSpacing/>
              <w:rPr>
                <w:color w:val="0D0D0D" w:themeColor="text1" w:themeTint="F2"/>
                <w:sz w:val="22"/>
                <w:szCs w:val="22"/>
              </w:rPr>
            </w:pPr>
            <w:r w:rsidRPr="00465C52">
              <w:rPr>
                <w:color w:val="0D0D0D" w:themeColor="text1" w:themeTint="F2"/>
                <w:sz w:val="22"/>
                <w:szCs w:val="22"/>
              </w:rPr>
              <w:t>Name of Employer: ___________________________________________</w:t>
            </w:r>
          </w:p>
          <w:p w14:paraId="1E6589D3" w14:textId="77777777" w:rsidR="005A5D7F" w:rsidRPr="00465C52" w:rsidRDefault="005A5D7F" w:rsidP="00347DB2">
            <w:pPr>
              <w:spacing w:before="120" w:after="120"/>
              <w:ind w:left="720"/>
              <w:contextualSpacing/>
              <w:rPr>
                <w:color w:val="0D0D0D" w:themeColor="text1" w:themeTint="F2"/>
                <w:sz w:val="22"/>
                <w:szCs w:val="22"/>
              </w:rPr>
            </w:pPr>
            <w:r w:rsidRPr="00465C52">
              <w:rPr>
                <w:color w:val="0D0D0D" w:themeColor="text1" w:themeTint="F2"/>
                <w:sz w:val="22"/>
                <w:szCs w:val="22"/>
              </w:rPr>
              <w:t>Name of Project: _____________________________________</w:t>
            </w:r>
          </w:p>
          <w:p w14:paraId="38651960" w14:textId="77777777" w:rsidR="005A5D7F" w:rsidRPr="00465C52" w:rsidRDefault="005A5D7F" w:rsidP="00347DB2">
            <w:pPr>
              <w:spacing w:before="120" w:after="120"/>
              <w:ind w:left="720"/>
              <w:contextualSpacing/>
              <w:rPr>
                <w:color w:val="0D0D0D" w:themeColor="text1" w:themeTint="F2"/>
                <w:sz w:val="22"/>
                <w:szCs w:val="22"/>
              </w:rPr>
            </w:pPr>
            <w:r w:rsidRPr="00465C52">
              <w:rPr>
                <w:color w:val="0D0D0D" w:themeColor="text1" w:themeTint="F2"/>
                <w:sz w:val="22"/>
                <w:szCs w:val="22"/>
              </w:rPr>
              <w:t xml:space="preserve">Contract description: _____________________________________________________ </w:t>
            </w:r>
          </w:p>
          <w:p w14:paraId="198B5AC8" w14:textId="77777777" w:rsidR="005A5D7F" w:rsidRPr="00465C52" w:rsidRDefault="005A5D7F" w:rsidP="00347DB2">
            <w:pPr>
              <w:spacing w:before="120" w:after="120"/>
              <w:ind w:left="720"/>
              <w:contextualSpacing/>
              <w:rPr>
                <w:color w:val="0D0D0D" w:themeColor="text1" w:themeTint="F2"/>
                <w:sz w:val="22"/>
                <w:szCs w:val="22"/>
              </w:rPr>
            </w:pPr>
            <w:proofErr w:type="gramStart"/>
            <w:r w:rsidRPr="00465C52">
              <w:rPr>
                <w:color w:val="0D0D0D" w:themeColor="text1" w:themeTint="F2"/>
                <w:sz w:val="22"/>
                <w:szCs w:val="22"/>
              </w:rPr>
              <w:t>Brief summary</w:t>
            </w:r>
            <w:proofErr w:type="gramEnd"/>
            <w:r w:rsidRPr="00465C52">
              <w:rPr>
                <w:color w:val="0D0D0D" w:themeColor="text1" w:themeTint="F2"/>
                <w:sz w:val="22"/>
                <w:szCs w:val="22"/>
              </w:rPr>
              <w:t xml:space="preserve"> of evidence provided: ________________________________________</w:t>
            </w:r>
          </w:p>
          <w:p w14:paraId="12267B82" w14:textId="77777777" w:rsidR="005A5D7F" w:rsidRPr="00465C52" w:rsidRDefault="005A5D7F" w:rsidP="00347DB2">
            <w:pPr>
              <w:spacing w:before="120" w:after="120"/>
              <w:ind w:left="720"/>
              <w:contextualSpacing/>
              <w:rPr>
                <w:color w:val="0D0D0D" w:themeColor="text1" w:themeTint="F2"/>
                <w:sz w:val="22"/>
                <w:szCs w:val="22"/>
              </w:rPr>
            </w:pPr>
            <w:r w:rsidRPr="00465C52">
              <w:rPr>
                <w:color w:val="0D0D0D" w:themeColor="text1" w:themeTint="F2"/>
                <w:sz w:val="22"/>
                <w:szCs w:val="22"/>
              </w:rPr>
              <w:t>______________________________________________________________________</w:t>
            </w:r>
          </w:p>
          <w:p w14:paraId="695CDD53" w14:textId="77777777" w:rsidR="005A5D7F" w:rsidRPr="00465C52" w:rsidRDefault="005A5D7F" w:rsidP="00347DB2">
            <w:pPr>
              <w:spacing w:before="120" w:after="120"/>
              <w:ind w:left="720"/>
              <w:contextualSpacing/>
              <w:rPr>
                <w:color w:val="0D0D0D" w:themeColor="text1" w:themeTint="F2"/>
                <w:sz w:val="22"/>
                <w:szCs w:val="22"/>
              </w:rPr>
            </w:pPr>
            <w:r w:rsidRPr="00465C52">
              <w:rPr>
                <w:color w:val="0D0D0D" w:themeColor="text1" w:themeTint="F2"/>
                <w:sz w:val="22"/>
                <w:szCs w:val="22"/>
              </w:rPr>
              <w:t>Contact Information: (Tel, email, name of contact person): _______________________</w:t>
            </w:r>
          </w:p>
          <w:p w14:paraId="2AA3B4B6" w14:textId="77777777" w:rsidR="005A5D7F" w:rsidRPr="00465C52" w:rsidRDefault="005A5D7F" w:rsidP="00347DB2">
            <w:pPr>
              <w:spacing w:before="120" w:after="120"/>
              <w:ind w:left="720"/>
              <w:contextualSpacing/>
              <w:rPr>
                <w:color w:val="0D0D0D" w:themeColor="text1" w:themeTint="F2"/>
                <w:sz w:val="22"/>
                <w:szCs w:val="22"/>
              </w:rPr>
            </w:pPr>
            <w:r w:rsidRPr="00465C52">
              <w:rPr>
                <w:color w:val="0D0D0D" w:themeColor="text1" w:themeTint="F2"/>
                <w:sz w:val="22"/>
                <w:szCs w:val="22"/>
              </w:rPr>
              <w:t>______________________________________________________________________</w:t>
            </w:r>
          </w:p>
        </w:tc>
      </w:tr>
      <w:tr w:rsidR="005A5D7F" w:rsidRPr="00465C52" w14:paraId="51B485CE" w14:textId="77777777" w:rsidTr="006201DF">
        <w:trPr>
          <w:trHeight w:val="535"/>
        </w:trPr>
        <w:tc>
          <w:tcPr>
            <w:tcW w:w="9389" w:type="dxa"/>
            <w:tcBorders>
              <w:top w:val="single" w:sz="2" w:space="0" w:color="auto"/>
              <w:left w:val="single" w:sz="2" w:space="0" w:color="auto"/>
              <w:bottom w:val="single" w:sz="2" w:space="0" w:color="auto"/>
              <w:right w:val="single" w:sz="2" w:space="0" w:color="auto"/>
            </w:tcBorders>
          </w:tcPr>
          <w:p w14:paraId="0D109F1B" w14:textId="77777777" w:rsidR="005A5D7F" w:rsidRPr="00465C52" w:rsidRDefault="005A5D7F" w:rsidP="00347DB2">
            <w:pPr>
              <w:spacing w:before="120" w:after="120"/>
              <w:contextualSpacing/>
              <w:rPr>
                <w:color w:val="0D0D0D" w:themeColor="text1" w:themeTint="F2"/>
                <w:sz w:val="22"/>
                <w:szCs w:val="22"/>
              </w:rPr>
            </w:pPr>
            <w:bookmarkStart w:id="721" w:name="_Hlk10558021"/>
            <w:r w:rsidRPr="00465C52">
              <w:rPr>
                <w:color w:val="0D0D0D" w:themeColor="text1" w:themeTint="F2"/>
                <w:sz w:val="22"/>
                <w:szCs w:val="22"/>
              </w:rPr>
              <w:t>As an alternative to the evidence under (d), other evidence demonstrating adequate capacity and commitment to comply with SEA/ SH obligations (</w:t>
            </w:r>
            <w:r w:rsidRPr="00465C52">
              <w:rPr>
                <w:b/>
                <w:color w:val="0D0D0D" w:themeColor="text1" w:themeTint="F2"/>
                <w:sz w:val="22"/>
                <w:szCs w:val="22"/>
              </w:rPr>
              <w:t>as per (e) above)</w:t>
            </w:r>
            <w:r w:rsidRPr="00465C52">
              <w:rPr>
                <w:i/>
                <w:color w:val="0D0D0D" w:themeColor="text1" w:themeTint="F2"/>
                <w:sz w:val="22"/>
                <w:szCs w:val="22"/>
              </w:rPr>
              <w:t xml:space="preserve"> [attach details as appropriate].</w:t>
            </w:r>
            <w:r w:rsidRPr="00465C52">
              <w:rPr>
                <w:b/>
                <w:color w:val="0D0D0D" w:themeColor="text1" w:themeTint="F2"/>
                <w:sz w:val="22"/>
                <w:szCs w:val="22"/>
              </w:rPr>
              <w:t xml:space="preserve"> </w:t>
            </w:r>
            <w:bookmarkEnd w:id="721"/>
          </w:p>
        </w:tc>
      </w:tr>
    </w:tbl>
    <w:p w14:paraId="3DC82566" w14:textId="77777777" w:rsidR="00ED1D74" w:rsidRPr="00465C52" w:rsidRDefault="00ED1D74" w:rsidP="00347DB2">
      <w:pPr>
        <w:contextualSpacing/>
        <w:rPr>
          <w:i/>
          <w:color w:val="0D0D0D" w:themeColor="text1" w:themeTint="F2"/>
        </w:rPr>
      </w:pPr>
    </w:p>
    <w:p w14:paraId="1EE2E8BE" w14:textId="2676CFB4" w:rsidR="0053566C" w:rsidRPr="00465C52" w:rsidRDefault="0053566C" w:rsidP="00347DB2">
      <w:pPr>
        <w:contextualSpacing/>
        <w:rPr>
          <w:color w:val="0D0D0D" w:themeColor="text1" w:themeTint="F2"/>
          <w:sz w:val="28"/>
          <w:szCs w:val="28"/>
        </w:rPr>
      </w:pPr>
      <w:r w:rsidRPr="00465C52">
        <w:rPr>
          <w:color w:val="0D0D0D" w:themeColor="text1" w:themeTint="F2"/>
          <w:sz w:val="28"/>
          <w:szCs w:val="28"/>
        </w:rPr>
        <w:br w:type="page"/>
      </w:r>
    </w:p>
    <w:p w14:paraId="020773D4" w14:textId="77777777" w:rsidR="007B586E" w:rsidRPr="00465C52" w:rsidRDefault="007B586E" w:rsidP="00347DB2">
      <w:pPr>
        <w:pStyle w:val="Section4-Heading2"/>
        <w:contextualSpacing/>
        <w:rPr>
          <w:color w:val="0D0D0D" w:themeColor="text1" w:themeTint="F2"/>
          <w:szCs w:val="32"/>
        </w:rPr>
      </w:pPr>
      <w:bookmarkStart w:id="722" w:name="_Toc125873866"/>
      <w:bookmarkStart w:id="723" w:name="_Toc446329314"/>
      <w:bookmarkStart w:id="724" w:name="_Toc63695102"/>
      <w:proofErr w:type="gramStart"/>
      <w:r w:rsidRPr="00465C52">
        <w:rPr>
          <w:color w:val="0D0D0D" w:themeColor="text1" w:themeTint="F2"/>
          <w:szCs w:val="32"/>
        </w:rPr>
        <w:lastRenderedPageBreak/>
        <w:t>Form</w:t>
      </w:r>
      <w:proofErr w:type="gramEnd"/>
      <w:r w:rsidRPr="00465C52">
        <w:rPr>
          <w:color w:val="0D0D0D" w:themeColor="text1" w:themeTint="F2"/>
          <w:szCs w:val="32"/>
        </w:rPr>
        <w:t xml:space="preserve"> CCC</w:t>
      </w:r>
      <w:bookmarkEnd w:id="722"/>
      <w:r w:rsidR="00301412" w:rsidRPr="00465C52">
        <w:rPr>
          <w:color w:val="0D0D0D" w:themeColor="text1" w:themeTint="F2"/>
          <w:szCs w:val="32"/>
        </w:rPr>
        <w:t xml:space="preserve">: </w:t>
      </w:r>
      <w:bookmarkStart w:id="725" w:name="_Toc41971547"/>
      <w:bookmarkStart w:id="726" w:name="_Toc125871312"/>
      <w:bookmarkStart w:id="727" w:name="_Toc127160596"/>
      <w:bookmarkStart w:id="728" w:name="_Toc138144068"/>
      <w:r w:rsidRPr="00465C52">
        <w:rPr>
          <w:color w:val="0D0D0D" w:themeColor="text1" w:themeTint="F2"/>
          <w:szCs w:val="32"/>
        </w:rPr>
        <w:t>Current Contract Commitments / Works in Progress</w:t>
      </w:r>
      <w:bookmarkEnd w:id="723"/>
      <w:bookmarkEnd w:id="724"/>
      <w:bookmarkEnd w:id="725"/>
      <w:bookmarkEnd w:id="726"/>
      <w:bookmarkEnd w:id="727"/>
      <w:bookmarkEnd w:id="728"/>
    </w:p>
    <w:p w14:paraId="79B7CC5B" w14:textId="77777777" w:rsidR="007B586E" w:rsidRPr="00465C52" w:rsidRDefault="007B586E" w:rsidP="00347DB2">
      <w:pPr>
        <w:suppressAutoHyphens/>
        <w:contextualSpacing/>
        <w:rPr>
          <w:rStyle w:val="Table"/>
          <w:rFonts w:ascii="Times New Roman" w:hAnsi="Times New Roman"/>
          <w:color w:val="0D0D0D" w:themeColor="text1" w:themeTint="F2"/>
          <w:spacing w:val="-2"/>
        </w:rPr>
      </w:pPr>
    </w:p>
    <w:p w14:paraId="1B27C75B" w14:textId="77777777" w:rsidR="007B586E" w:rsidRPr="00465C52" w:rsidRDefault="007B586E" w:rsidP="00347DB2">
      <w:pPr>
        <w:contextualSpacing/>
        <w:jc w:val="both"/>
        <w:rPr>
          <w:rStyle w:val="Table"/>
          <w:rFonts w:ascii="Times New Roman" w:hAnsi="Times New Roman"/>
          <w:color w:val="0D0D0D" w:themeColor="text1" w:themeTint="F2"/>
          <w:spacing w:val="-2"/>
          <w:sz w:val="24"/>
        </w:rPr>
      </w:pPr>
      <w:r w:rsidRPr="00465C52">
        <w:rPr>
          <w:rStyle w:val="Table"/>
          <w:rFonts w:ascii="Times New Roman" w:hAnsi="Times New Roman"/>
          <w:color w:val="0D0D0D" w:themeColor="text1" w:themeTint="F2"/>
          <w:spacing w:val="-2"/>
          <w:sz w:val="24"/>
        </w:rPr>
        <w:t xml:space="preserve">Bidders and each </w:t>
      </w:r>
      <w:r w:rsidR="0009660F" w:rsidRPr="00465C52">
        <w:rPr>
          <w:rStyle w:val="Table"/>
          <w:rFonts w:ascii="Times New Roman" w:hAnsi="Times New Roman"/>
          <w:color w:val="0D0D0D" w:themeColor="text1" w:themeTint="F2"/>
          <w:spacing w:val="-2"/>
          <w:sz w:val="24"/>
        </w:rPr>
        <w:t>member of</w:t>
      </w:r>
      <w:r w:rsidRPr="00465C52">
        <w:rPr>
          <w:rStyle w:val="Table"/>
          <w:rFonts w:ascii="Times New Roman" w:hAnsi="Times New Roman"/>
          <w:color w:val="0D0D0D" w:themeColor="text1" w:themeTint="F2"/>
          <w:spacing w:val="-2"/>
          <w:sz w:val="24"/>
        </w:rPr>
        <w:t xml:space="preserve"> a </w:t>
      </w:r>
      <w:r w:rsidR="0049153D" w:rsidRPr="00465C52">
        <w:rPr>
          <w:rStyle w:val="Table"/>
          <w:rFonts w:ascii="Times New Roman" w:hAnsi="Times New Roman"/>
          <w:color w:val="0D0D0D" w:themeColor="text1" w:themeTint="F2"/>
          <w:spacing w:val="-2"/>
          <w:sz w:val="24"/>
        </w:rPr>
        <w:t>JV</w:t>
      </w:r>
      <w:r w:rsidRPr="00465C52">
        <w:rPr>
          <w:rStyle w:val="Table"/>
          <w:rFonts w:ascii="Times New Roman" w:hAnsi="Times New Roman"/>
          <w:color w:val="0D0D0D" w:themeColor="text1" w:themeTint="F2"/>
          <w:spacing w:val="-2"/>
          <w:sz w:val="24"/>
        </w:rPr>
        <w:t xml:space="preserve"> should provide information on their current commitments on all contracts that have been awarded, or for which a letter of intent or acceptance has been received, or for contracts approaching completion, but for which an unqualified, full completion certificate has yet to be issued.</w:t>
      </w:r>
    </w:p>
    <w:p w14:paraId="6017B11E" w14:textId="77777777" w:rsidR="007B586E" w:rsidRPr="00465C52" w:rsidRDefault="007B586E" w:rsidP="00347DB2">
      <w:pPr>
        <w:contextualSpacing/>
        <w:rPr>
          <w:rStyle w:val="Table"/>
          <w:rFonts w:ascii="Times New Roman" w:hAnsi="Times New Roman"/>
          <w:color w:val="0D0D0D" w:themeColor="text1" w:themeTint="F2"/>
          <w:spacing w:val="-2"/>
          <w:sz w:val="24"/>
        </w:rPr>
      </w:pPr>
    </w:p>
    <w:p w14:paraId="6AC29573" w14:textId="77777777" w:rsidR="007B586E" w:rsidRPr="00465C52" w:rsidRDefault="007B586E" w:rsidP="00347DB2">
      <w:pPr>
        <w:contextualSpacing/>
        <w:rPr>
          <w:rStyle w:val="Table"/>
          <w:rFonts w:ascii="Times New Roman" w:hAnsi="Times New Roman"/>
          <w:color w:val="0D0D0D" w:themeColor="text1" w:themeTint="F2"/>
          <w:spacing w:val="-2"/>
          <w:sz w:val="24"/>
        </w:rPr>
      </w:pPr>
    </w:p>
    <w:tbl>
      <w:tblPr>
        <w:tblW w:w="0" w:type="auto"/>
        <w:tblInd w:w="72" w:type="dxa"/>
        <w:tblLayout w:type="fixed"/>
        <w:tblCellMar>
          <w:left w:w="72" w:type="dxa"/>
          <w:right w:w="72" w:type="dxa"/>
        </w:tblCellMar>
        <w:tblLook w:val="0000" w:firstRow="0" w:lastRow="0" w:firstColumn="0" w:lastColumn="0" w:noHBand="0" w:noVBand="0"/>
      </w:tblPr>
      <w:tblGrid>
        <w:gridCol w:w="1890"/>
        <w:gridCol w:w="1620"/>
        <w:gridCol w:w="1800"/>
        <w:gridCol w:w="1800"/>
        <w:gridCol w:w="1800"/>
      </w:tblGrid>
      <w:tr w:rsidR="0016255D" w:rsidRPr="00465C52" w14:paraId="5CCAAF74" w14:textId="77777777">
        <w:trPr>
          <w:cantSplit/>
        </w:trPr>
        <w:tc>
          <w:tcPr>
            <w:tcW w:w="1890" w:type="dxa"/>
            <w:tcBorders>
              <w:top w:val="single" w:sz="6" w:space="0" w:color="auto"/>
              <w:left w:val="single" w:sz="6" w:space="0" w:color="auto"/>
              <w:bottom w:val="single" w:sz="6" w:space="0" w:color="auto"/>
              <w:right w:val="single" w:sz="6" w:space="0" w:color="auto"/>
            </w:tcBorders>
          </w:tcPr>
          <w:p w14:paraId="45EC4B4C" w14:textId="77777777" w:rsidR="007B586E" w:rsidRPr="00465C52" w:rsidRDefault="007B586E" w:rsidP="00347DB2">
            <w:pPr>
              <w:contextualSpacing/>
              <w:rPr>
                <w:rStyle w:val="Table"/>
                <w:rFonts w:ascii="Times New Roman" w:hAnsi="Times New Roman"/>
                <w:color w:val="0D0D0D" w:themeColor="text1" w:themeTint="F2"/>
                <w:spacing w:val="-2"/>
                <w:sz w:val="24"/>
              </w:rPr>
            </w:pPr>
            <w:r w:rsidRPr="00465C52">
              <w:rPr>
                <w:rStyle w:val="Table"/>
                <w:rFonts w:ascii="Times New Roman" w:hAnsi="Times New Roman"/>
                <w:color w:val="0D0D0D" w:themeColor="text1" w:themeTint="F2"/>
                <w:spacing w:val="-2"/>
                <w:sz w:val="24"/>
              </w:rPr>
              <w:t>Name of contract</w:t>
            </w:r>
          </w:p>
        </w:tc>
        <w:tc>
          <w:tcPr>
            <w:tcW w:w="1620" w:type="dxa"/>
            <w:tcBorders>
              <w:top w:val="single" w:sz="6" w:space="0" w:color="auto"/>
            </w:tcBorders>
          </w:tcPr>
          <w:p w14:paraId="15117961" w14:textId="77777777" w:rsidR="007B586E" w:rsidRPr="00465C52" w:rsidRDefault="00283744" w:rsidP="00347DB2">
            <w:pPr>
              <w:contextualSpacing/>
              <w:rPr>
                <w:rStyle w:val="Table"/>
                <w:rFonts w:ascii="Times New Roman" w:hAnsi="Times New Roman"/>
                <w:color w:val="0D0D0D" w:themeColor="text1" w:themeTint="F2"/>
                <w:spacing w:val="-2"/>
                <w:sz w:val="24"/>
              </w:rPr>
            </w:pPr>
            <w:r w:rsidRPr="00465C52">
              <w:rPr>
                <w:rStyle w:val="Table"/>
                <w:rFonts w:ascii="Times New Roman" w:hAnsi="Times New Roman"/>
                <w:color w:val="0D0D0D" w:themeColor="text1" w:themeTint="F2"/>
                <w:spacing w:val="-2"/>
                <w:sz w:val="24"/>
              </w:rPr>
              <w:t>Employer</w:t>
            </w:r>
            <w:r w:rsidR="007B586E" w:rsidRPr="00465C52">
              <w:rPr>
                <w:rStyle w:val="Table"/>
                <w:rFonts w:ascii="Times New Roman" w:hAnsi="Times New Roman"/>
                <w:color w:val="0D0D0D" w:themeColor="text1" w:themeTint="F2"/>
                <w:spacing w:val="-2"/>
                <w:sz w:val="24"/>
              </w:rPr>
              <w:t>, contact address/</w:t>
            </w:r>
            <w:proofErr w:type="spellStart"/>
            <w:r w:rsidR="007B586E" w:rsidRPr="00465C52">
              <w:rPr>
                <w:rStyle w:val="Table"/>
                <w:rFonts w:ascii="Times New Roman" w:hAnsi="Times New Roman"/>
                <w:color w:val="0D0D0D" w:themeColor="text1" w:themeTint="F2"/>
                <w:spacing w:val="-2"/>
                <w:sz w:val="24"/>
              </w:rPr>
              <w:t>tel</w:t>
            </w:r>
            <w:proofErr w:type="spellEnd"/>
            <w:r w:rsidR="007B586E" w:rsidRPr="00465C52">
              <w:rPr>
                <w:rStyle w:val="Table"/>
                <w:rFonts w:ascii="Times New Roman" w:hAnsi="Times New Roman"/>
                <w:color w:val="0D0D0D" w:themeColor="text1" w:themeTint="F2"/>
                <w:spacing w:val="-2"/>
                <w:sz w:val="24"/>
              </w:rPr>
              <w:t>/fax</w:t>
            </w:r>
          </w:p>
        </w:tc>
        <w:tc>
          <w:tcPr>
            <w:tcW w:w="1800" w:type="dxa"/>
            <w:tcBorders>
              <w:top w:val="single" w:sz="6" w:space="0" w:color="auto"/>
              <w:left w:val="single" w:sz="6" w:space="0" w:color="auto"/>
            </w:tcBorders>
          </w:tcPr>
          <w:p w14:paraId="5A6A3EC0" w14:textId="77777777" w:rsidR="007B586E" w:rsidRPr="00465C52" w:rsidRDefault="007B586E" w:rsidP="00347DB2">
            <w:pPr>
              <w:contextualSpacing/>
              <w:rPr>
                <w:rStyle w:val="Table"/>
                <w:rFonts w:ascii="Times New Roman" w:hAnsi="Times New Roman"/>
                <w:color w:val="0D0D0D" w:themeColor="text1" w:themeTint="F2"/>
                <w:spacing w:val="-2"/>
                <w:sz w:val="24"/>
              </w:rPr>
            </w:pPr>
            <w:r w:rsidRPr="00465C52">
              <w:rPr>
                <w:rStyle w:val="Table"/>
                <w:rFonts w:ascii="Times New Roman" w:hAnsi="Times New Roman"/>
                <w:color w:val="0D0D0D" w:themeColor="text1" w:themeTint="F2"/>
                <w:spacing w:val="-2"/>
                <w:sz w:val="24"/>
              </w:rPr>
              <w:t>Value of outstanding work (current US$ equivalent)</w:t>
            </w:r>
          </w:p>
        </w:tc>
        <w:tc>
          <w:tcPr>
            <w:tcW w:w="1800" w:type="dxa"/>
            <w:tcBorders>
              <w:top w:val="single" w:sz="6" w:space="0" w:color="auto"/>
              <w:left w:val="single" w:sz="6" w:space="0" w:color="auto"/>
            </w:tcBorders>
          </w:tcPr>
          <w:p w14:paraId="38F634A6" w14:textId="77777777" w:rsidR="007B586E" w:rsidRPr="00465C52" w:rsidRDefault="007B586E" w:rsidP="00347DB2">
            <w:pPr>
              <w:contextualSpacing/>
              <w:rPr>
                <w:rStyle w:val="Table"/>
                <w:rFonts w:ascii="Times New Roman" w:hAnsi="Times New Roman"/>
                <w:color w:val="0D0D0D" w:themeColor="text1" w:themeTint="F2"/>
                <w:spacing w:val="-2"/>
                <w:sz w:val="24"/>
              </w:rPr>
            </w:pPr>
            <w:r w:rsidRPr="00465C52">
              <w:rPr>
                <w:rStyle w:val="Table"/>
                <w:rFonts w:ascii="Times New Roman" w:hAnsi="Times New Roman"/>
                <w:color w:val="0D0D0D" w:themeColor="text1" w:themeTint="F2"/>
                <w:spacing w:val="-2"/>
                <w:sz w:val="24"/>
              </w:rPr>
              <w:t>Estimated completion date</w:t>
            </w:r>
          </w:p>
        </w:tc>
        <w:tc>
          <w:tcPr>
            <w:tcW w:w="1800" w:type="dxa"/>
            <w:tcBorders>
              <w:top w:val="single" w:sz="6" w:space="0" w:color="auto"/>
              <w:left w:val="single" w:sz="6" w:space="0" w:color="auto"/>
              <w:bottom w:val="single" w:sz="6" w:space="0" w:color="auto"/>
              <w:right w:val="single" w:sz="6" w:space="0" w:color="auto"/>
            </w:tcBorders>
          </w:tcPr>
          <w:p w14:paraId="584EA988" w14:textId="77777777" w:rsidR="007B586E" w:rsidRPr="00465C52" w:rsidRDefault="007B586E" w:rsidP="00347DB2">
            <w:pPr>
              <w:contextualSpacing/>
              <w:rPr>
                <w:rStyle w:val="Table"/>
                <w:rFonts w:ascii="Times New Roman" w:hAnsi="Times New Roman"/>
                <w:color w:val="0D0D0D" w:themeColor="text1" w:themeTint="F2"/>
                <w:spacing w:val="-2"/>
                <w:sz w:val="24"/>
              </w:rPr>
            </w:pPr>
            <w:r w:rsidRPr="00465C52">
              <w:rPr>
                <w:rStyle w:val="Table"/>
                <w:rFonts w:ascii="Times New Roman" w:hAnsi="Times New Roman"/>
                <w:color w:val="0D0D0D" w:themeColor="text1" w:themeTint="F2"/>
                <w:spacing w:val="-2"/>
                <w:sz w:val="24"/>
              </w:rPr>
              <w:t xml:space="preserve">Average monthly </w:t>
            </w:r>
            <w:proofErr w:type="gramStart"/>
            <w:r w:rsidRPr="00465C52">
              <w:rPr>
                <w:rStyle w:val="Table"/>
                <w:rFonts w:ascii="Times New Roman" w:hAnsi="Times New Roman"/>
                <w:color w:val="0D0D0D" w:themeColor="text1" w:themeTint="F2"/>
                <w:spacing w:val="-2"/>
                <w:sz w:val="24"/>
              </w:rPr>
              <w:t>invoicing</w:t>
            </w:r>
            <w:proofErr w:type="gramEnd"/>
            <w:r w:rsidRPr="00465C52">
              <w:rPr>
                <w:rStyle w:val="Table"/>
                <w:rFonts w:ascii="Times New Roman" w:hAnsi="Times New Roman"/>
                <w:color w:val="0D0D0D" w:themeColor="text1" w:themeTint="F2"/>
                <w:spacing w:val="-2"/>
                <w:sz w:val="24"/>
              </w:rPr>
              <w:t xml:space="preserve"> over last six months</w:t>
            </w:r>
            <w:r w:rsidRPr="00465C52">
              <w:rPr>
                <w:rStyle w:val="Table"/>
                <w:rFonts w:ascii="Times New Roman" w:hAnsi="Times New Roman"/>
                <w:color w:val="0D0D0D" w:themeColor="text1" w:themeTint="F2"/>
                <w:spacing w:val="-2"/>
                <w:sz w:val="24"/>
              </w:rPr>
              <w:br/>
              <w:t>(US$/month)</w:t>
            </w:r>
          </w:p>
        </w:tc>
      </w:tr>
      <w:tr w:rsidR="0016255D" w:rsidRPr="00465C52" w14:paraId="39F0E2F7" w14:textId="77777777">
        <w:trPr>
          <w:cantSplit/>
        </w:trPr>
        <w:tc>
          <w:tcPr>
            <w:tcW w:w="1890" w:type="dxa"/>
            <w:tcBorders>
              <w:top w:val="single" w:sz="6" w:space="0" w:color="auto"/>
              <w:left w:val="single" w:sz="6" w:space="0" w:color="auto"/>
              <w:bottom w:val="single" w:sz="6" w:space="0" w:color="auto"/>
              <w:right w:val="single" w:sz="6" w:space="0" w:color="auto"/>
            </w:tcBorders>
          </w:tcPr>
          <w:p w14:paraId="66B9E84E" w14:textId="77777777" w:rsidR="007B586E" w:rsidRPr="00465C52" w:rsidRDefault="007B586E" w:rsidP="00347DB2">
            <w:pPr>
              <w:contextualSpacing/>
              <w:rPr>
                <w:rStyle w:val="Table"/>
                <w:rFonts w:ascii="Times New Roman" w:hAnsi="Times New Roman"/>
                <w:color w:val="0D0D0D" w:themeColor="text1" w:themeTint="F2"/>
                <w:spacing w:val="-2"/>
                <w:sz w:val="24"/>
              </w:rPr>
            </w:pPr>
            <w:r w:rsidRPr="00465C52">
              <w:rPr>
                <w:rStyle w:val="Table"/>
                <w:rFonts w:ascii="Times New Roman" w:hAnsi="Times New Roman"/>
                <w:color w:val="0D0D0D" w:themeColor="text1" w:themeTint="F2"/>
                <w:spacing w:val="-2"/>
                <w:sz w:val="24"/>
              </w:rPr>
              <w:t>1.</w:t>
            </w:r>
          </w:p>
          <w:p w14:paraId="0511D926"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620" w:type="dxa"/>
            <w:tcBorders>
              <w:top w:val="single" w:sz="6" w:space="0" w:color="auto"/>
            </w:tcBorders>
          </w:tcPr>
          <w:p w14:paraId="18C42DFF"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800" w:type="dxa"/>
            <w:tcBorders>
              <w:top w:val="single" w:sz="6" w:space="0" w:color="auto"/>
              <w:left w:val="single" w:sz="6" w:space="0" w:color="auto"/>
            </w:tcBorders>
          </w:tcPr>
          <w:p w14:paraId="3925430A"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800" w:type="dxa"/>
            <w:tcBorders>
              <w:top w:val="single" w:sz="6" w:space="0" w:color="auto"/>
              <w:left w:val="single" w:sz="6" w:space="0" w:color="auto"/>
            </w:tcBorders>
          </w:tcPr>
          <w:p w14:paraId="6589A156"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800" w:type="dxa"/>
            <w:tcBorders>
              <w:top w:val="single" w:sz="6" w:space="0" w:color="auto"/>
              <w:left w:val="single" w:sz="6" w:space="0" w:color="auto"/>
              <w:bottom w:val="single" w:sz="6" w:space="0" w:color="auto"/>
              <w:right w:val="single" w:sz="6" w:space="0" w:color="auto"/>
            </w:tcBorders>
          </w:tcPr>
          <w:p w14:paraId="6BFF3DC0"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r>
      <w:tr w:rsidR="0016255D" w:rsidRPr="00465C52" w14:paraId="13BC9FC1" w14:textId="77777777">
        <w:trPr>
          <w:cantSplit/>
        </w:trPr>
        <w:tc>
          <w:tcPr>
            <w:tcW w:w="1890" w:type="dxa"/>
            <w:tcBorders>
              <w:top w:val="single" w:sz="6" w:space="0" w:color="auto"/>
              <w:left w:val="single" w:sz="6" w:space="0" w:color="auto"/>
              <w:bottom w:val="single" w:sz="6" w:space="0" w:color="auto"/>
              <w:right w:val="single" w:sz="6" w:space="0" w:color="auto"/>
            </w:tcBorders>
          </w:tcPr>
          <w:p w14:paraId="693FED14" w14:textId="77777777" w:rsidR="007B586E" w:rsidRPr="00465C52" w:rsidRDefault="007B586E" w:rsidP="00347DB2">
            <w:pPr>
              <w:contextualSpacing/>
              <w:rPr>
                <w:rStyle w:val="Table"/>
                <w:rFonts w:ascii="Times New Roman" w:hAnsi="Times New Roman"/>
                <w:color w:val="0D0D0D" w:themeColor="text1" w:themeTint="F2"/>
                <w:spacing w:val="-2"/>
                <w:sz w:val="24"/>
              </w:rPr>
            </w:pPr>
            <w:r w:rsidRPr="00465C52">
              <w:rPr>
                <w:rStyle w:val="Table"/>
                <w:rFonts w:ascii="Times New Roman" w:hAnsi="Times New Roman"/>
                <w:color w:val="0D0D0D" w:themeColor="text1" w:themeTint="F2"/>
                <w:spacing w:val="-2"/>
                <w:sz w:val="24"/>
              </w:rPr>
              <w:t>2.</w:t>
            </w:r>
          </w:p>
          <w:p w14:paraId="5476FFD1"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620" w:type="dxa"/>
            <w:tcBorders>
              <w:top w:val="single" w:sz="6" w:space="0" w:color="auto"/>
            </w:tcBorders>
          </w:tcPr>
          <w:p w14:paraId="7440CFD0"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800" w:type="dxa"/>
            <w:tcBorders>
              <w:top w:val="single" w:sz="6" w:space="0" w:color="auto"/>
              <w:left w:val="single" w:sz="6" w:space="0" w:color="auto"/>
            </w:tcBorders>
          </w:tcPr>
          <w:p w14:paraId="75714510"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800" w:type="dxa"/>
            <w:tcBorders>
              <w:top w:val="single" w:sz="6" w:space="0" w:color="auto"/>
              <w:left w:val="single" w:sz="6" w:space="0" w:color="auto"/>
            </w:tcBorders>
          </w:tcPr>
          <w:p w14:paraId="1573633D"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800" w:type="dxa"/>
            <w:tcBorders>
              <w:top w:val="single" w:sz="6" w:space="0" w:color="auto"/>
              <w:left w:val="single" w:sz="6" w:space="0" w:color="auto"/>
              <w:bottom w:val="single" w:sz="6" w:space="0" w:color="auto"/>
              <w:right w:val="single" w:sz="6" w:space="0" w:color="auto"/>
            </w:tcBorders>
          </w:tcPr>
          <w:p w14:paraId="06B2C859"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r>
      <w:tr w:rsidR="0016255D" w:rsidRPr="00465C52" w14:paraId="180AB9DE" w14:textId="77777777">
        <w:trPr>
          <w:cantSplit/>
        </w:trPr>
        <w:tc>
          <w:tcPr>
            <w:tcW w:w="1890" w:type="dxa"/>
            <w:tcBorders>
              <w:top w:val="single" w:sz="6" w:space="0" w:color="auto"/>
              <w:left w:val="single" w:sz="6" w:space="0" w:color="auto"/>
              <w:bottom w:val="single" w:sz="6" w:space="0" w:color="auto"/>
              <w:right w:val="single" w:sz="6" w:space="0" w:color="auto"/>
            </w:tcBorders>
          </w:tcPr>
          <w:p w14:paraId="4649630A" w14:textId="77777777" w:rsidR="007B586E" w:rsidRPr="00465C52" w:rsidRDefault="007B586E" w:rsidP="00347DB2">
            <w:pPr>
              <w:contextualSpacing/>
              <w:rPr>
                <w:rStyle w:val="Table"/>
                <w:rFonts w:ascii="Times New Roman" w:hAnsi="Times New Roman"/>
                <w:color w:val="0D0D0D" w:themeColor="text1" w:themeTint="F2"/>
                <w:spacing w:val="-2"/>
                <w:sz w:val="24"/>
              </w:rPr>
            </w:pPr>
            <w:r w:rsidRPr="00465C52">
              <w:rPr>
                <w:rStyle w:val="Table"/>
                <w:rFonts w:ascii="Times New Roman" w:hAnsi="Times New Roman"/>
                <w:color w:val="0D0D0D" w:themeColor="text1" w:themeTint="F2"/>
                <w:spacing w:val="-2"/>
                <w:sz w:val="24"/>
              </w:rPr>
              <w:t>3.</w:t>
            </w:r>
          </w:p>
          <w:p w14:paraId="08694BC1"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620" w:type="dxa"/>
            <w:tcBorders>
              <w:top w:val="single" w:sz="6" w:space="0" w:color="auto"/>
            </w:tcBorders>
          </w:tcPr>
          <w:p w14:paraId="4A8BEBC7"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800" w:type="dxa"/>
            <w:tcBorders>
              <w:top w:val="single" w:sz="6" w:space="0" w:color="auto"/>
              <w:left w:val="single" w:sz="6" w:space="0" w:color="auto"/>
            </w:tcBorders>
          </w:tcPr>
          <w:p w14:paraId="74E101C3"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800" w:type="dxa"/>
            <w:tcBorders>
              <w:top w:val="single" w:sz="6" w:space="0" w:color="auto"/>
              <w:left w:val="single" w:sz="6" w:space="0" w:color="auto"/>
            </w:tcBorders>
          </w:tcPr>
          <w:p w14:paraId="770D9930"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800" w:type="dxa"/>
            <w:tcBorders>
              <w:top w:val="single" w:sz="6" w:space="0" w:color="auto"/>
              <w:left w:val="single" w:sz="6" w:space="0" w:color="auto"/>
              <w:bottom w:val="single" w:sz="6" w:space="0" w:color="auto"/>
              <w:right w:val="single" w:sz="6" w:space="0" w:color="auto"/>
            </w:tcBorders>
          </w:tcPr>
          <w:p w14:paraId="5FBAB04F"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r>
      <w:tr w:rsidR="0016255D" w:rsidRPr="00465C52" w14:paraId="1AAD161B" w14:textId="77777777">
        <w:trPr>
          <w:cantSplit/>
        </w:trPr>
        <w:tc>
          <w:tcPr>
            <w:tcW w:w="1890" w:type="dxa"/>
            <w:tcBorders>
              <w:top w:val="single" w:sz="6" w:space="0" w:color="auto"/>
              <w:left w:val="single" w:sz="6" w:space="0" w:color="auto"/>
              <w:bottom w:val="single" w:sz="6" w:space="0" w:color="auto"/>
              <w:right w:val="single" w:sz="6" w:space="0" w:color="auto"/>
            </w:tcBorders>
          </w:tcPr>
          <w:p w14:paraId="6E893417" w14:textId="77777777" w:rsidR="007B586E" w:rsidRPr="00465C52" w:rsidRDefault="007B586E" w:rsidP="00347DB2">
            <w:pPr>
              <w:contextualSpacing/>
              <w:rPr>
                <w:rStyle w:val="Table"/>
                <w:rFonts w:ascii="Times New Roman" w:hAnsi="Times New Roman"/>
                <w:color w:val="0D0D0D" w:themeColor="text1" w:themeTint="F2"/>
                <w:spacing w:val="-2"/>
                <w:sz w:val="24"/>
              </w:rPr>
            </w:pPr>
            <w:r w:rsidRPr="00465C52">
              <w:rPr>
                <w:rStyle w:val="Table"/>
                <w:rFonts w:ascii="Times New Roman" w:hAnsi="Times New Roman"/>
                <w:color w:val="0D0D0D" w:themeColor="text1" w:themeTint="F2"/>
                <w:spacing w:val="-2"/>
                <w:sz w:val="24"/>
              </w:rPr>
              <w:t>4.</w:t>
            </w:r>
          </w:p>
          <w:p w14:paraId="20A04A46"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620" w:type="dxa"/>
            <w:tcBorders>
              <w:top w:val="single" w:sz="6" w:space="0" w:color="auto"/>
            </w:tcBorders>
          </w:tcPr>
          <w:p w14:paraId="404E12E8"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800" w:type="dxa"/>
            <w:tcBorders>
              <w:top w:val="single" w:sz="6" w:space="0" w:color="auto"/>
              <w:left w:val="single" w:sz="6" w:space="0" w:color="auto"/>
            </w:tcBorders>
          </w:tcPr>
          <w:p w14:paraId="0E381FF5"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800" w:type="dxa"/>
            <w:tcBorders>
              <w:top w:val="single" w:sz="6" w:space="0" w:color="auto"/>
              <w:left w:val="single" w:sz="6" w:space="0" w:color="auto"/>
            </w:tcBorders>
          </w:tcPr>
          <w:p w14:paraId="1A2EAD08"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800" w:type="dxa"/>
            <w:tcBorders>
              <w:top w:val="single" w:sz="6" w:space="0" w:color="auto"/>
              <w:left w:val="single" w:sz="6" w:space="0" w:color="auto"/>
              <w:bottom w:val="single" w:sz="6" w:space="0" w:color="auto"/>
              <w:right w:val="single" w:sz="6" w:space="0" w:color="auto"/>
            </w:tcBorders>
          </w:tcPr>
          <w:p w14:paraId="0BB0DA23"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r>
      <w:tr w:rsidR="0016255D" w:rsidRPr="00465C52" w14:paraId="50ED1E40" w14:textId="77777777">
        <w:trPr>
          <w:cantSplit/>
        </w:trPr>
        <w:tc>
          <w:tcPr>
            <w:tcW w:w="1890" w:type="dxa"/>
            <w:tcBorders>
              <w:top w:val="single" w:sz="6" w:space="0" w:color="auto"/>
              <w:left w:val="single" w:sz="6" w:space="0" w:color="auto"/>
              <w:bottom w:val="single" w:sz="6" w:space="0" w:color="auto"/>
              <w:right w:val="single" w:sz="6" w:space="0" w:color="auto"/>
            </w:tcBorders>
          </w:tcPr>
          <w:p w14:paraId="7D35D5C8" w14:textId="77777777" w:rsidR="007B586E" w:rsidRPr="00465C52" w:rsidRDefault="007B586E" w:rsidP="00347DB2">
            <w:pPr>
              <w:contextualSpacing/>
              <w:rPr>
                <w:rStyle w:val="Table"/>
                <w:rFonts w:ascii="Times New Roman" w:hAnsi="Times New Roman"/>
                <w:color w:val="0D0D0D" w:themeColor="text1" w:themeTint="F2"/>
                <w:spacing w:val="-2"/>
                <w:sz w:val="24"/>
              </w:rPr>
            </w:pPr>
            <w:r w:rsidRPr="00465C52">
              <w:rPr>
                <w:rStyle w:val="Table"/>
                <w:rFonts w:ascii="Times New Roman" w:hAnsi="Times New Roman"/>
                <w:color w:val="0D0D0D" w:themeColor="text1" w:themeTint="F2"/>
                <w:spacing w:val="-2"/>
                <w:sz w:val="24"/>
              </w:rPr>
              <w:t>5.</w:t>
            </w:r>
          </w:p>
          <w:p w14:paraId="155760E8"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620" w:type="dxa"/>
            <w:tcBorders>
              <w:top w:val="single" w:sz="6" w:space="0" w:color="auto"/>
            </w:tcBorders>
          </w:tcPr>
          <w:p w14:paraId="542D5283"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800" w:type="dxa"/>
            <w:tcBorders>
              <w:top w:val="single" w:sz="6" w:space="0" w:color="auto"/>
              <w:left w:val="single" w:sz="6" w:space="0" w:color="auto"/>
            </w:tcBorders>
          </w:tcPr>
          <w:p w14:paraId="69C34833"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800" w:type="dxa"/>
            <w:tcBorders>
              <w:top w:val="single" w:sz="6" w:space="0" w:color="auto"/>
              <w:left w:val="single" w:sz="6" w:space="0" w:color="auto"/>
            </w:tcBorders>
          </w:tcPr>
          <w:p w14:paraId="03B5B9DA"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800" w:type="dxa"/>
            <w:tcBorders>
              <w:top w:val="single" w:sz="6" w:space="0" w:color="auto"/>
              <w:left w:val="single" w:sz="6" w:space="0" w:color="auto"/>
              <w:bottom w:val="single" w:sz="6" w:space="0" w:color="auto"/>
              <w:right w:val="single" w:sz="6" w:space="0" w:color="auto"/>
            </w:tcBorders>
          </w:tcPr>
          <w:p w14:paraId="6DA79431"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r>
      <w:tr w:rsidR="007B586E" w:rsidRPr="00465C52" w14:paraId="1975AC35" w14:textId="77777777">
        <w:trPr>
          <w:cantSplit/>
        </w:trPr>
        <w:tc>
          <w:tcPr>
            <w:tcW w:w="1890" w:type="dxa"/>
            <w:tcBorders>
              <w:top w:val="single" w:sz="6" w:space="0" w:color="auto"/>
              <w:left w:val="single" w:sz="6" w:space="0" w:color="auto"/>
              <w:bottom w:val="single" w:sz="6" w:space="0" w:color="auto"/>
              <w:right w:val="single" w:sz="6" w:space="0" w:color="auto"/>
            </w:tcBorders>
          </w:tcPr>
          <w:p w14:paraId="33AE603B" w14:textId="77777777" w:rsidR="007B586E" w:rsidRPr="00465C52" w:rsidRDefault="007B586E" w:rsidP="00347DB2">
            <w:pPr>
              <w:contextualSpacing/>
              <w:rPr>
                <w:rStyle w:val="Table"/>
                <w:rFonts w:ascii="Times New Roman" w:hAnsi="Times New Roman"/>
                <w:color w:val="0D0D0D" w:themeColor="text1" w:themeTint="F2"/>
                <w:spacing w:val="-2"/>
                <w:sz w:val="24"/>
              </w:rPr>
            </w:pPr>
            <w:r w:rsidRPr="00465C52">
              <w:rPr>
                <w:rStyle w:val="Table"/>
                <w:rFonts w:ascii="Times New Roman" w:hAnsi="Times New Roman"/>
                <w:color w:val="0D0D0D" w:themeColor="text1" w:themeTint="F2"/>
                <w:spacing w:val="-2"/>
                <w:sz w:val="24"/>
              </w:rPr>
              <w:t>etc.</w:t>
            </w:r>
          </w:p>
          <w:p w14:paraId="43AE8F40"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620" w:type="dxa"/>
            <w:tcBorders>
              <w:top w:val="single" w:sz="6" w:space="0" w:color="auto"/>
              <w:bottom w:val="single" w:sz="6" w:space="0" w:color="auto"/>
            </w:tcBorders>
          </w:tcPr>
          <w:p w14:paraId="1ABA5F99"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800" w:type="dxa"/>
            <w:tcBorders>
              <w:top w:val="single" w:sz="6" w:space="0" w:color="auto"/>
              <w:left w:val="single" w:sz="6" w:space="0" w:color="auto"/>
              <w:bottom w:val="single" w:sz="6" w:space="0" w:color="auto"/>
            </w:tcBorders>
          </w:tcPr>
          <w:p w14:paraId="7AF21FC9"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800" w:type="dxa"/>
            <w:tcBorders>
              <w:top w:val="single" w:sz="6" w:space="0" w:color="auto"/>
              <w:left w:val="single" w:sz="6" w:space="0" w:color="auto"/>
              <w:bottom w:val="single" w:sz="6" w:space="0" w:color="auto"/>
            </w:tcBorders>
          </w:tcPr>
          <w:p w14:paraId="35BA4C7E"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c>
          <w:tcPr>
            <w:tcW w:w="1800" w:type="dxa"/>
            <w:tcBorders>
              <w:top w:val="single" w:sz="6" w:space="0" w:color="auto"/>
              <w:left w:val="single" w:sz="6" w:space="0" w:color="auto"/>
              <w:bottom w:val="single" w:sz="6" w:space="0" w:color="auto"/>
              <w:right w:val="single" w:sz="6" w:space="0" w:color="auto"/>
            </w:tcBorders>
          </w:tcPr>
          <w:p w14:paraId="47155BF5" w14:textId="77777777" w:rsidR="007B586E" w:rsidRPr="00465C52" w:rsidRDefault="007B586E" w:rsidP="00347DB2">
            <w:pPr>
              <w:contextualSpacing/>
              <w:rPr>
                <w:rStyle w:val="Table"/>
                <w:rFonts w:ascii="Times New Roman" w:hAnsi="Times New Roman"/>
                <w:color w:val="0D0D0D" w:themeColor="text1" w:themeTint="F2"/>
                <w:spacing w:val="-2"/>
                <w:sz w:val="24"/>
              </w:rPr>
            </w:pPr>
          </w:p>
        </w:tc>
      </w:tr>
    </w:tbl>
    <w:p w14:paraId="525C3DCD" w14:textId="77777777" w:rsidR="007B586E" w:rsidRPr="00465C52" w:rsidRDefault="007B586E" w:rsidP="00347DB2">
      <w:pPr>
        <w:contextualSpacing/>
        <w:rPr>
          <w:rStyle w:val="Table"/>
          <w:rFonts w:ascii="Times New Roman" w:hAnsi="Times New Roman"/>
          <w:color w:val="0D0D0D" w:themeColor="text1" w:themeTint="F2"/>
          <w:spacing w:val="-2"/>
          <w:sz w:val="24"/>
        </w:rPr>
      </w:pPr>
    </w:p>
    <w:p w14:paraId="37BBC56E" w14:textId="77777777" w:rsidR="000B3397" w:rsidRPr="00465C52" w:rsidRDefault="007B586E" w:rsidP="00347DB2">
      <w:pPr>
        <w:pStyle w:val="Section4-Heading2"/>
        <w:contextualSpacing/>
        <w:rPr>
          <w:color w:val="0D0D0D" w:themeColor="text1" w:themeTint="F2"/>
        </w:rPr>
      </w:pPr>
      <w:r w:rsidRPr="00465C52">
        <w:rPr>
          <w:i/>
          <w:color w:val="0D0D0D" w:themeColor="text1" w:themeTint="F2"/>
        </w:rPr>
        <w:br w:type="page"/>
      </w:r>
      <w:bookmarkStart w:id="729" w:name="_Toc108424566"/>
      <w:bookmarkStart w:id="730" w:name="_Toc446329315"/>
      <w:bookmarkStart w:id="731" w:name="_Toc63695103"/>
      <w:bookmarkStart w:id="732" w:name="_Toc127160597"/>
      <w:bookmarkStart w:id="733" w:name="_Toc138144069"/>
      <w:bookmarkStart w:id="734" w:name="_Toc41971548"/>
      <w:r w:rsidR="000B3397" w:rsidRPr="00465C52">
        <w:rPr>
          <w:color w:val="0D0D0D" w:themeColor="text1" w:themeTint="F2"/>
          <w:szCs w:val="32"/>
        </w:rPr>
        <w:lastRenderedPageBreak/>
        <w:t>Form FIN – 3.1</w:t>
      </w:r>
      <w:r w:rsidR="00301412" w:rsidRPr="00465C52">
        <w:rPr>
          <w:color w:val="0D0D0D" w:themeColor="text1" w:themeTint="F2"/>
          <w:szCs w:val="32"/>
        </w:rPr>
        <w:t xml:space="preserve">: </w:t>
      </w:r>
      <w:r w:rsidR="000B3397" w:rsidRPr="00465C52">
        <w:rPr>
          <w:color w:val="0D0D0D" w:themeColor="text1" w:themeTint="F2"/>
        </w:rPr>
        <w:t>Financial Situation</w:t>
      </w:r>
      <w:bookmarkEnd w:id="729"/>
      <w:r w:rsidR="000B3397" w:rsidRPr="00465C52">
        <w:rPr>
          <w:color w:val="0D0D0D" w:themeColor="text1" w:themeTint="F2"/>
        </w:rPr>
        <w:t xml:space="preserve"> and Performance</w:t>
      </w:r>
      <w:bookmarkEnd w:id="730"/>
      <w:bookmarkEnd w:id="731"/>
    </w:p>
    <w:p w14:paraId="3991CC47" w14:textId="77777777" w:rsidR="00AB4D20" w:rsidRPr="00465C52" w:rsidRDefault="00AB4D20" w:rsidP="00347DB2">
      <w:pPr>
        <w:spacing w:before="288" w:after="324"/>
        <w:contextualSpacing/>
        <w:jc w:val="right"/>
        <w:rPr>
          <w:color w:val="0D0D0D" w:themeColor="text1" w:themeTint="F2"/>
          <w:spacing w:val="-4"/>
        </w:rPr>
      </w:pPr>
      <w:r w:rsidRPr="00465C52">
        <w:rPr>
          <w:color w:val="0D0D0D" w:themeColor="text1" w:themeTint="F2"/>
          <w:spacing w:val="-4"/>
        </w:rPr>
        <w:t xml:space="preserve">Bidder’s Name: </w:t>
      </w:r>
      <w:r w:rsidRPr="00465C52">
        <w:rPr>
          <w:i/>
          <w:iCs/>
          <w:color w:val="0D0D0D" w:themeColor="text1" w:themeTint="F2"/>
          <w:spacing w:val="-6"/>
        </w:rPr>
        <w:t>________________</w:t>
      </w:r>
      <w:r w:rsidRPr="00465C52">
        <w:rPr>
          <w:i/>
          <w:iCs/>
          <w:color w:val="0D0D0D" w:themeColor="text1" w:themeTint="F2"/>
          <w:spacing w:val="-6"/>
        </w:rPr>
        <w:br/>
      </w:r>
      <w:r w:rsidRPr="00465C52">
        <w:rPr>
          <w:color w:val="0D0D0D" w:themeColor="text1" w:themeTint="F2"/>
          <w:spacing w:val="-4"/>
        </w:rPr>
        <w:t xml:space="preserve">Date: </w:t>
      </w:r>
      <w:r w:rsidRPr="00465C52">
        <w:rPr>
          <w:i/>
          <w:iCs/>
          <w:color w:val="0D0D0D" w:themeColor="text1" w:themeTint="F2"/>
          <w:spacing w:val="-6"/>
        </w:rPr>
        <w:t>______________________</w:t>
      </w:r>
      <w:r w:rsidRPr="00465C52">
        <w:rPr>
          <w:i/>
          <w:iCs/>
          <w:color w:val="0D0D0D" w:themeColor="text1" w:themeTint="F2"/>
          <w:spacing w:val="-6"/>
        </w:rPr>
        <w:br/>
      </w:r>
      <w:r w:rsidRPr="00465C52">
        <w:rPr>
          <w:color w:val="0D0D0D" w:themeColor="text1" w:themeTint="F2"/>
          <w:spacing w:val="-4"/>
        </w:rPr>
        <w:t>Joint Venture Member’s Name_________________________</w:t>
      </w:r>
      <w:r w:rsidRPr="00465C52">
        <w:rPr>
          <w:i/>
          <w:iCs/>
          <w:color w:val="0D0D0D" w:themeColor="text1" w:themeTint="F2"/>
          <w:spacing w:val="-6"/>
        </w:rPr>
        <w:br/>
      </w:r>
      <w:r w:rsidR="00B50A91" w:rsidRPr="00465C52">
        <w:rPr>
          <w:color w:val="0D0D0D" w:themeColor="text1" w:themeTint="F2"/>
          <w:spacing w:val="-4"/>
        </w:rPr>
        <w:t>RFB</w:t>
      </w:r>
      <w:r w:rsidRPr="00465C52">
        <w:rPr>
          <w:color w:val="0D0D0D" w:themeColor="text1" w:themeTint="F2"/>
          <w:spacing w:val="-4"/>
        </w:rPr>
        <w:t xml:space="preserve"> No. and title: </w:t>
      </w:r>
      <w:r w:rsidRPr="00465C52">
        <w:rPr>
          <w:i/>
          <w:iCs/>
          <w:color w:val="0D0D0D" w:themeColor="text1" w:themeTint="F2"/>
          <w:spacing w:val="-6"/>
        </w:rPr>
        <w:t>___________________________</w:t>
      </w:r>
      <w:r w:rsidRPr="00465C52">
        <w:rPr>
          <w:i/>
          <w:iCs/>
          <w:color w:val="0D0D0D" w:themeColor="text1" w:themeTint="F2"/>
          <w:spacing w:val="-6"/>
        </w:rPr>
        <w:br/>
      </w:r>
      <w:r w:rsidRPr="00465C52">
        <w:rPr>
          <w:color w:val="0D0D0D" w:themeColor="text1" w:themeTint="F2"/>
          <w:spacing w:val="-4"/>
        </w:rPr>
        <w:t xml:space="preserve">Page </w:t>
      </w:r>
      <w:r w:rsidRPr="00465C52">
        <w:rPr>
          <w:i/>
          <w:iCs/>
          <w:color w:val="0D0D0D" w:themeColor="text1" w:themeTint="F2"/>
          <w:spacing w:val="-6"/>
        </w:rPr>
        <w:t>_______________</w:t>
      </w:r>
      <w:r w:rsidRPr="00465C52">
        <w:rPr>
          <w:color w:val="0D0D0D" w:themeColor="text1" w:themeTint="F2"/>
          <w:spacing w:val="-4"/>
        </w:rPr>
        <w:t xml:space="preserve">of </w:t>
      </w:r>
      <w:r w:rsidRPr="00465C52">
        <w:rPr>
          <w:i/>
          <w:iCs/>
          <w:color w:val="0D0D0D" w:themeColor="text1" w:themeTint="F2"/>
          <w:spacing w:val="-6"/>
        </w:rPr>
        <w:t>______________</w:t>
      </w:r>
      <w:r w:rsidRPr="00465C52">
        <w:rPr>
          <w:color w:val="0D0D0D" w:themeColor="text1" w:themeTint="F2"/>
          <w:spacing w:val="-4"/>
        </w:rPr>
        <w:t>pages</w:t>
      </w:r>
    </w:p>
    <w:p w14:paraId="295685ED" w14:textId="77777777" w:rsidR="000B3397" w:rsidRPr="00465C52" w:rsidRDefault="009E655F" w:rsidP="00347DB2">
      <w:pPr>
        <w:spacing w:before="240" w:after="200"/>
        <w:contextualSpacing/>
        <w:rPr>
          <w:b/>
          <w:bCs/>
          <w:color w:val="0D0D0D" w:themeColor="text1" w:themeTint="F2"/>
          <w:spacing w:val="-4"/>
        </w:rPr>
      </w:pPr>
      <w:r w:rsidRPr="00465C52">
        <w:rPr>
          <w:b/>
          <w:bCs/>
          <w:color w:val="0D0D0D" w:themeColor="text1" w:themeTint="F2"/>
          <w:spacing w:val="-4"/>
        </w:rPr>
        <w:t xml:space="preserve">1. </w:t>
      </w:r>
      <w:r w:rsidR="000B3397" w:rsidRPr="00465C52">
        <w:rPr>
          <w:b/>
          <w:bCs/>
          <w:color w:val="0D0D0D" w:themeColor="text1" w:themeTint="F2"/>
          <w:spacing w:val="-4"/>
        </w:rPr>
        <w:t>Financial data</w:t>
      </w:r>
    </w:p>
    <w:tbl>
      <w:tblPr>
        <w:tblW w:w="0" w:type="auto"/>
        <w:tblInd w:w="3" w:type="dxa"/>
        <w:tblLayout w:type="fixed"/>
        <w:tblCellMar>
          <w:left w:w="0" w:type="dxa"/>
          <w:right w:w="0" w:type="dxa"/>
        </w:tblCellMar>
        <w:tblLook w:val="0000" w:firstRow="0" w:lastRow="0" w:firstColumn="0" w:lastColumn="0" w:noHBand="0" w:noVBand="0"/>
      </w:tblPr>
      <w:tblGrid>
        <w:gridCol w:w="2950"/>
        <w:gridCol w:w="1190"/>
        <w:gridCol w:w="1186"/>
        <w:gridCol w:w="1190"/>
        <w:gridCol w:w="1186"/>
        <w:gridCol w:w="1240"/>
      </w:tblGrid>
      <w:tr w:rsidR="0016255D" w:rsidRPr="00465C52" w14:paraId="0F8CE0DA" w14:textId="77777777" w:rsidTr="00AE3FF7">
        <w:trPr>
          <w:trHeight w:hRule="exact" w:val="1206"/>
        </w:trPr>
        <w:tc>
          <w:tcPr>
            <w:tcW w:w="2950" w:type="dxa"/>
            <w:tcBorders>
              <w:top w:val="single" w:sz="2" w:space="0" w:color="auto"/>
              <w:left w:val="single" w:sz="2" w:space="0" w:color="auto"/>
              <w:bottom w:val="single" w:sz="2" w:space="0" w:color="auto"/>
              <w:right w:val="single" w:sz="2" w:space="0" w:color="auto"/>
            </w:tcBorders>
          </w:tcPr>
          <w:p w14:paraId="775CAF88" w14:textId="77777777" w:rsidR="000B3397" w:rsidRPr="00465C52" w:rsidRDefault="000B3397" w:rsidP="00347DB2">
            <w:pPr>
              <w:contextualSpacing/>
              <w:jc w:val="center"/>
              <w:rPr>
                <w:b/>
                <w:bCs/>
                <w:color w:val="0D0D0D" w:themeColor="text1" w:themeTint="F2"/>
                <w:spacing w:val="-7"/>
              </w:rPr>
            </w:pPr>
            <w:r w:rsidRPr="00465C52">
              <w:rPr>
                <w:b/>
                <w:bCs/>
                <w:color w:val="0D0D0D" w:themeColor="text1" w:themeTint="F2"/>
                <w:spacing w:val="-7"/>
              </w:rPr>
              <w:t>Type of Financial information in</w:t>
            </w:r>
          </w:p>
          <w:p w14:paraId="39C6FDD3" w14:textId="77777777" w:rsidR="000B3397" w:rsidRPr="00465C52" w:rsidRDefault="000B3397" w:rsidP="00347DB2">
            <w:pPr>
              <w:spacing w:after="360"/>
              <w:contextualSpacing/>
              <w:jc w:val="center"/>
              <w:rPr>
                <w:b/>
                <w:bCs/>
                <w:color w:val="0D0D0D" w:themeColor="text1" w:themeTint="F2"/>
                <w:spacing w:val="-10"/>
              </w:rPr>
            </w:pPr>
            <w:r w:rsidRPr="00465C52">
              <w:rPr>
                <w:b/>
                <w:bCs/>
                <w:color w:val="0D0D0D" w:themeColor="text1" w:themeTint="F2"/>
                <w:spacing w:val="-10"/>
              </w:rPr>
              <w:t>(</w:t>
            </w:r>
            <w:r w:rsidRPr="00465C52">
              <w:rPr>
                <w:b/>
                <w:bCs/>
                <w:color w:val="0D0D0D" w:themeColor="text1" w:themeTint="F2"/>
                <w:spacing w:val="-4"/>
              </w:rPr>
              <w:t>currency</w:t>
            </w:r>
            <w:r w:rsidRPr="00465C52">
              <w:rPr>
                <w:b/>
                <w:bCs/>
                <w:color w:val="0D0D0D" w:themeColor="text1" w:themeTint="F2"/>
                <w:spacing w:val="-10"/>
              </w:rPr>
              <w:t>)</w:t>
            </w:r>
          </w:p>
        </w:tc>
        <w:tc>
          <w:tcPr>
            <w:tcW w:w="5992" w:type="dxa"/>
            <w:gridSpan w:val="5"/>
            <w:tcBorders>
              <w:top w:val="single" w:sz="2" w:space="0" w:color="auto"/>
              <w:left w:val="single" w:sz="2" w:space="0" w:color="auto"/>
              <w:bottom w:val="single" w:sz="2" w:space="0" w:color="auto"/>
              <w:right w:val="single" w:sz="2" w:space="0" w:color="auto"/>
            </w:tcBorders>
          </w:tcPr>
          <w:p w14:paraId="22046697" w14:textId="77777777" w:rsidR="000B3397" w:rsidRPr="00465C52" w:rsidRDefault="000B3397" w:rsidP="00347DB2">
            <w:pPr>
              <w:contextualSpacing/>
              <w:jc w:val="center"/>
              <w:rPr>
                <w:i/>
                <w:iCs/>
                <w:color w:val="0D0D0D" w:themeColor="text1" w:themeTint="F2"/>
                <w:spacing w:val="-4"/>
              </w:rPr>
            </w:pPr>
            <w:r w:rsidRPr="00465C52">
              <w:rPr>
                <w:b/>
                <w:bCs/>
                <w:color w:val="0D0D0D" w:themeColor="text1" w:themeTint="F2"/>
                <w:spacing w:val="-6"/>
              </w:rPr>
              <w:t xml:space="preserve">Historic information for previous </w:t>
            </w:r>
            <w:r w:rsidRPr="00465C52">
              <w:rPr>
                <w:i/>
                <w:iCs/>
                <w:color w:val="0D0D0D" w:themeColor="text1" w:themeTint="F2"/>
                <w:spacing w:val="-4"/>
              </w:rPr>
              <w:t>_________years,</w:t>
            </w:r>
          </w:p>
          <w:p w14:paraId="1DE067A7" w14:textId="77777777" w:rsidR="000B3397" w:rsidRPr="00465C52" w:rsidRDefault="000B3397" w:rsidP="00347DB2">
            <w:pPr>
              <w:contextualSpacing/>
              <w:jc w:val="center"/>
              <w:rPr>
                <w:i/>
                <w:iCs/>
                <w:color w:val="0D0D0D" w:themeColor="text1" w:themeTint="F2"/>
                <w:spacing w:val="-4"/>
              </w:rPr>
            </w:pPr>
            <w:r w:rsidRPr="00465C52">
              <w:rPr>
                <w:i/>
                <w:iCs/>
                <w:color w:val="0D0D0D" w:themeColor="text1" w:themeTint="F2"/>
                <w:spacing w:val="-4"/>
              </w:rPr>
              <w:t>______________</w:t>
            </w:r>
          </w:p>
          <w:p w14:paraId="44F53F5E" w14:textId="77777777" w:rsidR="000B3397" w:rsidRPr="00465C52" w:rsidRDefault="000B3397" w:rsidP="00347DB2">
            <w:pPr>
              <w:contextualSpacing/>
              <w:jc w:val="center"/>
              <w:rPr>
                <w:b/>
                <w:bCs/>
                <w:color w:val="0D0D0D" w:themeColor="text1" w:themeTint="F2"/>
                <w:spacing w:val="-10"/>
              </w:rPr>
            </w:pPr>
            <w:r w:rsidRPr="00465C52">
              <w:rPr>
                <w:b/>
                <w:bCs/>
                <w:color w:val="0D0D0D" w:themeColor="text1" w:themeTint="F2"/>
                <w:spacing w:val="-10"/>
              </w:rPr>
              <w:t xml:space="preserve">(amount in </w:t>
            </w:r>
            <w:r w:rsidRPr="00465C52">
              <w:rPr>
                <w:b/>
                <w:bCs/>
                <w:color w:val="0D0D0D" w:themeColor="text1" w:themeTint="F2"/>
                <w:spacing w:val="-4"/>
              </w:rPr>
              <w:t>currency, currency, exchange rate, USD equivalent</w:t>
            </w:r>
            <w:r w:rsidRPr="00465C52">
              <w:rPr>
                <w:b/>
                <w:bCs/>
                <w:color w:val="0D0D0D" w:themeColor="text1" w:themeTint="F2"/>
                <w:spacing w:val="-10"/>
              </w:rPr>
              <w:t>)</w:t>
            </w:r>
          </w:p>
        </w:tc>
      </w:tr>
      <w:tr w:rsidR="0016255D" w:rsidRPr="00465C52" w14:paraId="576D85EF" w14:textId="77777777" w:rsidTr="00AE3FF7">
        <w:trPr>
          <w:trHeight w:hRule="exact" w:val="523"/>
        </w:trPr>
        <w:tc>
          <w:tcPr>
            <w:tcW w:w="2950" w:type="dxa"/>
            <w:tcBorders>
              <w:top w:val="single" w:sz="2" w:space="0" w:color="auto"/>
              <w:left w:val="single" w:sz="2" w:space="0" w:color="auto"/>
              <w:bottom w:val="single" w:sz="2" w:space="0" w:color="auto"/>
              <w:right w:val="single" w:sz="2" w:space="0" w:color="auto"/>
            </w:tcBorders>
          </w:tcPr>
          <w:p w14:paraId="2A9ACDA9" w14:textId="77777777" w:rsidR="000B3397" w:rsidRPr="00465C52" w:rsidRDefault="000B3397" w:rsidP="00347DB2">
            <w:pPr>
              <w:contextualSpacing/>
              <w:rPr>
                <w:color w:val="0D0D0D" w:themeColor="text1" w:themeTint="F2"/>
              </w:rPr>
            </w:pPr>
          </w:p>
        </w:tc>
        <w:tc>
          <w:tcPr>
            <w:tcW w:w="1190" w:type="dxa"/>
            <w:tcBorders>
              <w:top w:val="single" w:sz="2" w:space="0" w:color="auto"/>
              <w:left w:val="single" w:sz="2" w:space="0" w:color="auto"/>
              <w:bottom w:val="single" w:sz="2" w:space="0" w:color="auto"/>
              <w:right w:val="single" w:sz="2" w:space="0" w:color="auto"/>
            </w:tcBorders>
          </w:tcPr>
          <w:p w14:paraId="0FD0844B" w14:textId="77777777" w:rsidR="000B3397" w:rsidRPr="00465C52" w:rsidRDefault="000B3397" w:rsidP="00347DB2">
            <w:pPr>
              <w:spacing w:after="72"/>
              <w:contextualSpacing/>
              <w:jc w:val="center"/>
              <w:rPr>
                <w:color w:val="0D0D0D" w:themeColor="text1" w:themeTint="F2"/>
                <w:spacing w:val="-4"/>
              </w:rPr>
            </w:pPr>
            <w:r w:rsidRPr="00465C52">
              <w:rPr>
                <w:color w:val="0D0D0D" w:themeColor="text1" w:themeTint="F2"/>
                <w:spacing w:val="-4"/>
              </w:rPr>
              <w:t>Year 1</w:t>
            </w:r>
          </w:p>
        </w:tc>
        <w:tc>
          <w:tcPr>
            <w:tcW w:w="1186" w:type="dxa"/>
            <w:tcBorders>
              <w:top w:val="single" w:sz="2" w:space="0" w:color="auto"/>
              <w:left w:val="single" w:sz="2" w:space="0" w:color="auto"/>
              <w:bottom w:val="single" w:sz="2" w:space="0" w:color="auto"/>
              <w:right w:val="single" w:sz="2" w:space="0" w:color="auto"/>
            </w:tcBorders>
          </w:tcPr>
          <w:p w14:paraId="4D6FF80E" w14:textId="77777777" w:rsidR="000B3397" w:rsidRPr="00465C52" w:rsidRDefault="000B3397" w:rsidP="00347DB2">
            <w:pPr>
              <w:spacing w:after="72"/>
              <w:contextualSpacing/>
              <w:jc w:val="center"/>
              <w:rPr>
                <w:color w:val="0D0D0D" w:themeColor="text1" w:themeTint="F2"/>
                <w:spacing w:val="-4"/>
              </w:rPr>
            </w:pPr>
            <w:r w:rsidRPr="00465C52">
              <w:rPr>
                <w:color w:val="0D0D0D" w:themeColor="text1" w:themeTint="F2"/>
                <w:spacing w:val="-4"/>
              </w:rPr>
              <w:t>Year 2</w:t>
            </w:r>
          </w:p>
        </w:tc>
        <w:tc>
          <w:tcPr>
            <w:tcW w:w="1190" w:type="dxa"/>
            <w:tcBorders>
              <w:top w:val="single" w:sz="2" w:space="0" w:color="auto"/>
              <w:left w:val="single" w:sz="2" w:space="0" w:color="auto"/>
              <w:bottom w:val="single" w:sz="2" w:space="0" w:color="auto"/>
              <w:right w:val="single" w:sz="2" w:space="0" w:color="auto"/>
            </w:tcBorders>
          </w:tcPr>
          <w:p w14:paraId="5B8BFD83" w14:textId="77777777" w:rsidR="000B3397" w:rsidRPr="00465C52" w:rsidRDefault="000B3397" w:rsidP="00347DB2">
            <w:pPr>
              <w:spacing w:after="72"/>
              <w:contextualSpacing/>
              <w:jc w:val="center"/>
              <w:rPr>
                <w:color w:val="0D0D0D" w:themeColor="text1" w:themeTint="F2"/>
                <w:spacing w:val="-4"/>
              </w:rPr>
            </w:pPr>
            <w:r w:rsidRPr="00465C52">
              <w:rPr>
                <w:color w:val="0D0D0D" w:themeColor="text1" w:themeTint="F2"/>
                <w:spacing w:val="-4"/>
              </w:rPr>
              <w:t>Year 3</w:t>
            </w:r>
          </w:p>
        </w:tc>
        <w:tc>
          <w:tcPr>
            <w:tcW w:w="1186" w:type="dxa"/>
            <w:tcBorders>
              <w:top w:val="single" w:sz="2" w:space="0" w:color="auto"/>
              <w:left w:val="single" w:sz="2" w:space="0" w:color="auto"/>
              <w:bottom w:val="single" w:sz="2" w:space="0" w:color="auto"/>
              <w:right w:val="single" w:sz="2" w:space="0" w:color="auto"/>
            </w:tcBorders>
          </w:tcPr>
          <w:p w14:paraId="24896EEC" w14:textId="77777777" w:rsidR="000B3397" w:rsidRPr="00465C52" w:rsidRDefault="000B3397" w:rsidP="00347DB2">
            <w:pPr>
              <w:spacing w:after="72"/>
              <w:contextualSpacing/>
              <w:jc w:val="center"/>
              <w:rPr>
                <w:color w:val="0D0D0D" w:themeColor="text1" w:themeTint="F2"/>
                <w:spacing w:val="-4"/>
              </w:rPr>
            </w:pPr>
            <w:r w:rsidRPr="00465C52">
              <w:rPr>
                <w:color w:val="0D0D0D" w:themeColor="text1" w:themeTint="F2"/>
                <w:spacing w:val="-4"/>
              </w:rPr>
              <w:t>Year4</w:t>
            </w:r>
          </w:p>
        </w:tc>
        <w:tc>
          <w:tcPr>
            <w:tcW w:w="1240" w:type="dxa"/>
            <w:tcBorders>
              <w:top w:val="single" w:sz="2" w:space="0" w:color="auto"/>
              <w:left w:val="single" w:sz="2" w:space="0" w:color="auto"/>
              <w:bottom w:val="single" w:sz="2" w:space="0" w:color="auto"/>
              <w:right w:val="single" w:sz="2" w:space="0" w:color="auto"/>
            </w:tcBorders>
          </w:tcPr>
          <w:p w14:paraId="47710F87" w14:textId="77777777" w:rsidR="000B3397" w:rsidRPr="00465C52" w:rsidRDefault="000B3397" w:rsidP="00347DB2">
            <w:pPr>
              <w:spacing w:after="72"/>
              <w:contextualSpacing/>
              <w:jc w:val="center"/>
              <w:rPr>
                <w:color w:val="0D0D0D" w:themeColor="text1" w:themeTint="F2"/>
                <w:spacing w:val="-4"/>
              </w:rPr>
            </w:pPr>
            <w:r w:rsidRPr="00465C52">
              <w:rPr>
                <w:color w:val="0D0D0D" w:themeColor="text1" w:themeTint="F2"/>
                <w:spacing w:val="-4"/>
              </w:rPr>
              <w:t>Year 5</w:t>
            </w:r>
          </w:p>
        </w:tc>
      </w:tr>
      <w:tr w:rsidR="0016255D" w:rsidRPr="00465C52" w14:paraId="709D5629" w14:textId="77777777" w:rsidTr="00AE3FF7">
        <w:trPr>
          <w:trHeight w:hRule="exact" w:val="528"/>
        </w:trPr>
        <w:tc>
          <w:tcPr>
            <w:tcW w:w="8942" w:type="dxa"/>
            <w:gridSpan w:val="6"/>
            <w:tcBorders>
              <w:top w:val="single" w:sz="2" w:space="0" w:color="auto"/>
              <w:left w:val="single" w:sz="2" w:space="0" w:color="auto"/>
              <w:bottom w:val="single" w:sz="2" w:space="0" w:color="auto"/>
              <w:right w:val="single" w:sz="2" w:space="0" w:color="auto"/>
            </w:tcBorders>
          </w:tcPr>
          <w:p w14:paraId="1FB7FE23" w14:textId="77777777" w:rsidR="000B3397" w:rsidRPr="00465C52" w:rsidRDefault="000B3397" w:rsidP="00347DB2">
            <w:pPr>
              <w:spacing w:after="72"/>
              <w:ind w:right="2800"/>
              <w:contextualSpacing/>
              <w:jc w:val="center"/>
              <w:rPr>
                <w:color w:val="0D0D0D" w:themeColor="text1" w:themeTint="F2"/>
                <w:spacing w:val="-4"/>
              </w:rPr>
            </w:pPr>
            <w:r w:rsidRPr="00465C52">
              <w:rPr>
                <w:color w:val="0D0D0D" w:themeColor="text1" w:themeTint="F2"/>
                <w:spacing w:val="-4"/>
              </w:rPr>
              <w:t>Statement of Financial Position (Information from Balance Sheet)</w:t>
            </w:r>
          </w:p>
        </w:tc>
      </w:tr>
      <w:tr w:rsidR="0016255D" w:rsidRPr="00465C52" w14:paraId="65F79F7A" w14:textId="77777777" w:rsidTr="00AE3FF7">
        <w:trPr>
          <w:trHeight w:hRule="exact" w:val="682"/>
        </w:trPr>
        <w:tc>
          <w:tcPr>
            <w:tcW w:w="2950" w:type="dxa"/>
            <w:tcBorders>
              <w:top w:val="single" w:sz="2" w:space="0" w:color="auto"/>
              <w:left w:val="single" w:sz="2" w:space="0" w:color="auto"/>
              <w:bottom w:val="single" w:sz="2" w:space="0" w:color="auto"/>
              <w:right w:val="single" w:sz="2" w:space="0" w:color="auto"/>
            </w:tcBorders>
          </w:tcPr>
          <w:p w14:paraId="5EFF4DBE" w14:textId="77777777" w:rsidR="000B3397" w:rsidRPr="00465C52" w:rsidRDefault="000B3397" w:rsidP="00347DB2">
            <w:pPr>
              <w:spacing w:after="324"/>
              <w:ind w:left="68"/>
              <w:contextualSpacing/>
              <w:rPr>
                <w:color w:val="0D0D0D" w:themeColor="text1" w:themeTint="F2"/>
                <w:spacing w:val="-4"/>
              </w:rPr>
            </w:pPr>
            <w:r w:rsidRPr="00465C52">
              <w:rPr>
                <w:color w:val="0D0D0D" w:themeColor="text1" w:themeTint="F2"/>
                <w:spacing w:val="-4"/>
              </w:rPr>
              <w:t>Total Assets (TA)</w:t>
            </w:r>
          </w:p>
        </w:tc>
        <w:tc>
          <w:tcPr>
            <w:tcW w:w="1190" w:type="dxa"/>
            <w:tcBorders>
              <w:top w:val="single" w:sz="2" w:space="0" w:color="auto"/>
              <w:left w:val="single" w:sz="2" w:space="0" w:color="auto"/>
              <w:bottom w:val="single" w:sz="2" w:space="0" w:color="auto"/>
              <w:right w:val="single" w:sz="2" w:space="0" w:color="auto"/>
            </w:tcBorders>
          </w:tcPr>
          <w:p w14:paraId="03564CC4" w14:textId="77777777" w:rsidR="000B3397" w:rsidRPr="00465C52" w:rsidRDefault="000B3397" w:rsidP="00347DB2">
            <w:pPr>
              <w:spacing w:after="324"/>
              <w:ind w:left="68"/>
              <w:contextualSpacing/>
              <w:rPr>
                <w:color w:val="0D0D0D" w:themeColor="text1" w:themeTint="F2"/>
                <w:spacing w:val="-4"/>
              </w:rPr>
            </w:pPr>
          </w:p>
        </w:tc>
        <w:tc>
          <w:tcPr>
            <w:tcW w:w="1186" w:type="dxa"/>
            <w:tcBorders>
              <w:top w:val="single" w:sz="2" w:space="0" w:color="auto"/>
              <w:left w:val="single" w:sz="2" w:space="0" w:color="auto"/>
              <w:bottom w:val="single" w:sz="2" w:space="0" w:color="auto"/>
              <w:right w:val="single" w:sz="2" w:space="0" w:color="auto"/>
            </w:tcBorders>
          </w:tcPr>
          <w:p w14:paraId="20CBAD68" w14:textId="77777777" w:rsidR="000B3397" w:rsidRPr="00465C52" w:rsidRDefault="000B3397" w:rsidP="00347DB2">
            <w:pPr>
              <w:spacing w:after="324"/>
              <w:ind w:left="68"/>
              <w:contextualSpacing/>
              <w:rPr>
                <w:color w:val="0D0D0D" w:themeColor="text1" w:themeTint="F2"/>
                <w:spacing w:val="-4"/>
              </w:rPr>
            </w:pPr>
          </w:p>
        </w:tc>
        <w:tc>
          <w:tcPr>
            <w:tcW w:w="1190" w:type="dxa"/>
            <w:tcBorders>
              <w:top w:val="single" w:sz="2" w:space="0" w:color="auto"/>
              <w:left w:val="single" w:sz="2" w:space="0" w:color="auto"/>
              <w:bottom w:val="single" w:sz="2" w:space="0" w:color="auto"/>
              <w:right w:val="single" w:sz="2" w:space="0" w:color="auto"/>
            </w:tcBorders>
          </w:tcPr>
          <w:p w14:paraId="40C83D15" w14:textId="77777777" w:rsidR="000B3397" w:rsidRPr="00465C52" w:rsidRDefault="000B3397" w:rsidP="00347DB2">
            <w:pPr>
              <w:spacing w:after="324"/>
              <w:ind w:left="68"/>
              <w:contextualSpacing/>
              <w:rPr>
                <w:color w:val="0D0D0D" w:themeColor="text1" w:themeTint="F2"/>
                <w:spacing w:val="-4"/>
              </w:rPr>
            </w:pPr>
          </w:p>
        </w:tc>
        <w:tc>
          <w:tcPr>
            <w:tcW w:w="1186" w:type="dxa"/>
            <w:tcBorders>
              <w:top w:val="single" w:sz="2" w:space="0" w:color="auto"/>
              <w:left w:val="single" w:sz="2" w:space="0" w:color="auto"/>
              <w:bottom w:val="single" w:sz="2" w:space="0" w:color="auto"/>
              <w:right w:val="single" w:sz="2" w:space="0" w:color="auto"/>
            </w:tcBorders>
          </w:tcPr>
          <w:p w14:paraId="5CDC2159" w14:textId="77777777" w:rsidR="000B3397" w:rsidRPr="00465C52" w:rsidRDefault="000B3397" w:rsidP="00347DB2">
            <w:pPr>
              <w:spacing w:after="324"/>
              <w:ind w:left="68"/>
              <w:contextualSpacing/>
              <w:rPr>
                <w:color w:val="0D0D0D" w:themeColor="text1" w:themeTint="F2"/>
                <w:spacing w:val="-4"/>
              </w:rPr>
            </w:pPr>
          </w:p>
        </w:tc>
        <w:tc>
          <w:tcPr>
            <w:tcW w:w="1240" w:type="dxa"/>
            <w:tcBorders>
              <w:top w:val="single" w:sz="2" w:space="0" w:color="auto"/>
              <w:left w:val="single" w:sz="2" w:space="0" w:color="auto"/>
              <w:bottom w:val="single" w:sz="2" w:space="0" w:color="auto"/>
              <w:right w:val="single" w:sz="2" w:space="0" w:color="auto"/>
            </w:tcBorders>
          </w:tcPr>
          <w:p w14:paraId="03F8418E" w14:textId="77777777" w:rsidR="000B3397" w:rsidRPr="00465C52" w:rsidRDefault="000B3397" w:rsidP="00347DB2">
            <w:pPr>
              <w:spacing w:after="324"/>
              <w:ind w:left="68"/>
              <w:contextualSpacing/>
              <w:rPr>
                <w:color w:val="0D0D0D" w:themeColor="text1" w:themeTint="F2"/>
                <w:spacing w:val="-4"/>
              </w:rPr>
            </w:pPr>
          </w:p>
        </w:tc>
      </w:tr>
      <w:tr w:rsidR="0016255D" w:rsidRPr="00465C52" w14:paraId="3E3C761C" w14:textId="77777777" w:rsidTr="00AE3FF7">
        <w:trPr>
          <w:trHeight w:hRule="exact" w:val="682"/>
        </w:trPr>
        <w:tc>
          <w:tcPr>
            <w:tcW w:w="2950" w:type="dxa"/>
            <w:tcBorders>
              <w:top w:val="single" w:sz="2" w:space="0" w:color="auto"/>
              <w:left w:val="single" w:sz="2" w:space="0" w:color="auto"/>
              <w:bottom w:val="single" w:sz="2" w:space="0" w:color="auto"/>
              <w:right w:val="single" w:sz="2" w:space="0" w:color="auto"/>
            </w:tcBorders>
          </w:tcPr>
          <w:p w14:paraId="67AE02AE" w14:textId="77777777" w:rsidR="000B3397" w:rsidRPr="00465C52" w:rsidRDefault="000B3397" w:rsidP="00347DB2">
            <w:pPr>
              <w:spacing w:after="324"/>
              <w:ind w:left="68"/>
              <w:contextualSpacing/>
              <w:rPr>
                <w:color w:val="0D0D0D" w:themeColor="text1" w:themeTint="F2"/>
                <w:spacing w:val="-4"/>
              </w:rPr>
            </w:pPr>
            <w:r w:rsidRPr="00465C52">
              <w:rPr>
                <w:color w:val="0D0D0D" w:themeColor="text1" w:themeTint="F2"/>
                <w:spacing w:val="-4"/>
              </w:rPr>
              <w:t>Total Liabilities (TL)</w:t>
            </w:r>
          </w:p>
        </w:tc>
        <w:tc>
          <w:tcPr>
            <w:tcW w:w="1190" w:type="dxa"/>
            <w:tcBorders>
              <w:top w:val="single" w:sz="2" w:space="0" w:color="auto"/>
              <w:left w:val="single" w:sz="2" w:space="0" w:color="auto"/>
              <w:bottom w:val="single" w:sz="2" w:space="0" w:color="auto"/>
              <w:right w:val="single" w:sz="2" w:space="0" w:color="auto"/>
            </w:tcBorders>
          </w:tcPr>
          <w:p w14:paraId="19A9B49D" w14:textId="77777777" w:rsidR="000B3397" w:rsidRPr="00465C52" w:rsidRDefault="000B3397" w:rsidP="00347DB2">
            <w:pPr>
              <w:spacing w:after="324"/>
              <w:ind w:left="68"/>
              <w:contextualSpacing/>
              <w:rPr>
                <w:color w:val="0D0D0D" w:themeColor="text1" w:themeTint="F2"/>
                <w:spacing w:val="-4"/>
              </w:rPr>
            </w:pPr>
          </w:p>
        </w:tc>
        <w:tc>
          <w:tcPr>
            <w:tcW w:w="1186" w:type="dxa"/>
            <w:tcBorders>
              <w:top w:val="single" w:sz="2" w:space="0" w:color="auto"/>
              <w:left w:val="single" w:sz="2" w:space="0" w:color="auto"/>
              <w:bottom w:val="single" w:sz="2" w:space="0" w:color="auto"/>
              <w:right w:val="single" w:sz="2" w:space="0" w:color="auto"/>
            </w:tcBorders>
          </w:tcPr>
          <w:p w14:paraId="1E82B7FD" w14:textId="77777777" w:rsidR="000B3397" w:rsidRPr="00465C52" w:rsidRDefault="000B3397" w:rsidP="00347DB2">
            <w:pPr>
              <w:spacing w:after="324"/>
              <w:ind w:left="68"/>
              <w:contextualSpacing/>
              <w:rPr>
                <w:color w:val="0D0D0D" w:themeColor="text1" w:themeTint="F2"/>
                <w:spacing w:val="-4"/>
              </w:rPr>
            </w:pPr>
          </w:p>
        </w:tc>
        <w:tc>
          <w:tcPr>
            <w:tcW w:w="1190" w:type="dxa"/>
            <w:tcBorders>
              <w:top w:val="single" w:sz="2" w:space="0" w:color="auto"/>
              <w:left w:val="single" w:sz="2" w:space="0" w:color="auto"/>
              <w:bottom w:val="single" w:sz="2" w:space="0" w:color="auto"/>
              <w:right w:val="single" w:sz="2" w:space="0" w:color="auto"/>
            </w:tcBorders>
          </w:tcPr>
          <w:p w14:paraId="17D92D4B" w14:textId="77777777" w:rsidR="000B3397" w:rsidRPr="00465C52" w:rsidRDefault="000B3397" w:rsidP="00347DB2">
            <w:pPr>
              <w:spacing w:after="324"/>
              <w:ind w:left="68"/>
              <w:contextualSpacing/>
              <w:rPr>
                <w:color w:val="0D0D0D" w:themeColor="text1" w:themeTint="F2"/>
                <w:spacing w:val="-4"/>
              </w:rPr>
            </w:pPr>
          </w:p>
        </w:tc>
        <w:tc>
          <w:tcPr>
            <w:tcW w:w="1186" w:type="dxa"/>
            <w:tcBorders>
              <w:top w:val="single" w:sz="2" w:space="0" w:color="auto"/>
              <w:left w:val="single" w:sz="2" w:space="0" w:color="auto"/>
              <w:bottom w:val="single" w:sz="2" w:space="0" w:color="auto"/>
              <w:right w:val="single" w:sz="2" w:space="0" w:color="auto"/>
            </w:tcBorders>
          </w:tcPr>
          <w:p w14:paraId="01AB5B8F" w14:textId="77777777" w:rsidR="000B3397" w:rsidRPr="00465C52" w:rsidRDefault="000B3397" w:rsidP="00347DB2">
            <w:pPr>
              <w:spacing w:after="324"/>
              <w:ind w:left="68"/>
              <w:contextualSpacing/>
              <w:rPr>
                <w:color w:val="0D0D0D" w:themeColor="text1" w:themeTint="F2"/>
                <w:spacing w:val="-4"/>
              </w:rPr>
            </w:pPr>
          </w:p>
        </w:tc>
        <w:tc>
          <w:tcPr>
            <w:tcW w:w="1240" w:type="dxa"/>
            <w:tcBorders>
              <w:top w:val="single" w:sz="2" w:space="0" w:color="auto"/>
              <w:left w:val="single" w:sz="2" w:space="0" w:color="auto"/>
              <w:bottom w:val="single" w:sz="2" w:space="0" w:color="auto"/>
              <w:right w:val="single" w:sz="2" w:space="0" w:color="auto"/>
            </w:tcBorders>
          </w:tcPr>
          <w:p w14:paraId="25E4311A" w14:textId="77777777" w:rsidR="000B3397" w:rsidRPr="00465C52" w:rsidRDefault="000B3397" w:rsidP="00347DB2">
            <w:pPr>
              <w:spacing w:after="324"/>
              <w:ind w:left="68"/>
              <w:contextualSpacing/>
              <w:rPr>
                <w:color w:val="0D0D0D" w:themeColor="text1" w:themeTint="F2"/>
                <w:spacing w:val="-4"/>
              </w:rPr>
            </w:pPr>
          </w:p>
        </w:tc>
      </w:tr>
      <w:tr w:rsidR="0016255D" w:rsidRPr="00465C52" w14:paraId="3189FDD9" w14:textId="77777777" w:rsidTr="00AE3FF7">
        <w:trPr>
          <w:trHeight w:hRule="exact" w:val="686"/>
        </w:trPr>
        <w:tc>
          <w:tcPr>
            <w:tcW w:w="2950" w:type="dxa"/>
            <w:tcBorders>
              <w:top w:val="single" w:sz="2" w:space="0" w:color="auto"/>
              <w:left w:val="single" w:sz="2" w:space="0" w:color="auto"/>
              <w:bottom w:val="single" w:sz="2" w:space="0" w:color="auto"/>
              <w:right w:val="single" w:sz="2" w:space="0" w:color="auto"/>
            </w:tcBorders>
          </w:tcPr>
          <w:p w14:paraId="308BDB7A" w14:textId="77777777" w:rsidR="000B3397" w:rsidRPr="00465C52" w:rsidRDefault="000B3397" w:rsidP="00347DB2">
            <w:pPr>
              <w:spacing w:after="324"/>
              <w:ind w:left="68"/>
              <w:contextualSpacing/>
              <w:rPr>
                <w:color w:val="0D0D0D" w:themeColor="text1" w:themeTint="F2"/>
                <w:spacing w:val="-4"/>
              </w:rPr>
            </w:pPr>
            <w:r w:rsidRPr="00465C52">
              <w:rPr>
                <w:color w:val="0D0D0D" w:themeColor="text1" w:themeTint="F2"/>
                <w:spacing w:val="-4"/>
              </w:rPr>
              <w:t>Total Equity/Net Worth (NW)</w:t>
            </w:r>
          </w:p>
        </w:tc>
        <w:tc>
          <w:tcPr>
            <w:tcW w:w="1190" w:type="dxa"/>
            <w:tcBorders>
              <w:top w:val="single" w:sz="2" w:space="0" w:color="auto"/>
              <w:left w:val="single" w:sz="2" w:space="0" w:color="auto"/>
              <w:bottom w:val="single" w:sz="2" w:space="0" w:color="auto"/>
              <w:right w:val="single" w:sz="2" w:space="0" w:color="auto"/>
            </w:tcBorders>
          </w:tcPr>
          <w:p w14:paraId="006F9FDB" w14:textId="77777777" w:rsidR="000B3397" w:rsidRPr="00465C52" w:rsidRDefault="000B3397" w:rsidP="00347DB2">
            <w:pPr>
              <w:spacing w:after="324"/>
              <w:ind w:left="68"/>
              <w:contextualSpacing/>
              <w:rPr>
                <w:color w:val="0D0D0D" w:themeColor="text1" w:themeTint="F2"/>
                <w:spacing w:val="-4"/>
              </w:rPr>
            </w:pPr>
          </w:p>
        </w:tc>
        <w:tc>
          <w:tcPr>
            <w:tcW w:w="1186" w:type="dxa"/>
            <w:tcBorders>
              <w:top w:val="single" w:sz="2" w:space="0" w:color="auto"/>
              <w:left w:val="single" w:sz="2" w:space="0" w:color="auto"/>
              <w:bottom w:val="single" w:sz="2" w:space="0" w:color="auto"/>
              <w:right w:val="single" w:sz="2" w:space="0" w:color="auto"/>
            </w:tcBorders>
          </w:tcPr>
          <w:p w14:paraId="55544171" w14:textId="77777777" w:rsidR="000B3397" w:rsidRPr="00465C52" w:rsidRDefault="000B3397" w:rsidP="00347DB2">
            <w:pPr>
              <w:spacing w:after="324"/>
              <w:ind w:left="68"/>
              <w:contextualSpacing/>
              <w:rPr>
                <w:color w:val="0D0D0D" w:themeColor="text1" w:themeTint="F2"/>
                <w:spacing w:val="-4"/>
              </w:rPr>
            </w:pPr>
          </w:p>
        </w:tc>
        <w:tc>
          <w:tcPr>
            <w:tcW w:w="1190" w:type="dxa"/>
            <w:tcBorders>
              <w:top w:val="single" w:sz="2" w:space="0" w:color="auto"/>
              <w:left w:val="single" w:sz="2" w:space="0" w:color="auto"/>
              <w:bottom w:val="single" w:sz="2" w:space="0" w:color="auto"/>
              <w:right w:val="single" w:sz="2" w:space="0" w:color="auto"/>
            </w:tcBorders>
          </w:tcPr>
          <w:p w14:paraId="1C5F5E53" w14:textId="77777777" w:rsidR="000B3397" w:rsidRPr="00465C52" w:rsidRDefault="000B3397" w:rsidP="00347DB2">
            <w:pPr>
              <w:spacing w:after="324"/>
              <w:ind w:left="68"/>
              <w:contextualSpacing/>
              <w:rPr>
                <w:color w:val="0D0D0D" w:themeColor="text1" w:themeTint="F2"/>
                <w:spacing w:val="-4"/>
              </w:rPr>
            </w:pPr>
          </w:p>
        </w:tc>
        <w:tc>
          <w:tcPr>
            <w:tcW w:w="1186" w:type="dxa"/>
            <w:tcBorders>
              <w:top w:val="single" w:sz="2" w:space="0" w:color="auto"/>
              <w:left w:val="single" w:sz="2" w:space="0" w:color="auto"/>
              <w:bottom w:val="single" w:sz="2" w:space="0" w:color="auto"/>
              <w:right w:val="single" w:sz="2" w:space="0" w:color="auto"/>
            </w:tcBorders>
          </w:tcPr>
          <w:p w14:paraId="11B26607" w14:textId="77777777" w:rsidR="000B3397" w:rsidRPr="00465C52" w:rsidRDefault="000B3397" w:rsidP="00347DB2">
            <w:pPr>
              <w:spacing w:after="324"/>
              <w:ind w:left="68"/>
              <w:contextualSpacing/>
              <w:rPr>
                <w:color w:val="0D0D0D" w:themeColor="text1" w:themeTint="F2"/>
                <w:spacing w:val="-4"/>
              </w:rPr>
            </w:pPr>
          </w:p>
        </w:tc>
        <w:tc>
          <w:tcPr>
            <w:tcW w:w="1240" w:type="dxa"/>
            <w:tcBorders>
              <w:top w:val="single" w:sz="2" w:space="0" w:color="auto"/>
              <w:left w:val="single" w:sz="2" w:space="0" w:color="auto"/>
              <w:bottom w:val="single" w:sz="2" w:space="0" w:color="auto"/>
              <w:right w:val="single" w:sz="2" w:space="0" w:color="auto"/>
            </w:tcBorders>
          </w:tcPr>
          <w:p w14:paraId="0400E626" w14:textId="77777777" w:rsidR="000B3397" w:rsidRPr="00465C52" w:rsidRDefault="000B3397" w:rsidP="00347DB2">
            <w:pPr>
              <w:spacing w:after="324"/>
              <w:ind w:left="68"/>
              <w:contextualSpacing/>
              <w:rPr>
                <w:color w:val="0D0D0D" w:themeColor="text1" w:themeTint="F2"/>
                <w:spacing w:val="-4"/>
              </w:rPr>
            </w:pPr>
          </w:p>
        </w:tc>
      </w:tr>
      <w:tr w:rsidR="0016255D" w:rsidRPr="00465C52" w14:paraId="7FF69877" w14:textId="77777777" w:rsidTr="00AE3FF7">
        <w:trPr>
          <w:trHeight w:hRule="exact" w:val="682"/>
        </w:trPr>
        <w:tc>
          <w:tcPr>
            <w:tcW w:w="2950" w:type="dxa"/>
            <w:tcBorders>
              <w:top w:val="single" w:sz="2" w:space="0" w:color="auto"/>
              <w:left w:val="single" w:sz="2" w:space="0" w:color="auto"/>
              <w:bottom w:val="single" w:sz="2" w:space="0" w:color="auto"/>
              <w:right w:val="single" w:sz="2" w:space="0" w:color="auto"/>
            </w:tcBorders>
          </w:tcPr>
          <w:p w14:paraId="15DC3099" w14:textId="77777777" w:rsidR="000B3397" w:rsidRPr="00465C52" w:rsidRDefault="000B3397" w:rsidP="00347DB2">
            <w:pPr>
              <w:spacing w:after="324"/>
              <w:ind w:left="68"/>
              <w:contextualSpacing/>
              <w:rPr>
                <w:color w:val="0D0D0D" w:themeColor="text1" w:themeTint="F2"/>
                <w:spacing w:val="-4"/>
              </w:rPr>
            </w:pPr>
            <w:r w:rsidRPr="00465C52">
              <w:rPr>
                <w:color w:val="0D0D0D" w:themeColor="text1" w:themeTint="F2"/>
                <w:spacing w:val="-4"/>
              </w:rPr>
              <w:t>Current Assets (CA)</w:t>
            </w:r>
          </w:p>
        </w:tc>
        <w:tc>
          <w:tcPr>
            <w:tcW w:w="1190" w:type="dxa"/>
            <w:tcBorders>
              <w:top w:val="single" w:sz="2" w:space="0" w:color="auto"/>
              <w:left w:val="single" w:sz="2" w:space="0" w:color="auto"/>
              <w:bottom w:val="single" w:sz="2" w:space="0" w:color="auto"/>
              <w:right w:val="single" w:sz="2" w:space="0" w:color="auto"/>
            </w:tcBorders>
          </w:tcPr>
          <w:p w14:paraId="3B410AFD" w14:textId="77777777" w:rsidR="000B3397" w:rsidRPr="00465C52" w:rsidRDefault="000B3397" w:rsidP="00347DB2">
            <w:pPr>
              <w:spacing w:after="324"/>
              <w:ind w:left="68"/>
              <w:contextualSpacing/>
              <w:rPr>
                <w:color w:val="0D0D0D" w:themeColor="text1" w:themeTint="F2"/>
                <w:spacing w:val="-4"/>
              </w:rPr>
            </w:pPr>
          </w:p>
        </w:tc>
        <w:tc>
          <w:tcPr>
            <w:tcW w:w="1186" w:type="dxa"/>
            <w:tcBorders>
              <w:top w:val="single" w:sz="2" w:space="0" w:color="auto"/>
              <w:left w:val="single" w:sz="2" w:space="0" w:color="auto"/>
              <w:bottom w:val="single" w:sz="2" w:space="0" w:color="auto"/>
              <w:right w:val="single" w:sz="2" w:space="0" w:color="auto"/>
            </w:tcBorders>
          </w:tcPr>
          <w:p w14:paraId="494F6899" w14:textId="77777777" w:rsidR="000B3397" w:rsidRPr="00465C52" w:rsidRDefault="000B3397" w:rsidP="00347DB2">
            <w:pPr>
              <w:spacing w:after="324"/>
              <w:ind w:left="68"/>
              <w:contextualSpacing/>
              <w:rPr>
                <w:color w:val="0D0D0D" w:themeColor="text1" w:themeTint="F2"/>
                <w:spacing w:val="-4"/>
              </w:rPr>
            </w:pPr>
          </w:p>
        </w:tc>
        <w:tc>
          <w:tcPr>
            <w:tcW w:w="1190" w:type="dxa"/>
            <w:tcBorders>
              <w:top w:val="single" w:sz="2" w:space="0" w:color="auto"/>
              <w:left w:val="single" w:sz="2" w:space="0" w:color="auto"/>
              <w:bottom w:val="single" w:sz="2" w:space="0" w:color="auto"/>
              <w:right w:val="single" w:sz="2" w:space="0" w:color="auto"/>
            </w:tcBorders>
          </w:tcPr>
          <w:p w14:paraId="066C8383" w14:textId="77777777" w:rsidR="000B3397" w:rsidRPr="00465C52" w:rsidRDefault="000B3397" w:rsidP="00347DB2">
            <w:pPr>
              <w:spacing w:after="324"/>
              <w:ind w:left="68"/>
              <w:contextualSpacing/>
              <w:rPr>
                <w:color w:val="0D0D0D" w:themeColor="text1" w:themeTint="F2"/>
                <w:spacing w:val="-4"/>
              </w:rPr>
            </w:pPr>
          </w:p>
        </w:tc>
        <w:tc>
          <w:tcPr>
            <w:tcW w:w="1186" w:type="dxa"/>
            <w:tcBorders>
              <w:top w:val="single" w:sz="2" w:space="0" w:color="auto"/>
              <w:left w:val="single" w:sz="2" w:space="0" w:color="auto"/>
              <w:bottom w:val="single" w:sz="2" w:space="0" w:color="auto"/>
              <w:right w:val="single" w:sz="2" w:space="0" w:color="auto"/>
            </w:tcBorders>
          </w:tcPr>
          <w:p w14:paraId="0BFDE879" w14:textId="77777777" w:rsidR="000B3397" w:rsidRPr="00465C52" w:rsidRDefault="000B3397" w:rsidP="00347DB2">
            <w:pPr>
              <w:spacing w:after="324"/>
              <w:ind w:left="68"/>
              <w:contextualSpacing/>
              <w:rPr>
                <w:color w:val="0D0D0D" w:themeColor="text1" w:themeTint="F2"/>
                <w:spacing w:val="-4"/>
              </w:rPr>
            </w:pPr>
          </w:p>
        </w:tc>
        <w:tc>
          <w:tcPr>
            <w:tcW w:w="1240" w:type="dxa"/>
            <w:tcBorders>
              <w:top w:val="single" w:sz="2" w:space="0" w:color="auto"/>
              <w:left w:val="single" w:sz="2" w:space="0" w:color="auto"/>
              <w:bottom w:val="single" w:sz="2" w:space="0" w:color="auto"/>
              <w:right w:val="single" w:sz="2" w:space="0" w:color="auto"/>
            </w:tcBorders>
          </w:tcPr>
          <w:p w14:paraId="26CC200F" w14:textId="77777777" w:rsidR="000B3397" w:rsidRPr="00465C52" w:rsidRDefault="000B3397" w:rsidP="00347DB2">
            <w:pPr>
              <w:spacing w:after="324"/>
              <w:ind w:left="68"/>
              <w:contextualSpacing/>
              <w:rPr>
                <w:color w:val="0D0D0D" w:themeColor="text1" w:themeTint="F2"/>
                <w:spacing w:val="-4"/>
              </w:rPr>
            </w:pPr>
          </w:p>
        </w:tc>
      </w:tr>
      <w:tr w:rsidR="0016255D" w:rsidRPr="00465C52" w14:paraId="1521FA91" w14:textId="77777777" w:rsidTr="00AE3FF7">
        <w:trPr>
          <w:trHeight w:hRule="exact" w:val="682"/>
        </w:trPr>
        <w:tc>
          <w:tcPr>
            <w:tcW w:w="2950" w:type="dxa"/>
            <w:tcBorders>
              <w:top w:val="single" w:sz="2" w:space="0" w:color="auto"/>
              <w:left w:val="single" w:sz="2" w:space="0" w:color="auto"/>
              <w:bottom w:val="single" w:sz="2" w:space="0" w:color="auto"/>
              <w:right w:val="single" w:sz="2" w:space="0" w:color="auto"/>
            </w:tcBorders>
          </w:tcPr>
          <w:p w14:paraId="32441633" w14:textId="77777777" w:rsidR="000B3397" w:rsidRPr="00465C52" w:rsidRDefault="000B3397" w:rsidP="00347DB2">
            <w:pPr>
              <w:spacing w:after="324"/>
              <w:ind w:left="68"/>
              <w:contextualSpacing/>
              <w:rPr>
                <w:color w:val="0D0D0D" w:themeColor="text1" w:themeTint="F2"/>
                <w:spacing w:val="-4"/>
              </w:rPr>
            </w:pPr>
            <w:r w:rsidRPr="00465C52">
              <w:rPr>
                <w:color w:val="0D0D0D" w:themeColor="text1" w:themeTint="F2"/>
                <w:spacing w:val="-4"/>
              </w:rPr>
              <w:t>Current Liabilities (CL)</w:t>
            </w:r>
          </w:p>
        </w:tc>
        <w:tc>
          <w:tcPr>
            <w:tcW w:w="1190" w:type="dxa"/>
            <w:tcBorders>
              <w:top w:val="single" w:sz="2" w:space="0" w:color="auto"/>
              <w:left w:val="single" w:sz="2" w:space="0" w:color="auto"/>
              <w:bottom w:val="single" w:sz="2" w:space="0" w:color="auto"/>
              <w:right w:val="single" w:sz="2" w:space="0" w:color="auto"/>
            </w:tcBorders>
          </w:tcPr>
          <w:p w14:paraId="79147DDD" w14:textId="77777777" w:rsidR="000B3397" w:rsidRPr="00465C52" w:rsidRDefault="000B3397" w:rsidP="00347DB2">
            <w:pPr>
              <w:spacing w:after="324"/>
              <w:ind w:left="68"/>
              <w:contextualSpacing/>
              <w:rPr>
                <w:color w:val="0D0D0D" w:themeColor="text1" w:themeTint="F2"/>
                <w:spacing w:val="-4"/>
              </w:rPr>
            </w:pPr>
          </w:p>
        </w:tc>
        <w:tc>
          <w:tcPr>
            <w:tcW w:w="1186" w:type="dxa"/>
            <w:tcBorders>
              <w:top w:val="single" w:sz="2" w:space="0" w:color="auto"/>
              <w:left w:val="single" w:sz="2" w:space="0" w:color="auto"/>
              <w:bottom w:val="single" w:sz="2" w:space="0" w:color="auto"/>
              <w:right w:val="single" w:sz="2" w:space="0" w:color="auto"/>
            </w:tcBorders>
          </w:tcPr>
          <w:p w14:paraId="222D713C" w14:textId="77777777" w:rsidR="000B3397" w:rsidRPr="00465C52" w:rsidRDefault="000B3397" w:rsidP="00347DB2">
            <w:pPr>
              <w:spacing w:after="324"/>
              <w:ind w:left="68"/>
              <w:contextualSpacing/>
              <w:rPr>
                <w:color w:val="0D0D0D" w:themeColor="text1" w:themeTint="F2"/>
                <w:spacing w:val="-4"/>
              </w:rPr>
            </w:pPr>
          </w:p>
        </w:tc>
        <w:tc>
          <w:tcPr>
            <w:tcW w:w="1190" w:type="dxa"/>
            <w:tcBorders>
              <w:top w:val="single" w:sz="2" w:space="0" w:color="auto"/>
              <w:left w:val="single" w:sz="2" w:space="0" w:color="auto"/>
              <w:bottom w:val="single" w:sz="2" w:space="0" w:color="auto"/>
              <w:right w:val="single" w:sz="2" w:space="0" w:color="auto"/>
            </w:tcBorders>
          </w:tcPr>
          <w:p w14:paraId="445DDEA4" w14:textId="77777777" w:rsidR="000B3397" w:rsidRPr="00465C52" w:rsidRDefault="000B3397" w:rsidP="00347DB2">
            <w:pPr>
              <w:spacing w:after="324"/>
              <w:ind w:left="68"/>
              <w:contextualSpacing/>
              <w:rPr>
                <w:color w:val="0D0D0D" w:themeColor="text1" w:themeTint="F2"/>
                <w:spacing w:val="-4"/>
              </w:rPr>
            </w:pPr>
          </w:p>
        </w:tc>
        <w:tc>
          <w:tcPr>
            <w:tcW w:w="1186" w:type="dxa"/>
            <w:tcBorders>
              <w:top w:val="single" w:sz="2" w:space="0" w:color="auto"/>
              <w:left w:val="single" w:sz="2" w:space="0" w:color="auto"/>
              <w:bottom w:val="single" w:sz="2" w:space="0" w:color="auto"/>
              <w:right w:val="single" w:sz="2" w:space="0" w:color="auto"/>
            </w:tcBorders>
          </w:tcPr>
          <w:p w14:paraId="60331D3B" w14:textId="77777777" w:rsidR="000B3397" w:rsidRPr="00465C52" w:rsidRDefault="000B3397" w:rsidP="00347DB2">
            <w:pPr>
              <w:spacing w:after="324"/>
              <w:ind w:left="68"/>
              <w:contextualSpacing/>
              <w:rPr>
                <w:color w:val="0D0D0D" w:themeColor="text1" w:themeTint="F2"/>
                <w:spacing w:val="-4"/>
              </w:rPr>
            </w:pPr>
          </w:p>
        </w:tc>
        <w:tc>
          <w:tcPr>
            <w:tcW w:w="1240" w:type="dxa"/>
            <w:tcBorders>
              <w:top w:val="single" w:sz="2" w:space="0" w:color="auto"/>
              <w:left w:val="single" w:sz="2" w:space="0" w:color="auto"/>
              <w:bottom w:val="single" w:sz="2" w:space="0" w:color="auto"/>
              <w:right w:val="single" w:sz="2" w:space="0" w:color="auto"/>
            </w:tcBorders>
          </w:tcPr>
          <w:p w14:paraId="23F5509A" w14:textId="77777777" w:rsidR="000B3397" w:rsidRPr="00465C52" w:rsidRDefault="000B3397" w:rsidP="00347DB2">
            <w:pPr>
              <w:spacing w:after="324"/>
              <w:ind w:left="68"/>
              <w:contextualSpacing/>
              <w:rPr>
                <w:color w:val="0D0D0D" w:themeColor="text1" w:themeTint="F2"/>
                <w:spacing w:val="-4"/>
              </w:rPr>
            </w:pPr>
          </w:p>
        </w:tc>
      </w:tr>
      <w:tr w:rsidR="0016255D" w:rsidRPr="00465C52" w14:paraId="0CE8FA34" w14:textId="77777777" w:rsidTr="00AE3FF7">
        <w:trPr>
          <w:trHeight w:hRule="exact" w:val="682"/>
        </w:trPr>
        <w:tc>
          <w:tcPr>
            <w:tcW w:w="2950" w:type="dxa"/>
            <w:tcBorders>
              <w:top w:val="single" w:sz="2" w:space="0" w:color="auto"/>
              <w:left w:val="single" w:sz="2" w:space="0" w:color="auto"/>
              <w:bottom w:val="single" w:sz="2" w:space="0" w:color="auto"/>
              <w:right w:val="single" w:sz="2" w:space="0" w:color="auto"/>
            </w:tcBorders>
          </w:tcPr>
          <w:p w14:paraId="53963F40" w14:textId="77777777" w:rsidR="000B3397" w:rsidRPr="00465C52" w:rsidRDefault="000B3397" w:rsidP="00347DB2">
            <w:pPr>
              <w:spacing w:after="324"/>
              <w:ind w:left="68"/>
              <w:contextualSpacing/>
              <w:rPr>
                <w:color w:val="0D0D0D" w:themeColor="text1" w:themeTint="F2"/>
                <w:spacing w:val="-4"/>
              </w:rPr>
            </w:pPr>
            <w:r w:rsidRPr="00465C52">
              <w:rPr>
                <w:color w:val="0D0D0D" w:themeColor="text1" w:themeTint="F2"/>
                <w:spacing w:val="-4"/>
              </w:rPr>
              <w:t>Working Capital (WC)</w:t>
            </w:r>
          </w:p>
        </w:tc>
        <w:tc>
          <w:tcPr>
            <w:tcW w:w="1190" w:type="dxa"/>
            <w:tcBorders>
              <w:top w:val="single" w:sz="2" w:space="0" w:color="auto"/>
              <w:left w:val="single" w:sz="2" w:space="0" w:color="auto"/>
              <w:bottom w:val="single" w:sz="2" w:space="0" w:color="auto"/>
              <w:right w:val="single" w:sz="2" w:space="0" w:color="auto"/>
            </w:tcBorders>
          </w:tcPr>
          <w:p w14:paraId="46056B64" w14:textId="77777777" w:rsidR="000B3397" w:rsidRPr="00465C52" w:rsidRDefault="000B3397" w:rsidP="00347DB2">
            <w:pPr>
              <w:spacing w:after="324"/>
              <w:ind w:left="68"/>
              <w:contextualSpacing/>
              <w:rPr>
                <w:color w:val="0D0D0D" w:themeColor="text1" w:themeTint="F2"/>
                <w:spacing w:val="-4"/>
              </w:rPr>
            </w:pPr>
          </w:p>
        </w:tc>
        <w:tc>
          <w:tcPr>
            <w:tcW w:w="1186" w:type="dxa"/>
            <w:tcBorders>
              <w:top w:val="single" w:sz="2" w:space="0" w:color="auto"/>
              <w:left w:val="single" w:sz="2" w:space="0" w:color="auto"/>
              <w:bottom w:val="single" w:sz="2" w:space="0" w:color="auto"/>
              <w:right w:val="single" w:sz="2" w:space="0" w:color="auto"/>
            </w:tcBorders>
          </w:tcPr>
          <w:p w14:paraId="58F5BFCE" w14:textId="77777777" w:rsidR="000B3397" w:rsidRPr="00465C52" w:rsidRDefault="000B3397" w:rsidP="00347DB2">
            <w:pPr>
              <w:spacing w:after="324"/>
              <w:ind w:left="68"/>
              <w:contextualSpacing/>
              <w:rPr>
                <w:color w:val="0D0D0D" w:themeColor="text1" w:themeTint="F2"/>
                <w:spacing w:val="-4"/>
              </w:rPr>
            </w:pPr>
          </w:p>
        </w:tc>
        <w:tc>
          <w:tcPr>
            <w:tcW w:w="1190" w:type="dxa"/>
            <w:tcBorders>
              <w:top w:val="single" w:sz="2" w:space="0" w:color="auto"/>
              <w:left w:val="single" w:sz="2" w:space="0" w:color="auto"/>
              <w:bottom w:val="single" w:sz="2" w:space="0" w:color="auto"/>
              <w:right w:val="single" w:sz="2" w:space="0" w:color="auto"/>
            </w:tcBorders>
          </w:tcPr>
          <w:p w14:paraId="66CC31ED" w14:textId="77777777" w:rsidR="000B3397" w:rsidRPr="00465C52" w:rsidRDefault="000B3397" w:rsidP="00347DB2">
            <w:pPr>
              <w:spacing w:after="324"/>
              <w:ind w:left="68"/>
              <w:contextualSpacing/>
              <w:rPr>
                <w:color w:val="0D0D0D" w:themeColor="text1" w:themeTint="F2"/>
                <w:spacing w:val="-4"/>
              </w:rPr>
            </w:pPr>
          </w:p>
        </w:tc>
        <w:tc>
          <w:tcPr>
            <w:tcW w:w="1186" w:type="dxa"/>
            <w:tcBorders>
              <w:top w:val="single" w:sz="2" w:space="0" w:color="auto"/>
              <w:left w:val="single" w:sz="2" w:space="0" w:color="auto"/>
              <w:bottom w:val="single" w:sz="2" w:space="0" w:color="auto"/>
              <w:right w:val="single" w:sz="2" w:space="0" w:color="auto"/>
            </w:tcBorders>
          </w:tcPr>
          <w:p w14:paraId="42A4471C" w14:textId="77777777" w:rsidR="000B3397" w:rsidRPr="00465C52" w:rsidRDefault="000B3397" w:rsidP="00347DB2">
            <w:pPr>
              <w:spacing w:after="324"/>
              <w:ind w:left="68"/>
              <w:contextualSpacing/>
              <w:rPr>
                <w:color w:val="0D0D0D" w:themeColor="text1" w:themeTint="F2"/>
                <w:spacing w:val="-4"/>
              </w:rPr>
            </w:pPr>
          </w:p>
        </w:tc>
        <w:tc>
          <w:tcPr>
            <w:tcW w:w="1240" w:type="dxa"/>
            <w:tcBorders>
              <w:top w:val="single" w:sz="2" w:space="0" w:color="auto"/>
              <w:left w:val="single" w:sz="2" w:space="0" w:color="auto"/>
              <w:bottom w:val="single" w:sz="2" w:space="0" w:color="auto"/>
              <w:right w:val="single" w:sz="2" w:space="0" w:color="auto"/>
            </w:tcBorders>
          </w:tcPr>
          <w:p w14:paraId="3348DA3C" w14:textId="77777777" w:rsidR="000B3397" w:rsidRPr="00465C52" w:rsidRDefault="000B3397" w:rsidP="00347DB2">
            <w:pPr>
              <w:spacing w:after="324"/>
              <w:ind w:left="68"/>
              <w:contextualSpacing/>
              <w:rPr>
                <w:color w:val="0D0D0D" w:themeColor="text1" w:themeTint="F2"/>
                <w:spacing w:val="-4"/>
              </w:rPr>
            </w:pPr>
          </w:p>
        </w:tc>
      </w:tr>
      <w:tr w:rsidR="0016255D" w:rsidRPr="00465C52" w14:paraId="27DE3F61" w14:textId="77777777" w:rsidTr="00AE3FF7">
        <w:trPr>
          <w:trHeight w:hRule="exact" w:val="528"/>
        </w:trPr>
        <w:tc>
          <w:tcPr>
            <w:tcW w:w="8942" w:type="dxa"/>
            <w:gridSpan w:val="6"/>
            <w:tcBorders>
              <w:top w:val="single" w:sz="2" w:space="0" w:color="auto"/>
              <w:left w:val="single" w:sz="2" w:space="0" w:color="auto"/>
              <w:bottom w:val="single" w:sz="2" w:space="0" w:color="auto"/>
              <w:right w:val="single" w:sz="2" w:space="0" w:color="auto"/>
            </w:tcBorders>
          </w:tcPr>
          <w:p w14:paraId="60D35E87" w14:textId="77777777" w:rsidR="000B3397" w:rsidRPr="00465C52" w:rsidRDefault="000B3397" w:rsidP="00347DB2">
            <w:pPr>
              <w:spacing w:after="108"/>
              <w:ind w:right="2620"/>
              <w:contextualSpacing/>
              <w:jc w:val="right"/>
              <w:rPr>
                <w:color w:val="0D0D0D" w:themeColor="text1" w:themeTint="F2"/>
                <w:spacing w:val="-4"/>
              </w:rPr>
            </w:pPr>
            <w:r w:rsidRPr="00465C52">
              <w:rPr>
                <w:color w:val="0D0D0D" w:themeColor="text1" w:themeTint="F2"/>
                <w:spacing w:val="-4"/>
              </w:rPr>
              <w:t>Information from Income Statement</w:t>
            </w:r>
          </w:p>
        </w:tc>
      </w:tr>
      <w:tr w:rsidR="0016255D" w:rsidRPr="00465C52" w14:paraId="6E034754" w14:textId="77777777" w:rsidTr="00AE3FF7">
        <w:trPr>
          <w:trHeight w:hRule="exact" w:val="682"/>
        </w:trPr>
        <w:tc>
          <w:tcPr>
            <w:tcW w:w="2950" w:type="dxa"/>
            <w:tcBorders>
              <w:top w:val="single" w:sz="2" w:space="0" w:color="auto"/>
              <w:left w:val="single" w:sz="2" w:space="0" w:color="auto"/>
              <w:bottom w:val="single" w:sz="2" w:space="0" w:color="auto"/>
              <w:right w:val="single" w:sz="2" w:space="0" w:color="auto"/>
            </w:tcBorders>
          </w:tcPr>
          <w:p w14:paraId="14323A04" w14:textId="77777777" w:rsidR="000B3397" w:rsidRPr="00465C52" w:rsidRDefault="000B3397" w:rsidP="00347DB2">
            <w:pPr>
              <w:spacing w:after="324"/>
              <w:ind w:left="68"/>
              <w:contextualSpacing/>
              <w:rPr>
                <w:color w:val="0D0D0D" w:themeColor="text1" w:themeTint="F2"/>
                <w:spacing w:val="-4"/>
              </w:rPr>
            </w:pPr>
            <w:r w:rsidRPr="00465C52">
              <w:rPr>
                <w:color w:val="0D0D0D" w:themeColor="text1" w:themeTint="F2"/>
                <w:spacing w:val="-4"/>
              </w:rPr>
              <w:t>Total Revenue (TR)</w:t>
            </w:r>
          </w:p>
        </w:tc>
        <w:tc>
          <w:tcPr>
            <w:tcW w:w="1190" w:type="dxa"/>
            <w:tcBorders>
              <w:top w:val="single" w:sz="2" w:space="0" w:color="auto"/>
              <w:left w:val="single" w:sz="2" w:space="0" w:color="auto"/>
              <w:bottom w:val="single" w:sz="2" w:space="0" w:color="auto"/>
              <w:right w:val="single" w:sz="2" w:space="0" w:color="auto"/>
            </w:tcBorders>
          </w:tcPr>
          <w:p w14:paraId="65E873C2" w14:textId="77777777" w:rsidR="000B3397" w:rsidRPr="00465C52" w:rsidRDefault="000B3397" w:rsidP="00347DB2">
            <w:pPr>
              <w:spacing w:after="324"/>
              <w:ind w:left="68"/>
              <w:contextualSpacing/>
              <w:rPr>
                <w:color w:val="0D0D0D" w:themeColor="text1" w:themeTint="F2"/>
                <w:spacing w:val="-4"/>
              </w:rPr>
            </w:pPr>
          </w:p>
        </w:tc>
        <w:tc>
          <w:tcPr>
            <w:tcW w:w="1186" w:type="dxa"/>
            <w:tcBorders>
              <w:top w:val="single" w:sz="2" w:space="0" w:color="auto"/>
              <w:left w:val="single" w:sz="2" w:space="0" w:color="auto"/>
              <w:bottom w:val="single" w:sz="2" w:space="0" w:color="auto"/>
              <w:right w:val="single" w:sz="2" w:space="0" w:color="auto"/>
            </w:tcBorders>
          </w:tcPr>
          <w:p w14:paraId="21ADBE2F" w14:textId="77777777" w:rsidR="000B3397" w:rsidRPr="00465C52" w:rsidRDefault="000B3397" w:rsidP="00347DB2">
            <w:pPr>
              <w:spacing w:after="324"/>
              <w:ind w:left="68"/>
              <w:contextualSpacing/>
              <w:rPr>
                <w:color w:val="0D0D0D" w:themeColor="text1" w:themeTint="F2"/>
                <w:spacing w:val="-4"/>
              </w:rPr>
            </w:pPr>
          </w:p>
        </w:tc>
        <w:tc>
          <w:tcPr>
            <w:tcW w:w="1190" w:type="dxa"/>
            <w:tcBorders>
              <w:top w:val="single" w:sz="2" w:space="0" w:color="auto"/>
              <w:left w:val="single" w:sz="2" w:space="0" w:color="auto"/>
              <w:bottom w:val="single" w:sz="2" w:space="0" w:color="auto"/>
              <w:right w:val="single" w:sz="2" w:space="0" w:color="auto"/>
            </w:tcBorders>
          </w:tcPr>
          <w:p w14:paraId="2165C959" w14:textId="77777777" w:rsidR="000B3397" w:rsidRPr="00465C52" w:rsidRDefault="000B3397" w:rsidP="00347DB2">
            <w:pPr>
              <w:spacing w:after="324"/>
              <w:ind w:left="68"/>
              <w:contextualSpacing/>
              <w:rPr>
                <w:color w:val="0D0D0D" w:themeColor="text1" w:themeTint="F2"/>
                <w:spacing w:val="-4"/>
              </w:rPr>
            </w:pPr>
          </w:p>
        </w:tc>
        <w:tc>
          <w:tcPr>
            <w:tcW w:w="1186" w:type="dxa"/>
            <w:tcBorders>
              <w:top w:val="single" w:sz="2" w:space="0" w:color="auto"/>
              <w:left w:val="single" w:sz="2" w:space="0" w:color="auto"/>
              <w:bottom w:val="single" w:sz="2" w:space="0" w:color="auto"/>
              <w:right w:val="single" w:sz="2" w:space="0" w:color="auto"/>
            </w:tcBorders>
          </w:tcPr>
          <w:p w14:paraId="58EA1E9E" w14:textId="77777777" w:rsidR="000B3397" w:rsidRPr="00465C52" w:rsidRDefault="000B3397" w:rsidP="00347DB2">
            <w:pPr>
              <w:spacing w:after="324"/>
              <w:ind w:left="68"/>
              <w:contextualSpacing/>
              <w:rPr>
                <w:color w:val="0D0D0D" w:themeColor="text1" w:themeTint="F2"/>
                <w:spacing w:val="-4"/>
              </w:rPr>
            </w:pPr>
          </w:p>
        </w:tc>
        <w:tc>
          <w:tcPr>
            <w:tcW w:w="1240" w:type="dxa"/>
            <w:tcBorders>
              <w:top w:val="single" w:sz="2" w:space="0" w:color="auto"/>
              <w:left w:val="single" w:sz="2" w:space="0" w:color="auto"/>
              <w:bottom w:val="single" w:sz="2" w:space="0" w:color="auto"/>
              <w:right w:val="single" w:sz="2" w:space="0" w:color="auto"/>
            </w:tcBorders>
          </w:tcPr>
          <w:p w14:paraId="28A57196" w14:textId="77777777" w:rsidR="000B3397" w:rsidRPr="00465C52" w:rsidRDefault="000B3397" w:rsidP="00347DB2">
            <w:pPr>
              <w:spacing w:after="324"/>
              <w:ind w:left="68"/>
              <w:contextualSpacing/>
              <w:rPr>
                <w:color w:val="0D0D0D" w:themeColor="text1" w:themeTint="F2"/>
                <w:spacing w:val="-4"/>
              </w:rPr>
            </w:pPr>
          </w:p>
        </w:tc>
      </w:tr>
      <w:tr w:rsidR="0016255D" w:rsidRPr="00465C52" w14:paraId="7B583F66" w14:textId="77777777" w:rsidTr="00AE3FF7">
        <w:trPr>
          <w:trHeight w:hRule="exact" w:val="780"/>
        </w:trPr>
        <w:tc>
          <w:tcPr>
            <w:tcW w:w="2950" w:type="dxa"/>
            <w:tcBorders>
              <w:top w:val="single" w:sz="2" w:space="0" w:color="auto"/>
              <w:left w:val="single" w:sz="2" w:space="0" w:color="auto"/>
              <w:bottom w:val="single" w:sz="2" w:space="0" w:color="auto"/>
              <w:right w:val="single" w:sz="2" w:space="0" w:color="auto"/>
            </w:tcBorders>
          </w:tcPr>
          <w:p w14:paraId="0ED4586E" w14:textId="77777777" w:rsidR="000B3397" w:rsidRPr="00465C52" w:rsidRDefault="000B3397" w:rsidP="00347DB2">
            <w:pPr>
              <w:spacing w:after="324"/>
              <w:ind w:left="68"/>
              <w:contextualSpacing/>
              <w:rPr>
                <w:color w:val="0D0D0D" w:themeColor="text1" w:themeTint="F2"/>
                <w:spacing w:val="-4"/>
              </w:rPr>
            </w:pPr>
            <w:r w:rsidRPr="00465C52">
              <w:rPr>
                <w:color w:val="0D0D0D" w:themeColor="text1" w:themeTint="F2"/>
                <w:spacing w:val="-4"/>
              </w:rPr>
              <w:t>Profits Before Taxes (PBT)</w:t>
            </w:r>
          </w:p>
        </w:tc>
        <w:tc>
          <w:tcPr>
            <w:tcW w:w="1190" w:type="dxa"/>
            <w:tcBorders>
              <w:top w:val="single" w:sz="2" w:space="0" w:color="auto"/>
              <w:left w:val="single" w:sz="2" w:space="0" w:color="auto"/>
              <w:bottom w:val="single" w:sz="2" w:space="0" w:color="auto"/>
              <w:right w:val="single" w:sz="2" w:space="0" w:color="auto"/>
            </w:tcBorders>
          </w:tcPr>
          <w:p w14:paraId="035131A2" w14:textId="77777777" w:rsidR="000B3397" w:rsidRPr="00465C52" w:rsidRDefault="000B3397" w:rsidP="00347DB2">
            <w:pPr>
              <w:spacing w:after="324"/>
              <w:ind w:left="68"/>
              <w:contextualSpacing/>
              <w:rPr>
                <w:color w:val="0D0D0D" w:themeColor="text1" w:themeTint="F2"/>
                <w:spacing w:val="-4"/>
              </w:rPr>
            </w:pPr>
          </w:p>
        </w:tc>
        <w:tc>
          <w:tcPr>
            <w:tcW w:w="1186" w:type="dxa"/>
            <w:tcBorders>
              <w:top w:val="single" w:sz="2" w:space="0" w:color="auto"/>
              <w:left w:val="single" w:sz="2" w:space="0" w:color="auto"/>
              <w:bottom w:val="single" w:sz="2" w:space="0" w:color="auto"/>
              <w:right w:val="single" w:sz="2" w:space="0" w:color="auto"/>
            </w:tcBorders>
          </w:tcPr>
          <w:p w14:paraId="5CE9B3C5" w14:textId="77777777" w:rsidR="000B3397" w:rsidRPr="00465C52" w:rsidRDefault="000B3397" w:rsidP="00347DB2">
            <w:pPr>
              <w:spacing w:after="324"/>
              <w:ind w:left="68"/>
              <w:contextualSpacing/>
              <w:rPr>
                <w:color w:val="0D0D0D" w:themeColor="text1" w:themeTint="F2"/>
                <w:spacing w:val="-4"/>
              </w:rPr>
            </w:pPr>
          </w:p>
        </w:tc>
        <w:tc>
          <w:tcPr>
            <w:tcW w:w="1190" w:type="dxa"/>
            <w:tcBorders>
              <w:top w:val="single" w:sz="2" w:space="0" w:color="auto"/>
              <w:left w:val="single" w:sz="2" w:space="0" w:color="auto"/>
              <w:bottom w:val="single" w:sz="2" w:space="0" w:color="auto"/>
              <w:right w:val="single" w:sz="2" w:space="0" w:color="auto"/>
            </w:tcBorders>
          </w:tcPr>
          <w:p w14:paraId="0CA274F3" w14:textId="77777777" w:rsidR="000B3397" w:rsidRPr="00465C52" w:rsidRDefault="000B3397" w:rsidP="00347DB2">
            <w:pPr>
              <w:spacing w:after="324"/>
              <w:ind w:left="68"/>
              <w:contextualSpacing/>
              <w:rPr>
                <w:color w:val="0D0D0D" w:themeColor="text1" w:themeTint="F2"/>
                <w:spacing w:val="-4"/>
              </w:rPr>
            </w:pPr>
          </w:p>
        </w:tc>
        <w:tc>
          <w:tcPr>
            <w:tcW w:w="1186" w:type="dxa"/>
            <w:tcBorders>
              <w:top w:val="single" w:sz="2" w:space="0" w:color="auto"/>
              <w:left w:val="single" w:sz="2" w:space="0" w:color="auto"/>
              <w:bottom w:val="single" w:sz="2" w:space="0" w:color="auto"/>
              <w:right w:val="single" w:sz="2" w:space="0" w:color="auto"/>
            </w:tcBorders>
          </w:tcPr>
          <w:p w14:paraId="4F6D335E" w14:textId="77777777" w:rsidR="000B3397" w:rsidRPr="00465C52" w:rsidRDefault="000B3397" w:rsidP="00347DB2">
            <w:pPr>
              <w:spacing w:after="324"/>
              <w:ind w:left="68"/>
              <w:contextualSpacing/>
              <w:rPr>
                <w:color w:val="0D0D0D" w:themeColor="text1" w:themeTint="F2"/>
                <w:spacing w:val="-4"/>
              </w:rPr>
            </w:pPr>
          </w:p>
        </w:tc>
        <w:tc>
          <w:tcPr>
            <w:tcW w:w="1240" w:type="dxa"/>
            <w:tcBorders>
              <w:top w:val="single" w:sz="2" w:space="0" w:color="auto"/>
              <w:left w:val="single" w:sz="2" w:space="0" w:color="auto"/>
              <w:bottom w:val="single" w:sz="2" w:space="0" w:color="auto"/>
              <w:right w:val="single" w:sz="2" w:space="0" w:color="auto"/>
            </w:tcBorders>
          </w:tcPr>
          <w:p w14:paraId="2B58739E" w14:textId="77777777" w:rsidR="000B3397" w:rsidRPr="00465C52" w:rsidRDefault="000B3397" w:rsidP="00347DB2">
            <w:pPr>
              <w:spacing w:after="324"/>
              <w:ind w:left="68"/>
              <w:contextualSpacing/>
              <w:rPr>
                <w:color w:val="0D0D0D" w:themeColor="text1" w:themeTint="F2"/>
                <w:spacing w:val="-4"/>
              </w:rPr>
            </w:pPr>
          </w:p>
        </w:tc>
      </w:tr>
      <w:tr w:rsidR="0016255D" w:rsidRPr="00465C52" w14:paraId="25FA1D6B" w14:textId="77777777" w:rsidTr="00AE3FF7">
        <w:trPr>
          <w:trHeight w:hRule="exact" w:val="528"/>
        </w:trPr>
        <w:tc>
          <w:tcPr>
            <w:tcW w:w="8942" w:type="dxa"/>
            <w:gridSpan w:val="6"/>
            <w:tcBorders>
              <w:top w:val="single" w:sz="2" w:space="0" w:color="auto"/>
              <w:left w:val="single" w:sz="2" w:space="0" w:color="auto"/>
              <w:bottom w:val="single" w:sz="2" w:space="0" w:color="auto"/>
              <w:right w:val="single" w:sz="2" w:space="0" w:color="auto"/>
            </w:tcBorders>
          </w:tcPr>
          <w:p w14:paraId="03852571" w14:textId="77777777" w:rsidR="000B3397" w:rsidRPr="00465C52" w:rsidRDefault="000B3397" w:rsidP="00347DB2">
            <w:pPr>
              <w:spacing w:after="108"/>
              <w:ind w:right="2620"/>
              <w:contextualSpacing/>
              <w:jc w:val="right"/>
              <w:rPr>
                <w:color w:val="0D0D0D" w:themeColor="text1" w:themeTint="F2"/>
                <w:spacing w:val="-4"/>
              </w:rPr>
            </w:pPr>
            <w:r w:rsidRPr="00465C52">
              <w:rPr>
                <w:color w:val="0D0D0D" w:themeColor="text1" w:themeTint="F2"/>
                <w:spacing w:val="-4"/>
              </w:rPr>
              <w:t xml:space="preserve">Cash Flow Information </w:t>
            </w:r>
          </w:p>
        </w:tc>
      </w:tr>
      <w:tr w:rsidR="000B3397" w:rsidRPr="00465C52" w14:paraId="3A0F9A55" w14:textId="77777777" w:rsidTr="00AE3FF7">
        <w:trPr>
          <w:trHeight w:hRule="exact" w:val="682"/>
        </w:trPr>
        <w:tc>
          <w:tcPr>
            <w:tcW w:w="2950" w:type="dxa"/>
            <w:tcBorders>
              <w:top w:val="single" w:sz="2" w:space="0" w:color="auto"/>
              <w:left w:val="single" w:sz="2" w:space="0" w:color="auto"/>
              <w:bottom w:val="single" w:sz="2" w:space="0" w:color="auto"/>
              <w:right w:val="single" w:sz="2" w:space="0" w:color="auto"/>
            </w:tcBorders>
          </w:tcPr>
          <w:p w14:paraId="074762A6" w14:textId="77777777" w:rsidR="000B3397" w:rsidRPr="00465C52" w:rsidRDefault="000B3397" w:rsidP="00347DB2">
            <w:pPr>
              <w:spacing w:after="324"/>
              <w:ind w:left="68"/>
              <w:contextualSpacing/>
              <w:rPr>
                <w:color w:val="0D0D0D" w:themeColor="text1" w:themeTint="F2"/>
                <w:spacing w:val="-4"/>
              </w:rPr>
            </w:pPr>
            <w:r w:rsidRPr="00465C52">
              <w:rPr>
                <w:color w:val="0D0D0D" w:themeColor="text1" w:themeTint="F2"/>
                <w:spacing w:val="-4"/>
              </w:rPr>
              <w:t>Cash Flow from Operating Activities</w:t>
            </w:r>
          </w:p>
        </w:tc>
        <w:tc>
          <w:tcPr>
            <w:tcW w:w="1190" w:type="dxa"/>
            <w:tcBorders>
              <w:top w:val="single" w:sz="2" w:space="0" w:color="auto"/>
              <w:left w:val="single" w:sz="2" w:space="0" w:color="auto"/>
              <w:bottom w:val="single" w:sz="2" w:space="0" w:color="auto"/>
              <w:right w:val="single" w:sz="2" w:space="0" w:color="auto"/>
            </w:tcBorders>
          </w:tcPr>
          <w:p w14:paraId="58A02670" w14:textId="77777777" w:rsidR="000B3397" w:rsidRPr="00465C52" w:rsidRDefault="000B3397" w:rsidP="00347DB2">
            <w:pPr>
              <w:spacing w:after="324"/>
              <w:ind w:left="68"/>
              <w:contextualSpacing/>
              <w:rPr>
                <w:color w:val="0D0D0D" w:themeColor="text1" w:themeTint="F2"/>
                <w:spacing w:val="-4"/>
              </w:rPr>
            </w:pPr>
          </w:p>
        </w:tc>
        <w:tc>
          <w:tcPr>
            <w:tcW w:w="1186" w:type="dxa"/>
            <w:tcBorders>
              <w:top w:val="single" w:sz="2" w:space="0" w:color="auto"/>
              <w:left w:val="single" w:sz="2" w:space="0" w:color="auto"/>
              <w:bottom w:val="single" w:sz="2" w:space="0" w:color="auto"/>
              <w:right w:val="single" w:sz="2" w:space="0" w:color="auto"/>
            </w:tcBorders>
          </w:tcPr>
          <w:p w14:paraId="12EF7001" w14:textId="77777777" w:rsidR="000B3397" w:rsidRPr="00465C52" w:rsidRDefault="000B3397" w:rsidP="00347DB2">
            <w:pPr>
              <w:spacing w:after="324"/>
              <w:ind w:left="68"/>
              <w:contextualSpacing/>
              <w:rPr>
                <w:color w:val="0D0D0D" w:themeColor="text1" w:themeTint="F2"/>
                <w:spacing w:val="-4"/>
              </w:rPr>
            </w:pPr>
          </w:p>
        </w:tc>
        <w:tc>
          <w:tcPr>
            <w:tcW w:w="1190" w:type="dxa"/>
            <w:tcBorders>
              <w:top w:val="single" w:sz="2" w:space="0" w:color="auto"/>
              <w:left w:val="single" w:sz="2" w:space="0" w:color="auto"/>
              <w:bottom w:val="single" w:sz="2" w:space="0" w:color="auto"/>
              <w:right w:val="single" w:sz="2" w:space="0" w:color="auto"/>
            </w:tcBorders>
          </w:tcPr>
          <w:p w14:paraId="06A89DA0" w14:textId="77777777" w:rsidR="000B3397" w:rsidRPr="00465C52" w:rsidRDefault="000B3397" w:rsidP="00347DB2">
            <w:pPr>
              <w:spacing w:after="324"/>
              <w:ind w:left="68"/>
              <w:contextualSpacing/>
              <w:rPr>
                <w:color w:val="0D0D0D" w:themeColor="text1" w:themeTint="F2"/>
                <w:spacing w:val="-4"/>
              </w:rPr>
            </w:pPr>
          </w:p>
        </w:tc>
        <w:tc>
          <w:tcPr>
            <w:tcW w:w="1186" w:type="dxa"/>
            <w:tcBorders>
              <w:top w:val="single" w:sz="2" w:space="0" w:color="auto"/>
              <w:left w:val="single" w:sz="2" w:space="0" w:color="auto"/>
              <w:bottom w:val="single" w:sz="2" w:space="0" w:color="auto"/>
              <w:right w:val="single" w:sz="2" w:space="0" w:color="auto"/>
            </w:tcBorders>
          </w:tcPr>
          <w:p w14:paraId="0DB3ACA4" w14:textId="77777777" w:rsidR="000B3397" w:rsidRPr="00465C52" w:rsidRDefault="000B3397" w:rsidP="00347DB2">
            <w:pPr>
              <w:spacing w:after="324"/>
              <w:ind w:left="68"/>
              <w:contextualSpacing/>
              <w:rPr>
                <w:color w:val="0D0D0D" w:themeColor="text1" w:themeTint="F2"/>
                <w:spacing w:val="-4"/>
              </w:rPr>
            </w:pPr>
          </w:p>
        </w:tc>
        <w:tc>
          <w:tcPr>
            <w:tcW w:w="1240" w:type="dxa"/>
            <w:tcBorders>
              <w:top w:val="single" w:sz="2" w:space="0" w:color="auto"/>
              <w:left w:val="single" w:sz="2" w:space="0" w:color="auto"/>
              <w:bottom w:val="single" w:sz="2" w:space="0" w:color="auto"/>
              <w:right w:val="single" w:sz="2" w:space="0" w:color="auto"/>
            </w:tcBorders>
          </w:tcPr>
          <w:p w14:paraId="40F2B4D1" w14:textId="77777777" w:rsidR="000B3397" w:rsidRPr="00465C52" w:rsidRDefault="000B3397" w:rsidP="00347DB2">
            <w:pPr>
              <w:spacing w:after="324"/>
              <w:ind w:left="68"/>
              <w:contextualSpacing/>
              <w:rPr>
                <w:color w:val="0D0D0D" w:themeColor="text1" w:themeTint="F2"/>
                <w:spacing w:val="-4"/>
              </w:rPr>
            </w:pPr>
          </w:p>
        </w:tc>
      </w:tr>
    </w:tbl>
    <w:p w14:paraId="03A071A5" w14:textId="77777777" w:rsidR="000B3397" w:rsidRPr="00465C52" w:rsidRDefault="000B3397" w:rsidP="00347DB2">
      <w:pPr>
        <w:pStyle w:val="Style11"/>
        <w:spacing w:line="240" w:lineRule="auto"/>
        <w:contextualSpacing/>
        <w:rPr>
          <w:b/>
          <w:bCs/>
          <w:color w:val="0D0D0D" w:themeColor="text1" w:themeTint="F2"/>
          <w:spacing w:val="-2"/>
        </w:rPr>
      </w:pPr>
    </w:p>
    <w:p w14:paraId="3D347459" w14:textId="77777777" w:rsidR="000B3397" w:rsidRPr="00465C52" w:rsidRDefault="000B3397" w:rsidP="00347DB2">
      <w:pPr>
        <w:spacing w:before="240"/>
        <w:contextualSpacing/>
        <w:rPr>
          <w:bCs/>
          <w:color w:val="0D0D0D" w:themeColor="text1" w:themeTint="F2"/>
          <w:spacing w:val="-4"/>
        </w:rPr>
      </w:pPr>
      <w:r w:rsidRPr="00465C52">
        <w:rPr>
          <w:b/>
          <w:bCs/>
          <w:color w:val="0D0D0D" w:themeColor="text1" w:themeTint="F2"/>
          <w:spacing w:val="-4"/>
        </w:rPr>
        <w:t>2. Sources of Finance</w:t>
      </w:r>
    </w:p>
    <w:p w14:paraId="20605705" w14:textId="77777777" w:rsidR="000B3397" w:rsidRPr="00465C52" w:rsidRDefault="000B3397" w:rsidP="00347DB2">
      <w:pPr>
        <w:contextualSpacing/>
        <w:rPr>
          <w:rStyle w:val="Table"/>
          <w:rFonts w:ascii="Times New Roman" w:hAnsi="Times New Roman"/>
          <w:color w:val="0D0D0D" w:themeColor="text1" w:themeTint="F2"/>
          <w:spacing w:val="-2"/>
          <w:sz w:val="16"/>
        </w:rPr>
      </w:pPr>
    </w:p>
    <w:p w14:paraId="2AF728BE" w14:textId="77777777" w:rsidR="000B3397" w:rsidRPr="00465C52" w:rsidRDefault="000B3397" w:rsidP="00347DB2">
      <w:pPr>
        <w:ind w:right="288"/>
        <w:contextualSpacing/>
        <w:rPr>
          <w:color w:val="0D0D0D" w:themeColor="text1" w:themeTint="F2"/>
        </w:rPr>
      </w:pPr>
      <w:r w:rsidRPr="00465C52">
        <w:rPr>
          <w:color w:val="0D0D0D" w:themeColor="text1" w:themeTint="F2"/>
        </w:rPr>
        <w:t>Specify sources of finance to meet the cash flow requirements on works currently in progress and for future contract commitments.</w:t>
      </w:r>
    </w:p>
    <w:p w14:paraId="66E2D744" w14:textId="77777777" w:rsidR="000B3397" w:rsidRPr="00465C52" w:rsidRDefault="000B3397" w:rsidP="00347DB2">
      <w:pPr>
        <w:ind w:right="288"/>
        <w:contextualSpacing/>
        <w:rPr>
          <w:rStyle w:val="Table"/>
          <w:rFonts w:ascii="Times New Roman" w:hAnsi="Times New Roman"/>
          <w:color w:val="0D0D0D" w:themeColor="text1" w:themeTint="F2"/>
          <w:spacing w:val="-2"/>
        </w:rPr>
      </w:pPr>
    </w:p>
    <w:tbl>
      <w:tblPr>
        <w:tblW w:w="9540" w:type="dxa"/>
        <w:jc w:val="center"/>
        <w:tblLayout w:type="fixed"/>
        <w:tblCellMar>
          <w:left w:w="72" w:type="dxa"/>
          <w:right w:w="72" w:type="dxa"/>
        </w:tblCellMar>
        <w:tblLook w:val="0000" w:firstRow="0" w:lastRow="0" w:firstColumn="0" w:lastColumn="0" w:noHBand="0" w:noVBand="0"/>
      </w:tblPr>
      <w:tblGrid>
        <w:gridCol w:w="540"/>
        <w:gridCol w:w="5760"/>
        <w:gridCol w:w="3240"/>
      </w:tblGrid>
      <w:tr w:rsidR="0016255D" w:rsidRPr="00465C52" w14:paraId="298F866A" w14:textId="77777777" w:rsidTr="00AE3FF7">
        <w:trPr>
          <w:cantSplit/>
          <w:jc w:val="center"/>
        </w:trPr>
        <w:tc>
          <w:tcPr>
            <w:tcW w:w="540" w:type="dxa"/>
            <w:tcBorders>
              <w:top w:val="single" w:sz="12" w:space="0" w:color="auto"/>
              <w:left w:val="single" w:sz="12" w:space="0" w:color="auto"/>
              <w:bottom w:val="single" w:sz="12" w:space="0" w:color="auto"/>
            </w:tcBorders>
            <w:vAlign w:val="center"/>
          </w:tcPr>
          <w:p w14:paraId="2769282B" w14:textId="77777777" w:rsidR="000B3397" w:rsidRPr="00465C52" w:rsidRDefault="000B3397" w:rsidP="00347DB2">
            <w:pPr>
              <w:suppressAutoHyphens/>
              <w:spacing w:before="120" w:after="120"/>
              <w:contextualSpacing/>
              <w:jc w:val="center"/>
              <w:rPr>
                <w:rStyle w:val="Table"/>
                <w:rFonts w:ascii="Times New Roman" w:hAnsi="Times New Roman"/>
                <w:b/>
                <w:bCs/>
                <w:color w:val="0D0D0D" w:themeColor="text1" w:themeTint="F2"/>
                <w:spacing w:val="-2"/>
                <w:sz w:val="22"/>
              </w:rPr>
            </w:pPr>
            <w:r w:rsidRPr="00465C52">
              <w:rPr>
                <w:rStyle w:val="Table"/>
                <w:rFonts w:ascii="Times New Roman" w:hAnsi="Times New Roman"/>
                <w:b/>
                <w:bCs/>
                <w:color w:val="0D0D0D" w:themeColor="text1" w:themeTint="F2"/>
                <w:spacing w:val="-2"/>
                <w:sz w:val="22"/>
              </w:rPr>
              <w:t>No.</w:t>
            </w:r>
          </w:p>
        </w:tc>
        <w:tc>
          <w:tcPr>
            <w:tcW w:w="5760" w:type="dxa"/>
            <w:tcBorders>
              <w:top w:val="single" w:sz="12" w:space="0" w:color="auto"/>
              <w:left w:val="single" w:sz="6" w:space="0" w:color="auto"/>
              <w:bottom w:val="single" w:sz="12" w:space="0" w:color="auto"/>
            </w:tcBorders>
          </w:tcPr>
          <w:p w14:paraId="0836B2A5" w14:textId="77777777" w:rsidR="000B3397" w:rsidRPr="00465C52" w:rsidRDefault="000B3397" w:rsidP="00347DB2">
            <w:pPr>
              <w:suppressAutoHyphens/>
              <w:spacing w:before="120" w:after="120"/>
              <w:contextualSpacing/>
              <w:jc w:val="center"/>
              <w:rPr>
                <w:rStyle w:val="Table"/>
                <w:rFonts w:ascii="Times New Roman" w:hAnsi="Times New Roman"/>
                <w:b/>
                <w:bCs/>
                <w:color w:val="0D0D0D" w:themeColor="text1" w:themeTint="F2"/>
                <w:spacing w:val="-2"/>
                <w:sz w:val="22"/>
              </w:rPr>
            </w:pPr>
            <w:r w:rsidRPr="00465C52">
              <w:rPr>
                <w:rStyle w:val="Table"/>
                <w:rFonts w:ascii="Times New Roman" w:hAnsi="Times New Roman"/>
                <w:b/>
                <w:bCs/>
                <w:color w:val="0D0D0D" w:themeColor="text1" w:themeTint="F2"/>
                <w:spacing w:val="-2"/>
                <w:sz w:val="22"/>
              </w:rPr>
              <w:t>Source of finance</w:t>
            </w:r>
          </w:p>
        </w:tc>
        <w:tc>
          <w:tcPr>
            <w:tcW w:w="3240" w:type="dxa"/>
            <w:tcBorders>
              <w:top w:val="single" w:sz="12" w:space="0" w:color="auto"/>
              <w:left w:val="single" w:sz="6" w:space="0" w:color="auto"/>
              <w:bottom w:val="single" w:sz="12" w:space="0" w:color="auto"/>
              <w:right w:val="single" w:sz="12" w:space="0" w:color="auto"/>
            </w:tcBorders>
          </w:tcPr>
          <w:p w14:paraId="3570202F" w14:textId="77777777" w:rsidR="000B3397" w:rsidRPr="00465C52" w:rsidRDefault="000B3397" w:rsidP="00347DB2">
            <w:pPr>
              <w:suppressAutoHyphens/>
              <w:spacing w:before="120" w:after="120"/>
              <w:contextualSpacing/>
              <w:jc w:val="center"/>
              <w:rPr>
                <w:rStyle w:val="Table"/>
                <w:rFonts w:ascii="Times New Roman" w:hAnsi="Times New Roman"/>
                <w:b/>
                <w:bCs/>
                <w:color w:val="0D0D0D" w:themeColor="text1" w:themeTint="F2"/>
                <w:spacing w:val="-2"/>
                <w:sz w:val="22"/>
              </w:rPr>
            </w:pPr>
            <w:r w:rsidRPr="00465C52">
              <w:rPr>
                <w:rStyle w:val="Table"/>
                <w:rFonts w:ascii="Times New Roman" w:hAnsi="Times New Roman"/>
                <w:b/>
                <w:bCs/>
                <w:color w:val="0D0D0D" w:themeColor="text1" w:themeTint="F2"/>
                <w:spacing w:val="-2"/>
                <w:sz w:val="22"/>
              </w:rPr>
              <w:t>Amount (US$ equivalent)</w:t>
            </w:r>
          </w:p>
        </w:tc>
      </w:tr>
      <w:tr w:rsidR="0016255D" w:rsidRPr="00465C52" w14:paraId="29518C11" w14:textId="77777777" w:rsidTr="00AE3FF7">
        <w:trPr>
          <w:cantSplit/>
          <w:jc w:val="center"/>
        </w:trPr>
        <w:tc>
          <w:tcPr>
            <w:tcW w:w="540" w:type="dxa"/>
            <w:tcBorders>
              <w:top w:val="single" w:sz="12" w:space="0" w:color="auto"/>
              <w:left w:val="single" w:sz="6" w:space="0" w:color="auto"/>
            </w:tcBorders>
            <w:vAlign w:val="center"/>
          </w:tcPr>
          <w:p w14:paraId="02245419" w14:textId="77777777" w:rsidR="000B3397" w:rsidRPr="00465C52" w:rsidRDefault="000B3397" w:rsidP="00347DB2">
            <w:pPr>
              <w:suppressAutoHyphens/>
              <w:contextualSpacing/>
              <w:jc w:val="center"/>
              <w:rPr>
                <w:rStyle w:val="Table"/>
                <w:rFonts w:ascii="Times New Roman" w:hAnsi="Times New Roman"/>
                <w:color w:val="0D0D0D" w:themeColor="text1" w:themeTint="F2"/>
                <w:spacing w:val="-2"/>
              </w:rPr>
            </w:pPr>
            <w:r w:rsidRPr="00465C52">
              <w:rPr>
                <w:rStyle w:val="Table"/>
                <w:rFonts w:ascii="Times New Roman" w:hAnsi="Times New Roman"/>
                <w:color w:val="0D0D0D" w:themeColor="text1" w:themeTint="F2"/>
                <w:spacing w:val="-2"/>
              </w:rPr>
              <w:lastRenderedPageBreak/>
              <w:t>1</w:t>
            </w:r>
          </w:p>
        </w:tc>
        <w:tc>
          <w:tcPr>
            <w:tcW w:w="5760" w:type="dxa"/>
            <w:tcBorders>
              <w:top w:val="single" w:sz="12" w:space="0" w:color="auto"/>
              <w:left w:val="single" w:sz="6" w:space="0" w:color="auto"/>
            </w:tcBorders>
          </w:tcPr>
          <w:p w14:paraId="46BAF06A" w14:textId="77777777" w:rsidR="000B3397" w:rsidRPr="00465C52" w:rsidRDefault="000B3397" w:rsidP="00347DB2">
            <w:pPr>
              <w:suppressAutoHyphens/>
              <w:contextualSpacing/>
              <w:rPr>
                <w:rStyle w:val="Table"/>
                <w:rFonts w:ascii="Times New Roman" w:hAnsi="Times New Roman"/>
                <w:color w:val="0D0D0D" w:themeColor="text1" w:themeTint="F2"/>
                <w:spacing w:val="-2"/>
              </w:rPr>
            </w:pPr>
          </w:p>
          <w:p w14:paraId="0CA5E83B" w14:textId="77777777" w:rsidR="000B3397" w:rsidRPr="00465C52" w:rsidRDefault="000B3397" w:rsidP="00347DB2">
            <w:pPr>
              <w:suppressAutoHyphens/>
              <w:spacing w:after="71"/>
              <w:contextualSpacing/>
              <w:rPr>
                <w:rStyle w:val="Table"/>
                <w:rFonts w:ascii="Times New Roman" w:hAnsi="Times New Roman"/>
                <w:color w:val="0D0D0D" w:themeColor="text1" w:themeTint="F2"/>
                <w:spacing w:val="-2"/>
              </w:rPr>
            </w:pPr>
          </w:p>
        </w:tc>
        <w:tc>
          <w:tcPr>
            <w:tcW w:w="3240" w:type="dxa"/>
            <w:tcBorders>
              <w:top w:val="single" w:sz="12" w:space="0" w:color="auto"/>
              <w:left w:val="single" w:sz="6" w:space="0" w:color="auto"/>
              <w:right w:val="single" w:sz="6" w:space="0" w:color="auto"/>
            </w:tcBorders>
          </w:tcPr>
          <w:p w14:paraId="53CAE21E" w14:textId="77777777" w:rsidR="000B3397" w:rsidRPr="00465C52" w:rsidRDefault="000B3397" w:rsidP="00347DB2">
            <w:pPr>
              <w:suppressAutoHyphens/>
              <w:spacing w:after="71"/>
              <w:contextualSpacing/>
              <w:rPr>
                <w:rStyle w:val="Table"/>
                <w:rFonts w:ascii="Times New Roman" w:hAnsi="Times New Roman"/>
                <w:color w:val="0D0D0D" w:themeColor="text1" w:themeTint="F2"/>
                <w:spacing w:val="-2"/>
              </w:rPr>
            </w:pPr>
          </w:p>
        </w:tc>
      </w:tr>
      <w:tr w:rsidR="0016255D" w:rsidRPr="00465C52" w14:paraId="7E80505A" w14:textId="77777777" w:rsidTr="00AE3FF7">
        <w:trPr>
          <w:cantSplit/>
          <w:jc w:val="center"/>
        </w:trPr>
        <w:tc>
          <w:tcPr>
            <w:tcW w:w="540" w:type="dxa"/>
            <w:tcBorders>
              <w:top w:val="single" w:sz="6" w:space="0" w:color="auto"/>
              <w:left w:val="single" w:sz="6" w:space="0" w:color="auto"/>
            </w:tcBorders>
            <w:vAlign w:val="center"/>
          </w:tcPr>
          <w:p w14:paraId="3877229F" w14:textId="77777777" w:rsidR="000B3397" w:rsidRPr="00465C52" w:rsidRDefault="000B3397" w:rsidP="00347DB2">
            <w:pPr>
              <w:suppressAutoHyphens/>
              <w:contextualSpacing/>
              <w:jc w:val="center"/>
              <w:rPr>
                <w:rStyle w:val="Table"/>
                <w:rFonts w:ascii="Times New Roman" w:hAnsi="Times New Roman"/>
                <w:color w:val="0D0D0D" w:themeColor="text1" w:themeTint="F2"/>
                <w:spacing w:val="-2"/>
              </w:rPr>
            </w:pPr>
            <w:r w:rsidRPr="00465C52">
              <w:rPr>
                <w:rStyle w:val="Table"/>
                <w:rFonts w:ascii="Times New Roman" w:hAnsi="Times New Roman"/>
                <w:color w:val="0D0D0D" w:themeColor="text1" w:themeTint="F2"/>
                <w:spacing w:val="-2"/>
              </w:rPr>
              <w:t>2</w:t>
            </w:r>
          </w:p>
        </w:tc>
        <w:tc>
          <w:tcPr>
            <w:tcW w:w="5760" w:type="dxa"/>
            <w:tcBorders>
              <w:top w:val="single" w:sz="6" w:space="0" w:color="auto"/>
              <w:left w:val="single" w:sz="6" w:space="0" w:color="auto"/>
            </w:tcBorders>
          </w:tcPr>
          <w:p w14:paraId="4D77FB50" w14:textId="77777777" w:rsidR="000B3397" w:rsidRPr="00465C52" w:rsidRDefault="000B3397" w:rsidP="00347DB2">
            <w:pPr>
              <w:suppressAutoHyphens/>
              <w:contextualSpacing/>
              <w:rPr>
                <w:rStyle w:val="Table"/>
                <w:rFonts w:ascii="Times New Roman" w:hAnsi="Times New Roman"/>
                <w:color w:val="0D0D0D" w:themeColor="text1" w:themeTint="F2"/>
                <w:spacing w:val="-2"/>
              </w:rPr>
            </w:pPr>
          </w:p>
          <w:p w14:paraId="0EF105D4" w14:textId="77777777" w:rsidR="000B3397" w:rsidRPr="00465C52" w:rsidRDefault="000B3397" w:rsidP="00347DB2">
            <w:pPr>
              <w:suppressAutoHyphens/>
              <w:spacing w:after="71"/>
              <w:contextualSpacing/>
              <w:rPr>
                <w:rStyle w:val="Table"/>
                <w:rFonts w:ascii="Times New Roman" w:hAnsi="Times New Roman"/>
                <w:color w:val="0D0D0D" w:themeColor="text1" w:themeTint="F2"/>
                <w:spacing w:val="-2"/>
              </w:rPr>
            </w:pPr>
          </w:p>
        </w:tc>
        <w:tc>
          <w:tcPr>
            <w:tcW w:w="3240" w:type="dxa"/>
            <w:tcBorders>
              <w:top w:val="single" w:sz="6" w:space="0" w:color="auto"/>
              <w:left w:val="single" w:sz="6" w:space="0" w:color="auto"/>
              <w:right w:val="single" w:sz="6" w:space="0" w:color="auto"/>
            </w:tcBorders>
          </w:tcPr>
          <w:p w14:paraId="4F7960B8" w14:textId="77777777" w:rsidR="000B3397" w:rsidRPr="00465C52" w:rsidRDefault="000B3397" w:rsidP="00347DB2">
            <w:pPr>
              <w:suppressAutoHyphens/>
              <w:spacing w:after="71"/>
              <w:contextualSpacing/>
              <w:rPr>
                <w:rStyle w:val="Table"/>
                <w:rFonts w:ascii="Times New Roman" w:hAnsi="Times New Roman"/>
                <w:color w:val="0D0D0D" w:themeColor="text1" w:themeTint="F2"/>
                <w:spacing w:val="-2"/>
              </w:rPr>
            </w:pPr>
          </w:p>
        </w:tc>
      </w:tr>
      <w:tr w:rsidR="0016255D" w:rsidRPr="00465C52" w14:paraId="1F4495A3" w14:textId="77777777" w:rsidTr="00AE3FF7">
        <w:trPr>
          <w:cantSplit/>
          <w:jc w:val="center"/>
        </w:trPr>
        <w:tc>
          <w:tcPr>
            <w:tcW w:w="540" w:type="dxa"/>
            <w:tcBorders>
              <w:top w:val="single" w:sz="6" w:space="0" w:color="auto"/>
              <w:left w:val="single" w:sz="6" w:space="0" w:color="auto"/>
            </w:tcBorders>
            <w:vAlign w:val="center"/>
          </w:tcPr>
          <w:p w14:paraId="1B9780E9" w14:textId="77777777" w:rsidR="000B3397" w:rsidRPr="00465C52" w:rsidRDefault="000B3397" w:rsidP="00347DB2">
            <w:pPr>
              <w:suppressAutoHyphens/>
              <w:contextualSpacing/>
              <w:jc w:val="center"/>
              <w:rPr>
                <w:rStyle w:val="Table"/>
                <w:rFonts w:ascii="Times New Roman" w:hAnsi="Times New Roman"/>
                <w:color w:val="0D0D0D" w:themeColor="text1" w:themeTint="F2"/>
                <w:spacing w:val="-2"/>
              </w:rPr>
            </w:pPr>
            <w:r w:rsidRPr="00465C52">
              <w:rPr>
                <w:rStyle w:val="Table"/>
                <w:rFonts w:ascii="Times New Roman" w:hAnsi="Times New Roman"/>
                <w:color w:val="0D0D0D" w:themeColor="text1" w:themeTint="F2"/>
                <w:spacing w:val="-2"/>
              </w:rPr>
              <w:t>3</w:t>
            </w:r>
          </w:p>
        </w:tc>
        <w:tc>
          <w:tcPr>
            <w:tcW w:w="5760" w:type="dxa"/>
            <w:tcBorders>
              <w:top w:val="single" w:sz="6" w:space="0" w:color="auto"/>
              <w:left w:val="single" w:sz="6" w:space="0" w:color="auto"/>
            </w:tcBorders>
          </w:tcPr>
          <w:p w14:paraId="1E3939FF" w14:textId="77777777" w:rsidR="000B3397" w:rsidRPr="00465C52" w:rsidRDefault="000B3397" w:rsidP="00347DB2">
            <w:pPr>
              <w:suppressAutoHyphens/>
              <w:contextualSpacing/>
              <w:rPr>
                <w:rStyle w:val="Table"/>
                <w:rFonts w:ascii="Times New Roman" w:hAnsi="Times New Roman"/>
                <w:color w:val="0D0D0D" w:themeColor="text1" w:themeTint="F2"/>
                <w:spacing w:val="-2"/>
              </w:rPr>
            </w:pPr>
          </w:p>
          <w:p w14:paraId="1472ACD4" w14:textId="77777777" w:rsidR="000B3397" w:rsidRPr="00465C52" w:rsidRDefault="000B3397" w:rsidP="00347DB2">
            <w:pPr>
              <w:suppressAutoHyphens/>
              <w:spacing w:after="71"/>
              <w:contextualSpacing/>
              <w:rPr>
                <w:rStyle w:val="Table"/>
                <w:rFonts w:ascii="Times New Roman" w:hAnsi="Times New Roman"/>
                <w:color w:val="0D0D0D" w:themeColor="text1" w:themeTint="F2"/>
                <w:spacing w:val="-2"/>
              </w:rPr>
            </w:pPr>
          </w:p>
        </w:tc>
        <w:tc>
          <w:tcPr>
            <w:tcW w:w="3240" w:type="dxa"/>
            <w:tcBorders>
              <w:top w:val="single" w:sz="6" w:space="0" w:color="auto"/>
              <w:left w:val="single" w:sz="6" w:space="0" w:color="auto"/>
              <w:right w:val="single" w:sz="6" w:space="0" w:color="auto"/>
            </w:tcBorders>
          </w:tcPr>
          <w:p w14:paraId="0E5CF58B" w14:textId="77777777" w:rsidR="000B3397" w:rsidRPr="00465C52" w:rsidRDefault="000B3397" w:rsidP="00347DB2">
            <w:pPr>
              <w:suppressAutoHyphens/>
              <w:spacing w:after="71"/>
              <w:contextualSpacing/>
              <w:rPr>
                <w:rStyle w:val="Table"/>
                <w:rFonts w:ascii="Times New Roman" w:hAnsi="Times New Roman"/>
                <w:color w:val="0D0D0D" w:themeColor="text1" w:themeTint="F2"/>
                <w:spacing w:val="-2"/>
              </w:rPr>
            </w:pPr>
          </w:p>
        </w:tc>
      </w:tr>
      <w:tr w:rsidR="000B3397" w:rsidRPr="00465C52" w14:paraId="4225CAB6" w14:textId="77777777" w:rsidTr="00AE3FF7">
        <w:trPr>
          <w:cantSplit/>
          <w:jc w:val="center"/>
        </w:trPr>
        <w:tc>
          <w:tcPr>
            <w:tcW w:w="540" w:type="dxa"/>
            <w:tcBorders>
              <w:top w:val="single" w:sz="6" w:space="0" w:color="auto"/>
              <w:left w:val="single" w:sz="6" w:space="0" w:color="auto"/>
              <w:bottom w:val="single" w:sz="6" w:space="0" w:color="auto"/>
            </w:tcBorders>
            <w:vAlign w:val="center"/>
          </w:tcPr>
          <w:p w14:paraId="252D5446" w14:textId="77777777" w:rsidR="000B3397" w:rsidRPr="00465C52" w:rsidRDefault="000B3397" w:rsidP="00347DB2">
            <w:pPr>
              <w:suppressAutoHyphens/>
              <w:contextualSpacing/>
              <w:jc w:val="center"/>
              <w:rPr>
                <w:rStyle w:val="Table"/>
                <w:rFonts w:ascii="Times New Roman" w:hAnsi="Times New Roman"/>
                <w:color w:val="0D0D0D" w:themeColor="text1" w:themeTint="F2"/>
                <w:spacing w:val="-2"/>
              </w:rPr>
            </w:pPr>
          </w:p>
        </w:tc>
        <w:tc>
          <w:tcPr>
            <w:tcW w:w="5760" w:type="dxa"/>
            <w:tcBorders>
              <w:top w:val="single" w:sz="6" w:space="0" w:color="auto"/>
              <w:left w:val="single" w:sz="6" w:space="0" w:color="auto"/>
              <w:bottom w:val="single" w:sz="6" w:space="0" w:color="auto"/>
            </w:tcBorders>
          </w:tcPr>
          <w:p w14:paraId="5706D4E6" w14:textId="77777777" w:rsidR="000B3397" w:rsidRPr="00465C52" w:rsidRDefault="000B3397" w:rsidP="00347DB2">
            <w:pPr>
              <w:suppressAutoHyphens/>
              <w:contextualSpacing/>
              <w:rPr>
                <w:rStyle w:val="Table"/>
                <w:rFonts w:ascii="Times New Roman" w:hAnsi="Times New Roman"/>
                <w:color w:val="0D0D0D" w:themeColor="text1" w:themeTint="F2"/>
                <w:spacing w:val="-2"/>
              </w:rPr>
            </w:pPr>
          </w:p>
          <w:p w14:paraId="3C2262BB" w14:textId="77777777" w:rsidR="000B3397" w:rsidRPr="00465C52" w:rsidRDefault="000B3397" w:rsidP="00347DB2">
            <w:pPr>
              <w:suppressAutoHyphens/>
              <w:spacing w:after="71"/>
              <w:contextualSpacing/>
              <w:rPr>
                <w:rStyle w:val="Table"/>
                <w:rFonts w:ascii="Times New Roman" w:hAnsi="Times New Roman"/>
                <w:color w:val="0D0D0D" w:themeColor="text1" w:themeTint="F2"/>
                <w:spacing w:val="-2"/>
              </w:rPr>
            </w:pPr>
          </w:p>
        </w:tc>
        <w:tc>
          <w:tcPr>
            <w:tcW w:w="3240" w:type="dxa"/>
            <w:tcBorders>
              <w:top w:val="single" w:sz="6" w:space="0" w:color="auto"/>
              <w:left w:val="single" w:sz="6" w:space="0" w:color="auto"/>
              <w:bottom w:val="single" w:sz="6" w:space="0" w:color="auto"/>
              <w:right w:val="single" w:sz="6" w:space="0" w:color="auto"/>
            </w:tcBorders>
          </w:tcPr>
          <w:p w14:paraId="0E327E59" w14:textId="77777777" w:rsidR="000B3397" w:rsidRPr="00465C52" w:rsidRDefault="000B3397" w:rsidP="00347DB2">
            <w:pPr>
              <w:suppressAutoHyphens/>
              <w:spacing w:after="71"/>
              <w:contextualSpacing/>
              <w:rPr>
                <w:rStyle w:val="Table"/>
                <w:rFonts w:ascii="Times New Roman" w:hAnsi="Times New Roman"/>
                <w:color w:val="0D0D0D" w:themeColor="text1" w:themeTint="F2"/>
                <w:spacing w:val="-2"/>
              </w:rPr>
            </w:pPr>
          </w:p>
        </w:tc>
      </w:tr>
    </w:tbl>
    <w:p w14:paraId="3EDE92AA" w14:textId="77777777" w:rsidR="000B3397" w:rsidRPr="00465C52" w:rsidRDefault="000B3397" w:rsidP="00347DB2">
      <w:pPr>
        <w:pStyle w:val="Style11"/>
        <w:spacing w:line="240" w:lineRule="auto"/>
        <w:contextualSpacing/>
        <w:rPr>
          <w:b/>
          <w:bCs/>
          <w:color w:val="0D0D0D" w:themeColor="text1" w:themeTint="F2"/>
          <w:spacing w:val="-2"/>
        </w:rPr>
      </w:pPr>
    </w:p>
    <w:p w14:paraId="7BAD68D5" w14:textId="77777777" w:rsidR="000B3397" w:rsidRPr="00465C52" w:rsidRDefault="009F0109" w:rsidP="00347DB2">
      <w:pPr>
        <w:pStyle w:val="Style11"/>
        <w:spacing w:line="240" w:lineRule="auto"/>
        <w:contextualSpacing/>
        <w:rPr>
          <w:b/>
          <w:bCs/>
          <w:color w:val="0D0D0D" w:themeColor="text1" w:themeTint="F2"/>
          <w:spacing w:val="-2"/>
        </w:rPr>
      </w:pPr>
      <w:r w:rsidRPr="00465C52">
        <w:rPr>
          <w:b/>
          <w:bCs/>
          <w:color w:val="0D0D0D" w:themeColor="text1" w:themeTint="F2"/>
          <w:spacing w:val="-2"/>
        </w:rPr>
        <w:t>3</w:t>
      </w:r>
      <w:r w:rsidR="000B3397" w:rsidRPr="00465C52">
        <w:rPr>
          <w:b/>
          <w:bCs/>
          <w:color w:val="0D0D0D" w:themeColor="text1" w:themeTint="F2"/>
          <w:spacing w:val="-2"/>
        </w:rPr>
        <w:t>. Financial documents</w:t>
      </w:r>
    </w:p>
    <w:p w14:paraId="469BB4DB" w14:textId="77777777" w:rsidR="000B3397" w:rsidRPr="00465C52" w:rsidRDefault="000B3397" w:rsidP="00347DB2">
      <w:pPr>
        <w:contextualSpacing/>
        <w:rPr>
          <w:color w:val="0D0D0D" w:themeColor="text1" w:themeTint="F2"/>
          <w:spacing w:val="-2"/>
        </w:rPr>
      </w:pPr>
    </w:p>
    <w:p w14:paraId="5E760A9A" w14:textId="77777777" w:rsidR="000B3397" w:rsidRPr="00465C52" w:rsidRDefault="000B3397" w:rsidP="00347DB2">
      <w:pPr>
        <w:contextualSpacing/>
        <w:rPr>
          <w:color w:val="0D0D0D" w:themeColor="text1" w:themeTint="F2"/>
          <w:spacing w:val="-7"/>
        </w:rPr>
      </w:pPr>
      <w:r w:rsidRPr="00465C52">
        <w:rPr>
          <w:color w:val="0D0D0D" w:themeColor="text1" w:themeTint="F2"/>
          <w:spacing w:val="-5"/>
        </w:rPr>
        <w:t xml:space="preserve">The Bidder and its parties shall provide copies of financial statements for </w:t>
      </w:r>
      <w:r w:rsidR="002B3B09" w:rsidRPr="00465C52">
        <w:rPr>
          <w:i/>
          <w:color w:val="0D0D0D" w:themeColor="text1" w:themeTint="F2"/>
          <w:spacing w:val="-5"/>
          <w:u w:val="single"/>
        </w:rPr>
        <w:t>_________</w:t>
      </w:r>
      <w:r w:rsidR="002B3B09" w:rsidRPr="00465C52">
        <w:rPr>
          <w:i/>
          <w:color w:val="0D0D0D" w:themeColor="text1" w:themeTint="F2"/>
          <w:spacing w:val="-5"/>
        </w:rPr>
        <w:t xml:space="preserve"> </w:t>
      </w:r>
      <w:r w:rsidRPr="00465C52">
        <w:rPr>
          <w:color w:val="0D0D0D" w:themeColor="text1" w:themeTint="F2"/>
          <w:spacing w:val="-5"/>
        </w:rPr>
        <w:t xml:space="preserve">years pursuant Section III, Evaluation and Qualifications Criteria, </w:t>
      </w:r>
      <w:r w:rsidRPr="00465C52">
        <w:rPr>
          <w:color w:val="0D0D0D" w:themeColor="text1" w:themeTint="F2"/>
          <w:spacing w:val="-7"/>
        </w:rPr>
        <w:t>Sub-factor 3.2. The financial statements shall:</w:t>
      </w:r>
    </w:p>
    <w:p w14:paraId="71819600" w14:textId="77777777" w:rsidR="000B3397" w:rsidRPr="00465C52" w:rsidRDefault="000B3397" w:rsidP="00347DB2">
      <w:pPr>
        <w:contextualSpacing/>
        <w:rPr>
          <w:color w:val="0D0D0D" w:themeColor="text1" w:themeTint="F2"/>
          <w:spacing w:val="-2"/>
        </w:rPr>
      </w:pPr>
    </w:p>
    <w:p w14:paraId="136478F6" w14:textId="77777777" w:rsidR="000B3397" w:rsidRPr="00465C52" w:rsidRDefault="000B3397" w:rsidP="00347DB2">
      <w:pPr>
        <w:pStyle w:val="Style17"/>
        <w:spacing w:line="240" w:lineRule="auto"/>
        <w:ind w:left="720"/>
        <w:contextualSpacing/>
        <w:rPr>
          <w:color w:val="0D0D0D" w:themeColor="text1" w:themeTint="F2"/>
          <w:spacing w:val="-2"/>
        </w:rPr>
      </w:pPr>
      <w:r w:rsidRPr="00465C52">
        <w:rPr>
          <w:color w:val="0D0D0D" w:themeColor="text1" w:themeTint="F2"/>
          <w:spacing w:val="-2"/>
        </w:rPr>
        <w:t>(a</w:t>
      </w:r>
      <w:proofErr w:type="gramStart"/>
      <w:r w:rsidRPr="00465C52">
        <w:rPr>
          <w:color w:val="0D0D0D" w:themeColor="text1" w:themeTint="F2"/>
          <w:spacing w:val="-2"/>
        </w:rPr>
        <w:t xml:space="preserve">) </w:t>
      </w:r>
      <w:r w:rsidRPr="00465C52">
        <w:rPr>
          <w:color w:val="0D0D0D" w:themeColor="text1" w:themeTint="F2"/>
          <w:spacing w:val="-2"/>
        </w:rPr>
        <w:tab/>
        <w:t>reflect</w:t>
      </w:r>
      <w:proofErr w:type="gramEnd"/>
      <w:r w:rsidRPr="00465C52">
        <w:rPr>
          <w:color w:val="0D0D0D" w:themeColor="text1" w:themeTint="F2"/>
          <w:spacing w:val="-2"/>
        </w:rPr>
        <w:t xml:space="preserve"> the financial situation of the Bidder or in case of JV </w:t>
      </w:r>
      <w:proofErr w:type="gramStart"/>
      <w:r w:rsidRPr="00465C52">
        <w:rPr>
          <w:color w:val="0D0D0D" w:themeColor="text1" w:themeTint="F2"/>
          <w:spacing w:val="-2"/>
        </w:rPr>
        <w:t>member ,</w:t>
      </w:r>
      <w:proofErr w:type="gramEnd"/>
      <w:r w:rsidRPr="00465C52">
        <w:rPr>
          <w:color w:val="0D0D0D" w:themeColor="text1" w:themeTint="F2"/>
          <w:spacing w:val="-2"/>
        </w:rPr>
        <w:t xml:space="preserve"> and not an affiliated </w:t>
      </w:r>
      <w:proofErr w:type="gramStart"/>
      <w:r w:rsidRPr="00465C52">
        <w:rPr>
          <w:color w:val="0D0D0D" w:themeColor="text1" w:themeTint="F2"/>
          <w:spacing w:val="-2"/>
        </w:rPr>
        <w:t>entity  (</w:t>
      </w:r>
      <w:proofErr w:type="gramEnd"/>
      <w:r w:rsidRPr="00465C52">
        <w:rPr>
          <w:color w:val="0D0D0D" w:themeColor="text1" w:themeTint="F2"/>
          <w:spacing w:val="-2"/>
        </w:rPr>
        <w:t>such as parent company or group member).</w:t>
      </w:r>
    </w:p>
    <w:p w14:paraId="10812BB2" w14:textId="77777777" w:rsidR="000B3397" w:rsidRPr="00465C52" w:rsidRDefault="000B3397" w:rsidP="00347DB2">
      <w:pPr>
        <w:ind w:left="720"/>
        <w:contextualSpacing/>
        <w:rPr>
          <w:color w:val="0D0D0D" w:themeColor="text1" w:themeTint="F2"/>
          <w:spacing w:val="-2"/>
        </w:rPr>
      </w:pPr>
    </w:p>
    <w:p w14:paraId="4675F33A" w14:textId="77777777" w:rsidR="000B3397" w:rsidRPr="00465C52" w:rsidRDefault="000B3397" w:rsidP="00347DB2">
      <w:pPr>
        <w:pStyle w:val="Style11"/>
        <w:spacing w:line="240" w:lineRule="auto"/>
        <w:ind w:left="720" w:hanging="360"/>
        <w:contextualSpacing/>
        <w:rPr>
          <w:color w:val="0D0D0D" w:themeColor="text1" w:themeTint="F2"/>
          <w:spacing w:val="-2"/>
        </w:rPr>
      </w:pPr>
      <w:r w:rsidRPr="00465C52">
        <w:rPr>
          <w:color w:val="0D0D0D" w:themeColor="text1" w:themeTint="F2"/>
          <w:spacing w:val="-2"/>
        </w:rPr>
        <w:t>(b)</w:t>
      </w:r>
      <w:r w:rsidRPr="00465C52">
        <w:rPr>
          <w:color w:val="0D0D0D" w:themeColor="text1" w:themeTint="F2"/>
          <w:spacing w:val="-2"/>
        </w:rPr>
        <w:tab/>
        <w:t>be independently audited or certified in accordance with local legislation.</w:t>
      </w:r>
    </w:p>
    <w:p w14:paraId="3600CE50" w14:textId="77777777" w:rsidR="000B3397" w:rsidRPr="00465C52" w:rsidRDefault="000B3397" w:rsidP="00347DB2">
      <w:pPr>
        <w:ind w:left="720"/>
        <w:contextualSpacing/>
        <w:rPr>
          <w:color w:val="0D0D0D" w:themeColor="text1" w:themeTint="F2"/>
          <w:spacing w:val="-2"/>
        </w:rPr>
      </w:pPr>
    </w:p>
    <w:p w14:paraId="57F7AF86" w14:textId="77777777" w:rsidR="000B3397" w:rsidRPr="00465C52" w:rsidRDefault="000B3397" w:rsidP="00347DB2">
      <w:pPr>
        <w:pStyle w:val="Style11"/>
        <w:spacing w:line="240" w:lineRule="auto"/>
        <w:ind w:left="720" w:hanging="360"/>
        <w:contextualSpacing/>
        <w:rPr>
          <w:color w:val="0D0D0D" w:themeColor="text1" w:themeTint="F2"/>
          <w:spacing w:val="-2"/>
        </w:rPr>
      </w:pPr>
      <w:r w:rsidRPr="00465C52">
        <w:rPr>
          <w:color w:val="0D0D0D" w:themeColor="text1" w:themeTint="F2"/>
          <w:spacing w:val="-2"/>
        </w:rPr>
        <w:t>(c)</w:t>
      </w:r>
      <w:r w:rsidRPr="00465C52">
        <w:rPr>
          <w:color w:val="0D0D0D" w:themeColor="text1" w:themeTint="F2"/>
          <w:spacing w:val="-2"/>
        </w:rPr>
        <w:tab/>
        <w:t xml:space="preserve">be complete, including all notes </w:t>
      </w:r>
      <w:proofErr w:type="gramStart"/>
      <w:r w:rsidRPr="00465C52">
        <w:rPr>
          <w:color w:val="0D0D0D" w:themeColor="text1" w:themeTint="F2"/>
          <w:spacing w:val="-2"/>
        </w:rPr>
        <w:t>to</w:t>
      </w:r>
      <w:proofErr w:type="gramEnd"/>
      <w:r w:rsidRPr="00465C52">
        <w:rPr>
          <w:color w:val="0D0D0D" w:themeColor="text1" w:themeTint="F2"/>
          <w:spacing w:val="-2"/>
        </w:rPr>
        <w:t xml:space="preserve"> the financial statements.</w:t>
      </w:r>
    </w:p>
    <w:p w14:paraId="54158710" w14:textId="77777777" w:rsidR="000B3397" w:rsidRPr="00465C52" w:rsidRDefault="000B3397" w:rsidP="00347DB2">
      <w:pPr>
        <w:ind w:left="720"/>
        <w:contextualSpacing/>
        <w:rPr>
          <w:color w:val="0D0D0D" w:themeColor="text1" w:themeTint="F2"/>
          <w:spacing w:val="-2"/>
        </w:rPr>
      </w:pPr>
    </w:p>
    <w:p w14:paraId="58EB536B" w14:textId="77777777" w:rsidR="000B3397" w:rsidRPr="00465C52" w:rsidRDefault="000B3397" w:rsidP="00347DB2">
      <w:pPr>
        <w:pStyle w:val="Style17"/>
        <w:spacing w:line="240" w:lineRule="auto"/>
        <w:ind w:left="720"/>
        <w:contextualSpacing/>
        <w:rPr>
          <w:color w:val="0D0D0D" w:themeColor="text1" w:themeTint="F2"/>
          <w:spacing w:val="-5"/>
        </w:rPr>
      </w:pPr>
      <w:r w:rsidRPr="00465C52">
        <w:rPr>
          <w:color w:val="0D0D0D" w:themeColor="text1" w:themeTint="F2"/>
          <w:spacing w:val="-2"/>
        </w:rPr>
        <w:t>(d)</w:t>
      </w:r>
      <w:r w:rsidRPr="00465C52">
        <w:rPr>
          <w:color w:val="0D0D0D" w:themeColor="text1" w:themeTint="F2"/>
          <w:spacing w:val="-2"/>
        </w:rPr>
        <w:tab/>
        <w:t>correspond to accounting periods already completed and audited</w:t>
      </w:r>
      <w:r w:rsidRPr="00465C52">
        <w:rPr>
          <w:color w:val="0D0D0D" w:themeColor="text1" w:themeTint="F2"/>
          <w:spacing w:val="-5"/>
        </w:rPr>
        <w:t>.</w:t>
      </w:r>
    </w:p>
    <w:p w14:paraId="56EC0B35" w14:textId="77777777" w:rsidR="000B3397" w:rsidRPr="00465C52" w:rsidRDefault="000B3397" w:rsidP="00347DB2">
      <w:pPr>
        <w:contextualSpacing/>
        <w:rPr>
          <w:color w:val="0D0D0D" w:themeColor="text1" w:themeTint="F2"/>
          <w:spacing w:val="-2"/>
        </w:rPr>
      </w:pPr>
    </w:p>
    <w:p w14:paraId="3876DA34" w14:textId="77777777" w:rsidR="000B3397" w:rsidRPr="00465C52" w:rsidRDefault="000B3397" w:rsidP="00347DB2">
      <w:pPr>
        <w:spacing w:after="432"/>
        <w:ind w:left="360" w:hanging="360"/>
        <w:contextualSpacing/>
        <w:rPr>
          <w:color w:val="0D0D0D" w:themeColor="text1" w:themeTint="F2"/>
          <w:spacing w:val="-2"/>
        </w:rPr>
      </w:pPr>
      <w:r w:rsidRPr="00465C52">
        <w:rPr>
          <w:rFonts w:ascii="Wingdings" w:eastAsia="Wingdings" w:hAnsi="Wingdings" w:cs="Wingdings"/>
          <w:color w:val="0D0D0D" w:themeColor="text1" w:themeTint="F2"/>
          <w:spacing w:val="-2"/>
        </w:rPr>
        <w:t></w:t>
      </w:r>
      <w:r w:rsidRPr="00465C52">
        <w:rPr>
          <w:color w:val="0D0D0D" w:themeColor="text1" w:themeTint="F2"/>
          <w:spacing w:val="-4"/>
        </w:rPr>
        <w:tab/>
      </w:r>
      <w:r w:rsidRPr="00465C52">
        <w:rPr>
          <w:color w:val="0D0D0D" w:themeColor="text1" w:themeTint="F2"/>
          <w:spacing w:val="-6"/>
        </w:rPr>
        <w:t>Attached are copies of financial statements</w:t>
      </w:r>
      <w:r w:rsidRPr="00465C52">
        <w:rPr>
          <w:rStyle w:val="FootnoteReference"/>
          <w:color w:val="0D0D0D" w:themeColor="text1" w:themeTint="F2"/>
          <w:spacing w:val="-6"/>
        </w:rPr>
        <w:footnoteReference w:id="15"/>
      </w:r>
      <w:r w:rsidRPr="00465C52">
        <w:rPr>
          <w:color w:val="0D0D0D" w:themeColor="text1" w:themeTint="F2"/>
          <w:spacing w:val="-6"/>
        </w:rPr>
        <w:t xml:space="preserve"> </w:t>
      </w:r>
      <w:r w:rsidRPr="00465C52">
        <w:rPr>
          <w:color w:val="0D0D0D" w:themeColor="text1" w:themeTint="F2"/>
          <w:spacing w:val="-2"/>
        </w:rPr>
        <w:t xml:space="preserve"> for the </w:t>
      </w:r>
      <w:r w:rsidRPr="00465C52">
        <w:rPr>
          <w:i/>
          <w:iCs/>
          <w:color w:val="0D0D0D" w:themeColor="text1" w:themeTint="F2"/>
          <w:sz w:val="22"/>
          <w:szCs w:val="22"/>
        </w:rPr>
        <w:t>____________</w:t>
      </w:r>
      <w:r w:rsidRPr="00465C52">
        <w:rPr>
          <w:color w:val="0D0D0D" w:themeColor="text1" w:themeTint="F2"/>
          <w:spacing w:val="-2"/>
        </w:rPr>
        <w:t>years required above; and complying with the requirements</w:t>
      </w:r>
    </w:p>
    <w:bookmarkEnd w:id="732"/>
    <w:bookmarkEnd w:id="733"/>
    <w:p w14:paraId="429DD096" w14:textId="77777777" w:rsidR="007B586E" w:rsidRPr="00465C52" w:rsidRDefault="007B586E" w:rsidP="00347DB2">
      <w:pPr>
        <w:contextualSpacing/>
        <w:rPr>
          <w:color w:val="0D0D0D" w:themeColor="text1" w:themeTint="F2"/>
        </w:rPr>
      </w:pPr>
    </w:p>
    <w:p w14:paraId="3B57E036" w14:textId="77777777" w:rsidR="007B586E" w:rsidRPr="00465C52" w:rsidRDefault="007B586E" w:rsidP="00347DB2">
      <w:pPr>
        <w:contextualSpacing/>
        <w:jc w:val="center"/>
        <w:rPr>
          <w:color w:val="0D0D0D" w:themeColor="text1" w:themeTint="F2"/>
        </w:rPr>
      </w:pPr>
    </w:p>
    <w:p w14:paraId="354149AA" w14:textId="77777777" w:rsidR="007B586E" w:rsidRPr="00465C52" w:rsidRDefault="007B586E" w:rsidP="00347DB2">
      <w:pPr>
        <w:contextualSpacing/>
        <w:rPr>
          <w:color w:val="0D0D0D" w:themeColor="text1" w:themeTint="F2"/>
        </w:rPr>
      </w:pPr>
    </w:p>
    <w:p w14:paraId="24B3D4A1" w14:textId="77777777" w:rsidR="000B3397" w:rsidRPr="00465C52" w:rsidRDefault="007B586E" w:rsidP="00347DB2">
      <w:pPr>
        <w:contextualSpacing/>
        <w:jc w:val="center"/>
        <w:rPr>
          <w:b/>
          <w:color w:val="0D0D0D" w:themeColor="text1" w:themeTint="F2"/>
          <w:sz w:val="32"/>
          <w:szCs w:val="32"/>
        </w:rPr>
      </w:pPr>
      <w:r w:rsidRPr="00465C52">
        <w:rPr>
          <w:b/>
          <w:color w:val="0D0D0D" w:themeColor="text1" w:themeTint="F2"/>
        </w:rPr>
        <w:br w:type="page"/>
      </w:r>
      <w:bookmarkStart w:id="735" w:name="_Toc498849282"/>
      <w:bookmarkStart w:id="736" w:name="_Toc498850121"/>
      <w:bookmarkStart w:id="737" w:name="_Toc498851726"/>
      <w:bookmarkStart w:id="738" w:name="_Toc4390861"/>
      <w:bookmarkStart w:id="739" w:name="_Toc4405766"/>
      <w:bookmarkStart w:id="740" w:name="_Toc23215169"/>
      <w:bookmarkEnd w:id="735"/>
      <w:bookmarkEnd w:id="736"/>
      <w:bookmarkEnd w:id="737"/>
    </w:p>
    <w:p w14:paraId="21F0DE1C" w14:textId="77777777" w:rsidR="000B3397" w:rsidRPr="00465C52" w:rsidRDefault="000B3397" w:rsidP="00347DB2">
      <w:pPr>
        <w:pStyle w:val="Section4-Heading2"/>
        <w:contextualSpacing/>
        <w:rPr>
          <w:color w:val="0D0D0D" w:themeColor="text1" w:themeTint="F2"/>
        </w:rPr>
      </w:pPr>
      <w:bookmarkStart w:id="741" w:name="_Toc446329316"/>
      <w:bookmarkStart w:id="742" w:name="_Toc63695104"/>
      <w:proofErr w:type="gramStart"/>
      <w:r w:rsidRPr="00465C52">
        <w:rPr>
          <w:color w:val="0D0D0D" w:themeColor="text1" w:themeTint="F2"/>
        </w:rPr>
        <w:lastRenderedPageBreak/>
        <w:t>Form</w:t>
      </w:r>
      <w:proofErr w:type="gramEnd"/>
      <w:r w:rsidRPr="00465C52">
        <w:rPr>
          <w:color w:val="0D0D0D" w:themeColor="text1" w:themeTint="F2"/>
        </w:rPr>
        <w:t xml:space="preserve"> FIN - 3.2</w:t>
      </w:r>
      <w:r w:rsidR="00301412" w:rsidRPr="00465C52">
        <w:rPr>
          <w:color w:val="0D0D0D" w:themeColor="text1" w:themeTint="F2"/>
        </w:rPr>
        <w:t xml:space="preserve">: </w:t>
      </w:r>
      <w:bookmarkStart w:id="743" w:name="_Toc108424567"/>
      <w:r w:rsidRPr="00465C52">
        <w:rPr>
          <w:color w:val="0D0D0D" w:themeColor="text1" w:themeTint="F2"/>
        </w:rPr>
        <w:t>Average Annual Construction Turnover</w:t>
      </w:r>
      <w:bookmarkEnd w:id="741"/>
      <w:bookmarkEnd w:id="742"/>
      <w:bookmarkEnd w:id="743"/>
    </w:p>
    <w:p w14:paraId="3085A5CD" w14:textId="77777777" w:rsidR="00AB4D20" w:rsidRPr="00465C52" w:rsidRDefault="00AB4D20" w:rsidP="00347DB2">
      <w:pPr>
        <w:spacing w:before="288" w:after="324"/>
        <w:contextualSpacing/>
        <w:jc w:val="right"/>
        <w:rPr>
          <w:color w:val="0D0D0D" w:themeColor="text1" w:themeTint="F2"/>
          <w:spacing w:val="-4"/>
        </w:rPr>
      </w:pPr>
      <w:r w:rsidRPr="00465C52">
        <w:rPr>
          <w:color w:val="0D0D0D" w:themeColor="text1" w:themeTint="F2"/>
          <w:spacing w:val="-4"/>
        </w:rPr>
        <w:t xml:space="preserve">Bidder’s Name: </w:t>
      </w:r>
      <w:r w:rsidRPr="00465C52">
        <w:rPr>
          <w:i/>
          <w:iCs/>
          <w:color w:val="0D0D0D" w:themeColor="text1" w:themeTint="F2"/>
          <w:spacing w:val="-6"/>
        </w:rPr>
        <w:t>________________</w:t>
      </w:r>
      <w:r w:rsidRPr="00465C52">
        <w:rPr>
          <w:i/>
          <w:iCs/>
          <w:color w:val="0D0D0D" w:themeColor="text1" w:themeTint="F2"/>
          <w:spacing w:val="-6"/>
        </w:rPr>
        <w:br/>
      </w:r>
      <w:r w:rsidRPr="00465C52">
        <w:rPr>
          <w:color w:val="0D0D0D" w:themeColor="text1" w:themeTint="F2"/>
          <w:spacing w:val="-4"/>
        </w:rPr>
        <w:t xml:space="preserve">Date: </w:t>
      </w:r>
      <w:r w:rsidRPr="00465C52">
        <w:rPr>
          <w:i/>
          <w:iCs/>
          <w:color w:val="0D0D0D" w:themeColor="text1" w:themeTint="F2"/>
          <w:spacing w:val="-6"/>
        </w:rPr>
        <w:t>______________________</w:t>
      </w:r>
      <w:r w:rsidRPr="00465C52">
        <w:rPr>
          <w:i/>
          <w:iCs/>
          <w:color w:val="0D0D0D" w:themeColor="text1" w:themeTint="F2"/>
          <w:spacing w:val="-6"/>
        </w:rPr>
        <w:br/>
      </w:r>
      <w:r w:rsidRPr="00465C52">
        <w:rPr>
          <w:color w:val="0D0D0D" w:themeColor="text1" w:themeTint="F2"/>
          <w:spacing w:val="-4"/>
        </w:rPr>
        <w:t>Joint Venture Member’s Name_________________________</w:t>
      </w:r>
      <w:r w:rsidRPr="00465C52">
        <w:rPr>
          <w:i/>
          <w:iCs/>
          <w:color w:val="0D0D0D" w:themeColor="text1" w:themeTint="F2"/>
          <w:spacing w:val="-6"/>
        </w:rPr>
        <w:br/>
      </w:r>
      <w:r w:rsidR="00B50A91" w:rsidRPr="00465C52">
        <w:rPr>
          <w:color w:val="0D0D0D" w:themeColor="text1" w:themeTint="F2"/>
          <w:spacing w:val="-4"/>
        </w:rPr>
        <w:t>RFB</w:t>
      </w:r>
      <w:r w:rsidRPr="00465C52">
        <w:rPr>
          <w:color w:val="0D0D0D" w:themeColor="text1" w:themeTint="F2"/>
          <w:spacing w:val="-4"/>
        </w:rPr>
        <w:t xml:space="preserve"> No. and title: </w:t>
      </w:r>
      <w:r w:rsidRPr="00465C52">
        <w:rPr>
          <w:i/>
          <w:iCs/>
          <w:color w:val="0D0D0D" w:themeColor="text1" w:themeTint="F2"/>
          <w:spacing w:val="-6"/>
        </w:rPr>
        <w:t>___________________________</w:t>
      </w:r>
      <w:r w:rsidRPr="00465C52">
        <w:rPr>
          <w:i/>
          <w:iCs/>
          <w:color w:val="0D0D0D" w:themeColor="text1" w:themeTint="F2"/>
          <w:spacing w:val="-6"/>
        </w:rPr>
        <w:br/>
      </w:r>
      <w:r w:rsidRPr="00465C52">
        <w:rPr>
          <w:color w:val="0D0D0D" w:themeColor="text1" w:themeTint="F2"/>
          <w:spacing w:val="-4"/>
        </w:rPr>
        <w:t xml:space="preserve">Page </w:t>
      </w:r>
      <w:r w:rsidRPr="00465C52">
        <w:rPr>
          <w:i/>
          <w:iCs/>
          <w:color w:val="0D0D0D" w:themeColor="text1" w:themeTint="F2"/>
          <w:spacing w:val="-6"/>
        </w:rPr>
        <w:t>_______________</w:t>
      </w:r>
      <w:r w:rsidRPr="00465C52">
        <w:rPr>
          <w:color w:val="0D0D0D" w:themeColor="text1" w:themeTint="F2"/>
          <w:spacing w:val="-4"/>
        </w:rPr>
        <w:t xml:space="preserve">of </w:t>
      </w:r>
      <w:r w:rsidRPr="00465C52">
        <w:rPr>
          <w:i/>
          <w:iCs/>
          <w:color w:val="0D0D0D" w:themeColor="text1" w:themeTint="F2"/>
          <w:spacing w:val="-6"/>
        </w:rPr>
        <w:t>______________</w:t>
      </w:r>
      <w:r w:rsidRPr="00465C52">
        <w:rPr>
          <w:color w:val="0D0D0D" w:themeColor="text1" w:themeTint="F2"/>
          <w:spacing w:val="-4"/>
        </w:rPr>
        <w:t>pages</w:t>
      </w:r>
    </w:p>
    <w:p w14:paraId="123663D8" w14:textId="77777777" w:rsidR="00AB4D20" w:rsidRPr="00465C52" w:rsidRDefault="00AB4D20" w:rsidP="00347DB2">
      <w:pPr>
        <w:contextualSpacing/>
        <w:rPr>
          <w:bCs/>
          <w:color w:val="0D0D0D" w:themeColor="text1" w:themeTint="F2"/>
          <w:spacing w:val="-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8"/>
        <w:gridCol w:w="1154"/>
        <w:gridCol w:w="2214"/>
        <w:gridCol w:w="2042"/>
        <w:gridCol w:w="2608"/>
      </w:tblGrid>
      <w:tr w:rsidR="0016255D" w:rsidRPr="00465C52" w14:paraId="5990B700" w14:textId="77777777" w:rsidTr="00AE3FF7">
        <w:tc>
          <w:tcPr>
            <w:tcW w:w="2712" w:type="dxa"/>
            <w:gridSpan w:val="2"/>
          </w:tcPr>
          <w:p w14:paraId="4BA11C0D" w14:textId="77777777" w:rsidR="000B3397" w:rsidRPr="00465C52" w:rsidRDefault="000B3397" w:rsidP="00347DB2">
            <w:pPr>
              <w:spacing w:before="40" w:after="120"/>
              <w:contextualSpacing/>
              <w:jc w:val="center"/>
              <w:rPr>
                <w:b/>
                <w:bCs/>
                <w:color w:val="0D0D0D" w:themeColor="text1" w:themeTint="F2"/>
                <w:spacing w:val="-2"/>
              </w:rPr>
            </w:pPr>
          </w:p>
        </w:tc>
        <w:tc>
          <w:tcPr>
            <w:tcW w:w="6864" w:type="dxa"/>
            <w:gridSpan w:val="3"/>
          </w:tcPr>
          <w:p w14:paraId="7EBDFC9B" w14:textId="77777777" w:rsidR="000B3397" w:rsidRPr="00465C52" w:rsidRDefault="000B3397" w:rsidP="00347DB2">
            <w:pPr>
              <w:spacing w:before="40" w:after="120"/>
              <w:contextualSpacing/>
              <w:jc w:val="center"/>
              <w:rPr>
                <w:color w:val="0D0D0D" w:themeColor="text1" w:themeTint="F2"/>
              </w:rPr>
            </w:pPr>
            <w:r w:rsidRPr="00465C52">
              <w:rPr>
                <w:b/>
                <w:bCs/>
                <w:color w:val="0D0D0D" w:themeColor="text1" w:themeTint="F2"/>
                <w:spacing w:val="-2"/>
              </w:rPr>
              <w:t>Annual turnover data (construction only)</w:t>
            </w:r>
          </w:p>
        </w:tc>
      </w:tr>
      <w:tr w:rsidR="0016255D" w:rsidRPr="00465C52" w14:paraId="0C887B25" w14:textId="77777777" w:rsidTr="00AE3FF7">
        <w:tc>
          <w:tcPr>
            <w:tcW w:w="1558" w:type="dxa"/>
          </w:tcPr>
          <w:p w14:paraId="1FC95C09" w14:textId="77777777" w:rsidR="000B3397" w:rsidRPr="00465C52" w:rsidRDefault="000B3397" w:rsidP="00347DB2">
            <w:pPr>
              <w:spacing w:before="40" w:after="120"/>
              <w:contextualSpacing/>
              <w:rPr>
                <w:color w:val="0D0D0D" w:themeColor="text1" w:themeTint="F2"/>
              </w:rPr>
            </w:pPr>
            <w:r w:rsidRPr="00465C52">
              <w:rPr>
                <w:b/>
                <w:bCs/>
                <w:color w:val="0D0D0D" w:themeColor="text1" w:themeTint="F2"/>
                <w:spacing w:val="-2"/>
              </w:rPr>
              <w:t>Year</w:t>
            </w:r>
          </w:p>
        </w:tc>
        <w:tc>
          <w:tcPr>
            <w:tcW w:w="3368" w:type="dxa"/>
            <w:gridSpan w:val="2"/>
          </w:tcPr>
          <w:p w14:paraId="0ADC815E" w14:textId="77777777" w:rsidR="000B3397" w:rsidRPr="00465C52" w:rsidRDefault="000B3397" w:rsidP="00347DB2">
            <w:pPr>
              <w:spacing w:before="40" w:after="120"/>
              <w:contextualSpacing/>
              <w:rPr>
                <w:b/>
                <w:bCs/>
                <w:color w:val="0D0D0D" w:themeColor="text1" w:themeTint="F2"/>
                <w:spacing w:val="-2"/>
              </w:rPr>
            </w:pPr>
            <w:r w:rsidRPr="00465C52">
              <w:rPr>
                <w:b/>
                <w:bCs/>
                <w:color w:val="0D0D0D" w:themeColor="text1" w:themeTint="F2"/>
                <w:spacing w:val="-2"/>
              </w:rPr>
              <w:t xml:space="preserve">Amount </w:t>
            </w:r>
          </w:p>
          <w:p w14:paraId="485B9A30" w14:textId="77777777" w:rsidR="000B3397" w:rsidRPr="00465C52" w:rsidRDefault="000B3397" w:rsidP="00347DB2">
            <w:pPr>
              <w:spacing w:before="40" w:after="120"/>
              <w:contextualSpacing/>
              <w:rPr>
                <w:color w:val="0D0D0D" w:themeColor="text1" w:themeTint="F2"/>
              </w:rPr>
            </w:pPr>
            <w:r w:rsidRPr="00465C52">
              <w:rPr>
                <w:b/>
                <w:bCs/>
                <w:color w:val="0D0D0D" w:themeColor="text1" w:themeTint="F2"/>
                <w:spacing w:val="-2"/>
              </w:rPr>
              <w:t>Currency</w:t>
            </w:r>
          </w:p>
        </w:tc>
        <w:tc>
          <w:tcPr>
            <w:tcW w:w="2042" w:type="dxa"/>
          </w:tcPr>
          <w:p w14:paraId="7D36EF43" w14:textId="77777777" w:rsidR="000B3397" w:rsidRPr="00465C52" w:rsidRDefault="000B3397" w:rsidP="00347DB2">
            <w:pPr>
              <w:spacing w:before="40" w:after="120"/>
              <w:contextualSpacing/>
              <w:rPr>
                <w:b/>
                <w:bCs/>
                <w:color w:val="0D0D0D" w:themeColor="text1" w:themeTint="F2"/>
                <w:spacing w:val="-2"/>
              </w:rPr>
            </w:pPr>
            <w:r w:rsidRPr="00465C52">
              <w:rPr>
                <w:b/>
                <w:bCs/>
                <w:color w:val="0D0D0D" w:themeColor="text1" w:themeTint="F2"/>
                <w:spacing w:val="-2"/>
              </w:rPr>
              <w:t>Exchange rate</w:t>
            </w:r>
          </w:p>
        </w:tc>
        <w:tc>
          <w:tcPr>
            <w:tcW w:w="2608" w:type="dxa"/>
          </w:tcPr>
          <w:p w14:paraId="3F85D6A6" w14:textId="77777777" w:rsidR="000B3397" w:rsidRPr="00465C52" w:rsidRDefault="000B3397" w:rsidP="00347DB2">
            <w:pPr>
              <w:spacing w:before="40" w:after="120"/>
              <w:contextualSpacing/>
              <w:rPr>
                <w:color w:val="0D0D0D" w:themeColor="text1" w:themeTint="F2"/>
              </w:rPr>
            </w:pPr>
            <w:r w:rsidRPr="00465C52">
              <w:rPr>
                <w:b/>
                <w:bCs/>
                <w:color w:val="0D0D0D" w:themeColor="text1" w:themeTint="F2"/>
                <w:spacing w:val="-2"/>
              </w:rPr>
              <w:t>USD equivalent</w:t>
            </w:r>
          </w:p>
        </w:tc>
      </w:tr>
      <w:tr w:rsidR="0016255D" w:rsidRPr="00465C52" w14:paraId="7C553967" w14:textId="77777777" w:rsidTr="00AE3FF7">
        <w:tc>
          <w:tcPr>
            <w:tcW w:w="1558" w:type="dxa"/>
          </w:tcPr>
          <w:p w14:paraId="6AE8EFF0" w14:textId="77777777" w:rsidR="000B3397" w:rsidRPr="00465C52" w:rsidRDefault="000B3397" w:rsidP="00347DB2">
            <w:pPr>
              <w:spacing w:before="40" w:after="120"/>
              <w:contextualSpacing/>
              <w:rPr>
                <w:color w:val="0D0D0D" w:themeColor="text1" w:themeTint="F2"/>
              </w:rPr>
            </w:pPr>
            <w:r w:rsidRPr="00465C52">
              <w:rPr>
                <w:bCs/>
                <w:i/>
                <w:iCs/>
                <w:color w:val="0D0D0D" w:themeColor="text1" w:themeTint="F2"/>
                <w:spacing w:val="-5"/>
              </w:rPr>
              <w:t>[indicate year]</w:t>
            </w:r>
          </w:p>
        </w:tc>
        <w:tc>
          <w:tcPr>
            <w:tcW w:w="3368" w:type="dxa"/>
            <w:gridSpan w:val="2"/>
          </w:tcPr>
          <w:p w14:paraId="0549BE8E" w14:textId="77777777" w:rsidR="000B3397" w:rsidRPr="00465C52" w:rsidRDefault="000B3397" w:rsidP="00347DB2">
            <w:pPr>
              <w:spacing w:before="40" w:after="120"/>
              <w:contextualSpacing/>
              <w:rPr>
                <w:color w:val="0D0D0D" w:themeColor="text1" w:themeTint="F2"/>
              </w:rPr>
            </w:pPr>
            <w:r w:rsidRPr="00465C52">
              <w:rPr>
                <w:bCs/>
                <w:i/>
                <w:iCs/>
                <w:color w:val="0D0D0D" w:themeColor="text1" w:themeTint="F2"/>
              </w:rPr>
              <w:t>[insert amount and indicate currency]</w:t>
            </w:r>
          </w:p>
        </w:tc>
        <w:tc>
          <w:tcPr>
            <w:tcW w:w="2042" w:type="dxa"/>
          </w:tcPr>
          <w:p w14:paraId="79200481" w14:textId="77777777" w:rsidR="000B3397" w:rsidRPr="00465C52" w:rsidRDefault="000B3397" w:rsidP="00347DB2">
            <w:pPr>
              <w:spacing w:before="40" w:after="120"/>
              <w:contextualSpacing/>
              <w:rPr>
                <w:bCs/>
                <w:i/>
                <w:iCs/>
                <w:color w:val="0D0D0D" w:themeColor="text1" w:themeTint="F2"/>
              </w:rPr>
            </w:pPr>
          </w:p>
        </w:tc>
        <w:tc>
          <w:tcPr>
            <w:tcW w:w="2608" w:type="dxa"/>
          </w:tcPr>
          <w:p w14:paraId="5C59CE89" w14:textId="77777777" w:rsidR="000B3397" w:rsidRPr="00465C52" w:rsidRDefault="000B3397" w:rsidP="00347DB2">
            <w:pPr>
              <w:spacing w:before="40" w:after="120"/>
              <w:contextualSpacing/>
              <w:rPr>
                <w:color w:val="0D0D0D" w:themeColor="text1" w:themeTint="F2"/>
              </w:rPr>
            </w:pPr>
          </w:p>
        </w:tc>
      </w:tr>
      <w:tr w:rsidR="0016255D" w:rsidRPr="00465C52" w14:paraId="3394507A" w14:textId="77777777" w:rsidTr="00AE3FF7">
        <w:tc>
          <w:tcPr>
            <w:tcW w:w="1558" w:type="dxa"/>
          </w:tcPr>
          <w:p w14:paraId="6C882A3D" w14:textId="77777777" w:rsidR="000B3397" w:rsidRPr="00465C52" w:rsidRDefault="000B3397" w:rsidP="00347DB2">
            <w:pPr>
              <w:spacing w:before="40" w:after="120"/>
              <w:contextualSpacing/>
              <w:rPr>
                <w:b/>
                <w:bCs/>
                <w:color w:val="0D0D0D" w:themeColor="text1" w:themeTint="F2"/>
                <w:spacing w:val="-2"/>
              </w:rPr>
            </w:pPr>
          </w:p>
        </w:tc>
        <w:tc>
          <w:tcPr>
            <w:tcW w:w="3368" w:type="dxa"/>
            <w:gridSpan w:val="2"/>
          </w:tcPr>
          <w:p w14:paraId="3EC94FE2" w14:textId="77777777" w:rsidR="000B3397" w:rsidRPr="00465C52" w:rsidRDefault="000B3397" w:rsidP="00347DB2">
            <w:pPr>
              <w:spacing w:before="40" w:after="120"/>
              <w:contextualSpacing/>
              <w:rPr>
                <w:color w:val="0D0D0D" w:themeColor="text1" w:themeTint="F2"/>
              </w:rPr>
            </w:pPr>
          </w:p>
        </w:tc>
        <w:tc>
          <w:tcPr>
            <w:tcW w:w="2042" w:type="dxa"/>
          </w:tcPr>
          <w:p w14:paraId="4C0A7654" w14:textId="77777777" w:rsidR="000B3397" w:rsidRPr="00465C52" w:rsidRDefault="000B3397" w:rsidP="00347DB2">
            <w:pPr>
              <w:spacing w:before="40" w:after="120"/>
              <w:contextualSpacing/>
              <w:rPr>
                <w:color w:val="0D0D0D" w:themeColor="text1" w:themeTint="F2"/>
              </w:rPr>
            </w:pPr>
          </w:p>
        </w:tc>
        <w:tc>
          <w:tcPr>
            <w:tcW w:w="2608" w:type="dxa"/>
          </w:tcPr>
          <w:p w14:paraId="486A5D91" w14:textId="77777777" w:rsidR="000B3397" w:rsidRPr="00465C52" w:rsidRDefault="000B3397" w:rsidP="00347DB2">
            <w:pPr>
              <w:spacing w:before="40" w:after="120"/>
              <w:contextualSpacing/>
              <w:rPr>
                <w:color w:val="0D0D0D" w:themeColor="text1" w:themeTint="F2"/>
              </w:rPr>
            </w:pPr>
          </w:p>
        </w:tc>
      </w:tr>
      <w:tr w:rsidR="0016255D" w:rsidRPr="00465C52" w14:paraId="7099FE7C" w14:textId="77777777" w:rsidTr="00AE3FF7">
        <w:tc>
          <w:tcPr>
            <w:tcW w:w="1558" w:type="dxa"/>
          </w:tcPr>
          <w:p w14:paraId="5BE03920" w14:textId="77777777" w:rsidR="000B3397" w:rsidRPr="00465C52" w:rsidRDefault="000B3397" w:rsidP="00347DB2">
            <w:pPr>
              <w:spacing w:before="40" w:after="120"/>
              <w:contextualSpacing/>
              <w:rPr>
                <w:b/>
                <w:bCs/>
                <w:color w:val="0D0D0D" w:themeColor="text1" w:themeTint="F2"/>
                <w:spacing w:val="-2"/>
              </w:rPr>
            </w:pPr>
          </w:p>
        </w:tc>
        <w:tc>
          <w:tcPr>
            <w:tcW w:w="3368" w:type="dxa"/>
            <w:gridSpan w:val="2"/>
          </w:tcPr>
          <w:p w14:paraId="43FC748A" w14:textId="77777777" w:rsidR="000B3397" w:rsidRPr="00465C52" w:rsidRDefault="000B3397" w:rsidP="00347DB2">
            <w:pPr>
              <w:spacing w:before="40" w:after="120"/>
              <w:contextualSpacing/>
              <w:rPr>
                <w:color w:val="0D0D0D" w:themeColor="text1" w:themeTint="F2"/>
              </w:rPr>
            </w:pPr>
          </w:p>
        </w:tc>
        <w:tc>
          <w:tcPr>
            <w:tcW w:w="2042" w:type="dxa"/>
          </w:tcPr>
          <w:p w14:paraId="470FABE6" w14:textId="77777777" w:rsidR="000B3397" w:rsidRPr="00465C52" w:rsidRDefault="000B3397" w:rsidP="00347DB2">
            <w:pPr>
              <w:spacing w:before="40" w:after="120"/>
              <w:contextualSpacing/>
              <w:rPr>
                <w:color w:val="0D0D0D" w:themeColor="text1" w:themeTint="F2"/>
              </w:rPr>
            </w:pPr>
          </w:p>
        </w:tc>
        <w:tc>
          <w:tcPr>
            <w:tcW w:w="2608" w:type="dxa"/>
          </w:tcPr>
          <w:p w14:paraId="3F426142" w14:textId="77777777" w:rsidR="000B3397" w:rsidRPr="00465C52" w:rsidRDefault="000B3397" w:rsidP="00347DB2">
            <w:pPr>
              <w:spacing w:before="40" w:after="120"/>
              <w:contextualSpacing/>
              <w:rPr>
                <w:color w:val="0D0D0D" w:themeColor="text1" w:themeTint="F2"/>
              </w:rPr>
            </w:pPr>
          </w:p>
        </w:tc>
      </w:tr>
      <w:tr w:rsidR="0016255D" w:rsidRPr="00465C52" w14:paraId="1A07C330" w14:textId="77777777" w:rsidTr="00AE3FF7">
        <w:tc>
          <w:tcPr>
            <w:tcW w:w="1558" w:type="dxa"/>
          </w:tcPr>
          <w:p w14:paraId="5EC4CF42" w14:textId="77777777" w:rsidR="000B3397" w:rsidRPr="00465C52" w:rsidRDefault="000B3397" w:rsidP="00347DB2">
            <w:pPr>
              <w:spacing w:before="40" w:after="120"/>
              <w:contextualSpacing/>
              <w:rPr>
                <w:b/>
                <w:bCs/>
                <w:color w:val="0D0D0D" w:themeColor="text1" w:themeTint="F2"/>
                <w:spacing w:val="-2"/>
              </w:rPr>
            </w:pPr>
          </w:p>
        </w:tc>
        <w:tc>
          <w:tcPr>
            <w:tcW w:w="3368" w:type="dxa"/>
            <w:gridSpan w:val="2"/>
          </w:tcPr>
          <w:p w14:paraId="3F500CB0" w14:textId="77777777" w:rsidR="000B3397" w:rsidRPr="00465C52" w:rsidRDefault="000B3397" w:rsidP="00347DB2">
            <w:pPr>
              <w:spacing w:before="40" w:after="120"/>
              <w:contextualSpacing/>
              <w:rPr>
                <w:color w:val="0D0D0D" w:themeColor="text1" w:themeTint="F2"/>
              </w:rPr>
            </w:pPr>
          </w:p>
        </w:tc>
        <w:tc>
          <w:tcPr>
            <w:tcW w:w="2042" w:type="dxa"/>
          </w:tcPr>
          <w:p w14:paraId="7D03A37C" w14:textId="77777777" w:rsidR="000B3397" w:rsidRPr="00465C52" w:rsidRDefault="000B3397" w:rsidP="00347DB2">
            <w:pPr>
              <w:spacing w:before="40" w:after="120"/>
              <w:contextualSpacing/>
              <w:rPr>
                <w:color w:val="0D0D0D" w:themeColor="text1" w:themeTint="F2"/>
              </w:rPr>
            </w:pPr>
          </w:p>
        </w:tc>
        <w:tc>
          <w:tcPr>
            <w:tcW w:w="2608" w:type="dxa"/>
          </w:tcPr>
          <w:p w14:paraId="0FA3CD4D" w14:textId="77777777" w:rsidR="000B3397" w:rsidRPr="00465C52" w:rsidRDefault="000B3397" w:rsidP="00347DB2">
            <w:pPr>
              <w:spacing w:before="40" w:after="120"/>
              <w:contextualSpacing/>
              <w:rPr>
                <w:color w:val="0D0D0D" w:themeColor="text1" w:themeTint="F2"/>
              </w:rPr>
            </w:pPr>
          </w:p>
        </w:tc>
      </w:tr>
      <w:tr w:rsidR="0016255D" w:rsidRPr="00465C52" w14:paraId="698EBF90" w14:textId="77777777" w:rsidTr="00AE3FF7">
        <w:tc>
          <w:tcPr>
            <w:tcW w:w="1558" w:type="dxa"/>
          </w:tcPr>
          <w:p w14:paraId="36D7D577" w14:textId="77777777" w:rsidR="000B3397" w:rsidRPr="00465C52" w:rsidRDefault="000B3397" w:rsidP="00347DB2">
            <w:pPr>
              <w:spacing w:before="40" w:after="120"/>
              <w:contextualSpacing/>
              <w:rPr>
                <w:b/>
                <w:bCs/>
                <w:color w:val="0D0D0D" w:themeColor="text1" w:themeTint="F2"/>
                <w:spacing w:val="-2"/>
              </w:rPr>
            </w:pPr>
          </w:p>
        </w:tc>
        <w:tc>
          <w:tcPr>
            <w:tcW w:w="3368" w:type="dxa"/>
            <w:gridSpan w:val="2"/>
          </w:tcPr>
          <w:p w14:paraId="11250595" w14:textId="77777777" w:rsidR="000B3397" w:rsidRPr="00465C52" w:rsidRDefault="000B3397" w:rsidP="00347DB2">
            <w:pPr>
              <w:spacing w:before="40" w:after="120"/>
              <w:contextualSpacing/>
              <w:rPr>
                <w:color w:val="0D0D0D" w:themeColor="text1" w:themeTint="F2"/>
              </w:rPr>
            </w:pPr>
          </w:p>
        </w:tc>
        <w:tc>
          <w:tcPr>
            <w:tcW w:w="2042" w:type="dxa"/>
          </w:tcPr>
          <w:p w14:paraId="5453E651" w14:textId="77777777" w:rsidR="000B3397" w:rsidRPr="00465C52" w:rsidRDefault="000B3397" w:rsidP="00347DB2">
            <w:pPr>
              <w:spacing w:before="40" w:after="120"/>
              <w:contextualSpacing/>
              <w:rPr>
                <w:color w:val="0D0D0D" w:themeColor="text1" w:themeTint="F2"/>
              </w:rPr>
            </w:pPr>
          </w:p>
        </w:tc>
        <w:tc>
          <w:tcPr>
            <w:tcW w:w="2608" w:type="dxa"/>
          </w:tcPr>
          <w:p w14:paraId="31B78C51" w14:textId="77777777" w:rsidR="000B3397" w:rsidRPr="00465C52" w:rsidRDefault="000B3397" w:rsidP="00347DB2">
            <w:pPr>
              <w:spacing w:before="40" w:after="120"/>
              <w:contextualSpacing/>
              <w:rPr>
                <w:color w:val="0D0D0D" w:themeColor="text1" w:themeTint="F2"/>
              </w:rPr>
            </w:pPr>
          </w:p>
        </w:tc>
      </w:tr>
      <w:tr w:rsidR="0016255D" w:rsidRPr="00465C52" w14:paraId="6D5D640C" w14:textId="77777777" w:rsidTr="00AE3FF7">
        <w:tc>
          <w:tcPr>
            <w:tcW w:w="1558" w:type="dxa"/>
          </w:tcPr>
          <w:p w14:paraId="2457E3BC" w14:textId="77777777" w:rsidR="000B3397" w:rsidRPr="00465C52" w:rsidRDefault="000B3397" w:rsidP="00347DB2">
            <w:pPr>
              <w:spacing w:before="40" w:after="120"/>
              <w:contextualSpacing/>
              <w:rPr>
                <w:color w:val="0D0D0D" w:themeColor="text1" w:themeTint="F2"/>
              </w:rPr>
            </w:pPr>
            <w:r w:rsidRPr="00465C52">
              <w:rPr>
                <w:bCs/>
                <w:color w:val="0D0D0D" w:themeColor="text1" w:themeTint="F2"/>
                <w:spacing w:val="-2"/>
              </w:rPr>
              <w:t>Average Annual Construction Turnover *</w:t>
            </w:r>
          </w:p>
        </w:tc>
        <w:tc>
          <w:tcPr>
            <w:tcW w:w="3368" w:type="dxa"/>
            <w:gridSpan w:val="2"/>
          </w:tcPr>
          <w:p w14:paraId="5AC876C4" w14:textId="77777777" w:rsidR="000B3397" w:rsidRPr="00465C52" w:rsidRDefault="000B3397" w:rsidP="00347DB2">
            <w:pPr>
              <w:spacing w:before="40" w:after="120"/>
              <w:contextualSpacing/>
              <w:rPr>
                <w:color w:val="0D0D0D" w:themeColor="text1" w:themeTint="F2"/>
              </w:rPr>
            </w:pPr>
          </w:p>
        </w:tc>
        <w:tc>
          <w:tcPr>
            <w:tcW w:w="2042" w:type="dxa"/>
          </w:tcPr>
          <w:p w14:paraId="57812461" w14:textId="77777777" w:rsidR="000B3397" w:rsidRPr="00465C52" w:rsidRDefault="000B3397" w:rsidP="00347DB2">
            <w:pPr>
              <w:spacing w:before="40" w:after="120"/>
              <w:contextualSpacing/>
              <w:rPr>
                <w:color w:val="0D0D0D" w:themeColor="text1" w:themeTint="F2"/>
              </w:rPr>
            </w:pPr>
          </w:p>
        </w:tc>
        <w:tc>
          <w:tcPr>
            <w:tcW w:w="2608" w:type="dxa"/>
          </w:tcPr>
          <w:p w14:paraId="105D7BA7" w14:textId="77777777" w:rsidR="000B3397" w:rsidRPr="00465C52" w:rsidRDefault="000B3397" w:rsidP="00347DB2">
            <w:pPr>
              <w:spacing w:before="40" w:after="120"/>
              <w:contextualSpacing/>
              <w:rPr>
                <w:color w:val="0D0D0D" w:themeColor="text1" w:themeTint="F2"/>
              </w:rPr>
            </w:pPr>
          </w:p>
        </w:tc>
      </w:tr>
    </w:tbl>
    <w:p w14:paraId="32D40AE9" w14:textId="77777777" w:rsidR="000B3397" w:rsidRPr="00465C52" w:rsidRDefault="000B3397" w:rsidP="00347DB2">
      <w:pPr>
        <w:spacing w:before="144" w:after="396"/>
        <w:ind w:left="360" w:right="72" w:hanging="378"/>
        <w:contextualSpacing/>
        <w:rPr>
          <w:bCs/>
          <w:color w:val="0D0D0D" w:themeColor="text1" w:themeTint="F2"/>
          <w:spacing w:val="-2"/>
        </w:rPr>
      </w:pPr>
      <w:proofErr w:type="gramStart"/>
      <w:r w:rsidRPr="00465C52">
        <w:rPr>
          <w:bCs/>
          <w:color w:val="0D0D0D" w:themeColor="text1" w:themeTint="F2"/>
          <w:spacing w:val="-2"/>
        </w:rPr>
        <w:t xml:space="preserve">* </w:t>
      </w:r>
      <w:r w:rsidRPr="00465C52">
        <w:rPr>
          <w:bCs/>
          <w:color w:val="0D0D0D" w:themeColor="text1" w:themeTint="F2"/>
          <w:spacing w:val="-2"/>
        </w:rPr>
        <w:tab/>
        <w:t>See</w:t>
      </w:r>
      <w:proofErr w:type="gramEnd"/>
      <w:r w:rsidRPr="00465C52">
        <w:rPr>
          <w:bCs/>
          <w:color w:val="0D0D0D" w:themeColor="text1" w:themeTint="F2"/>
          <w:spacing w:val="-2"/>
        </w:rPr>
        <w:t xml:space="preserve"> Section III, Evaluation and Qualification Criteria, Sub-Factor 3.2.</w:t>
      </w:r>
    </w:p>
    <w:bookmarkEnd w:id="738"/>
    <w:bookmarkEnd w:id="739"/>
    <w:bookmarkEnd w:id="740"/>
    <w:p w14:paraId="0BB34B83" w14:textId="77777777" w:rsidR="007B586E" w:rsidRPr="00465C52" w:rsidRDefault="007B586E" w:rsidP="00347DB2">
      <w:pPr>
        <w:contextualSpacing/>
        <w:jc w:val="center"/>
        <w:rPr>
          <w:color w:val="0D0D0D" w:themeColor="text1" w:themeTint="F2"/>
        </w:rPr>
      </w:pPr>
    </w:p>
    <w:p w14:paraId="7864A346" w14:textId="77777777" w:rsidR="007B586E" w:rsidRPr="00465C52" w:rsidRDefault="007B586E" w:rsidP="00347DB2">
      <w:pPr>
        <w:pStyle w:val="Subtitle"/>
        <w:contextualSpacing/>
        <w:jc w:val="left"/>
        <w:rPr>
          <w:b w:val="0"/>
          <w:color w:val="0D0D0D" w:themeColor="text1" w:themeTint="F2"/>
          <w:sz w:val="24"/>
        </w:rPr>
      </w:pPr>
    </w:p>
    <w:p w14:paraId="47D8A798" w14:textId="77777777" w:rsidR="007B586E" w:rsidRPr="00465C52" w:rsidRDefault="007B586E" w:rsidP="00347DB2">
      <w:pPr>
        <w:pStyle w:val="Section4-Heading2"/>
        <w:contextualSpacing/>
        <w:rPr>
          <w:color w:val="0D0D0D" w:themeColor="text1" w:themeTint="F2"/>
        </w:rPr>
      </w:pPr>
      <w:r w:rsidRPr="00465C52">
        <w:rPr>
          <w:color w:val="0D0D0D" w:themeColor="text1" w:themeTint="F2"/>
          <w:sz w:val="28"/>
        </w:rPr>
        <w:br w:type="page"/>
      </w:r>
      <w:bookmarkStart w:id="744" w:name="_Toc446329317"/>
      <w:bookmarkStart w:id="745" w:name="_Toc63695105"/>
      <w:proofErr w:type="gramStart"/>
      <w:r w:rsidRPr="00465C52">
        <w:rPr>
          <w:color w:val="0D0D0D" w:themeColor="text1" w:themeTint="F2"/>
          <w:szCs w:val="32"/>
        </w:rPr>
        <w:lastRenderedPageBreak/>
        <w:t>Form</w:t>
      </w:r>
      <w:proofErr w:type="gramEnd"/>
      <w:r w:rsidRPr="00465C52">
        <w:rPr>
          <w:color w:val="0D0D0D" w:themeColor="text1" w:themeTint="F2"/>
          <w:szCs w:val="32"/>
        </w:rPr>
        <w:t xml:space="preserve"> FIN</w:t>
      </w:r>
      <w:r w:rsidR="003F2E06" w:rsidRPr="00465C52">
        <w:rPr>
          <w:color w:val="0D0D0D" w:themeColor="text1" w:themeTint="F2"/>
          <w:szCs w:val="32"/>
        </w:rPr>
        <w:t xml:space="preserve"> - </w:t>
      </w:r>
      <w:r w:rsidRPr="00465C52">
        <w:rPr>
          <w:color w:val="0D0D0D" w:themeColor="text1" w:themeTint="F2"/>
          <w:szCs w:val="32"/>
        </w:rPr>
        <w:t>3.3</w:t>
      </w:r>
      <w:bookmarkEnd w:id="734"/>
      <w:r w:rsidR="00DF1785" w:rsidRPr="00465C52">
        <w:rPr>
          <w:color w:val="0D0D0D" w:themeColor="text1" w:themeTint="F2"/>
          <w:szCs w:val="32"/>
        </w:rPr>
        <w:t xml:space="preserve">: </w:t>
      </w:r>
      <w:bookmarkStart w:id="746" w:name="_Toc41971549"/>
      <w:bookmarkStart w:id="747" w:name="_Toc125871315"/>
      <w:bookmarkStart w:id="748" w:name="_Toc127160600"/>
      <w:bookmarkStart w:id="749" w:name="_Toc138144071"/>
      <w:r w:rsidRPr="00465C52">
        <w:rPr>
          <w:color w:val="0D0D0D" w:themeColor="text1" w:themeTint="F2"/>
        </w:rPr>
        <w:t>Financial Resources</w:t>
      </w:r>
      <w:bookmarkEnd w:id="744"/>
      <w:bookmarkEnd w:id="745"/>
      <w:bookmarkEnd w:id="746"/>
      <w:bookmarkEnd w:id="747"/>
      <w:bookmarkEnd w:id="748"/>
      <w:bookmarkEnd w:id="749"/>
    </w:p>
    <w:p w14:paraId="5DA25319" w14:textId="77777777" w:rsidR="007B586E" w:rsidRPr="00465C52" w:rsidRDefault="007B586E" w:rsidP="00347DB2">
      <w:pPr>
        <w:pStyle w:val="Head2"/>
        <w:widowControl/>
        <w:contextualSpacing/>
        <w:jc w:val="left"/>
        <w:rPr>
          <w:rStyle w:val="Table"/>
          <w:rFonts w:ascii="Times New Roman" w:hAnsi="Times New Roman"/>
          <w:color w:val="0D0D0D" w:themeColor="text1" w:themeTint="F2"/>
          <w:spacing w:val="-2"/>
          <w:sz w:val="22"/>
        </w:rPr>
      </w:pPr>
    </w:p>
    <w:p w14:paraId="375AE0F7" w14:textId="77777777" w:rsidR="007B586E" w:rsidRPr="00465C52" w:rsidRDefault="007B586E" w:rsidP="00347DB2">
      <w:pPr>
        <w:suppressAutoHyphens/>
        <w:spacing w:after="180"/>
        <w:contextualSpacing/>
        <w:jc w:val="both"/>
        <w:rPr>
          <w:rStyle w:val="Table"/>
          <w:rFonts w:ascii="Times New Roman" w:hAnsi="Times New Roman"/>
          <w:color w:val="0D0D0D" w:themeColor="text1" w:themeTint="F2"/>
          <w:spacing w:val="-2"/>
          <w:sz w:val="24"/>
        </w:rPr>
      </w:pPr>
      <w:r w:rsidRPr="00465C52">
        <w:rPr>
          <w:rStyle w:val="Table"/>
          <w:rFonts w:ascii="Times New Roman" w:hAnsi="Times New Roman"/>
          <w:color w:val="0D0D0D" w:themeColor="text1" w:themeTint="F2"/>
          <w:spacing w:val="-2"/>
          <w:sz w:val="24"/>
        </w:rPr>
        <w:t xml:space="preserve">Specify proposed sources of financing, such as liquid assets, unencumbered real assets, lines of credit, and other financial means, net of current commitments, available to meet the total construction cash flow demands of the subject contract or contracts as </w:t>
      </w:r>
      <w:r w:rsidR="005F0029" w:rsidRPr="00465C52">
        <w:rPr>
          <w:rStyle w:val="Table"/>
          <w:rFonts w:ascii="Times New Roman" w:hAnsi="Times New Roman"/>
          <w:color w:val="0D0D0D" w:themeColor="text1" w:themeTint="F2"/>
          <w:spacing w:val="-2"/>
          <w:sz w:val="24"/>
        </w:rPr>
        <w:t>specified</w:t>
      </w:r>
      <w:r w:rsidRPr="00465C52">
        <w:rPr>
          <w:rStyle w:val="Table"/>
          <w:rFonts w:ascii="Times New Roman" w:hAnsi="Times New Roman"/>
          <w:color w:val="0D0D0D" w:themeColor="text1" w:themeTint="F2"/>
          <w:spacing w:val="-2"/>
          <w:sz w:val="24"/>
        </w:rPr>
        <w:t xml:space="preserve"> in Section III</w:t>
      </w:r>
      <w:r w:rsidR="00105D62" w:rsidRPr="00465C52">
        <w:rPr>
          <w:rStyle w:val="Table"/>
          <w:rFonts w:ascii="Times New Roman" w:hAnsi="Times New Roman"/>
          <w:color w:val="0D0D0D" w:themeColor="text1" w:themeTint="F2"/>
          <w:spacing w:val="-2"/>
          <w:sz w:val="24"/>
        </w:rPr>
        <w:t xml:space="preserve">, </w:t>
      </w:r>
      <w:r w:rsidRPr="00465C52">
        <w:rPr>
          <w:rStyle w:val="Table"/>
          <w:rFonts w:ascii="Times New Roman" w:hAnsi="Times New Roman"/>
          <w:color w:val="0D0D0D" w:themeColor="text1" w:themeTint="F2"/>
          <w:spacing w:val="-2"/>
          <w:sz w:val="24"/>
        </w:rPr>
        <w:t>Evaluation and Qualification Criteria</w:t>
      </w:r>
      <w:r w:rsidR="00105D62" w:rsidRPr="00465C52">
        <w:rPr>
          <w:rStyle w:val="Table"/>
          <w:rFonts w:ascii="Times New Roman" w:hAnsi="Times New Roman"/>
          <w:color w:val="0D0D0D" w:themeColor="text1" w:themeTint="F2"/>
          <w:spacing w:val="-2"/>
          <w:sz w:val="24"/>
        </w:rPr>
        <w:t>.</w:t>
      </w:r>
    </w:p>
    <w:tbl>
      <w:tblPr>
        <w:tblW w:w="9090" w:type="dxa"/>
        <w:tblInd w:w="72" w:type="dxa"/>
        <w:tblLayout w:type="fixed"/>
        <w:tblCellMar>
          <w:left w:w="72" w:type="dxa"/>
          <w:right w:w="72" w:type="dxa"/>
        </w:tblCellMar>
        <w:tblLook w:val="0000" w:firstRow="0" w:lastRow="0" w:firstColumn="0" w:lastColumn="0" w:noHBand="0" w:noVBand="0"/>
      </w:tblPr>
      <w:tblGrid>
        <w:gridCol w:w="6300"/>
        <w:gridCol w:w="2790"/>
      </w:tblGrid>
      <w:tr w:rsidR="0016255D" w:rsidRPr="00465C52" w14:paraId="3EDD84A1" w14:textId="77777777">
        <w:trPr>
          <w:cantSplit/>
        </w:trPr>
        <w:tc>
          <w:tcPr>
            <w:tcW w:w="6300" w:type="dxa"/>
            <w:tcBorders>
              <w:top w:val="single" w:sz="6" w:space="0" w:color="auto"/>
              <w:left w:val="single" w:sz="6" w:space="0" w:color="auto"/>
            </w:tcBorders>
          </w:tcPr>
          <w:p w14:paraId="34753960" w14:textId="77777777" w:rsidR="007B586E" w:rsidRPr="00465C52" w:rsidRDefault="007B586E" w:rsidP="00347DB2">
            <w:pPr>
              <w:suppressAutoHyphens/>
              <w:spacing w:after="71"/>
              <w:contextualSpacing/>
              <w:rPr>
                <w:rStyle w:val="Table"/>
                <w:rFonts w:ascii="Times New Roman" w:hAnsi="Times New Roman"/>
                <w:color w:val="0D0D0D" w:themeColor="text1" w:themeTint="F2"/>
                <w:spacing w:val="-2"/>
                <w:sz w:val="24"/>
              </w:rPr>
            </w:pPr>
            <w:r w:rsidRPr="00465C52">
              <w:rPr>
                <w:rStyle w:val="Table"/>
                <w:rFonts w:ascii="Times New Roman" w:hAnsi="Times New Roman"/>
                <w:color w:val="0D0D0D" w:themeColor="text1" w:themeTint="F2"/>
                <w:spacing w:val="-2"/>
                <w:sz w:val="24"/>
              </w:rPr>
              <w:t>Source of financing</w:t>
            </w:r>
          </w:p>
        </w:tc>
        <w:tc>
          <w:tcPr>
            <w:tcW w:w="2790" w:type="dxa"/>
            <w:tcBorders>
              <w:top w:val="single" w:sz="6" w:space="0" w:color="auto"/>
              <w:left w:val="single" w:sz="6" w:space="0" w:color="auto"/>
              <w:right w:val="single" w:sz="6" w:space="0" w:color="auto"/>
            </w:tcBorders>
          </w:tcPr>
          <w:p w14:paraId="1026E2F5" w14:textId="77777777" w:rsidR="007B586E" w:rsidRPr="00465C52" w:rsidRDefault="007B586E" w:rsidP="00347DB2">
            <w:pPr>
              <w:suppressAutoHyphens/>
              <w:spacing w:after="71"/>
              <w:contextualSpacing/>
              <w:rPr>
                <w:rStyle w:val="Table"/>
                <w:rFonts w:ascii="Times New Roman" w:hAnsi="Times New Roman"/>
                <w:color w:val="0D0D0D" w:themeColor="text1" w:themeTint="F2"/>
                <w:spacing w:val="-2"/>
                <w:sz w:val="24"/>
              </w:rPr>
            </w:pPr>
            <w:r w:rsidRPr="00465C52">
              <w:rPr>
                <w:rStyle w:val="Table"/>
                <w:rFonts w:ascii="Times New Roman" w:hAnsi="Times New Roman"/>
                <w:color w:val="0D0D0D" w:themeColor="text1" w:themeTint="F2"/>
                <w:spacing w:val="-2"/>
                <w:sz w:val="24"/>
              </w:rPr>
              <w:t>Amount (US$ equivalent)</w:t>
            </w:r>
          </w:p>
        </w:tc>
      </w:tr>
      <w:tr w:rsidR="0016255D" w:rsidRPr="00465C52" w14:paraId="759CA2DA" w14:textId="77777777">
        <w:trPr>
          <w:cantSplit/>
        </w:trPr>
        <w:tc>
          <w:tcPr>
            <w:tcW w:w="6300" w:type="dxa"/>
            <w:tcBorders>
              <w:top w:val="single" w:sz="6" w:space="0" w:color="auto"/>
              <w:left w:val="single" w:sz="6" w:space="0" w:color="auto"/>
            </w:tcBorders>
          </w:tcPr>
          <w:p w14:paraId="5335F419" w14:textId="77777777" w:rsidR="007B586E" w:rsidRPr="00465C52" w:rsidRDefault="007B586E" w:rsidP="00347DB2">
            <w:pPr>
              <w:suppressAutoHyphens/>
              <w:contextualSpacing/>
              <w:rPr>
                <w:rStyle w:val="Table"/>
                <w:rFonts w:ascii="Times New Roman" w:hAnsi="Times New Roman"/>
                <w:color w:val="0D0D0D" w:themeColor="text1" w:themeTint="F2"/>
                <w:spacing w:val="-2"/>
                <w:sz w:val="24"/>
              </w:rPr>
            </w:pPr>
            <w:r w:rsidRPr="00465C52">
              <w:rPr>
                <w:rStyle w:val="Table"/>
                <w:rFonts w:ascii="Times New Roman" w:hAnsi="Times New Roman"/>
                <w:color w:val="0D0D0D" w:themeColor="text1" w:themeTint="F2"/>
                <w:spacing w:val="-2"/>
                <w:sz w:val="24"/>
              </w:rPr>
              <w:t>1.</w:t>
            </w:r>
          </w:p>
          <w:p w14:paraId="57E2343A" w14:textId="77777777" w:rsidR="007B586E" w:rsidRPr="00465C52" w:rsidRDefault="007B586E" w:rsidP="00347DB2">
            <w:pPr>
              <w:suppressAutoHyphens/>
              <w:spacing w:after="71"/>
              <w:contextualSpacing/>
              <w:rPr>
                <w:rStyle w:val="Table"/>
                <w:rFonts w:ascii="Times New Roman" w:hAnsi="Times New Roman"/>
                <w:color w:val="0D0D0D" w:themeColor="text1" w:themeTint="F2"/>
                <w:spacing w:val="-2"/>
                <w:sz w:val="24"/>
              </w:rPr>
            </w:pPr>
          </w:p>
        </w:tc>
        <w:tc>
          <w:tcPr>
            <w:tcW w:w="2790" w:type="dxa"/>
            <w:tcBorders>
              <w:top w:val="single" w:sz="6" w:space="0" w:color="auto"/>
              <w:left w:val="single" w:sz="6" w:space="0" w:color="auto"/>
              <w:right w:val="single" w:sz="6" w:space="0" w:color="auto"/>
            </w:tcBorders>
          </w:tcPr>
          <w:p w14:paraId="1BFA8A69" w14:textId="77777777" w:rsidR="007B586E" w:rsidRPr="00465C52" w:rsidRDefault="007B586E" w:rsidP="00347DB2">
            <w:pPr>
              <w:suppressAutoHyphens/>
              <w:spacing w:after="71"/>
              <w:contextualSpacing/>
              <w:rPr>
                <w:rStyle w:val="Table"/>
                <w:rFonts w:ascii="Times New Roman" w:hAnsi="Times New Roman"/>
                <w:color w:val="0D0D0D" w:themeColor="text1" w:themeTint="F2"/>
                <w:spacing w:val="-2"/>
                <w:sz w:val="24"/>
              </w:rPr>
            </w:pPr>
          </w:p>
        </w:tc>
      </w:tr>
      <w:tr w:rsidR="0016255D" w:rsidRPr="00465C52" w14:paraId="039FA961" w14:textId="77777777">
        <w:trPr>
          <w:cantSplit/>
        </w:trPr>
        <w:tc>
          <w:tcPr>
            <w:tcW w:w="6300" w:type="dxa"/>
            <w:tcBorders>
              <w:top w:val="single" w:sz="6" w:space="0" w:color="auto"/>
              <w:left w:val="single" w:sz="6" w:space="0" w:color="auto"/>
            </w:tcBorders>
          </w:tcPr>
          <w:p w14:paraId="152074B1" w14:textId="77777777" w:rsidR="007B586E" w:rsidRPr="00465C52" w:rsidRDefault="007B586E" w:rsidP="00347DB2">
            <w:pPr>
              <w:suppressAutoHyphens/>
              <w:contextualSpacing/>
              <w:rPr>
                <w:rStyle w:val="Table"/>
                <w:rFonts w:ascii="Times New Roman" w:hAnsi="Times New Roman"/>
                <w:color w:val="0D0D0D" w:themeColor="text1" w:themeTint="F2"/>
                <w:spacing w:val="-2"/>
                <w:sz w:val="24"/>
              </w:rPr>
            </w:pPr>
            <w:r w:rsidRPr="00465C52">
              <w:rPr>
                <w:rStyle w:val="Table"/>
                <w:rFonts w:ascii="Times New Roman" w:hAnsi="Times New Roman"/>
                <w:color w:val="0D0D0D" w:themeColor="text1" w:themeTint="F2"/>
                <w:spacing w:val="-2"/>
                <w:sz w:val="24"/>
              </w:rPr>
              <w:t>2.</w:t>
            </w:r>
          </w:p>
          <w:p w14:paraId="19296892" w14:textId="77777777" w:rsidR="007B586E" w:rsidRPr="00465C52" w:rsidRDefault="007B586E" w:rsidP="00347DB2">
            <w:pPr>
              <w:suppressAutoHyphens/>
              <w:spacing w:after="71"/>
              <w:contextualSpacing/>
              <w:rPr>
                <w:rStyle w:val="Table"/>
                <w:rFonts w:ascii="Times New Roman" w:hAnsi="Times New Roman"/>
                <w:color w:val="0D0D0D" w:themeColor="text1" w:themeTint="F2"/>
                <w:spacing w:val="-2"/>
                <w:sz w:val="24"/>
              </w:rPr>
            </w:pPr>
          </w:p>
        </w:tc>
        <w:tc>
          <w:tcPr>
            <w:tcW w:w="2790" w:type="dxa"/>
            <w:tcBorders>
              <w:top w:val="single" w:sz="6" w:space="0" w:color="auto"/>
              <w:left w:val="single" w:sz="6" w:space="0" w:color="auto"/>
              <w:right w:val="single" w:sz="6" w:space="0" w:color="auto"/>
            </w:tcBorders>
          </w:tcPr>
          <w:p w14:paraId="649D5A57" w14:textId="77777777" w:rsidR="007B586E" w:rsidRPr="00465C52" w:rsidRDefault="007B586E" w:rsidP="00347DB2">
            <w:pPr>
              <w:suppressAutoHyphens/>
              <w:spacing w:after="71"/>
              <w:contextualSpacing/>
              <w:rPr>
                <w:rStyle w:val="Table"/>
                <w:rFonts w:ascii="Times New Roman" w:hAnsi="Times New Roman"/>
                <w:color w:val="0D0D0D" w:themeColor="text1" w:themeTint="F2"/>
                <w:spacing w:val="-2"/>
                <w:sz w:val="24"/>
              </w:rPr>
            </w:pPr>
          </w:p>
        </w:tc>
      </w:tr>
      <w:tr w:rsidR="0016255D" w:rsidRPr="00465C52" w14:paraId="451DF6EC" w14:textId="77777777">
        <w:trPr>
          <w:cantSplit/>
        </w:trPr>
        <w:tc>
          <w:tcPr>
            <w:tcW w:w="6300" w:type="dxa"/>
            <w:tcBorders>
              <w:top w:val="single" w:sz="6" w:space="0" w:color="auto"/>
              <w:left w:val="single" w:sz="6" w:space="0" w:color="auto"/>
            </w:tcBorders>
          </w:tcPr>
          <w:p w14:paraId="1F31A5B0" w14:textId="77777777" w:rsidR="007B586E" w:rsidRPr="00465C52" w:rsidRDefault="007B586E" w:rsidP="00347DB2">
            <w:pPr>
              <w:suppressAutoHyphens/>
              <w:contextualSpacing/>
              <w:rPr>
                <w:rStyle w:val="Table"/>
                <w:rFonts w:ascii="Times New Roman" w:hAnsi="Times New Roman"/>
                <w:color w:val="0D0D0D" w:themeColor="text1" w:themeTint="F2"/>
                <w:spacing w:val="-2"/>
                <w:sz w:val="24"/>
              </w:rPr>
            </w:pPr>
            <w:r w:rsidRPr="00465C52">
              <w:rPr>
                <w:rStyle w:val="Table"/>
                <w:rFonts w:ascii="Times New Roman" w:hAnsi="Times New Roman"/>
                <w:color w:val="0D0D0D" w:themeColor="text1" w:themeTint="F2"/>
                <w:spacing w:val="-2"/>
                <w:sz w:val="24"/>
              </w:rPr>
              <w:t>3.</w:t>
            </w:r>
          </w:p>
          <w:p w14:paraId="4EAE144C" w14:textId="77777777" w:rsidR="007B586E" w:rsidRPr="00465C52" w:rsidRDefault="007B586E" w:rsidP="00347DB2">
            <w:pPr>
              <w:suppressAutoHyphens/>
              <w:spacing w:after="71"/>
              <w:contextualSpacing/>
              <w:rPr>
                <w:rStyle w:val="Table"/>
                <w:rFonts w:ascii="Times New Roman" w:hAnsi="Times New Roman"/>
                <w:color w:val="0D0D0D" w:themeColor="text1" w:themeTint="F2"/>
                <w:spacing w:val="-2"/>
                <w:sz w:val="24"/>
              </w:rPr>
            </w:pPr>
          </w:p>
        </w:tc>
        <w:tc>
          <w:tcPr>
            <w:tcW w:w="2790" w:type="dxa"/>
            <w:tcBorders>
              <w:top w:val="single" w:sz="6" w:space="0" w:color="auto"/>
              <w:left w:val="single" w:sz="6" w:space="0" w:color="auto"/>
              <w:right w:val="single" w:sz="6" w:space="0" w:color="auto"/>
            </w:tcBorders>
          </w:tcPr>
          <w:p w14:paraId="074D8CC4" w14:textId="77777777" w:rsidR="007B586E" w:rsidRPr="00465C52" w:rsidRDefault="007B586E" w:rsidP="00347DB2">
            <w:pPr>
              <w:suppressAutoHyphens/>
              <w:spacing w:after="71"/>
              <w:contextualSpacing/>
              <w:rPr>
                <w:rStyle w:val="Table"/>
                <w:rFonts w:ascii="Times New Roman" w:hAnsi="Times New Roman"/>
                <w:color w:val="0D0D0D" w:themeColor="text1" w:themeTint="F2"/>
                <w:spacing w:val="-2"/>
                <w:sz w:val="24"/>
              </w:rPr>
            </w:pPr>
          </w:p>
        </w:tc>
      </w:tr>
      <w:tr w:rsidR="007B586E" w:rsidRPr="00465C52" w14:paraId="6EA8B757" w14:textId="77777777">
        <w:trPr>
          <w:cantSplit/>
        </w:trPr>
        <w:tc>
          <w:tcPr>
            <w:tcW w:w="6300" w:type="dxa"/>
            <w:tcBorders>
              <w:top w:val="single" w:sz="6" w:space="0" w:color="auto"/>
              <w:left w:val="single" w:sz="6" w:space="0" w:color="auto"/>
              <w:bottom w:val="single" w:sz="6" w:space="0" w:color="auto"/>
            </w:tcBorders>
          </w:tcPr>
          <w:p w14:paraId="29968CA9" w14:textId="77777777" w:rsidR="007B586E" w:rsidRPr="00465C52" w:rsidRDefault="007B586E" w:rsidP="00347DB2">
            <w:pPr>
              <w:suppressAutoHyphens/>
              <w:contextualSpacing/>
              <w:rPr>
                <w:rStyle w:val="Table"/>
                <w:rFonts w:ascii="Times New Roman" w:hAnsi="Times New Roman"/>
                <w:color w:val="0D0D0D" w:themeColor="text1" w:themeTint="F2"/>
                <w:spacing w:val="-2"/>
                <w:sz w:val="24"/>
              </w:rPr>
            </w:pPr>
            <w:r w:rsidRPr="00465C52">
              <w:rPr>
                <w:rStyle w:val="Table"/>
                <w:rFonts w:ascii="Times New Roman" w:hAnsi="Times New Roman"/>
                <w:color w:val="0D0D0D" w:themeColor="text1" w:themeTint="F2"/>
                <w:spacing w:val="-2"/>
                <w:sz w:val="24"/>
              </w:rPr>
              <w:t>4.</w:t>
            </w:r>
          </w:p>
          <w:p w14:paraId="0F9EE978" w14:textId="77777777" w:rsidR="007B586E" w:rsidRPr="00465C52" w:rsidRDefault="007B586E" w:rsidP="00347DB2">
            <w:pPr>
              <w:suppressAutoHyphens/>
              <w:spacing w:after="71"/>
              <w:contextualSpacing/>
              <w:rPr>
                <w:rStyle w:val="Table"/>
                <w:rFonts w:ascii="Times New Roman" w:hAnsi="Times New Roman"/>
                <w:color w:val="0D0D0D" w:themeColor="text1" w:themeTint="F2"/>
                <w:spacing w:val="-2"/>
                <w:sz w:val="24"/>
              </w:rPr>
            </w:pPr>
          </w:p>
        </w:tc>
        <w:tc>
          <w:tcPr>
            <w:tcW w:w="2790" w:type="dxa"/>
            <w:tcBorders>
              <w:top w:val="single" w:sz="6" w:space="0" w:color="auto"/>
              <w:left w:val="single" w:sz="6" w:space="0" w:color="auto"/>
              <w:bottom w:val="single" w:sz="6" w:space="0" w:color="auto"/>
              <w:right w:val="single" w:sz="6" w:space="0" w:color="auto"/>
            </w:tcBorders>
          </w:tcPr>
          <w:p w14:paraId="5E6F4B4D" w14:textId="77777777" w:rsidR="007B586E" w:rsidRPr="00465C52" w:rsidRDefault="007B586E" w:rsidP="00347DB2">
            <w:pPr>
              <w:suppressAutoHyphens/>
              <w:spacing w:after="71"/>
              <w:contextualSpacing/>
              <w:rPr>
                <w:rStyle w:val="Table"/>
                <w:rFonts w:ascii="Times New Roman" w:hAnsi="Times New Roman"/>
                <w:color w:val="0D0D0D" w:themeColor="text1" w:themeTint="F2"/>
                <w:spacing w:val="-2"/>
                <w:sz w:val="24"/>
              </w:rPr>
            </w:pPr>
          </w:p>
        </w:tc>
      </w:tr>
    </w:tbl>
    <w:p w14:paraId="598E73CC" w14:textId="77777777" w:rsidR="007B586E" w:rsidRPr="00465C52" w:rsidRDefault="007B586E" w:rsidP="00347DB2">
      <w:pPr>
        <w:spacing w:after="120"/>
        <w:contextualSpacing/>
        <w:jc w:val="center"/>
        <w:rPr>
          <w:b/>
          <w:color w:val="0D0D0D" w:themeColor="text1" w:themeTint="F2"/>
          <w:sz w:val="36"/>
        </w:rPr>
      </w:pPr>
    </w:p>
    <w:p w14:paraId="48FD483A" w14:textId="77777777" w:rsidR="000B3397" w:rsidRPr="00465C52" w:rsidRDefault="007B586E" w:rsidP="00347DB2">
      <w:pPr>
        <w:pStyle w:val="Section4-Heading2"/>
        <w:contextualSpacing/>
        <w:rPr>
          <w:color w:val="0D0D0D" w:themeColor="text1" w:themeTint="F2"/>
        </w:rPr>
      </w:pPr>
      <w:r w:rsidRPr="00465C52">
        <w:rPr>
          <w:color w:val="0D0D0D" w:themeColor="text1" w:themeTint="F2"/>
        </w:rPr>
        <w:br w:type="page"/>
      </w:r>
      <w:bookmarkStart w:id="750" w:name="_Toc108424568"/>
      <w:bookmarkStart w:id="751" w:name="_Toc446329318"/>
      <w:bookmarkStart w:id="752" w:name="_Toc63695106"/>
      <w:bookmarkStart w:id="753" w:name="_Toc127160601"/>
      <w:proofErr w:type="gramStart"/>
      <w:r w:rsidR="000B3397" w:rsidRPr="00465C52">
        <w:rPr>
          <w:color w:val="0D0D0D" w:themeColor="text1" w:themeTint="F2"/>
          <w:szCs w:val="32"/>
        </w:rPr>
        <w:lastRenderedPageBreak/>
        <w:t>Form</w:t>
      </w:r>
      <w:proofErr w:type="gramEnd"/>
      <w:r w:rsidR="000B3397" w:rsidRPr="00465C52">
        <w:rPr>
          <w:color w:val="0D0D0D" w:themeColor="text1" w:themeTint="F2"/>
          <w:szCs w:val="32"/>
        </w:rPr>
        <w:t xml:space="preserve"> EXP - 4.1</w:t>
      </w:r>
      <w:r w:rsidR="00DF1785" w:rsidRPr="00465C52">
        <w:rPr>
          <w:color w:val="0D0D0D" w:themeColor="text1" w:themeTint="F2"/>
          <w:szCs w:val="32"/>
        </w:rPr>
        <w:t xml:space="preserve">: </w:t>
      </w:r>
      <w:r w:rsidR="000B3397" w:rsidRPr="00465C52">
        <w:rPr>
          <w:color w:val="0D0D0D" w:themeColor="text1" w:themeTint="F2"/>
        </w:rPr>
        <w:t>General Construction Experience</w:t>
      </w:r>
      <w:bookmarkEnd w:id="750"/>
      <w:bookmarkEnd w:id="751"/>
      <w:bookmarkEnd w:id="752"/>
    </w:p>
    <w:p w14:paraId="37C8C139" w14:textId="77777777" w:rsidR="000B3397" w:rsidRPr="00465C52" w:rsidRDefault="000B3397" w:rsidP="00347DB2">
      <w:pPr>
        <w:tabs>
          <w:tab w:val="left" w:pos="3950"/>
        </w:tabs>
        <w:contextualSpacing/>
        <w:rPr>
          <w:b/>
          <w:color w:val="0D0D0D" w:themeColor="text1" w:themeTint="F2"/>
          <w:sz w:val="20"/>
        </w:rPr>
      </w:pPr>
    </w:p>
    <w:p w14:paraId="2BA96D9E" w14:textId="77777777" w:rsidR="00AB4D20" w:rsidRPr="00465C52" w:rsidRDefault="00AB4D20" w:rsidP="00347DB2">
      <w:pPr>
        <w:spacing w:before="288" w:after="324"/>
        <w:contextualSpacing/>
        <w:jc w:val="right"/>
        <w:rPr>
          <w:color w:val="0D0D0D" w:themeColor="text1" w:themeTint="F2"/>
          <w:spacing w:val="-4"/>
        </w:rPr>
      </w:pPr>
      <w:r w:rsidRPr="00465C52">
        <w:rPr>
          <w:color w:val="0D0D0D" w:themeColor="text1" w:themeTint="F2"/>
          <w:spacing w:val="-4"/>
        </w:rPr>
        <w:t xml:space="preserve">Bidder’s Name: </w:t>
      </w:r>
      <w:r w:rsidRPr="00465C52">
        <w:rPr>
          <w:i/>
          <w:iCs/>
          <w:color w:val="0D0D0D" w:themeColor="text1" w:themeTint="F2"/>
          <w:spacing w:val="-6"/>
        </w:rPr>
        <w:t>________________</w:t>
      </w:r>
      <w:r w:rsidRPr="00465C52">
        <w:rPr>
          <w:i/>
          <w:iCs/>
          <w:color w:val="0D0D0D" w:themeColor="text1" w:themeTint="F2"/>
          <w:spacing w:val="-6"/>
        </w:rPr>
        <w:br/>
      </w:r>
      <w:r w:rsidRPr="00465C52">
        <w:rPr>
          <w:color w:val="0D0D0D" w:themeColor="text1" w:themeTint="F2"/>
          <w:spacing w:val="-4"/>
        </w:rPr>
        <w:t xml:space="preserve">Date: </w:t>
      </w:r>
      <w:r w:rsidRPr="00465C52">
        <w:rPr>
          <w:i/>
          <w:iCs/>
          <w:color w:val="0D0D0D" w:themeColor="text1" w:themeTint="F2"/>
          <w:spacing w:val="-6"/>
        </w:rPr>
        <w:t>______________________</w:t>
      </w:r>
      <w:r w:rsidRPr="00465C52">
        <w:rPr>
          <w:i/>
          <w:iCs/>
          <w:color w:val="0D0D0D" w:themeColor="text1" w:themeTint="F2"/>
          <w:spacing w:val="-6"/>
        </w:rPr>
        <w:br/>
      </w:r>
      <w:r w:rsidRPr="00465C52">
        <w:rPr>
          <w:color w:val="0D0D0D" w:themeColor="text1" w:themeTint="F2"/>
          <w:spacing w:val="-4"/>
        </w:rPr>
        <w:t>Joint Venture Member’s Name_________________________</w:t>
      </w:r>
      <w:r w:rsidRPr="00465C52">
        <w:rPr>
          <w:i/>
          <w:iCs/>
          <w:color w:val="0D0D0D" w:themeColor="text1" w:themeTint="F2"/>
          <w:spacing w:val="-6"/>
        </w:rPr>
        <w:br/>
      </w:r>
      <w:r w:rsidR="00B50A91" w:rsidRPr="00465C52">
        <w:rPr>
          <w:color w:val="0D0D0D" w:themeColor="text1" w:themeTint="F2"/>
          <w:spacing w:val="-4"/>
        </w:rPr>
        <w:t>RFB</w:t>
      </w:r>
      <w:r w:rsidRPr="00465C52">
        <w:rPr>
          <w:color w:val="0D0D0D" w:themeColor="text1" w:themeTint="F2"/>
          <w:spacing w:val="-4"/>
        </w:rPr>
        <w:t xml:space="preserve"> No. and title: </w:t>
      </w:r>
      <w:r w:rsidRPr="00465C52">
        <w:rPr>
          <w:i/>
          <w:iCs/>
          <w:color w:val="0D0D0D" w:themeColor="text1" w:themeTint="F2"/>
          <w:spacing w:val="-6"/>
        </w:rPr>
        <w:t>___________________________</w:t>
      </w:r>
      <w:r w:rsidRPr="00465C52">
        <w:rPr>
          <w:i/>
          <w:iCs/>
          <w:color w:val="0D0D0D" w:themeColor="text1" w:themeTint="F2"/>
          <w:spacing w:val="-6"/>
        </w:rPr>
        <w:br/>
      </w:r>
      <w:r w:rsidRPr="00465C52">
        <w:rPr>
          <w:color w:val="0D0D0D" w:themeColor="text1" w:themeTint="F2"/>
          <w:spacing w:val="-4"/>
        </w:rPr>
        <w:t xml:space="preserve">Page </w:t>
      </w:r>
      <w:r w:rsidRPr="00465C52">
        <w:rPr>
          <w:i/>
          <w:iCs/>
          <w:color w:val="0D0D0D" w:themeColor="text1" w:themeTint="F2"/>
          <w:spacing w:val="-6"/>
        </w:rPr>
        <w:t>_______________</w:t>
      </w:r>
      <w:r w:rsidRPr="00465C52">
        <w:rPr>
          <w:color w:val="0D0D0D" w:themeColor="text1" w:themeTint="F2"/>
          <w:spacing w:val="-4"/>
        </w:rPr>
        <w:t xml:space="preserve">of </w:t>
      </w:r>
      <w:r w:rsidRPr="00465C52">
        <w:rPr>
          <w:i/>
          <w:iCs/>
          <w:color w:val="0D0D0D" w:themeColor="text1" w:themeTint="F2"/>
          <w:spacing w:val="-6"/>
        </w:rPr>
        <w:t>______________</w:t>
      </w:r>
      <w:r w:rsidRPr="00465C52">
        <w:rPr>
          <w:color w:val="0D0D0D" w:themeColor="text1" w:themeTint="F2"/>
          <w:spacing w:val="-4"/>
        </w:rPr>
        <w:t>pages</w:t>
      </w:r>
    </w:p>
    <w:p w14:paraId="1DDF0BEF" w14:textId="77777777" w:rsidR="000B3397" w:rsidRPr="00465C52" w:rsidRDefault="000B3397" w:rsidP="00347DB2">
      <w:pPr>
        <w:spacing w:after="324"/>
        <w:contextualSpacing/>
        <w:rPr>
          <w:bCs/>
          <w:i/>
          <w:iCs/>
          <w:color w:val="0D0D0D" w:themeColor="text1" w:themeTint="F2"/>
        </w:rPr>
      </w:pPr>
    </w:p>
    <w:tbl>
      <w:tblPr>
        <w:tblW w:w="0" w:type="auto"/>
        <w:tblInd w:w="3" w:type="dxa"/>
        <w:tblLayout w:type="fixed"/>
        <w:tblCellMar>
          <w:left w:w="0" w:type="dxa"/>
          <w:right w:w="0" w:type="dxa"/>
        </w:tblCellMar>
        <w:tblLook w:val="0000" w:firstRow="0" w:lastRow="0" w:firstColumn="0" w:lastColumn="0" w:noHBand="0" w:noVBand="0"/>
      </w:tblPr>
      <w:tblGrid>
        <w:gridCol w:w="1122"/>
        <w:gridCol w:w="1080"/>
        <w:gridCol w:w="5040"/>
        <w:gridCol w:w="2015"/>
      </w:tblGrid>
      <w:tr w:rsidR="0016255D" w:rsidRPr="00465C52" w14:paraId="6EE9B57E" w14:textId="77777777" w:rsidTr="00AE3FF7">
        <w:trPr>
          <w:trHeight w:hRule="exact" w:val="1031"/>
        </w:trPr>
        <w:tc>
          <w:tcPr>
            <w:tcW w:w="1122" w:type="dxa"/>
            <w:tcBorders>
              <w:top w:val="single" w:sz="2" w:space="0" w:color="auto"/>
              <w:left w:val="single" w:sz="2" w:space="0" w:color="auto"/>
              <w:bottom w:val="single" w:sz="2" w:space="0" w:color="auto"/>
              <w:right w:val="single" w:sz="2" w:space="0" w:color="auto"/>
            </w:tcBorders>
          </w:tcPr>
          <w:p w14:paraId="10D998E2" w14:textId="77777777" w:rsidR="000B3397" w:rsidRPr="00465C52" w:rsidRDefault="000B3397" w:rsidP="00347DB2">
            <w:pPr>
              <w:contextualSpacing/>
              <w:jc w:val="center"/>
              <w:rPr>
                <w:bCs/>
                <w:color w:val="0D0D0D" w:themeColor="text1" w:themeTint="F2"/>
              </w:rPr>
            </w:pPr>
            <w:r w:rsidRPr="00465C52">
              <w:rPr>
                <w:bCs/>
                <w:color w:val="0D0D0D" w:themeColor="text1" w:themeTint="F2"/>
              </w:rPr>
              <w:t>Starting</w:t>
            </w:r>
          </w:p>
          <w:p w14:paraId="06CACD67" w14:textId="77777777" w:rsidR="000B3397" w:rsidRPr="00465C52" w:rsidRDefault="000B3397" w:rsidP="00347DB2">
            <w:pPr>
              <w:contextualSpacing/>
              <w:jc w:val="center"/>
              <w:rPr>
                <w:bCs/>
                <w:color w:val="0D0D0D" w:themeColor="text1" w:themeTint="F2"/>
              </w:rPr>
            </w:pPr>
          </w:p>
          <w:p w14:paraId="2D369DD8" w14:textId="77777777" w:rsidR="000B3397" w:rsidRPr="00465C52" w:rsidRDefault="000B3397" w:rsidP="00347DB2">
            <w:pPr>
              <w:contextualSpacing/>
              <w:jc w:val="center"/>
              <w:rPr>
                <w:bCs/>
                <w:color w:val="0D0D0D" w:themeColor="text1" w:themeTint="F2"/>
              </w:rPr>
            </w:pPr>
            <w:r w:rsidRPr="00465C52">
              <w:rPr>
                <w:bCs/>
                <w:color w:val="0D0D0D" w:themeColor="text1" w:themeTint="F2"/>
              </w:rPr>
              <w:t>Year</w:t>
            </w:r>
          </w:p>
        </w:tc>
        <w:tc>
          <w:tcPr>
            <w:tcW w:w="1080" w:type="dxa"/>
            <w:tcBorders>
              <w:top w:val="single" w:sz="2" w:space="0" w:color="auto"/>
              <w:left w:val="single" w:sz="2" w:space="0" w:color="auto"/>
              <w:bottom w:val="single" w:sz="2" w:space="0" w:color="auto"/>
              <w:right w:val="single" w:sz="2" w:space="0" w:color="auto"/>
            </w:tcBorders>
          </w:tcPr>
          <w:p w14:paraId="23522E81" w14:textId="77777777" w:rsidR="000B3397" w:rsidRPr="00465C52" w:rsidRDefault="000B3397" w:rsidP="00347DB2">
            <w:pPr>
              <w:contextualSpacing/>
              <w:jc w:val="center"/>
              <w:rPr>
                <w:bCs/>
                <w:color w:val="0D0D0D" w:themeColor="text1" w:themeTint="F2"/>
              </w:rPr>
            </w:pPr>
            <w:r w:rsidRPr="00465C52">
              <w:rPr>
                <w:bCs/>
                <w:color w:val="0D0D0D" w:themeColor="text1" w:themeTint="F2"/>
              </w:rPr>
              <w:t>Ending</w:t>
            </w:r>
          </w:p>
          <w:p w14:paraId="22CEC5D5" w14:textId="77777777" w:rsidR="000B3397" w:rsidRPr="00465C52" w:rsidRDefault="000B3397" w:rsidP="00347DB2">
            <w:pPr>
              <w:contextualSpacing/>
              <w:jc w:val="center"/>
              <w:rPr>
                <w:bCs/>
                <w:color w:val="0D0D0D" w:themeColor="text1" w:themeTint="F2"/>
              </w:rPr>
            </w:pPr>
            <w:r w:rsidRPr="00465C52">
              <w:rPr>
                <w:bCs/>
                <w:color w:val="0D0D0D" w:themeColor="text1" w:themeTint="F2"/>
              </w:rPr>
              <w:t>Year</w:t>
            </w:r>
          </w:p>
        </w:tc>
        <w:tc>
          <w:tcPr>
            <w:tcW w:w="5040" w:type="dxa"/>
            <w:tcBorders>
              <w:top w:val="single" w:sz="2" w:space="0" w:color="auto"/>
              <w:left w:val="single" w:sz="2" w:space="0" w:color="auto"/>
              <w:bottom w:val="single" w:sz="2" w:space="0" w:color="auto"/>
              <w:right w:val="single" w:sz="2" w:space="0" w:color="auto"/>
            </w:tcBorders>
          </w:tcPr>
          <w:p w14:paraId="71885458" w14:textId="77777777" w:rsidR="000B3397" w:rsidRPr="00465C52" w:rsidRDefault="000B3397" w:rsidP="00347DB2">
            <w:pPr>
              <w:spacing w:after="540"/>
              <w:contextualSpacing/>
              <w:jc w:val="center"/>
              <w:rPr>
                <w:bCs/>
                <w:color w:val="0D0D0D" w:themeColor="text1" w:themeTint="F2"/>
              </w:rPr>
            </w:pPr>
            <w:r w:rsidRPr="00465C52">
              <w:rPr>
                <w:bCs/>
                <w:color w:val="0D0D0D" w:themeColor="text1" w:themeTint="F2"/>
              </w:rPr>
              <w:t>Contract Identification</w:t>
            </w:r>
          </w:p>
        </w:tc>
        <w:tc>
          <w:tcPr>
            <w:tcW w:w="2015" w:type="dxa"/>
            <w:tcBorders>
              <w:top w:val="single" w:sz="2" w:space="0" w:color="auto"/>
              <w:left w:val="single" w:sz="2" w:space="0" w:color="auto"/>
              <w:bottom w:val="single" w:sz="2" w:space="0" w:color="auto"/>
              <w:right w:val="single" w:sz="2" w:space="0" w:color="auto"/>
            </w:tcBorders>
          </w:tcPr>
          <w:p w14:paraId="16189740" w14:textId="77777777" w:rsidR="000B3397" w:rsidRPr="00465C52" w:rsidRDefault="000B3397" w:rsidP="00347DB2">
            <w:pPr>
              <w:contextualSpacing/>
              <w:jc w:val="center"/>
              <w:rPr>
                <w:bCs/>
                <w:color w:val="0D0D0D" w:themeColor="text1" w:themeTint="F2"/>
              </w:rPr>
            </w:pPr>
            <w:r w:rsidRPr="00465C52">
              <w:rPr>
                <w:bCs/>
                <w:color w:val="0D0D0D" w:themeColor="text1" w:themeTint="F2"/>
              </w:rPr>
              <w:t>Role of</w:t>
            </w:r>
          </w:p>
          <w:p w14:paraId="486F3FA7" w14:textId="77777777" w:rsidR="000B3397" w:rsidRPr="00465C52" w:rsidRDefault="000B3397" w:rsidP="00347DB2">
            <w:pPr>
              <w:spacing w:after="252"/>
              <w:contextualSpacing/>
              <w:jc w:val="center"/>
              <w:rPr>
                <w:bCs/>
                <w:color w:val="0D0D0D" w:themeColor="text1" w:themeTint="F2"/>
              </w:rPr>
            </w:pPr>
            <w:r w:rsidRPr="00465C52">
              <w:rPr>
                <w:bCs/>
                <w:color w:val="0D0D0D" w:themeColor="text1" w:themeTint="F2"/>
              </w:rPr>
              <w:t>Bidder</w:t>
            </w:r>
          </w:p>
        </w:tc>
      </w:tr>
      <w:tr w:rsidR="0016255D" w:rsidRPr="00465C52" w14:paraId="008A05B8" w14:textId="77777777" w:rsidTr="00AE3FF7">
        <w:tc>
          <w:tcPr>
            <w:tcW w:w="1122" w:type="dxa"/>
            <w:tcBorders>
              <w:top w:val="single" w:sz="2" w:space="0" w:color="auto"/>
              <w:left w:val="single" w:sz="2" w:space="0" w:color="auto"/>
              <w:bottom w:val="single" w:sz="2" w:space="0" w:color="auto"/>
              <w:right w:val="single" w:sz="2" w:space="0" w:color="auto"/>
            </w:tcBorders>
          </w:tcPr>
          <w:p w14:paraId="16E49C16" w14:textId="77777777" w:rsidR="000B3397" w:rsidRPr="00465C52" w:rsidRDefault="000B3397" w:rsidP="00347DB2">
            <w:pPr>
              <w:contextualSpacing/>
              <w:jc w:val="center"/>
              <w:rPr>
                <w:bCs/>
                <w:color w:val="0D0D0D" w:themeColor="text1" w:themeTint="F2"/>
              </w:rPr>
            </w:pPr>
          </w:p>
        </w:tc>
        <w:tc>
          <w:tcPr>
            <w:tcW w:w="1080" w:type="dxa"/>
            <w:tcBorders>
              <w:top w:val="single" w:sz="2" w:space="0" w:color="auto"/>
              <w:left w:val="single" w:sz="2" w:space="0" w:color="auto"/>
              <w:bottom w:val="single" w:sz="2" w:space="0" w:color="auto"/>
              <w:right w:val="single" w:sz="2" w:space="0" w:color="auto"/>
            </w:tcBorders>
          </w:tcPr>
          <w:p w14:paraId="5B44AE77" w14:textId="77777777" w:rsidR="000B3397" w:rsidRPr="00465C52" w:rsidRDefault="000B3397" w:rsidP="00347DB2">
            <w:pPr>
              <w:contextualSpacing/>
              <w:jc w:val="center"/>
              <w:rPr>
                <w:bCs/>
                <w:color w:val="0D0D0D" w:themeColor="text1" w:themeTint="F2"/>
              </w:rPr>
            </w:pPr>
          </w:p>
        </w:tc>
        <w:tc>
          <w:tcPr>
            <w:tcW w:w="5040" w:type="dxa"/>
            <w:tcBorders>
              <w:top w:val="single" w:sz="2" w:space="0" w:color="auto"/>
              <w:left w:val="single" w:sz="2" w:space="0" w:color="auto"/>
              <w:bottom w:val="single" w:sz="2" w:space="0" w:color="auto"/>
              <w:right w:val="single" w:sz="2" w:space="0" w:color="auto"/>
            </w:tcBorders>
          </w:tcPr>
          <w:p w14:paraId="74E5E717" w14:textId="77777777" w:rsidR="000B3397" w:rsidRPr="00465C52" w:rsidRDefault="000B3397" w:rsidP="00347DB2">
            <w:pPr>
              <w:ind w:left="69"/>
              <w:contextualSpacing/>
              <w:rPr>
                <w:bCs/>
                <w:i/>
                <w:iCs/>
                <w:color w:val="0D0D0D" w:themeColor="text1" w:themeTint="F2"/>
              </w:rPr>
            </w:pPr>
            <w:r w:rsidRPr="00465C52">
              <w:rPr>
                <w:bCs/>
                <w:color w:val="0D0D0D" w:themeColor="text1" w:themeTint="F2"/>
                <w:spacing w:val="-9"/>
              </w:rPr>
              <w:t xml:space="preserve">Contract </w:t>
            </w:r>
            <w:proofErr w:type="gramStart"/>
            <w:r w:rsidRPr="00465C52">
              <w:rPr>
                <w:bCs/>
                <w:color w:val="0D0D0D" w:themeColor="text1" w:themeTint="F2"/>
                <w:spacing w:val="-9"/>
              </w:rPr>
              <w:t xml:space="preserve">name: </w:t>
            </w:r>
            <w:r w:rsidRPr="00465C52">
              <w:rPr>
                <w:bCs/>
                <w:i/>
                <w:iCs/>
                <w:color w:val="0D0D0D" w:themeColor="text1" w:themeTint="F2"/>
              </w:rPr>
              <w:softHyphen/>
            </w:r>
            <w:r w:rsidRPr="00465C52">
              <w:rPr>
                <w:bCs/>
                <w:i/>
                <w:iCs/>
                <w:color w:val="0D0D0D" w:themeColor="text1" w:themeTint="F2"/>
              </w:rPr>
              <w:softHyphen/>
            </w:r>
            <w:r w:rsidRPr="00465C52">
              <w:rPr>
                <w:bCs/>
                <w:i/>
                <w:iCs/>
                <w:color w:val="0D0D0D" w:themeColor="text1" w:themeTint="F2"/>
              </w:rPr>
              <w:softHyphen/>
            </w:r>
            <w:r w:rsidRPr="00465C52">
              <w:rPr>
                <w:bCs/>
                <w:i/>
                <w:iCs/>
                <w:color w:val="0D0D0D" w:themeColor="text1" w:themeTint="F2"/>
              </w:rPr>
              <w:softHyphen/>
            </w:r>
            <w:r w:rsidRPr="00465C52">
              <w:rPr>
                <w:bCs/>
                <w:i/>
                <w:iCs/>
                <w:color w:val="0D0D0D" w:themeColor="text1" w:themeTint="F2"/>
              </w:rPr>
              <w:softHyphen/>
            </w:r>
            <w:r w:rsidRPr="00465C52">
              <w:rPr>
                <w:bCs/>
                <w:i/>
                <w:iCs/>
                <w:color w:val="0D0D0D" w:themeColor="text1" w:themeTint="F2"/>
              </w:rPr>
              <w:softHyphen/>
            </w:r>
            <w:r w:rsidRPr="00465C52">
              <w:rPr>
                <w:bCs/>
                <w:i/>
                <w:iCs/>
                <w:color w:val="0D0D0D" w:themeColor="text1" w:themeTint="F2"/>
              </w:rPr>
              <w:softHyphen/>
            </w:r>
            <w:r w:rsidRPr="00465C52">
              <w:rPr>
                <w:bCs/>
                <w:i/>
                <w:iCs/>
                <w:color w:val="0D0D0D" w:themeColor="text1" w:themeTint="F2"/>
              </w:rPr>
              <w:softHyphen/>
            </w:r>
            <w:r w:rsidRPr="00465C52">
              <w:rPr>
                <w:bCs/>
                <w:i/>
                <w:iCs/>
                <w:color w:val="0D0D0D" w:themeColor="text1" w:themeTint="F2"/>
              </w:rPr>
              <w:softHyphen/>
            </w:r>
            <w:r w:rsidRPr="00465C52">
              <w:rPr>
                <w:bCs/>
                <w:i/>
                <w:iCs/>
                <w:color w:val="0D0D0D" w:themeColor="text1" w:themeTint="F2"/>
              </w:rPr>
              <w:softHyphen/>
            </w:r>
            <w:r w:rsidRPr="00465C52">
              <w:rPr>
                <w:bCs/>
                <w:i/>
                <w:iCs/>
                <w:color w:val="0D0D0D" w:themeColor="text1" w:themeTint="F2"/>
              </w:rPr>
              <w:softHyphen/>
            </w:r>
            <w:r w:rsidRPr="00465C52">
              <w:rPr>
                <w:bCs/>
                <w:i/>
                <w:iCs/>
                <w:color w:val="0D0D0D" w:themeColor="text1" w:themeTint="F2"/>
              </w:rPr>
              <w:softHyphen/>
            </w:r>
            <w:r w:rsidRPr="00465C52">
              <w:rPr>
                <w:bCs/>
                <w:i/>
                <w:iCs/>
                <w:color w:val="0D0D0D" w:themeColor="text1" w:themeTint="F2"/>
              </w:rPr>
              <w:softHyphen/>
            </w:r>
            <w:r w:rsidRPr="00465C52">
              <w:rPr>
                <w:bCs/>
                <w:i/>
                <w:iCs/>
                <w:color w:val="0D0D0D" w:themeColor="text1" w:themeTint="F2"/>
              </w:rPr>
              <w:softHyphen/>
            </w:r>
            <w:r w:rsidRPr="00465C52">
              <w:rPr>
                <w:bCs/>
                <w:i/>
                <w:iCs/>
                <w:color w:val="0D0D0D" w:themeColor="text1" w:themeTint="F2"/>
              </w:rPr>
              <w:softHyphen/>
            </w:r>
            <w:r w:rsidRPr="00465C52">
              <w:rPr>
                <w:bCs/>
                <w:i/>
                <w:iCs/>
                <w:color w:val="0D0D0D" w:themeColor="text1" w:themeTint="F2"/>
              </w:rPr>
              <w:softHyphen/>
            </w:r>
            <w:r w:rsidRPr="00465C52">
              <w:rPr>
                <w:bCs/>
                <w:i/>
                <w:iCs/>
                <w:color w:val="0D0D0D" w:themeColor="text1" w:themeTint="F2"/>
              </w:rPr>
              <w:softHyphen/>
            </w:r>
            <w:r w:rsidRPr="00465C52">
              <w:rPr>
                <w:bCs/>
                <w:i/>
                <w:iCs/>
                <w:color w:val="0D0D0D" w:themeColor="text1" w:themeTint="F2"/>
              </w:rPr>
              <w:softHyphen/>
            </w:r>
            <w:r w:rsidRPr="00465C52">
              <w:rPr>
                <w:bCs/>
                <w:i/>
                <w:iCs/>
                <w:color w:val="0D0D0D" w:themeColor="text1" w:themeTint="F2"/>
              </w:rPr>
              <w:softHyphen/>
            </w:r>
            <w:r w:rsidRPr="00465C52">
              <w:rPr>
                <w:bCs/>
                <w:i/>
                <w:iCs/>
                <w:color w:val="0D0D0D" w:themeColor="text1" w:themeTint="F2"/>
              </w:rPr>
              <w:softHyphen/>
            </w:r>
            <w:proofErr w:type="gramEnd"/>
            <w:r w:rsidRPr="00465C52">
              <w:rPr>
                <w:bCs/>
                <w:i/>
                <w:iCs/>
                <w:color w:val="0D0D0D" w:themeColor="text1" w:themeTint="F2"/>
              </w:rPr>
              <w:t>____________________</w:t>
            </w:r>
          </w:p>
          <w:p w14:paraId="32DF51B8" w14:textId="77777777" w:rsidR="000B3397" w:rsidRPr="00465C52" w:rsidRDefault="000B3397" w:rsidP="00347DB2">
            <w:pPr>
              <w:ind w:left="69"/>
              <w:contextualSpacing/>
              <w:rPr>
                <w:bCs/>
                <w:color w:val="0D0D0D" w:themeColor="text1" w:themeTint="F2"/>
                <w:spacing w:val="-2"/>
              </w:rPr>
            </w:pPr>
            <w:r w:rsidRPr="00465C52">
              <w:rPr>
                <w:bCs/>
                <w:color w:val="0D0D0D" w:themeColor="text1" w:themeTint="F2"/>
                <w:spacing w:val="-2"/>
              </w:rPr>
              <w:t>Brief Description of the Works performed by the</w:t>
            </w:r>
          </w:p>
          <w:p w14:paraId="3C4EDD21" w14:textId="77777777" w:rsidR="000B3397" w:rsidRPr="00465C52" w:rsidRDefault="000B3397" w:rsidP="00347DB2">
            <w:pPr>
              <w:ind w:left="69"/>
              <w:contextualSpacing/>
              <w:rPr>
                <w:bCs/>
                <w:i/>
                <w:iCs/>
                <w:color w:val="0D0D0D" w:themeColor="text1" w:themeTint="F2"/>
              </w:rPr>
            </w:pPr>
            <w:r w:rsidRPr="00465C52">
              <w:rPr>
                <w:bCs/>
                <w:color w:val="0D0D0D" w:themeColor="text1" w:themeTint="F2"/>
                <w:spacing w:val="-2"/>
              </w:rPr>
              <w:t xml:space="preserve">Bidder: </w:t>
            </w:r>
            <w:r w:rsidRPr="00465C52">
              <w:rPr>
                <w:bCs/>
                <w:i/>
                <w:iCs/>
                <w:color w:val="0D0D0D" w:themeColor="text1" w:themeTint="F2"/>
              </w:rPr>
              <w:t>_____________________________</w:t>
            </w:r>
          </w:p>
          <w:p w14:paraId="38861A4C" w14:textId="77777777" w:rsidR="000B3397" w:rsidRPr="00465C52" w:rsidRDefault="000B3397" w:rsidP="00347DB2">
            <w:pPr>
              <w:ind w:left="69"/>
              <w:contextualSpacing/>
              <w:rPr>
                <w:bCs/>
                <w:i/>
                <w:iCs/>
                <w:color w:val="0D0D0D" w:themeColor="text1" w:themeTint="F2"/>
              </w:rPr>
            </w:pPr>
            <w:r w:rsidRPr="00465C52">
              <w:rPr>
                <w:bCs/>
                <w:color w:val="0D0D0D" w:themeColor="text1" w:themeTint="F2"/>
                <w:spacing w:val="-2"/>
              </w:rPr>
              <w:t xml:space="preserve">Amount of contract: </w:t>
            </w:r>
            <w:r w:rsidRPr="00465C52">
              <w:rPr>
                <w:bCs/>
                <w:i/>
                <w:iCs/>
                <w:color w:val="0D0D0D" w:themeColor="text1" w:themeTint="F2"/>
              </w:rPr>
              <w:t>___________________</w:t>
            </w:r>
          </w:p>
          <w:p w14:paraId="0BABB140" w14:textId="77777777" w:rsidR="000B3397" w:rsidRPr="00465C52" w:rsidRDefault="000B3397" w:rsidP="00347DB2">
            <w:pPr>
              <w:ind w:left="69"/>
              <w:contextualSpacing/>
              <w:rPr>
                <w:bCs/>
                <w:color w:val="0D0D0D" w:themeColor="text1" w:themeTint="F2"/>
                <w:spacing w:val="-2"/>
              </w:rPr>
            </w:pPr>
            <w:r w:rsidRPr="00465C52">
              <w:rPr>
                <w:bCs/>
                <w:color w:val="0D0D0D" w:themeColor="text1" w:themeTint="F2"/>
                <w:spacing w:val="-2"/>
              </w:rPr>
              <w:t xml:space="preserve">Name of Employer: </w:t>
            </w:r>
            <w:r w:rsidRPr="00465C52">
              <w:rPr>
                <w:bCs/>
                <w:i/>
                <w:iCs/>
                <w:color w:val="0D0D0D" w:themeColor="text1" w:themeTint="F2"/>
              </w:rPr>
              <w:t>____________________</w:t>
            </w:r>
          </w:p>
          <w:p w14:paraId="54BB9D58" w14:textId="77777777" w:rsidR="000B3397" w:rsidRPr="00465C52" w:rsidRDefault="000B3397" w:rsidP="00347DB2">
            <w:pPr>
              <w:contextualSpacing/>
              <w:rPr>
                <w:bCs/>
                <w:color w:val="0D0D0D" w:themeColor="text1" w:themeTint="F2"/>
              </w:rPr>
            </w:pPr>
            <w:r w:rsidRPr="00465C52">
              <w:rPr>
                <w:bCs/>
                <w:color w:val="0D0D0D" w:themeColor="text1" w:themeTint="F2"/>
                <w:spacing w:val="-2"/>
              </w:rPr>
              <w:t xml:space="preserve">Address: </w:t>
            </w:r>
            <w:r w:rsidRPr="00465C52">
              <w:rPr>
                <w:bCs/>
                <w:i/>
                <w:iCs/>
                <w:color w:val="0D0D0D" w:themeColor="text1" w:themeTint="F2"/>
              </w:rPr>
              <w:t>_____________________________</w:t>
            </w:r>
          </w:p>
        </w:tc>
        <w:tc>
          <w:tcPr>
            <w:tcW w:w="2015" w:type="dxa"/>
            <w:tcBorders>
              <w:top w:val="single" w:sz="2" w:space="0" w:color="auto"/>
              <w:left w:val="single" w:sz="2" w:space="0" w:color="auto"/>
              <w:bottom w:val="single" w:sz="2" w:space="0" w:color="auto"/>
              <w:right w:val="single" w:sz="2" w:space="0" w:color="auto"/>
            </w:tcBorders>
          </w:tcPr>
          <w:p w14:paraId="3C90228B" w14:textId="77777777" w:rsidR="000B3397" w:rsidRPr="00465C52" w:rsidRDefault="000B3397" w:rsidP="00347DB2">
            <w:pPr>
              <w:contextualSpacing/>
              <w:jc w:val="center"/>
              <w:rPr>
                <w:bCs/>
                <w:color w:val="0D0D0D" w:themeColor="text1" w:themeTint="F2"/>
              </w:rPr>
            </w:pPr>
          </w:p>
        </w:tc>
      </w:tr>
      <w:tr w:rsidR="0016255D" w:rsidRPr="00465C52" w14:paraId="0BFEB52E" w14:textId="77777777" w:rsidTr="00AE3FF7">
        <w:tc>
          <w:tcPr>
            <w:tcW w:w="1122" w:type="dxa"/>
            <w:tcBorders>
              <w:top w:val="single" w:sz="2" w:space="0" w:color="auto"/>
              <w:left w:val="single" w:sz="2" w:space="0" w:color="auto"/>
              <w:bottom w:val="single" w:sz="2" w:space="0" w:color="auto"/>
              <w:right w:val="single" w:sz="2" w:space="0" w:color="auto"/>
            </w:tcBorders>
          </w:tcPr>
          <w:p w14:paraId="4A0A0171" w14:textId="77777777" w:rsidR="000B3397" w:rsidRPr="00465C52" w:rsidRDefault="000B3397" w:rsidP="00347DB2">
            <w:pPr>
              <w:contextualSpacing/>
              <w:jc w:val="center"/>
              <w:rPr>
                <w:bCs/>
                <w:color w:val="0D0D0D" w:themeColor="text1" w:themeTint="F2"/>
              </w:rPr>
            </w:pPr>
          </w:p>
        </w:tc>
        <w:tc>
          <w:tcPr>
            <w:tcW w:w="1080" w:type="dxa"/>
            <w:tcBorders>
              <w:top w:val="single" w:sz="2" w:space="0" w:color="auto"/>
              <w:left w:val="single" w:sz="2" w:space="0" w:color="auto"/>
              <w:bottom w:val="single" w:sz="2" w:space="0" w:color="auto"/>
              <w:right w:val="single" w:sz="2" w:space="0" w:color="auto"/>
            </w:tcBorders>
          </w:tcPr>
          <w:p w14:paraId="7CE61C39" w14:textId="77777777" w:rsidR="000B3397" w:rsidRPr="00465C52" w:rsidRDefault="000B3397" w:rsidP="00347DB2">
            <w:pPr>
              <w:contextualSpacing/>
              <w:jc w:val="center"/>
              <w:rPr>
                <w:bCs/>
                <w:color w:val="0D0D0D" w:themeColor="text1" w:themeTint="F2"/>
              </w:rPr>
            </w:pPr>
          </w:p>
        </w:tc>
        <w:tc>
          <w:tcPr>
            <w:tcW w:w="5040" w:type="dxa"/>
            <w:tcBorders>
              <w:top w:val="single" w:sz="2" w:space="0" w:color="auto"/>
              <w:left w:val="single" w:sz="2" w:space="0" w:color="auto"/>
              <w:bottom w:val="single" w:sz="2" w:space="0" w:color="auto"/>
              <w:right w:val="single" w:sz="2" w:space="0" w:color="auto"/>
            </w:tcBorders>
          </w:tcPr>
          <w:p w14:paraId="22D5A9A6" w14:textId="77777777" w:rsidR="000B3397" w:rsidRPr="00465C52" w:rsidRDefault="000B3397" w:rsidP="00347DB2">
            <w:pPr>
              <w:ind w:left="69"/>
              <w:contextualSpacing/>
              <w:rPr>
                <w:bCs/>
                <w:i/>
                <w:iCs/>
                <w:color w:val="0D0D0D" w:themeColor="text1" w:themeTint="F2"/>
              </w:rPr>
            </w:pPr>
            <w:r w:rsidRPr="00465C52">
              <w:rPr>
                <w:bCs/>
                <w:color w:val="0D0D0D" w:themeColor="text1" w:themeTint="F2"/>
                <w:spacing w:val="-9"/>
              </w:rPr>
              <w:t xml:space="preserve">Contract name: </w:t>
            </w:r>
            <w:r w:rsidRPr="00465C52">
              <w:rPr>
                <w:bCs/>
                <w:i/>
                <w:iCs/>
                <w:color w:val="0D0D0D" w:themeColor="text1" w:themeTint="F2"/>
              </w:rPr>
              <w:t>_________________________</w:t>
            </w:r>
          </w:p>
          <w:p w14:paraId="79DA115B" w14:textId="77777777" w:rsidR="000B3397" w:rsidRPr="00465C52" w:rsidRDefault="000B3397" w:rsidP="00347DB2">
            <w:pPr>
              <w:ind w:left="69"/>
              <w:contextualSpacing/>
              <w:rPr>
                <w:bCs/>
                <w:color w:val="0D0D0D" w:themeColor="text1" w:themeTint="F2"/>
                <w:spacing w:val="-2"/>
              </w:rPr>
            </w:pPr>
            <w:r w:rsidRPr="00465C52">
              <w:rPr>
                <w:bCs/>
                <w:color w:val="0D0D0D" w:themeColor="text1" w:themeTint="F2"/>
                <w:spacing w:val="-2"/>
              </w:rPr>
              <w:t>Brief Description of the Works performed by the</w:t>
            </w:r>
          </w:p>
          <w:p w14:paraId="3DD8B7E9" w14:textId="77777777" w:rsidR="000B3397" w:rsidRPr="00465C52" w:rsidRDefault="000B3397" w:rsidP="00347DB2">
            <w:pPr>
              <w:ind w:left="69"/>
              <w:contextualSpacing/>
              <w:rPr>
                <w:bCs/>
                <w:i/>
                <w:iCs/>
                <w:color w:val="0D0D0D" w:themeColor="text1" w:themeTint="F2"/>
              </w:rPr>
            </w:pPr>
            <w:r w:rsidRPr="00465C52">
              <w:rPr>
                <w:bCs/>
                <w:color w:val="0D0D0D" w:themeColor="text1" w:themeTint="F2"/>
                <w:spacing w:val="-2"/>
              </w:rPr>
              <w:t xml:space="preserve">Bidder: </w:t>
            </w:r>
            <w:r w:rsidRPr="00465C52">
              <w:rPr>
                <w:bCs/>
                <w:i/>
                <w:iCs/>
                <w:color w:val="0D0D0D" w:themeColor="text1" w:themeTint="F2"/>
              </w:rPr>
              <w:t>_____________________________</w:t>
            </w:r>
          </w:p>
          <w:p w14:paraId="3E143631" w14:textId="77777777" w:rsidR="000B3397" w:rsidRPr="00465C52" w:rsidRDefault="000B3397" w:rsidP="00347DB2">
            <w:pPr>
              <w:ind w:left="69"/>
              <w:contextualSpacing/>
              <w:rPr>
                <w:bCs/>
                <w:i/>
                <w:iCs/>
                <w:color w:val="0D0D0D" w:themeColor="text1" w:themeTint="F2"/>
              </w:rPr>
            </w:pPr>
            <w:r w:rsidRPr="00465C52">
              <w:rPr>
                <w:bCs/>
                <w:color w:val="0D0D0D" w:themeColor="text1" w:themeTint="F2"/>
                <w:spacing w:val="-2"/>
              </w:rPr>
              <w:t xml:space="preserve">Amount of contract: </w:t>
            </w:r>
            <w:r w:rsidRPr="00465C52">
              <w:rPr>
                <w:bCs/>
                <w:i/>
                <w:iCs/>
                <w:color w:val="0D0D0D" w:themeColor="text1" w:themeTint="F2"/>
              </w:rPr>
              <w:t>___________________</w:t>
            </w:r>
          </w:p>
          <w:p w14:paraId="286FD9C2" w14:textId="77777777" w:rsidR="000B3397" w:rsidRPr="00465C52" w:rsidRDefault="000B3397" w:rsidP="00347DB2">
            <w:pPr>
              <w:ind w:left="69"/>
              <w:contextualSpacing/>
              <w:rPr>
                <w:bCs/>
                <w:color w:val="0D0D0D" w:themeColor="text1" w:themeTint="F2"/>
                <w:spacing w:val="-2"/>
              </w:rPr>
            </w:pPr>
            <w:r w:rsidRPr="00465C52">
              <w:rPr>
                <w:bCs/>
                <w:color w:val="0D0D0D" w:themeColor="text1" w:themeTint="F2"/>
                <w:spacing w:val="-2"/>
              </w:rPr>
              <w:t xml:space="preserve">Name of Employer: </w:t>
            </w:r>
            <w:r w:rsidRPr="00465C52">
              <w:rPr>
                <w:bCs/>
                <w:i/>
                <w:iCs/>
                <w:color w:val="0D0D0D" w:themeColor="text1" w:themeTint="F2"/>
              </w:rPr>
              <w:t>___________________</w:t>
            </w:r>
          </w:p>
          <w:p w14:paraId="6601A6CA" w14:textId="77777777" w:rsidR="000B3397" w:rsidRPr="00465C52" w:rsidRDefault="004A183C" w:rsidP="00347DB2">
            <w:pPr>
              <w:contextualSpacing/>
              <w:rPr>
                <w:bCs/>
                <w:color w:val="0D0D0D" w:themeColor="text1" w:themeTint="F2"/>
              </w:rPr>
            </w:pPr>
            <w:r w:rsidRPr="00465C52">
              <w:rPr>
                <w:bCs/>
                <w:color w:val="0D0D0D" w:themeColor="text1" w:themeTint="F2"/>
                <w:spacing w:val="-2"/>
              </w:rPr>
              <w:t xml:space="preserve"> </w:t>
            </w:r>
            <w:r w:rsidR="000B3397" w:rsidRPr="00465C52">
              <w:rPr>
                <w:bCs/>
                <w:color w:val="0D0D0D" w:themeColor="text1" w:themeTint="F2"/>
                <w:spacing w:val="-2"/>
              </w:rPr>
              <w:t xml:space="preserve">Address: </w:t>
            </w:r>
            <w:r w:rsidR="000B3397" w:rsidRPr="00465C52">
              <w:rPr>
                <w:bCs/>
                <w:i/>
                <w:iCs/>
                <w:color w:val="0D0D0D" w:themeColor="text1" w:themeTint="F2"/>
              </w:rPr>
              <w:t>_________________________</w:t>
            </w:r>
          </w:p>
        </w:tc>
        <w:tc>
          <w:tcPr>
            <w:tcW w:w="2015" w:type="dxa"/>
            <w:tcBorders>
              <w:top w:val="single" w:sz="2" w:space="0" w:color="auto"/>
              <w:left w:val="single" w:sz="2" w:space="0" w:color="auto"/>
              <w:bottom w:val="single" w:sz="2" w:space="0" w:color="auto"/>
              <w:right w:val="single" w:sz="2" w:space="0" w:color="auto"/>
            </w:tcBorders>
          </w:tcPr>
          <w:p w14:paraId="68687FE0" w14:textId="77777777" w:rsidR="000B3397" w:rsidRPr="00465C52" w:rsidRDefault="000B3397" w:rsidP="00347DB2">
            <w:pPr>
              <w:contextualSpacing/>
              <w:jc w:val="center"/>
              <w:rPr>
                <w:bCs/>
                <w:color w:val="0D0D0D" w:themeColor="text1" w:themeTint="F2"/>
              </w:rPr>
            </w:pPr>
          </w:p>
        </w:tc>
      </w:tr>
      <w:tr w:rsidR="000B3397" w:rsidRPr="00465C52" w14:paraId="1364E280" w14:textId="77777777" w:rsidTr="00AE3FF7">
        <w:tc>
          <w:tcPr>
            <w:tcW w:w="1122" w:type="dxa"/>
            <w:tcBorders>
              <w:top w:val="single" w:sz="2" w:space="0" w:color="auto"/>
              <w:left w:val="single" w:sz="2" w:space="0" w:color="auto"/>
              <w:bottom w:val="single" w:sz="2" w:space="0" w:color="auto"/>
              <w:right w:val="single" w:sz="2" w:space="0" w:color="auto"/>
            </w:tcBorders>
          </w:tcPr>
          <w:p w14:paraId="45796267" w14:textId="77777777" w:rsidR="000B3397" w:rsidRPr="00465C52" w:rsidRDefault="000B3397" w:rsidP="00347DB2">
            <w:pPr>
              <w:contextualSpacing/>
              <w:jc w:val="center"/>
              <w:rPr>
                <w:bCs/>
                <w:color w:val="0D0D0D" w:themeColor="text1" w:themeTint="F2"/>
              </w:rPr>
            </w:pPr>
          </w:p>
        </w:tc>
        <w:tc>
          <w:tcPr>
            <w:tcW w:w="1080" w:type="dxa"/>
            <w:tcBorders>
              <w:top w:val="single" w:sz="2" w:space="0" w:color="auto"/>
              <w:left w:val="single" w:sz="2" w:space="0" w:color="auto"/>
              <w:bottom w:val="single" w:sz="2" w:space="0" w:color="auto"/>
              <w:right w:val="single" w:sz="2" w:space="0" w:color="auto"/>
            </w:tcBorders>
          </w:tcPr>
          <w:p w14:paraId="5CC0E833" w14:textId="77777777" w:rsidR="000B3397" w:rsidRPr="00465C52" w:rsidRDefault="000B3397" w:rsidP="00347DB2">
            <w:pPr>
              <w:contextualSpacing/>
              <w:jc w:val="center"/>
              <w:rPr>
                <w:bCs/>
                <w:color w:val="0D0D0D" w:themeColor="text1" w:themeTint="F2"/>
              </w:rPr>
            </w:pPr>
          </w:p>
        </w:tc>
        <w:tc>
          <w:tcPr>
            <w:tcW w:w="5040" w:type="dxa"/>
            <w:tcBorders>
              <w:top w:val="single" w:sz="2" w:space="0" w:color="auto"/>
              <w:left w:val="single" w:sz="2" w:space="0" w:color="auto"/>
              <w:bottom w:val="single" w:sz="2" w:space="0" w:color="auto"/>
              <w:right w:val="single" w:sz="2" w:space="0" w:color="auto"/>
            </w:tcBorders>
          </w:tcPr>
          <w:p w14:paraId="6F98E41C" w14:textId="77777777" w:rsidR="000B3397" w:rsidRPr="00465C52" w:rsidRDefault="000B3397" w:rsidP="00347DB2">
            <w:pPr>
              <w:ind w:left="69"/>
              <w:contextualSpacing/>
              <w:rPr>
                <w:bCs/>
                <w:i/>
                <w:iCs/>
                <w:color w:val="0D0D0D" w:themeColor="text1" w:themeTint="F2"/>
              </w:rPr>
            </w:pPr>
            <w:r w:rsidRPr="00465C52">
              <w:rPr>
                <w:bCs/>
                <w:color w:val="0D0D0D" w:themeColor="text1" w:themeTint="F2"/>
                <w:spacing w:val="-9"/>
              </w:rPr>
              <w:t xml:space="preserve">Contract name: </w:t>
            </w:r>
            <w:r w:rsidRPr="00465C52">
              <w:rPr>
                <w:bCs/>
                <w:i/>
                <w:iCs/>
                <w:color w:val="0D0D0D" w:themeColor="text1" w:themeTint="F2"/>
              </w:rPr>
              <w:t>________________________</w:t>
            </w:r>
          </w:p>
          <w:p w14:paraId="5774027A" w14:textId="77777777" w:rsidR="000B3397" w:rsidRPr="00465C52" w:rsidRDefault="000B3397" w:rsidP="00347DB2">
            <w:pPr>
              <w:ind w:left="69"/>
              <w:contextualSpacing/>
              <w:rPr>
                <w:bCs/>
                <w:color w:val="0D0D0D" w:themeColor="text1" w:themeTint="F2"/>
                <w:spacing w:val="-2"/>
              </w:rPr>
            </w:pPr>
            <w:r w:rsidRPr="00465C52">
              <w:rPr>
                <w:bCs/>
                <w:color w:val="0D0D0D" w:themeColor="text1" w:themeTint="F2"/>
                <w:spacing w:val="-2"/>
              </w:rPr>
              <w:t>Brief Description of the Works performed by the</w:t>
            </w:r>
          </w:p>
          <w:p w14:paraId="188FE959" w14:textId="77777777" w:rsidR="000B3397" w:rsidRPr="00465C52" w:rsidRDefault="000B3397" w:rsidP="00347DB2">
            <w:pPr>
              <w:ind w:left="69"/>
              <w:contextualSpacing/>
              <w:rPr>
                <w:bCs/>
                <w:i/>
                <w:iCs/>
                <w:color w:val="0D0D0D" w:themeColor="text1" w:themeTint="F2"/>
              </w:rPr>
            </w:pPr>
            <w:r w:rsidRPr="00465C52">
              <w:rPr>
                <w:bCs/>
                <w:color w:val="0D0D0D" w:themeColor="text1" w:themeTint="F2"/>
                <w:spacing w:val="-2"/>
              </w:rPr>
              <w:t xml:space="preserve">Bidder: </w:t>
            </w:r>
            <w:r w:rsidRPr="00465C52">
              <w:rPr>
                <w:bCs/>
                <w:i/>
                <w:iCs/>
                <w:color w:val="0D0D0D" w:themeColor="text1" w:themeTint="F2"/>
              </w:rPr>
              <w:t>__________________________</w:t>
            </w:r>
          </w:p>
          <w:p w14:paraId="63F7CBCE" w14:textId="77777777" w:rsidR="000B3397" w:rsidRPr="00465C52" w:rsidRDefault="000B3397" w:rsidP="00347DB2">
            <w:pPr>
              <w:ind w:left="69"/>
              <w:contextualSpacing/>
              <w:rPr>
                <w:bCs/>
                <w:i/>
                <w:iCs/>
                <w:color w:val="0D0D0D" w:themeColor="text1" w:themeTint="F2"/>
              </w:rPr>
            </w:pPr>
            <w:r w:rsidRPr="00465C52">
              <w:rPr>
                <w:bCs/>
                <w:color w:val="0D0D0D" w:themeColor="text1" w:themeTint="F2"/>
                <w:spacing w:val="-2"/>
              </w:rPr>
              <w:t xml:space="preserve">Amount of contract: </w:t>
            </w:r>
            <w:r w:rsidRPr="00465C52">
              <w:rPr>
                <w:bCs/>
                <w:i/>
                <w:iCs/>
                <w:color w:val="0D0D0D" w:themeColor="text1" w:themeTint="F2"/>
              </w:rPr>
              <w:t>___________________</w:t>
            </w:r>
          </w:p>
          <w:p w14:paraId="34527AD3" w14:textId="77777777" w:rsidR="000B3397" w:rsidRPr="00465C52" w:rsidRDefault="000B3397" w:rsidP="00347DB2">
            <w:pPr>
              <w:ind w:left="69"/>
              <w:contextualSpacing/>
              <w:rPr>
                <w:bCs/>
                <w:color w:val="0D0D0D" w:themeColor="text1" w:themeTint="F2"/>
                <w:spacing w:val="-2"/>
              </w:rPr>
            </w:pPr>
            <w:r w:rsidRPr="00465C52">
              <w:rPr>
                <w:bCs/>
                <w:color w:val="0D0D0D" w:themeColor="text1" w:themeTint="F2"/>
                <w:spacing w:val="-2"/>
              </w:rPr>
              <w:t xml:space="preserve">Name of Employer: </w:t>
            </w:r>
            <w:r w:rsidRPr="00465C52">
              <w:rPr>
                <w:bCs/>
                <w:i/>
                <w:iCs/>
                <w:color w:val="0D0D0D" w:themeColor="text1" w:themeTint="F2"/>
              </w:rPr>
              <w:t>___________________</w:t>
            </w:r>
          </w:p>
          <w:p w14:paraId="5B3EB416" w14:textId="77777777" w:rsidR="000B3397" w:rsidRPr="00465C52" w:rsidRDefault="004A183C" w:rsidP="00347DB2">
            <w:pPr>
              <w:contextualSpacing/>
              <w:rPr>
                <w:bCs/>
                <w:color w:val="0D0D0D" w:themeColor="text1" w:themeTint="F2"/>
              </w:rPr>
            </w:pPr>
            <w:r w:rsidRPr="00465C52">
              <w:rPr>
                <w:bCs/>
                <w:color w:val="0D0D0D" w:themeColor="text1" w:themeTint="F2"/>
                <w:spacing w:val="-2"/>
              </w:rPr>
              <w:t xml:space="preserve"> </w:t>
            </w:r>
            <w:r w:rsidR="000B3397" w:rsidRPr="00465C52">
              <w:rPr>
                <w:bCs/>
                <w:color w:val="0D0D0D" w:themeColor="text1" w:themeTint="F2"/>
                <w:spacing w:val="-2"/>
              </w:rPr>
              <w:t xml:space="preserve">Address: </w:t>
            </w:r>
            <w:r w:rsidR="000B3397" w:rsidRPr="00465C52">
              <w:rPr>
                <w:bCs/>
                <w:i/>
                <w:iCs/>
                <w:color w:val="0D0D0D" w:themeColor="text1" w:themeTint="F2"/>
              </w:rPr>
              <w:t>_________________________</w:t>
            </w:r>
          </w:p>
        </w:tc>
        <w:tc>
          <w:tcPr>
            <w:tcW w:w="2015" w:type="dxa"/>
            <w:tcBorders>
              <w:top w:val="single" w:sz="2" w:space="0" w:color="auto"/>
              <w:left w:val="single" w:sz="2" w:space="0" w:color="auto"/>
              <w:bottom w:val="single" w:sz="2" w:space="0" w:color="auto"/>
              <w:right w:val="single" w:sz="2" w:space="0" w:color="auto"/>
            </w:tcBorders>
          </w:tcPr>
          <w:p w14:paraId="0F8F9C1E" w14:textId="77777777" w:rsidR="000B3397" w:rsidRPr="00465C52" w:rsidRDefault="000B3397" w:rsidP="00347DB2">
            <w:pPr>
              <w:contextualSpacing/>
              <w:jc w:val="center"/>
              <w:rPr>
                <w:bCs/>
                <w:color w:val="0D0D0D" w:themeColor="text1" w:themeTint="F2"/>
              </w:rPr>
            </w:pPr>
          </w:p>
        </w:tc>
      </w:tr>
    </w:tbl>
    <w:p w14:paraId="2051F370" w14:textId="77777777" w:rsidR="000B3397" w:rsidRPr="00465C52" w:rsidRDefault="000B3397" w:rsidP="00347DB2">
      <w:pPr>
        <w:contextualSpacing/>
        <w:jc w:val="center"/>
        <w:rPr>
          <w:b/>
          <w:color w:val="0D0D0D" w:themeColor="text1" w:themeTint="F2"/>
          <w:sz w:val="32"/>
          <w:szCs w:val="32"/>
        </w:rPr>
      </w:pPr>
    </w:p>
    <w:bookmarkEnd w:id="753"/>
    <w:p w14:paraId="02F4C63D" w14:textId="77777777" w:rsidR="007B586E" w:rsidRPr="00465C52" w:rsidRDefault="007B586E" w:rsidP="00347DB2">
      <w:pPr>
        <w:contextualSpacing/>
        <w:jc w:val="center"/>
        <w:rPr>
          <w:iCs/>
          <w:color w:val="0D0D0D" w:themeColor="text1" w:themeTint="F2"/>
        </w:rPr>
      </w:pPr>
      <w:r w:rsidRPr="00465C52">
        <w:rPr>
          <w:color w:val="0D0D0D" w:themeColor="text1" w:themeTint="F2"/>
        </w:rPr>
        <w:br w:type="page"/>
      </w:r>
    </w:p>
    <w:p w14:paraId="0365CEA2" w14:textId="77777777" w:rsidR="000B3397" w:rsidRPr="00465C52" w:rsidRDefault="000B3397" w:rsidP="00347DB2">
      <w:pPr>
        <w:pStyle w:val="Section4-Heading2"/>
        <w:contextualSpacing/>
        <w:rPr>
          <w:color w:val="0D0D0D" w:themeColor="text1" w:themeTint="F2"/>
        </w:rPr>
      </w:pPr>
      <w:bookmarkStart w:id="754" w:name="_Toc446329319"/>
      <w:bookmarkStart w:id="755" w:name="_Toc63695107"/>
      <w:proofErr w:type="gramStart"/>
      <w:r w:rsidRPr="00465C52">
        <w:rPr>
          <w:color w:val="0D0D0D" w:themeColor="text1" w:themeTint="F2"/>
          <w:szCs w:val="32"/>
        </w:rPr>
        <w:lastRenderedPageBreak/>
        <w:t>Form</w:t>
      </w:r>
      <w:proofErr w:type="gramEnd"/>
      <w:r w:rsidRPr="00465C52">
        <w:rPr>
          <w:color w:val="0D0D0D" w:themeColor="text1" w:themeTint="F2"/>
          <w:szCs w:val="32"/>
        </w:rPr>
        <w:t xml:space="preserve"> EXP - 4.2(a)</w:t>
      </w:r>
      <w:r w:rsidR="00DF1785" w:rsidRPr="00465C52">
        <w:rPr>
          <w:color w:val="0D0D0D" w:themeColor="text1" w:themeTint="F2"/>
          <w:szCs w:val="32"/>
        </w:rPr>
        <w:t xml:space="preserve">: </w:t>
      </w:r>
      <w:bookmarkStart w:id="756" w:name="_Toc108424569"/>
      <w:r w:rsidRPr="00465C52">
        <w:rPr>
          <w:color w:val="0D0D0D" w:themeColor="text1" w:themeTint="F2"/>
        </w:rPr>
        <w:t>Specific Construction and Contract Management Experience</w:t>
      </w:r>
      <w:bookmarkEnd w:id="754"/>
      <w:bookmarkEnd w:id="755"/>
      <w:bookmarkEnd w:id="756"/>
    </w:p>
    <w:p w14:paraId="73B4C05E" w14:textId="77777777" w:rsidR="00AB4D20" w:rsidRPr="00465C52" w:rsidRDefault="00AB4D20" w:rsidP="00347DB2">
      <w:pPr>
        <w:spacing w:before="288" w:after="324"/>
        <w:contextualSpacing/>
        <w:jc w:val="right"/>
        <w:rPr>
          <w:color w:val="0D0D0D" w:themeColor="text1" w:themeTint="F2"/>
          <w:spacing w:val="-4"/>
        </w:rPr>
      </w:pPr>
      <w:r w:rsidRPr="00465C52">
        <w:rPr>
          <w:color w:val="0D0D0D" w:themeColor="text1" w:themeTint="F2"/>
          <w:spacing w:val="-4"/>
        </w:rPr>
        <w:t xml:space="preserve">Bidder’s Name: </w:t>
      </w:r>
      <w:r w:rsidRPr="00465C52">
        <w:rPr>
          <w:i/>
          <w:iCs/>
          <w:color w:val="0D0D0D" w:themeColor="text1" w:themeTint="F2"/>
          <w:spacing w:val="-6"/>
        </w:rPr>
        <w:t>________________</w:t>
      </w:r>
      <w:r w:rsidRPr="00465C52">
        <w:rPr>
          <w:i/>
          <w:iCs/>
          <w:color w:val="0D0D0D" w:themeColor="text1" w:themeTint="F2"/>
          <w:spacing w:val="-6"/>
        </w:rPr>
        <w:br/>
      </w:r>
      <w:r w:rsidRPr="00465C52">
        <w:rPr>
          <w:color w:val="0D0D0D" w:themeColor="text1" w:themeTint="F2"/>
          <w:spacing w:val="-4"/>
        </w:rPr>
        <w:t xml:space="preserve">Date: </w:t>
      </w:r>
      <w:r w:rsidRPr="00465C52">
        <w:rPr>
          <w:i/>
          <w:iCs/>
          <w:color w:val="0D0D0D" w:themeColor="text1" w:themeTint="F2"/>
          <w:spacing w:val="-6"/>
        </w:rPr>
        <w:t>______________________</w:t>
      </w:r>
      <w:r w:rsidRPr="00465C52">
        <w:rPr>
          <w:i/>
          <w:iCs/>
          <w:color w:val="0D0D0D" w:themeColor="text1" w:themeTint="F2"/>
          <w:spacing w:val="-6"/>
        </w:rPr>
        <w:br/>
      </w:r>
      <w:r w:rsidRPr="00465C52">
        <w:rPr>
          <w:color w:val="0D0D0D" w:themeColor="text1" w:themeTint="F2"/>
          <w:spacing w:val="-4"/>
        </w:rPr>
        <w:t>Joint Venture Member’s Name_________________________</w:t>
      </w:r>
      <w:r w:rsidRPr="00465C52">
        <w:rPr>
          <w:i/>
          <w:iCs/>
          <w:color w:val="0D0D0D" w:themeColor="text1" w:themeTint="F2"/>
          <w:spacing w:val="-6"/>
        </w:rPr>
        <w:br/>
      </w:r>
      <w:r w:rsidR="00B50A91" w:rsidRPr="00465C52">
        <w:rPr>
          <w:color w:val="0D0D0D" w:themeColor="text1" w:themeTint="F2"/>
          <w:spacing w:val="-4"/>
        </w:rPr>
        <w:t>RFB</w:t>
      </w:r>
      <w:r w:rsidRPr="00465C52">
        <w:rPr>
          <w:color w:val="0D0D0D" w:themeColor="text1" w:themeTint="F2"/>
          <w:spacing w:val="-4"/>
        </w:rPr>
        <w:t xml:space="preserve"> No. and title: </w:t>
      </w:r>
      <w:r w:rsidRPr="00465C52">
        <w:rPr>
          <w:i/>
          <w:iCs/>
          <w:color w:val="0D0D0D" w:themeColor="text1" w:themeTint="F2"/>
          <w:spacing w:val="-6"/>
        </w:rPr>
        <w:t>___________________________</w:t>
      </w:r>
      <w:r w:rsidRPr="00465C52">
        <w:rPr>
          <w:i/>
          <w:iCs/>
          <w:color w:val="0D0D0D" w:themeColor="text1" w:themeTint="F2"/>
          <w:spacing w:val="-6"/>
        </w:rPr>
        <w:br/>
      </w:r>
      <w:r w:rsidRPr="00465C52">
        <w:rPr>
          <w:color w:val="0D0D0D" w:themeColor="text1" w:themeTint="F2"/>
          <w:spacing w:val="-4"/>
        </w:rPr>
        <w:t xml:space="preserve">Page </w:t>
      </w:r>
      <w:r w:rsidRPr="00465C52">
        <w:rPr>
          <w:i/>
          <w:iCs/>
          <w:color w:val="0D0D0D" w:themeColor="text1" w:themeTint="F2"/>
          <w:spacing w:val="-6"/>
        </w:rPr>
        <w:t>_______________</w:t>
      </w:r>
      <w:r w:rsidRPr="00465C52">
        <w:rPr>
          <w:color w:val="0D0D0D" w:themeColor="text1" w:themeTint="F2"/>
          <w:spacing w:val="-4"/>
        </w:rPr>
        <w:t xml:space="preserve">of </w:t>
      </w:r>
      <w:r w:rsidRPr="00465C52">
        <w:rPr>
          <w:i/>
          <w:iCs/>
          <w:color w:val="0D0D0D" w:themeColor="text1" w:themeTint="F2"/>
          <w:spacing w:val="-6"/>
        </w:rPr>
        <w:t>______________</w:t>
      </w:r>
      <w:r w:rsidRPr="00465C52">
        <w:rPr>
          <w:color w:val="0D0D0D" w:themeColor="text1" w:themeTint="F2"/>
          <w:spacing w:val="-4"/>
        </w:rPr>
        <w:t>pages</w:t>
      </w:r>
    </w:p>
    <w:tbl>
      <w:tblPr>
        <w:tblW w:w="9180" w:type="dxa"/>
        <w:tblInd w:w="-183" w:type="dxa"/>
        <w:tblLayout w:type="fixed"/>
        <w:tblCellMar>
          <w:left w:w="0" w:type="dxa"/>
          <w:right w:w="0" w:type="dxa"/>
        </w:tblCellMar>
        <w:tblLook w:val="0000" w:firstRow="0" w:lastRow="0" w:firstColumn="0" w:lastColumn="0" w:noHBand="0" w:noVBand="0"/>
      </w:tblPr>
      <w:tblGrid>
        <w:gridCol w:w="3745"/>
        <w:gridCol w:w="1301"/>
        <w:gridCol w:w="90"/>
        <w:gridCol w:w="1524"/>
        <w:gridCol w:w="1440"/>
        <w:gridCol w:w="1080"/>
      </w:tblGrid>
      <w:tr w:rsidR="0016255D" w:rsidRPr="00465C52" w14:paraId="3EC0EDD9" w14:textId="77777777" w:rsidTr="009F0109">
        <w:tc>
          <w:tcPr>
            <w:tcW w:w="3745" w:type="dxa"/>
            <w:tcBorders>
              <w:top w:val="single" w:sz="2" w:space="0" w:color="auto"/>
              <w:left w:val="single" w:sz="2" w:space="0" w:color="auto"/>
              <w:bottom w:val="single" w:sz="2" w:space="0" w:color="auto"/>
              <w:right w:val="single" w:sz="2" w:space="0" w:color="auto"/>
            </w:tcBorders>
          </w:tcPr>
          <w:p w14:paraId="7844CAB9" w14:textId="77777777" w:rsidR="000B3397" w:rsidRPr="00465C52" w:rsidRDefault="000B3397" w:rsidP="00347DB2">
            <w:pPr>
              <w:tabs>
                <w:tab w:val="left" w:pos="1404"/>
                <w:tab w:val="left" w:pos="2988"/>
              </w:tabs>
              <w:spacing w:before="180"/>
              <w:ind w:left="59"/>
              <w:contextualSpacing/>
              <w:rPr>
                <w:b/>
                <w:bCs/>
                <w:color w:val="0D0D0D" w:themeColor="text1" w:themeTint="F2"/>
                <w:spacing w:val="4"/>
              </w:rPr>
            </w:pPr>
            <w:r w:rsidRPr="00465C52">
              <w:rPr>
                <w:b/>
                <w:bCs/>
                <w:color w:val="0D0D0D" w:themeColor="text1" w:themeTint="F2"/>
                <w:spacing w:val="4"/>
              </w:rPr>
              <w:t>Similar Contract No.</w:t>
            </w:r>
          </w:p>
          <w:p w14:paraId="0222248E" w14:textId="77777777" w:rsidR="000B3397" w:rsidRPr="00465C52" w:rsidRDefault="000B3397" w:rsidP="00347DB2">
            <w:pPr>
              <w:ind w:left="90" w:right="49"/>
              <w:contextualSpacing/>
              <w:rPr>
                <w:bCs/>
                <w:i/>
                <w:iCs/>
                <w:color w:val="0D0D0D" w:themeColor="text1" w:themeTint="F2"/>
              </w:rPr>
            </w:pPr>
          </w:p>
        </w:tc>
        <w:tc>
          <w:tcPr>
            <w:tcW w:w="5435" w:type="dxa"/>
            <w:gridSpan w:val="5"/>
            <w:tcBorders>
              <w:top w:val="single" w:sz="2" w:space="0" w:color="auto"/>
              <w:left w:val="single" w:sz="2" w:space="0" w:color="auto"/>
              <w:bottom w:val="single" w:sz="2" w:space="0" w:color="auto"/>
              <w:right w:val="single" w:sz="2" w:space="0" w:color="auto"/>
            </w:tcBorders>
          </w:tcPr>
          <w:p w14:paraId="72E10D1C" w14:textId="77777777" w:rsidR="000B3397" w:rsidRPr="00465C52" w:rsidRDefault="000B3397" w:rsidP="00347DB2">
            <w:pPr>
              <w:contextualSpacing/>
              <w:jc w:val="center"/>
              <w:rPr>
                <w:b/>
                <w:bCs/>
                <w:color w:val="0D0D0D" w:themeColor="text1" w:themeTint="F2"/>
                <w:spacing w:val="4"/>
              </w:rPr>
            </w:pPr>
            <w:r w:rsidRPr="00465C52">
              <w:rPr>
                <w:b/>
                <w:bCs/>
                <w:color w:val="0D0D0D" w:themeColor="text1" w:themeTint="F2"/>
                <w:spacing w:val="4"/>
              </w:rPr>
              <w:t>Information</w:t>
            </w:r>
          </w:p>
        </w:tc>
      </w:tr>
      <w:tr w:rsidR="0016255D" w:rsidRPr="00465C52" w14:paraId="6182917D" w14:textId="77777777" w:rsidTr="009F0109">
        <w:trPr>
          <w:trHeight w:hRule="exact" w:val="413"/>
        </w:trPr>
        <w:tc>
          <w:tcPr>
            <w:tcW w:w="3745" w:type="dxa"/>
            <w:tcBorders>
              <w:top w:val="single" w:sz="2" w:space="0" w:color="auto"/>
              <w:left w:val="single" w:sz="2" w:space="0" w:color="auto"/>
              <w:bottom w:val="single" w:sz="2" w:space="0" w:color="auto"/>
              <w:right w:val="single" w:sz="2" w:space="0" w:color="auto"/>
            </w:tcBorders>
          </w:tcPr>
          <w:p w14:paraId="0A71865C" w14:textId="77777777" w:rsidR="000B3397" w:rsidRPr="00465C52" w:rsidRDefault="000B3397" w:rsidP="00347DB2">
            <w:pPr>
              <w:spacing w:before="144"/>
              <w:ind w:left="42"/>
              <w:contextualSpacing/>
              <w:rPr>
                <w:bCs/>
                <w:color w:val="0D0D0D" w:themeColor="text1" w:themeTint="F2"/>
                <w:spacing w:val="-8"/>
              </w:rPr>
            </w:pPr>
            <w:r w:rsidRPr="00465C52">
              <w:rPr>
                <w:bCs/>
                <w:color w:val="0D0D0D" w:themeColor="text1" w:themeTint="F2"/>
                <w:spacing w:val="-8"/>
              </w:rPr>
              <w:t>Contract Identification</w:t>
            </w:r>
          </w:p>
        </w:tc>
        <w:tc>
          <w:tcPr>
            <w:tcW w:w="5435" w:type="dxa"/>
            <w:gridSpan w:val="5"/>
            <w:tcBorders>
              <w:top w:val="single" w:sz="2" w:space="0" w:color="auto"/>
              <w:left w:val="single" w:sz="2" w:space="0" w:color="auto"/>
              <w:bottom w:val="single" w:sz="2" w:space="0" w:color="auto"/>
              <w:right w:val="single" w:sz="2" w:space="0" w:color="auto"/>
            </w:tcBorders>
          </w:tcPr>
          <w:p w14:paraId="403C39CF" w14:textId="77777777" w:rsidR="000B3397" w:rsidRPr="00465C52" w:rsidRDefault="000B3397" w:rsidP="00347DB2">
            <w:pPr>
              <w:spacing w:before="144"/>
              <w:ind w:right="471"/>
              <w:contextualSpacing/>
              <w:jc w:val="right"/>
              <w:rPr>
                <w:bCs/>
                <w:i/>
                <w:iCs/>
                <w:color w:val="0D0D0D" w:themeColor="text1" w:themeTint="F2"/>
                <w:spacing w:val="2"/>
              </w:rPr>
            </w:pPr>
          </w:p>
        </w:tc>
      </w:tr>
      <w:tr w:rsidR="0016255D" w:rsidRPr="00465C52" w14:paraId="4D7D48E7" w14:textId="77777777" w:rsidTr="009F0109">
        <w:trPr>
          <w:trHeight w:hRule="exact" w:val="408"/>
        </w:trPr>
        <w:tc>
          <w:tcPr>
            <w:tcW w:w="3745" w:type="dxa"/>
            <w:tcBorders>
              <w:top w:val="single" w:sz="2" w:space="0" w:color="auto"/>
              <w:left w:val="single" w:sz="2" w:space="0" w:color="auto"/>
              <w:bottom w:val="single" w:sz="2" w:space="0" w:color="auto"/>
              <w:right w:val="single" w:sz="2" w:space="0" w:color="auto"/>
            </w:tcBorders>
          </w:tcPr>
          <w:p w14:paraId="691459B3" w14:textId="77777777" w:rsidR="000B3397" w:rsidRPr="00465C52" w:rsidRDefault="000B3397" w:rsidP="00347DB2">
            <w:pPr>
              <w:spacing w:before="144"/>
              <w:ind w:left="42"/>
              <w:contextualSpacing/>
              <w:rPr>
                <w:bCs/>
                <w:color w:val="0D0D0D" w:themeColor="text1" w:themeTint="F2"/>
                <w:spacing w:val="-10"/>
              </w:rPr>
            </w:pPr>
            <w:r w:rsidRPr="00465C52">
              <w:rPr>
                <w:bCs/>
                <w:color w:val="0D0D0D" w:themeColor="text1" w:themeTint="F2"/>
                <w:spacing w:val="-10"/>
              </w:rPr>
              <w:t>Award date</w:t>
            </w:r>
          </w:p>
        </w:tc>
        <w:tc>
          <w:tcPr>
            <w:tcW w:w="5435" w:type="dxa"/>
            <w:gridSpan w:val="5"/>
            <w:tcBorders>
              <w:top w:val="single" w:sz="2" w:space="0" w:color="auto"/>
              <w:left w:val="single" w:sz="2" w:space="0" w:color="auto"/>
              <w:bottom w:val="single" w:sz="2" w:space="0" w:color="auto"/>
              <w:right w:val="single" w:sz="2" w:space="0" w:color="auto"/>
            </w:tcBorders>
          </w:tcPr>
          <w:p w14:paraId="4CC21A71" w14:textId="77777777" w:rsidR="000B3397" w:rsidRPr="00465C52" w:rsidRDefault="000B3397" w:rsidP="00347DB2">
            <w:pPr>
              <w:spacing w:before="144"/>
              <w:ind w:right="741"/>
              <w:contextualSpacing/>
              <w:jc w:val="right"/>
              <w:rPr>
                <w:bCs/>
                <w:i/>
                <w:iCs/>
                <w:color w:val="0D0D0D" w:themeColor="text1" w:themeTint="F2"/>
                <w:spacing w:val="2"/>
              </w:rPr>
            </w:pPr>
          </w:p>
        </w:tc>
      </w:tr>
      <w:tr w:rsidR="0016255D" w:rsidRPr="00465C52" w14:paraId="524C17F8" w14:textId="77777777" w:rsidTr="009F0109">
        <w:trPr>
          <w:trHeight w:hRule="exact" w:val="413"/>
        </w:trPr>
        <w:tc>
          <w:tcPr>
            <w:tcW w:w="3745" w:type="dxa"/>
            <w:tcBorders>
              <w:top w:val="single" w:sz="2" w:space="0" w:color="auto"/>
              <w:left w:val="single" w:sz="2" w:space="0" w:color="auto"/>
              <w:bottom w:val="single" w:sz="2" w:space="0" w:color="auto"/>
              <w:right w:val="single" w:sz="2" w:space="0" w:color="auto"/>
            </w:tcBorders>
          </w:tcPr>
          <w:p w14:paraId="5A629651" w14:textId="77777777" w:rsidR="000B3397" w:rsidRPr="00465C52" w:rsidRDefault="000B3397" w:rsidP="00347DB2">
            <w:pPr>
              <w:spacing w:before="144"/>
              <w:ind w:left="42"/>
              <w:contextualSpacing/>
              <w:rPr>
                <w:bCs/>
                <w:color w:val="0D0D0D" w:themeColor="text1" w:themeTint="F2"/>
                <w:spacing w:val="-4"/>
              </w:rPr>
            </w:pPr>
            <w:r w:rsidRPr="00465C52">
              <w:rPr>
                <w:bCs/>
                <w:color w:val="0D0D0D" w:themeColor="text1" w:themeTint="F2"/>
                <w:spacing w:val="-4"/>
              </w:rPr>
              <w:t>Completion date</w:t>
            </w:r>
          </w:p>
        </w:tc>
        <w:tc>
          <w:tcPr>
            <w:tcW w:w="5435" w:type="dxa"/>
            <w:gridSpan w:val="5"/>
            <w:tcBorders>
              <w:top w:val="single" w:sz="2" w:space="0" w:color="auto"/>
              <w:left w:val="single" w:sz="2" w:space="0" w:color="auto"/>
              <w:bottom w:val="single" w:sz="2" w:space="0" w:color="auto"/>
              <w:right w:val="single" w:sz="2" w:space="0" w:color="auto"/>
            </w:tcBorders>
          </w:tcPr>
          <w:p w14:paraId="132D7772" w14:textId="77777777" w:rsidR="000B3397" w:rsidRPr="00465C52" w:rsidRDefault="000B3397" w:rsidP="00347DB2">
            <w:pPr>
              <w:spacing w:before="144"/>
              <w:ind w:right="381"/>
              <w:contextualSpacing/>
              <w:jc w:val="right"/>
              <w:rPr>
                <w:bCs/>
                <w:i/>
                <w:iCs/>
                <w:color w:val="0D0D0D" w:themeColor="text1" w:themeTint="F2"/>
                <w:spacing w:val="2"/>
              </w:rPr>
            </w:pPr>
          </w:p>
        </w:tc>
      </w:tr>
      <w:tr w:rsidR="0016255D" w:rsidRPr="00465C52" w14:paraId="6371AA69" w14:textId="77777777" w:rsidTr="009F0109">
        <w:trPr>
          <w:trHeight w:hRule="exact" w:val="1109"/>
        </w:trPr>
        <w:tc>
          <w:tcPr>
            <w:tcW w:w="3745" w:type="dxa"/>
            <w:tcBorders>
              <w:top w:val="single" w:sz="2" w:space="0" w:color="auto"/>
              <w:left w:val="single" w:sz="2" w:space="0" w:color="auto"/>
              <w:bottom w:val="single" w:sz="2" w:space="0" w:color="auto"/>
              <w:right w:val="single" w:sz="2" w:space="0" w:color="auto"/>
            </w:tcBorders>
          </w:tcPr>
          <w:p w14:paraId="4C4070D7" w14:textId="77777777" w:rsidR="000B3397" w:rsidRPr="00465C52" w:rsidRDefault="000B3397" w:rsidP="00347DB2">
            <w:pPr>
              <w:spacing w:before="144"/>
              <w:ind w:left="42"/>
              <w:contextualSpacing/>
              <w:rPr>
                <w:bCs/>
                <w:color w:val="0D0D0D" w:themeColor="text1" w:themeTint="F2"/>
                <w:spacing w:val="-4"/>
              </w:rPr>
            </w:pPr>
            <w:r w:rsidRPr="00465C52">
              <w:rPr>
                <w:bCs/>
                <w:color w:val="0D0D0D" w:themeColor="text1" w:themeTint="F2"/>
                <w:spacing w:val="-4"/>
              </w:rPr>
              <w:t>Role in Contract</w:t>
            </w:r>
          </w:p>
          <w:p w14:paraId="5F35C996" w14:textId="77777777" w:rsidR="000B3397" w:rsidRPr="00465C52" w:rsidRDefault="000B3397" w:rsidP="00347DB2">
            <w:pPr>
              <w:spacing w:after="396"/>
              <w:ind w:left="42"/>
              <w:contextualSpacing/>
              <w:rPr>
                <w:bCs/>
                <w:i/>
                <w:iCs/>
                <w:color w:val="0D0D0D" w:themeColor="text1" w:themeTint="F2"/>
                <w:spacing w:val="2"/>
              </w:rPr>
            </w:pPr>
          </w:p>
        </w:tc>
        <w:tc>
          <w:tcPr>
            <w:tcW w:w="1391" w:type="dxa"/>
            <w:gridSpan w:val="2"/>
            <w:tcBorders>
              <w:top w:val="single" w:sz="2" w:space="0" w:color="auto"/>
              <w:left w:val="single" w:sz="2" w:space="0" w:color="auto"/>
              <w:bottom w:val="single" w:sz="2" w:space="0" w:color="auto"/>
              <w:right w:val="single" w:sz="2" w:space="0" w:color="auto"/>
            </w:tcBorders>
            <w:vAlign w:val="center"/>
          </w:tcPr>
          <w:p w14:paraId="2D836565" w14:textId="77777777" w:rsidR="000B3397" w:rsidRPr="00465C52" w:rsidRDefault="000B3397" w:rsidP="00347DB2">
            <w:pPr>
              <w:ind w:left="35" w:right="96"/>
              <w:contextualSpacing/>
              <w:jc w:val="center"/>
              <w:rPr>
                <w:bCs/>
                <w:color w:val="0D0D0D" w:themeColor="text1" w:themeTint="F2"/>
                <w:spacing w:val="-4"/>
              </w:rPr>
            </w:pPr>
            <w:r w:rsidRPr="00465C52">
              <w:rPr>
                <w:bCs/>
                <w:color w:val="0D0D0D" w:themeColor="text1" w:themeTint="F2"/>
                <w:spacing w:val="-4"/>
              </w:rPr>
              <w:t xml:space="preserve">Prime Contractor </w:t>
            </w:r>
            <w:r w:rsidRPr="00465C52">
              <w:rPr>
                <w:rFonts w:ascii="Wingdings" w:eastAsia="Wingdings" w:hAnsi="Wingdings" w:cs="Wingdings"/>
                <w:color w:val="0D0D0D" w:themeColor="text1" w:themeTint="F2"/>
                <w:spacing w:val="-2"/>
              </w:rPr>
              <w:t></w:t>
            </w:r>
          </w:p>
        </w:tc>
        <w:tc>
          <w:tcPr>
            <w:tcW w:w="1524" w:type="dxa"/>
            <w:tcBorders>
              <w:top w:val="single" w:sz="2" w:space="0" w:color="auto"/>
              <w:left w:val="single" w:sz="2" w:space="0" w:color="auto"/>
              <w:bottom w:val="single" w:sz="2" w:space="0" w:color="auto"/>
              <w:right w:val="single" w:sz="2" w:space="0" w:color="auto"/>
            </w:tcBorders>
            <w:vAlign w:val="center"/>
          </w:tcPr>
          <w:p w14:paraId="24D5AEBB" w14:textId="77777777" w:rsidR="000B3397" w:rsidRPr="00465C52" w:rsidRDefault="000B3397" w:rsidP="00347DB2">
            <w:pPr>
              <w:ind w:right="90"/>
              <w:contextualSpacing/>
              <w:jc w:val="center"/>
              <w:rPr>
                <w:rFonts w:eastAsia="MS Mincho"/>
                <w:color w:val="0D0D0D" w:themeColor="text1" w:themeTint="F2"/>
                <w:spacing w:val="-2"/>
              </w:rPr>
            </w:pPr>
            <w:r w:rsidRPr="00465C52">
              <w:rPr>
                <w:bCs/>
                <w:color w:val="0D0D0D" w:themeColor="text1" w:themeTint="F2"/>
                <w:spacing w:val="-4"/>
              </w:rPr>
              <w:t>Member in JV</w:t>
            </w:r>
            <w:r w:rsidRPr="00465C52">
              <w:rPr>
                <w:rFonts w:eastAsia="MS Mincho"/>
                <w:color w:val="0D0D0D" w:themeColor="text1" w:themeTint="F2"/>
                <w:spacing w:val="-2"/>
              </w:rPr>
              <w:t xml:space="preserve"> </w:t>
            </w:r>
          </w:p>
          <w:p w14:paraId="349D0A03" w14:textId="77777777" w:rsidR="000B3397" w:rsidRPr="00465C52" w:rsidRDefault="000B3397" w:rsidP="00347DB2">
            <w:pPr>
              <w:ind w:right="374"/>
              <w:contextualSpacing/>
              <w:jc w:val="center"/>
              <w:rPr>
                <w:bCs/>
                <w:color w:val="0D0D0D" w:themeColor="text1" w:themeTint="F2"/>
                <w:spacing w:val="-4"/>
              </w:rPr>
            </w:pPr>
            <w:r w:rsidRPr="00465C52">
              <w:rPr>
                <w:rFonts w:ascii="Wingdings" w:eastAsia="Wingdings" w:hAnsi="Wingdings" w:cs="Wingdings"/>
                <w:color w:val="0D0D0D" w:themeColor="text1" w:themeTint="F2"/>
                <w:spacing w:val="-2"/>
              </w:rPr>
              <w:t></w:t>
            </w:r>
          </w:p>
        </w:tc>
        <w:tc>
          <w:tcPr>
            <w:tcW w:w="1440" w:type="dxa"/>
            <w:tcBorders>
              <w:top w:val="single" w:sz="2" w:space="0" w:color="auto"/>
              <w:left w:val="single" w:sz="2" w:space="0" w:color="auto"/>
              <w:bottom w:val="single" w:sz="2" w:space="0" w:color="auto"/>
              <w:right w:val="single" w:sz="2" w:space="0" w:color="auto"/>
            </w:tcBorders>
            <w:vAlign w:val="center"/>
          </w:tcPr>
          <w:p w14:paraId="0795D2E9" w14:textId="77777777" w:rsidR="000B3397" w:rsidRPr="00465C52" w:rsidRDefault="000B3397" w:rsidP="00347DB2">
            <w:pPr>
              <w:contextualSpacing/>
              <w:jc w:val="center"/>
              <w:rPr>
                <w:bCs/>
                <w:color w:val="0D0D0D" w:themeColor="text1" w:themeTint="F2"/>
                <w:spacing w:val="-4"/>
              </w:rPr>
            </w:pPr>
            <w:r w:rsidRPr="00465C52">
              <w:rPr>
                <w:bCs/>
                <w:color w:val="0D0D0D" w:themeColor="text1" w:themeTint="F2"/>
                <w:spacing w:val="-4"/>
              </w:rPr>
              <w:t>Management Contractor</w:t>
            </w:r>
          </w:p>
          <w:p w14:paraId="19C8E281" w14:textId="77777777" w:rsidR="000B3397" w:rsidRPr="00465C52" w:rsidRDefault="000B3397" w:rsidP="00347DB2">
            <w:pPr>
              <w:contextualSpacing/>
              <w:jc w:val="center"/>
              <w:rPr>
                <w:bCs/>
                <w:color w:val="0D0D0D" w:themeColor="text1" w:themeTint="F2"/>
                <w:spacing w:val="-4"/>
              </w:rPr>
            </w:pPr>
            <w:r w:rsidRPr="00465C52">
              <w:rPr>
                <w:rFonts w:ascii="Wingdings" w:eastAsia="Wingdings" w:hAnsi="Wingdings" w:cs="Wingdings"/>
                <w:color w:val="0D0D0D" w:themeColor="text1" w:themeTint="F2"/>
                <w:spacing w:val="-2"/>
              </w:rPr>
              <w:t></w:t>
            </w:r>
          </w:p>
        </w:tc>
        <w:tc>
          <w:tcPr>
            <w:tcW w:w="1080" w:type="dxa"/>
            <w:tcBorders>
              <w:top w:val="single" w:sz="2" w:space="0" w:color="auto"/>
              <w:left w:val="single" w:sz="2" w:space="0" w:color="auto"/>
              <w:bottom w:val="single" w:sz="2" w:space="0" w:color="auto"/>
              <w:right w:val="single" w:sz="2" w:space="0" w:color="auto"/>
            </w:tcBorders>
            <w:vAlign w:val="center"/>
          </w:tcPr>
          <w:p w14:paraId="4AA628A2" w14:textId="77777777" w:rsidR="000B3397" w:rsidRPr="00465C52" w:rsidRDefault="0009660F" w:rsidP="00347DB2">
            <w:pPr>
              <w:contextualSpacing/>
              <w:jc w:val="center"/>
              <w:rPr>
                <w:bCs/>
                <w:color w:val="0D0D0D" w:themeColor="text1" w:themeTint="F2"/>
                <w:spacing w:val="-4"/>
              </w:rPr>
            </w:pPr>
            <w:r w:rsidRPr="00465C52">
              <w:rPr>
                <w:bCs/>
                <w:color w:val="0D0D0D" w:themeColor="text1" w:themeTint="F2"/>
                <w:spacing w:val="-4"/>
              </w:rPr>
              <w:t>Sub</w:t>
            </w:r>
            <w:r w:rsidR="009F0109" w:rsidRPr="00465C52">
              <w:rPr>
                <w:bCs/>
                <w:color w:val="0D0D0D" w:themeColor="text1" w:themeTint="F2"/>
                <w:spacing w:val="-4"/>
              </w:rPr>
              <w:t>-</w:t>
            </w:r>
            <w:r w:rsidR="000B3397" w:rsidRPr="00465C52">
              <w:rPr>
                <w:bCs/>
                <w:color w:val="0D0D0D" w:themeColor="text1" w:themeTint="F2"/>
                <w:spacing w:val="-4"/>
              </w:rPr>
              <w:t xml:space="preserve">contractor </w:t>
            </w:r>
            <w:r w:rsidR="000B3397" w:rsidRPr="00465C52">
              <w:rPr>
                <w:rFonts w:ascii="Wingdings" w:eastAsia="Wingdings" w:hAnsi="Wingdings" w:cs="Wingdings"/>
                <w:color w:val="0D0D0D" w:themeColor="text1" w:themeTint="F2"/>
                <w:spacing w:val="-2"/>
              </w:rPr>
              <w:t></w:t>
            </w:r>
          </w:p>
        </w:tc>
      </w:tr>
      <w:tr w:rsidR="0016255D" w:rsidRPr="00465C52" w14:paraId="2A1197B1" w14:textId="77777777" w:rsidTr="009F0109">
        <w:tc>
          <w:tcPr>
            <w:tcW w:w="3745" w:type="dxa"/>
            <w:tcBorders>
              <w:top w:val="single" w:sz="2" w:space="0" w:color="auto"/>
              <w:left w:val="single" w:sz="2" w:space="0" w:color="auto"/>
              <w:right w:val="single" w:sz="2" w:space="0" w:color="auto"/>
            </w:tcBorders>
          </w:tcPr>
          <w:p w14:paraId="1AA37D00" w14:textId="77777777" w:rsidR="000B3397" w:rsidRPr="00465C52" w:rsidRDefault="000B3397" w:rsidP="00347DB2">
            <w:pPr>
              <w:spacing w:before="144" w:after="324"/>
              <w:ind w:left="42"/>
              <w:contextualSpacing/>
              <w:rPr>
                <w:bCs/>
                <w:color w:val="0D0D0D" w:themeColor="text1" w:themeTint="F2"/>
                <w:spacing w:val="-11"/>
              </w:rPr>
            </w:pPr>
            <w:r w:rsidRPr="00465C52">
              <w:rPr>
                <w:bCs/>
                <w:color w:val="0D0D0D" w:themeColor="text1" w:themeTint="F2"/>
                <w:spacing w:val="-11"/>
              </w:rPr>
              <w:t>Total Contract Amount</w:t>
            </w:r>
          </w:p>
        </w:tc>
        <w:tc>
          <w:tcPr>
            <w:tcW w:w="2915" w:type="dxa"/>
            <w:gridSpan w:val="3"/>
            <w:tcBorders>
              <w:top w:val="single" w:sz="2" w:space="0" w:color="auto"/>
              <w:left w:val="single" w:sz="2" w:space="0" w:color="auto"/>
              <w:right w:val="single" w:sz="2" w:space="0" w:color="auto"/>
            </w:tcBorders>
          </w:tcPr>
          <w:p w14:paraId="0CFF3056" w14:textId="77777777" w:rsidR="000B3397" w:rsidRPr="00465C52" w:rsidRDefault="000B3397" w:rsidP="00347DB2">
            <w:pPr>
              <w:spacing w:before="144"/>
              <w:ind w:left="61"/>
              <w:contextualSpacing/>
              <w:rPr>
                <w:bCs/>
                <w:i/>
                <w:iCs/>
                <w:color w:val="0D0D0D" w:themeColor="text1" w:themeTint="F2"/>
                <w:spacing w:val="2"/>
              </w:rPr>
            </w:pPr>
          </w:p>
        </w:tc>
        <w:tc>
          <w:tcPr>
            <w:tcW w:w="2520" w:type="dxa"/>
            <w:gridSpan w:val="2"/>
            <w:tcBorders>
              <w:top w:val="single" w:sz="2" w:space="0" w:color="auto"/>
              <w:left w:val="single" w:sz="2" w:space="0" w:color="auto"/>
              <w:right w:val="single" w:sz="2" w:space="0" w:color="auto"/>
            </w:tcBorders>
          </w:tcPr>
          <w:p w14:paraId="34EE03B9" w14:textId="77777777" w:rsidR="000B3397" w:rsidRPr="00465C52" w:rsidRDefault="000B3397" w:rsidP="00347DB2">
            <w:pPr>
              <w:spacing w:before="144"/>
              <w:ind w:left="61"/>
              <w:contextualSpacing/>
              <w:rPr>
                <w:bCs/>
                <w:i/>
                <w:iCs/>
                <w:color w:val="0D0D0D" w:themeColor="text1" w:themeTint="F2"/>
                <w:spacing w:val="2"/>
              </w:rPr>
            </w:pPr>
            <w:r w:rsidRPr="00465C52">
              <w:rPr>
                <w:bCs/>
                <w:color w:val="0D0D0D" w:themeColor="text1" w:themeTint="F2"/>
                <w:spacing w:val="-4"/>
              </w:rPr>
              <w:t xml:space="preserve">US$ </w:t>
            </w:r>
            <w:r w:rsidRPr="00465C52">
              <w:rPr>
                <w:bCs/>
                <w:i/>
                <w:iCs/>
                <w:color w:val="0D0D0D" w:themeColor="text1" w:themeTint="F2"/>
                <w:spacing w:val="2"/>
              </w:rPr>
              <w:t>*</w:t>
            </w:r>
          </w:p>
        </w:tc>
      </w:tr>
      <w:tr w:rsidR="0016255D" w:rsidRPr="00465C52" w14:paraId="1EE409E9" w14:textId="77777777" w:rsidTr="009F0109">
        <w:tc>
          <w:tcPr>
            <w:tcW w:w="3745" w:type="dxa"/>
            <w:tcBorders>
              <w:top w:val="single" w:sz="2" w:space="0" w:color="auto"/>
              <w:left w:val="single" w:sz="2" w:space="0" w:color="auto"/>
              <w:right w:val="single" w:sz="2" w:space="0" w:color="auto"/>
            </w:tcBorders>
          </w:tcPr>
          <w:p w14:paraId="7FF51FB6" w14:textId="77777777" w:rsidR="000B3397" w:rsidRPr="00465C52" w:rsidRDefault="0009660F" w:rsidP="00347DB2">
            <w:pPr>
              <w:spacing w:before="288"/>
              <w:ind w:left="42"/>
              <w:contextualSpacing/>
              <w:rPr>
                <w:bCs/>
                <w:color w:val="0D0D0D" w:themeColor="text1" w:themeTint="F2"/>
              </w:rPr>
            </w:pPr>
            <w:r w:rsidRPr="00465C52">
              <w:rPr>
                <w:bCs/>
                <w:color w:val="0D0D0D" w:themeColor="text1" w:themeTint="F2"/>
              </w:rPr>
              <w:t>If member in a JV or sub</w:t>
            </w:r>
            <w:r w:rsidR="000B3397" w:rsidRPr="00465C52">
              <w:rPr>
                <w:bCs/>
                <w:color w:val="0D0D0D" w:themeColor="text1" w:themeTint="F2"/>
              </w:rPr>
              <w:t>contractor, specify participation in total Contract amount</w:t>
            </w:r>
          </w:p>
        </w:tc>
        <w:tc>
          <w:tcPr>
            <w:tcW w:w="1301" w:type="dxa"/>
            <w:tcBorders>
              <w:top w:val="single" w:sz="2" w:space="0" w:color="auto"/>
              <w:left w:val="single" w:sz="2" w:space="0" w:color="auto"/>
              <w:right w:val="single" w:sz="2" w:space="0" w:color="auto"/>
            </w:tcBorders>
          </w:tcPr>
          <w:p w14:paraId="79CE9514" w14:textId="77777777" w:rsidR="000B3397" w:rsidRPr="00465C52" w:rsidRDefault="000B3397" w:rsidP="00347DB2">
            <w:pPr>
              <w:spacing w:before="144"/>
              <w:ind w:left="61"/>
              <w:contextualSpacing/>
              <w:rPr>
                <w:bCs/>
                <w:i/>
                <w:iCs/>
                <w:color w:val="0D0D0D" w:themeColor="text1" w:themeTint="F2"/>
              </w:rPr>
            </w:pPr>
          </w:p>
        </w:tc>
        <w:tc>
          <w:tcPr>
            <w:tcW w:w="1614" w:type="dxa"/>
            <w:gridSpan w:val="2"/>
            <w:tcBorders>
              <w:top w:val="single" w:sz="2" w:space="0" w:color="auto"/>
              <w:left w:val="single" w:sz="2" w:space="0" w:color="auto"/>
              <w:right w:val="single" w:sz="2" w:space="0" w:color="auto"/>
            </w:tcBorders>
          </w:tcPr>
          <w:p w14:paraId="053A2C29" w14:textId="77777777" w:rsidR="000B3397" w:rsidRPr="00465C52" w:rsidRDefault="000B3397" w:rsidP="00347DB2">
            <w:pPr>
              <w:spacing w:before="144"/>
              <w:ind w:left="61"/>
              <w:contextualSpacing/>
              <w:rPr>
                <w:bCs/>
                <w:i/>
                <w:iCs/>
                <w:color w:val="0D0D0D" w:themeColor="text1" w:themeTint="F2"/>
              </w:rPr>
            </w:pPr>
          </w:p>
        </w:tc>
        <w:tc>
          <w:tcPr>
            <w:tcW w:w="2520" w:type="dxa"/>
            <w:gridSpan w:val="2"/>
            <w:tcBorders>
              <w:top w:val="single" w:sz="2" w:space="0" w:color="auto"/>
              <w:left w:val="single" w:sz="2" w:space="0" w:color="auto"/>
              <w:right w:val="single" w:sz="2" w:space="0" w:color="auto"/>
            </w:tcBorders>
          </w:tcPr>
          <w:p w14:paraId="23BCD92B" w14:textId="77777777" w:rsidR="000B3397" w:rsidRPr="00465C52" w:rsidRDefault="000B3397" w:rsidP="00347DB2">
            <w:pPr>
              <w:spacing w:before="144"/>
              <w:ind w:left="61"/>
              <w:contextualSpacing/>
              <w:rPr>
                <w:bCs/>
                <w:i/>
                <w:iCs/>
                <w:color w:val="0D0D0D" w:themeColor="text1" w:themeTint="F2"/>
              </w:rPr>
            </w:pPr>
            <w:r w:rsidRPr="00465C52">
              <w:rPr>
                <w:bCs/>
                <w:i/>
                <w:color w:val="0D0D0D" w:themeColor="text1" w:themeTint="F2"/>
                <w:spacing w:val="-4"/>
              </w:rPr>
              <w:t>*</w:t>
            </w:r>
          </w:p>
        </w:tc>
      </w:tr>
      <w:tr w:rsidR="0016255D" w:rsidRPr="00465C52" w14:paraId="1285C0E0" w14:textId="77777777" w:rsidTr="009F0109">
        <w:tc>
          <w:tcPr>
            <w:tcW w:w="3745" w:type="dxa"/>
            <w:tcBorders>
              <w:top w:val="single" w:sz="2" w:space="0" w:color="auto"/>
              <w:left w:val="single" w:sz="2" w:space="0" w:color="auto"/>
              <w:bottom w:val="single" w:sz="2" w:space="0" w:color="auto"/>
              <w:right w:val="single" w:sz="2" w:space="0" w:color="auto"/>
            </w:tcBorders>
          </w:tcPr>
          <w:p w14:paraId="2D5CE778" w14:textId="77777777" w:rsidR="000B3397" w:rsidRPr="00465C52" w:rsidRDefault="000B3397" w:rsidP="00347DB2">
            <w:pPr>
              <w:spacing w:before="144"/>
              <w:ind w:left="42"/>
              <w:contextualSpacing/>
              <w:rPr>
                <w:bCs/>
                <w:color w:val="0D0D0D" w:themeColor="text1" w:themeTint="F2"/>
              </w:rPr>
            </w:pPr>
            <w:r w:rsidRPr="00465C52">
              <w:rPr>
                <w:bCs/>
                <w:color w:val="0D0D0D" w:themeColor="text1" w:themeTint="F2"/>
              </w:rPr>
              <w:t>Employer's Name:</w:t>
            </w:r>
          </w:p>
        </w:tc>
        <w:tc>
          <w:tcPr>
            <w:tcW w:w="5435" w:type="dxa"/>
            <w:gridSpan w:val="5"/>
            <w:tcBorders>
              <w:top w:val="single" w:sz="2" w:space="0" w:color="auto"/>
              <w:left w:val="single" w:sz="2" w:space="0" w:color="auto"/>
              <w:bottom w:val="single" w:sz="2" w:space="0" w:color="auto"/>
              <w:right w:val="single" w:sz="2" w:space="0" w:color="auto"/>
            </w:tcBorders>
          </w:tcPr>
          <w:p w14:paraId="6028A66E" w14:textId="77777777" w:rsidR="000B3397" w:rsidRPr="00465C52" w:rsidRDefault="000B3397" w:rsidP="00347DB2">
            <w:pPr>
              <w:spacing w:before="144"/>
              <w:contextualSpacing/>
              <w:rPr>
                <w:bCs/>
                <w:i/>
                <w:iCs/>
                <w:color w:val="0D0D0D" w:themeColor="text1" w:themeTint="F2"/>
              </w:rPr>
            </w:pPr>
          </w:p>
        </w:tc>
      </w:tr>
      <w:tr w:rsidR="0016255D" w:rsidRPr="00465C52" w14:paraId="44B28D7D" w14:textId="77777777" w:rsidTr="009F0109">
        <w:tc>
          <w:tcPr>
            <w:tcW w:w="3745" w:type="dxa"/>
            <w:tcBorders>
              <w:top w:val="single" w:sz="2" w:space="0" w:color="auto"/>
              <w:left w:val="single" w:sz="2" w:space="0" w:color="auto"/>
              <w:bottom w:val="single" w:sz="2" w:space="0" w:color="auto"/>
              <w:right w:val="single" w:sz="2" w:space="0" w:color="auto"/>
            </w:tcBorders>
          </w:tcPr>
          <w:p w14:paraId="30450EF8" w14:textId="77777777" w:rsidR="000B3397" w:rsidRPr="00465C52" w:rsidRDefault="000B3397" w:rsidP="00347DB2">
            <w:pPr>
              <w:ind w:left="42"/>
              <w:contextualSpacing/>
              <w:rPr>
                <w:bCs/>
                <w:color w:val="0D0D0D" w:themeColor="text1" w:themeTint="F2"/>
              </w:rPr>
            </w:pPr>
            <w:r w:rsidRPr="00465C52">
              <w:rPr>
                <w:bCs/>
                <w:color w:val="0D0D0D" w:themeColor="text1" w:themeTint="F2"/>
              </w:rPr>
              <w:t>Address:</w:t>
            </w:r>
          </w:p>
          <w:p w14:paraId="645BFF68" w14:textId="77777777" w:rsidR="000B3397" w:rsidRPr="00465C52" w:rsidRDefault="000B3397" w:rsidP="00347DB2">
            <w:pPr>
              <w:spacing w:before="252"/>
              <w:ind w:left="42"/>
              <w:contextualSpacing/>
              <w:rPr>
                <w:bCs/>
                <w:color w:val="0D0D0D" w:themeColor="text1" w:themeTint="F2"/>
              </w:rPr>
            </w:pPr>
            <w:r w:rsidRPr="00465C52">
              <w:rPr>
                <w:bCs/>
                <w:color w:val="0D0D0D" w:themeColor="text1" w:themeTint="F2"/>
              </w:rPr>
              <w:t>Telephone/fax number</w:t>
            </w:r>
          </w:p>
          <w:p w14:paraId="38622547" w14:textId="77777777" w:rsidR="000B3397" w:rsidRPr="00465C52" w:rsidRDefault="000B3397" w:rsidP="00347DB2">
            <w:pPr>
              <w:spacing w:before="540" w:after="252"/>
              <w:ind w:left="42"/>
              <w:contextualSpacing/>
              <w:rPr>
                <w:bCs/>
                <w:color w:val="0D0D0D" w:themeColor="text1" w:themeTint="F2"/>
              </w:rPr>
            </w:pPr>
            <w:r w:rsidRPr="00465C52">
              <w:rPr>
                <w:bCs/>
                <w:color w:val="0D0D0D" w:themeColor="text1" w:themeTint="F2"/>
              </w:rPr>
              <w:t>E-mail:</w:t>
            </w:r>
          </w:p>
        </w:tc>
        <w:tc>
          <w:tcPr>
            <w:tcW w:w="5435" w:type="dxa"/>
            <w:gridSpan w:val="5"/>
            <w:tcBorders>
              <w:top w:val="single" w:sz="2" w:space="0" w:color="auto"/>
              <w:left w:val="single" w:sz="2" w:space="0" w:color="auto"/>
              <w:bottom w:val="single" w:sz="2" w:space="0" w:color="auto"/>
              <w:right w:val="single" w:sz="2" w:space="0" w:color="auto"/>
            </w:tcBorders>
          </w:tcPr>
          <w:p w14:paraId="283CEF3C" w14:textId="77777777" w:rsidR="000B3397" w:rsidRPr="00465C52" w:rsidRDefault="000B3397" w:rsidP="00347DB2">
            <w:pPr>
              <w:spacing w:before="288" w:after="120"/>
              <w:contextualSpacing/>
              <w:rPr>
                <w:bCs/>
                <w:i/>
                <w:iCs/>
                <w:color w:val="0D0D0D" w:themeColor="text1" w:themeTint="F2"/>
                <w:spacing w:val="2"/>
              </w:rPr>
            </w:pPr>
          </w:p>
        </w:tc>
      </w:tr>
    </w:tbl>
    <w:p w14:paraId="10EAD333" w14:textId="77777777" w:rsidR="000B3397" w:rsidRPr="00465C52" w:rsidRDefault="000B3397" w:rsidP="00347DB2">
      <w:pPr>
        <w:contextualSpacing/>
        <w:jc w:val="center"/>
        <w:rPr>
          <w:b/>
          <w:color w:val="0D0D0D" w:themeColor="text1" w:themeTint="F2"/>
          <w:sz w:val="32"/>
          <w:szCs w:val="32"/>
        </w:rPr>
      </w:pPr>
      <w:r w:rsidRPr="00465C52">
        <w:rPr>
          <w:b/>
          <w:color w:val="0D0D0D" w:themeColor="text1" w:themeTint="F2"/>
          <w:sz w:val="32"/>
          <w:szCs w:val="32"/>
        </w:rPr>
        <w:br w:type="page"/>
      </w:r>
      <w:r w:rsidRPr="00465C52" w:rsidDel="00C11C3F">
        <w:rPr>
          <w:b/>
          <w:color w:val="0D0D0D" w:themeColor="text1" w:themeTint="F2"/>
          <w:sz w:val="32"/>
          <w:szCs w:val="32"/>
        </w:rPr>
        <w:lastRenderedPageBreak/>
        <w:t xml:space="preserve"> </w:t>
      </w:r>
      <w:proofErr w:type="gramStart"/>
      <w:r w:rsidRPr="00465C52">
        <w:rPr>
          <w:b/>
          <w:color w:val="0D0D0D" w:themeColor="text1" w:themeTint="F2"/>
          <w:sz w:val="32"/>
          <w:szCs w:val="32"/>
        </w:rPr>
        <w:t>Form</w:t>
      </w:r>
      <w:proofErr w:type="gramEnd"/>
      <w:r w:rsidRPr="00465C52">
        <w:rPr>
          <w:b/>
          <w:color w:val="0D0D0D" w:themeColor="text1" w:themeTint="F2"/>
          <w:sz w:val="32"/>
          <w:szCs w:val="32"/>
        </w:rPr>
        <w:t xml:space="preserve"> EXP - 4.2(a) (cont.)</w:t>
      </w:r>
    </w:p>
    <w:p w14:paraId="1BB4F664" w14:textId="77777777" w:rsidR="000B3397" w:rsidRPr="00465C52" w:rsidRDefault="000B3397" w:rsidP="00347DB2">
      <w:pPr>
        <w:contextualSpacing/>
        <w:jc w:val="center"/>
        <w:rPr>
          <w:b/>
          <w:color w:val="0D0D0D" w:themeColor="text1" w:themeTint="F2"/>
          <w:sz w:val="32"/>
          <w:szCs w:val="36"/>
        </w:rPr>
      </w:pPr>
      <w:r w:rsidRPr="00465C52">
        <w:rPr>
          <w:b/>
          <w:color w:val="0D0D0D" w:themeColor="text1" w:themeTint="F2"/>
          <w:sz w:val="32"/>
          <w:szCs w:val="36"/>
        </w:rPr>
        <w:t>Specific Construction and Contract Management Experience (cont.)</w:t>
      </w:r>
    </w:p>
    <w:p w14:paraId="085D09E9" w14:textId="77777777" w:rsidR="000B3397" w:rsidRPr="00465C52" w:rsidRDefault="000B3397" w:rsidP="00347DB2">
      <w:pPr>
        <w:contextualSpacing/>
        <w:jc w:val="center"/>
        <w:rPr>
          <w:b/>
          <w:color w:val="0D0D0D" w:themeColor="text1" w:themeTint="F2"/>
          <w:sz w:val="36"/>
          <w:szCs w:val="36"/>
        </w:rPr>
      </w:pPr>
    </w:p>
    <w:tbl>
      <w:tblPr>
        <w:tblW w:w="0" w:type="auto"/>
        <w:tblInd w:w="3" w:type="dxa"/>
        <w:tblLayout w:type="fixed"/>
        <w:tblCellMar>
          <w:left w:w="0" w:type="dxa"/>
          <w:right w:w="0" w:type="dxa"/>
        </w:tblCellMar>
        <w:tblLook w:val="0000" w:firstRow="0" w:lastRow="0" w:firstColumn="0" w:lastColumn="0" w:noHBand="0" w:noVBand="0"/>
      </w:tblPr>
      <w:tblGrid>
        <w:gridCol w:w="3559"/>
        <w:gridCol w:w="5623"/>
      </w:tblGrid>
      <w:tr w:rsidR="0016255D" w:rsidRPr="00465C52" w14:paraId="7CF1968F" w14:textId="77777777" w:rsidTr="00AE3FF7">
        <w:tc>
          <w:tcPr>
            <w:tcW w:w="3559" w:type="dxa"/>
            <w:tcBorders>
              <w:top w:val="single" w:sz="2" w:space="0" w:color="auto"/>
              <w:left w:val="single" w:sz="2" w:space="0" w:color="auto"/>
              <w:bottom w:val="single" w:sz="2" w:space="0" w:color="auto"/>
              <w:right w:val="single" w:sz="2" w:space="0" w:color="auto"/>
            </w:tcBorders>
          </w:tcPr>
          <w:p w14:paraId="7451F03B" w14:textId="77777777" w:rsidR="000B3397" w:rsidRPr="00465C52" w:rsidRDefault="000B3397" w:rsidP="00347DB2">
            <w:pPr>
              <w:contextualSpacing/>
              <w:jc w:val="center"/>
              <w:rPr>
                <w:b/>
                <w:bCs/>
                <w:color w:val="0D0D0D" w:themeColor="text1" w:themeTint="F2"/>
                <w:spacing w:val="4"/>
              </w:rPr>
            </w:pPr>
            <w:r w:rsidRPr="00465C52">
              <w:rPr>
                <w:b/>
                <w:bCs/>
                <w:color w:val="0D0D0D" w:themeColor="text1" w:themeTint="F2"/>
                <w:spacing w:val="4"/>
              </w:rPr>
              <w:t>Similar Contract No.</w:t>
            </w:r>
          </w:p>
          <w:p w14:paraId="0679F74E" w14:textId="77777777" w:rsidR="000B3397" w:rsidRPr="00465C52" w:rsidRDefault="000B3397" w:rsidP="00347DB2">
            <w:pPr>
              <w:contextualSpacing/>
              <w:jc w:val="center"/>
              <w:rPr>
                <w:bCs/>
                <w:i/>
                <w:iCs/>
                <w:color w:val="0D0D0D" w:themeColor="text1" w:themeTint="F2"/>
              </w:rPr>
            </w:pPr>
          </w:p>
        </w:tc>
        <w:tc>
          <w:tcPr>
            <w:tcW w:w="5623" w:type="dxa"/>
            <w:tcBorders>
              <w:top w:val="single" w:sz="2" w:space="0" w:color="auto"/>
              <w:left w:val="single" w:sz="2" w:space="0" w:color="auto"/>
              <w:bottom w:val="single" w:sz="2" w:space="0" w:color="auto"/>
              <w:right w:val="single" w:sz="2" w:space="0" w:color="auto"/>
            </w:tcBorders>
          </w:tcPr>
          <w:p w14:paraId="10112628" w14:textId="77777777" w:rsidR="000B3397" w:rsidRPr="00465C52" w:rsidRDefault="000B3397" w:rsidP="00347DB2">
            <w:pPr>
              <w:contextualSpacing/>
              <w:jc w:val="center"/>
              <w:rPr>
                <w:b/>
                <w:bCs/>
                <w:color w:val="0D0D0D" w:themeColor="text1" w:themeTint="F2"/>
                <w:spacing w:val="4"/>
              </w:rPr>
            </w:pPr>
            <w:r w:rsidRPr="00465C52">
              <w:rPr>
                <w:b/>
                <w:bCs/>
                <w:color w:val="0D0D0D" w:themeColor="text1" w:themeTint="F2"/>
                <w:spacing w:val="4"/>
              </w:rPr>
              <w:t>Information</w:t>
            </w:r>
          </w:p>
        </w:tc>
      </w:tr>
      <w:tr w:rsidR="0016255D" w:rsidRPr="00465C52" w14:paraId="6D49788A" w14:textId="77777777" w:rsidTr="00AE3FF7">
        <w:tc>
          <w:tcPr>
            <w:tcW w:w="3559" w:type="dxa"/>
            <w:tcBorders>
              <w:top w:val="single" w:sz="2" w:space="0" w:color="auto"/>
              <w:left w:val="single" w:sz="2" w:space="0" w:color="auto"/>
              <w:bottom w:val="single" w:sz="2" w:space="0" w:color="auto"/>
              <w:right w:val="single" w:sz="2" w:space="0" w:color="auto"/>
            </w:tcBorders>
          </w:tcPr>
          <w:p w14:paraId="5B29D778" w14:textId="77777777" w:rsidR="000B3397" w:rsidRPr="00465C52" w:rsidRDefault="000B3397" w:rsidP="00347DB2">
            <w:pPr>
              <w:contextualSpacing/>
              <w:jc w:val="center"/>
              <w:rPr>
                <w:b/>
                <w:bCs/>
                <w:color w:val="0D0D0D" w:themeColor="text1" w:themeTint="F2"/>
                <w:spacing w:val="4"/>
              </w:rPr>
            </w:pPr>
            <w:r w:rsidRPr="00465C52">
              <w:rPr>
                <w:color w:val="0D0D0D" w:themeColor="text1" w:themeTint="F2"/>
              </w:rPr>
              <w:t>Description of the similarity in accordance with Sub-Factor 4.2(a) of Section III:</w:t>
            </w:r>
          </w:p>
        </w:tc>
        <w:tc>
          <w:tcPr>
            <w:tcW w:w="5623" w:type="dxa"/>
            <w:tcBorders>
              <w:top w:val="single" w:sz="2" w:space="0" w:color="auto"/>
              <w:left w:val="single" w:sz="2" w:space="0" w:color="auto"/>
              <w:bottom w:val="single" w:sz="2" w:space="0" w:color="auto"/>
              <w:right w:val="single" w:sz="2" w:space="0" w:color="auto"/>
            </w:tcBorders>
          </w:tcPr>
          <w:p w14:paraId="6F3C099B" w14:textId="77777777" w:rsidR="000B3397" w:rsidRPr="00465C52" w:rsidRDefault="000B3397" w:rsidP="00347DB2">
            <w:pPr>
              <w:contextualSpacing/>
              <w:jc w:val="center"/>
              <w:rPr>
                <w:b/>
                <w:bCs/>
                <w:color w:val="0D0D0D" w:themeColor="text1" w:themeTint="F2"/>
                <w:spacing w:val="4"/>
              </w:rPr>
            </w:pPr>
          </w:p>
        </w:tc>
      </w:tr>
      <w:tr w:rsidR="0016255D" w:rsidRPr="00465C52" w14:paraId="4B0AA1F4" w14:textId="77777777" w:rsidTr="00AE3FF7">
        <w:tc>
          <w:tcPr>
            <w:tcW w:w="3559" w:type="dxa"/>
            <w:tcBorders>
              <w:top w:val="single" w:sz="2" w:space="0" w:color="auto"/>
              <w:left w:val="single" w:sz="2" w:space="0" w:color="auto"/>
              <w:bottom w:val="single" w:sz="2" w:space="0" w:color="auto"/>
              <w:right w:val="single" w:sz="2" w:space="0" w:color="auto"/>
            </w:tcBorders>
          </w:tcPr>
          <w:p w14:paraId="36A24271" w14:textId="77777777" w:rsidR="000B3397" w:rsidRPr="00465C52" w:rsidRDefault="000B3397" w:rsidP="00347DB2">
            <w:pPr>
              <w:spacing w:before="120" w:after="120"/>
              <w:ind w:left="86"/>
              <w:contextualSpacing/>
              <w:rPr>
                <w:color w:val="0D0D0D" w:themeColor="text1" w:themeTint="F2"/>
              </w:rPr>
            </w:pPr>
            <w:r w:rsidRPr="00465C52">
              <w:rPr>
                <w:color w:val="0D0D0D" w:themeColor="text1" w:themeTint="F2"/>
              </w:rPr>
              <w:t>1. Amount</w:t>
            </w:r>
          </w:p>
        </w:tc>
        <w:tc>
          <w:tcPr>
            <w:tcW w:w="5623" w:type="dxa"/>
            <w:tcBorders>
              <w:top w:val="single" w:sz="2" w:space="0" w:color="auto"/>
              <w:left w:val="single" w:sz="2" w:space="0" w:color="auto"/>
              <w:bottom w:val="single" w:sz="2" w:space="0" w:color="auto"/>
              <w:right w:val="single" w:sz="2" w:space="0" w:color="auto"/>
            </w:tcBorders>
          </w:tcPr>
          <w:p w14:paraId="09DBA9B8" w14:textId="77777777" w:rsidR="000B3397" w:rsidRPr="00465C52" w:rsidRDefault="000B3397" w:rsidP="00347DB2">
            <w:pPr>
              <w:contextualSpacing/>
              <w:jc w:val="center"/>
              <w:rPr>
                <w:b/>
                <w:bCs/>
                <w:color w:val="0D0D0D" w:themeColor="text1" w:themeTint="F2"/>
                <w:spacing w:val="4"/>
              </w:rPr>
            </w:pPr>
          </w:p>
        </w:tc>
      </w:tr>
      <w:tr w:rsidR="0016255D" w:rsidRPr="00465C52" w14:paraId="138D7ADC" w14:textId="77777777" w:rsidTr="00AE3FF7">
        <w:tc>
          <w:tcPr>
            <w:tcW w:w="3559" w:type="dxa"/>
            <w:tcBorders>
              <w:top w:val="single" w:sz="2" w:space="0" w:color="auto"/>
              <w:left w:val="single" w:sz="2" w:space="0" w:color="auto"/>
              <w:bottom w:val="single" w:sz="2" w:space="0" w:color="auto"/>
              <w:right w:val="single" w:sz="2" w:space="0" w:color="auto"/>
            </w:tcBorders>
          </w:tcPr>
          <w:p w14:paraId="71F3EAA0" w14:textId="77777777" w:rsidR="000B3397" w:rsidRPr="00465C52" w:rsidRDefault="000B3397" w:rsidP="00347DB2">
            <w:pPr>
              <w:spacing w:before="120" w:after="120"/>
              <w:ind w:left="86"/>
              <w:contextualSpacing/>
              <w:rPr>
                <w:color w:val="0D0D0D" w:themeColor="text1" w:themeTint="F2"/>
              </w:rPr>
            </w:pPr>
            <w:r w:rsidRPr="00465C52">
              <w:rPr>
                <w:color w:val="0D0D0D" w:themeColor="text1" w:themeTint="F2"/>
              </w:rPr>
              <w:t>2. Physical size of required works items</w:t>
            </w:r>
          </w:p>
        </w:tc>
        <w:tc>
          <w:tcPr>
            <w:tcW w:w="5623" w:type="dxa"/>
            <w:tcBorders>
              <w:top w:val="single" w:sz="2" w:space="0" w:color="auto"/>
              <w:left w:val="single" w:sz="2" w:space="0" w:color="auto"/>
              <w:bottom w:val="single" w:sz="2" w:space="0" w:color="auto"/>
              <w:right w:val="single" w:sz="2" w:space="0" w:color="auto"/>
            </w:tcBorders>
          </w:tcPr>
          <w:p w14:paraId="357CE5ED" w14:textId="77777777" w:rsidR="000B3397" w:rsidRPr="00465C52" w:rsidRDefault="000B3397" w:rsidP="00347DB2">
            <w:pPr>
              <w:contextualSpacing/>
              <w:jc w:val="center"/>
              <w:rPr>
                <w:b/>
                <w:bCs/>
                <w:color w:val="0D0D0D" w:themeColor="text1" w:themeTint="F2"/>
                <w:spacing w:val="4"/>
              </w:rPr>
            </w:pPr>
          </w:p>
        </w:tc>
      </w:tr>
      <w:tr w:rsidR="0016255D" w:rsidRPr="00465C52" w14:paraId="6B888FF2" w14:textId="77777777" w:rsidTr="00AE3FF7">
        <w:tc>
          <w:tcPr>
            <w:tcW w:w="3559" w:type="dxa"/>
            <w:tcBorders>
              <w:top w:val="single" w:sz="2" w:space="0" w:color="auto"/>
              <w:left w:val="single" w:sz="2" w:space="0" w:color="auto"/>
              <w:bottom w:val="single" w:sz="2" w:space="0" w:color="auto"/>
              <w:right w:val="single" w:sz="2" w:space="0" w:color="auto"/>
            </w:tcBorders>
          </w:tcPr>
          <w:p w14:paraId="35AF0185" w14:textId="77777777" w:rsidR="000B3397" w:rsidRPr="00465C52" w:rsidRDefault="000B3397" w:rsidP="00347DB2">
            <w:pPr>
              <w:spacing w:before="120" w:after="120"/>
              <w:ind w:left="86"/>
              <w:contextualSpacing/>
              <w:rPr>
                <w:color w:val="0D0D0D" w:themeColor="text1" w:themeTint="F2"/>
              </w:rPr>
            </w:pPr>
            <w:r w:rsidRPr="00465C52">
              <w:rPr>
                <w:color w:val="0D0D0D" w:themeColor="text1" w:themeTint="F2"/>
              </w:rPr>
              <w:t>3. Complexity</w:t>
            </w:r>
          </w:p>
        </w:tc>
        <w:tc>
          <w:tcPr>
            <w:tcW w:w="5623" w:type="dxa"/>
            <w:tcBorders>
              <w:top w:val="single" w:sz="2" w:space="0" w:color="auto"/>
              <w:left w:val="single" w:sz="2" w:space="0" w:color="auto"/>
              <w:bottom w:val="single" w:sz="2" w:space="0" w:color="auto"/>
              <w:right w:val="single" w:sz="2" w:space="0" w:color="auto"/>
            </w:tcBorders>
          </w:tcPr>
          <w:p w14:paraId="15DA1C9E" w14:textId="77777777" w:rsidR="000B3397" w:rsidRPr="00465C52" w:rsidRDefault="000B3397" w:rsidP="00347DB2">
            <w:pPr>
              <w:contextualSpacing/>
              <w:jc w:val="center"/>
              <w:rPr>
                <w:b/>
                <w:bCs/>
                <w:color w:val="0D0D0D" w:themeColor="text1" w:themeTint="F2"/>
                <w:spacing w:val="4"/>
              </w:rPr>
            </w:pPr>
          </w:p>
        </w:tc>
      </w:tr>
      <w:tr w:rsidR="0016255D" w:rsidRPr="00465C52" w14:paraId="41C2B43C" w14:textId="77777777" w:rsidTr="00AE3FF7">
        <w:tc>
          <w:tcPr>
            <w:tcW w:w="3559" w:type="dxa"/>
            <w:tcBorders>
              <w:top w:val="single" w:sz="2" w:space="0" w:color="auto"/>
              <w:left w:val="single" w:sz="2" w:space="0" w:color="auto"/>
              <w:bottom w:val="single" w:sz="2" w:space="0" w:color="auto"/>
              <w:right w:val="single" w:sz="2" w:space="0" w:color="auto"/>
            </w:tcBorders>
          </w:tcPr>
          <w:p w14:paraId="710719BE" w14:textId="77777777" w:rsidR="000B3397" w:rsidRPr="00465C52" w:rsidRDefault="000B3397" w:rsidP="00347DB2">
            <w:pPr>
              <w:spacing w:before="120" w:after="120"/>
              <w:ind w:left="86"/>
              <w:contextualSpacing/>
              <w:rPr>
                <w:color w:val="0D0D0D" w:themeColor="text1" w:themeTint="F2"/>
              </w:rPr>
            </w:pPr>
            <w:r w:rsidRPr="00465C52">
              <w:rPr>
                <w:color w:val="0D0D0D" w:themeColor="text1" w:themeTint="F2"/>
              </w:rPr>
              <w:t>4. Methods/Technology</w:t>
            </w:r>
          </w:p>
        </w:tc>
        <w:tc>
          <w:tcPr>
            <w:tcW w:w="5623" w:type="dxa"/>
            <w:tcBorders>
              <w:top w:val="single" w:sz="2" w:space="0" w:color="auto"/>
              <w:left w:val="single" w:sz="2" w:space="0" w:color="auto"/>
              <w:bottom w:val="single" w:sz="2" w:space="0" w:color="auto"/>
              <w:right w:val="single" w:sz="2" w:space="0" w:color="auto"/>
            </w:tcBorders>
          </w:tcPr>
          <w:p w14:paraId="38737E57" w14:textId="77777777" w:rsidR="000B3397" w:rsidRPr="00465C52" w:rsidRDefault="000B3397" w:rsidP="00347DB2">
            <w:pPr>
              <w:contextualSpacing/>
              <w:jc w:val="center"/>
              <w:rPr>
                <w:b/>
                <w:bCs/>
                <w:color w:val="0D0D0D" w:themeColor="text1" w:themeTint="F2"/>
                <w:spacing w:val="4"/>
              </w:rPr>
            </w:pPr>
          </w:p>
        </w:tc>
      </w:tr>
      <w:tr w:rsidR="0016255D" w:rsidRPr="00465C52" w14:paraId="0F3EB807" w14:textId="77777777" w:rsidTr="00AE3FF7">
        <w:tc>
          <w:tcPr>
            <w:tcW w:w="3559" w:type="dxa"/>
            <w:tcBorders>
              <w:top w:val="single" w:sz="2" w:space="0" w:color="auto"/>
              <w:left w:val="single" w:sz="2" w:space="0" w:color="auto"/>
              <w:bottom w:val="single" w:sz="2" w:space="0" w:color="auto"/>
              <w:right w:val="single" w:sz="2" w:space="0" w:color="auto"/>
            </w:tcBorders>
          </w:tcPr>
          <w:p w14:paraId="65893976" w14:textId="77777777" w:rsidR="000B3397" w:rsidRPr="00465C52" w:rsidRDefault="00301412" w:rsidP="00347DB2">
            <w:pPr>
              <w:spacing w:before="120" w:after="120"/>
              <w:ind w:left="86"/>
              <w:contextualSpacing/>
              <w:rPr>
                <w:color w:val="0D0D0D" w:themeColor="text1" w:themeTint="F2"/>
              </w:rPr>
            </w:pPr>
            <w:r w:rsidRPr="00465C52">
              <w:rPr>
                <w:color w:val="0D0D0D" w:themeColor="text1" w:themeTint="F2"/>
              </w:rPr>
              <w:t>5. Construction rate for key activities</w:t>
            </w:r>
          </w:p>
        </w:tc>
        <w:tc>
          <w:tcPr>
            <w:tcW w:w="5623" w:type="dxa"/>
            <w:tcBorders>
              <w:top w:val="single" w:sz="2" w:space="0" w:color="auto"/>
              <w:left w:val="single" w:sz="2" w:space="0" w:color="auto"/>
              <w:bottom w:val="single" w:sz="2" w:space="0" w:color="auto"/>
              <w:right w:val="single" w:sz="2" w:space="0" w:color="auto"/>
            </w:tcBorders>
          </w:tcPr>
          <w:p w14:paraId="5C6E51A3" w14:textId="77777777" w:rsidR="000B3397" w:rsidRPr="00465C52" w:rsidRDefault="000B3397" w:rsidP="00347DB2">
            <w:pPr>
              <w:contextualSpacing/>
              <w:jc w:val="center"/>
              <w:rPr>
                <w:b/>
                <w:bCs/>
                <w:color w:val="0D0D0D" w:themeColor="text1" w:themeTint="F2"/>
                <w:spacing w:val="4"/>
              </w:rPr>
            </w:pPr>
          </w:p>
        </w:tc>
      </w:tr>
      <w:tr w:rsidR="0016255D" w:rsidRPr="00465C52" w14:paraId="5D684AC5" w14:textId="77777777" w:rsidTr="00AE3FF7">
        <w:tc>
          <w:tcPr>
            <w:tcW w:w="3559" w:type="dxa"/>
            <w:tcBorders>
              <w:top w:val="single" w:sz="2" w:space="0" w:color="auto"/>
              <w:left w:val="single" w:sz="2" w:space="0" w:color="auto"/>
              <w:bottom w:val="single" w:sz="2" w:space="0" w:color="auto"/>
              <w:right w:val="single" w:sz="2" w:space="0" w:color="auto"/>
            </w:tcBorders>
          </w:tcPr>
          <w:p w14:paraId="7426A7E7" w14:textId="77777777" w:rsidR="00301412" w:rsidRPr="00465C52" w:rsidRDefault="00301412" w:rsidP="00347DB2">
            <w:pPr>
              <w:spacing w:before="120" w:after="120"/>
              <w:ind w:left="86"/>
              <w:contextualSpacing/>
              <w:rPr>
                <w:color w:val="0D0D0D" w:themeColor="text1" w:themeTint="F2"/>
              </w:rPr>
            </w:pPr>
            <w:r w:rsidRPr="00465C52">
              <w:rPr>
                <w:color w:val="0D0D0D" w:themeColor="text1" w:themeTint="F2"/>
              </w:rPr>
              <w:t>6. Other Characteristics</w:t>
            </w:r>
          </w:p>
        </w:tc>
        <w:tc>
          <w:tcPr>
            <w:tcW w:w="5623" w:type="dxa"/>
            <w:tcBorders>
              <w:top w:val="single" w:sz="2" w:space="0" w:color="auto"/>
              <w:left w:val="single" w:sz="2" w:space="0" w:color="auto"/>
              <w:bottom w:val="single" w:sz="2" w:space="0" w:color="auto"/>
              <w:right w:val="single" w:sz="2" w:space="0" w:color="auto"/>
            </w:tcBorders>
          </w:tcPr>
          <w:p w14:paraId="0A042E13" w14:textId="77777777" w:rsidR="00301412" w:rsidRPr="00465C52" w:rsidRDefault="00301412" w:rsidP="00347DB2">
            <w:pPr>
              <w:contextualSpacing/>
              <w:jc w:val="center"/>
              <w:rPr>
                <w:b/>
                <w:bCs/>
                <w:color w:val="0D0D0D" w:themeColor="text1" w:themeTint="F2"/>
                <w:spacing w:val="4"/>
              </w:rPr>
            </w:pPr>
          </w:p>
        </w:tc>
      </w:tr>
    </w:tbl>
    <w:p w14:paraId="0509466E" w14:textId="77777777" w:rsidR="006718A5" w:rsidRPr="00465C52" w:rsidRDefault="000B3397" w:rsidP="00347DB2">
      <w:pPr>
        <w:pStyle w:val="Section4-Heading2"/>
        <w:contextualSpacing/>
        <w:rPr>
          <w:color w:val="0D0D0D" w:themeColor="text1" w:themeTint="F2"/>
        </w:rPr>
      </w:pPr>
      <w:r w:rsidRPr="00465C52">
        <w:rPr>
          <w:color w:val="0D0D0D" w:themeColor="text1" w:themeTint="F2"/>
        </w:rPr>
        <w:br w:type="page"/>
      </w:r>
      <w:bookmarkStart w:id="757" w:name="_Toc63695108"/>
      <w:bookmarkStart w:id="758" w:name="_Toc446329320"/>
      <w:bookmarkStart w:id="759" w:name="_Hlk16861250"/>
      <w:proofErr w:type="gramStart"/>
      <w:r w:rsidR="006718A5" w:rsidRPr="00465C52">
        <w:rPr>
          <w:color w:val="0D0D0D" w:themeColor="text1" w:themeTint="F2"/>
          <w:szCs w:val="32"/>
        </w:rPr>
        <w:lastRenderedPageBreak/>
        <w:t>Form</w:t>
      </w:r>
      <w:proofErr w:type="gramEnd"/>
      <w:r w:rsidR="006718A5" w:rsidRPr="00465C52">
        <w:rPr>
          <w:color w:val="0D0D0D" w:themeColor="text1" w:themeTint="F2"/>
          <w:szCs w:val="32"/>
        </w:rPr>
        <w:t xml:space="preserve"> EXP </w:t>
      </w:r>
      <w:r w:rsidR="006718A5" w:rsidRPr="00465C52">
        <w:rPr>
          <w:color w:val="0D0D0D" w:themeColor="text1" w:themeTint="F2"/>
          <w:spacing w:val="22"/>
          <w:szCs w:val="32"/>
        </w:rPr>
        <w:t xml:space="preserve">- </w:t>
      </w:r>
      <w:r w:rsidR="006718A5" w:rsidRPr="00465C52">
        <w:rPr>
          <w:color w:val="0D0D0D" w:themeColor="text1" w:themeTint="F2"/>
          <w:spacing w:val="21"/>
          <w:szCs w:val="32"/>
        </w:rPr>
        <w:t xml:space="preserve">4.2(b): </w:t>
      </w:r>
      <w:r w:rsidR="006718A5" w:rsidRPr="00465C52">
        <w:rPr>
          <w:color w:val="0D0D0D" w:themeColor="text1" w:themeTint="F2"/>
        </w:rPr>
        <w:t>Construction Experience in Key Activities</w:t>
      </w:r>
      <w:bookmarkEnd w:id="757"/>
    </w:p>
    <w:p w14:paraId="4FDF9BCA" w14:textId="77777777" w:rsidR="006718A5" w:rsidRPr="00465C52" w:rsidRDefault="006718A5" w:rsidP="00347DB2">
      <w:pPr>
        <w:spacing w:before="288" w:after="324"/>
        <w:contextualSpacing/>
        <w:jc w:val="right"/>
        <w:rPr>
          <w:bCs/>
          <w:i/>
          <w:iCs/>
          <w:color w:val="0D0D0D" w:themeColor="text1" w:themeTint="F2"/>
        </w:rPr>
      </w:pPr>
      <w:r w:rsidRPr="00465C52">
        <w:rPr>
          <w:color w:val="0D0D0D" w:themeColor="text1" w:themeTint="F2"/>
          <w:spacing w:val="-4"/>
        </w:rPr>
        <w:t xml:space="preserve">Bidder’s Name: </w:t>
      </w:r>
      <w:r w:rsidRPr="00465C52">
        <w:rPr>
          <w:i/>
          <w:iCs/>
          <w:color w:val="0D0D0D" w:themeColor="text1" w:themeTint="F2"/>
          <w:spacing w:val="-6"/>
        </w:rPr>
        <w:t>________________</w:t>
      </w:r>
      <w:r w:rsidRPr="00465C52">
        <w:rPr>
          <w:i/>
          <w:iCs/>
          <w:color w:val="0D0D0D" w:themeColor="text1" w:themeTint="F2"/>
          <w:spacing w:val="-6"/>
        </w:rPr>
        <w:br/>
      </w:r>
      <w:r w:rsidRPr="00465C52">
        <w:rPr>
          <w:color w:val="0D0D0D" w:themeColor="text1" w:themeTint="F2"/>
          <w:spacing w:val="-4"/>
        </w:rPr>
        <w:t xml:space="preserve">Date: </w:t>
      </w:r>
      <w:r w:rsidRPr="00465C52">
        <w:rPr>
          <w:i/>
          <w:iCs/>
          <w:color w:val="0D0D0D" w:themeColor="text1" w:themeTint="F2"/>
          <w:spacing w:val="-6"/>
        </w:rPr>
        <w:t>______________________</w:t>
      </w:r>
      <w:r w:rsidRPr="00465C52">
        <w:rPr>
          <w:i/>
          <w:iCs/>
          <w:color w:val="0D0D0D" w:themeColor="text1" w:themeTint="F2"/>
          <w:spacing w:val="-6"/>
        </w:rPr>
        <w:br/>
      </w:r>
      <w:r w:rsidRPr="00465C52">
        <w:rPr>
          <w:color w:val="0D0D0D" w:themeColor="text1" w:themeTint="F2"/>
          <w:spacing w:val="-4"/>
        </w:rPr>
        <w:t>Joint Venture Member’s Name_________________________</w:t>
      </w:r>
      <w:r w:rsidRPr="00465C52">
        <w:rPr>
          <w:i/>
          <w:iCs/>
          <w:color w:val="0D0D0D" w:themeColor="text1" w:themeTint="F2"/>
          <w:spacing w:val="-6"/>
        </w:rPr>
        <w:br/>
      </w:r>
      <w:r w:rsidRPr="00465C52">
        <w:rPr>
          <w:bCs/>
          <w:color w:val="0D0D0D" w:themeColor="text1" w:themeTint="F2"/>
          <w:spacing w:val="-2"/>
        </w:rPr>
        <w:t>Subcontractor's Name</w:t>
      </w:r>
      <w:r w:rsidRPr="00465C52">
        <w:rPr>
          <w:rStyle w:val="FootnoteReference"/>
          <w:bCs/>
          <w:color w:val="0D0D0D" w:themeColor="text1" w:themeTint="F2"/>
          <w:spacing w:val="-2"/>
        </w:rPr>
        <w:footnoteReference w:id="16"/>
      </w:r>
      <w:r w:rsidRPr="00465C52">
        <w:rPr>
          <w:bCs/>
          <w:color w:val="0D0D0D" w:themeColor="text1" w:themeTint="F2"/>
          <w:spacing w:val="-2"/>
        </w:rPr>
        <w:t xml:space="preserve"> (as per ITB 34.2 and 34.3): </w:t>
      </w:r>
      <w:r w:rsidRPr="00465C52">
        <w:rPr>
          <w:bCs/>
          <w:i/>
          <w:iCs/>
          <w:color w:val="0D0D0D" w:themeColor="text1" w:themeTint="F2"/>
        </w:rPr>
        <w:t>________________</w:t>
      </w:r>
    </w:p>
    <w:p w14:paraId="50686634" w14:textId="77777777" w:rsidR="006718A5" w:rsidRPr="00465C52" w:rsidRDefault="006718A5" w:rsidP="00347DB2">
      <w:pPr>
        <w:spacing w:before="288" w:after="324"/>
        <w:contextualSpacing/>
        <w:jc w:val="right"/>
        <w:rPr>
          <w:bCs/>
          <w:i/>
          <w:iCs/>
          <w:color w:val="0D0D0D" w:themeColor="text1" w:themeTint="F2"/>
        </w:rPr>
      </w:pPr>
      <w:r w:rsidRPr="00465C52">
        <w:rPr>
          <w:color w:val="0D0D0D" w:themeColor="text1" w:themeTint="F2"/>
          <w:spacing w:val="-4"/>
        </w:rPr>
        <w:t xml:space="preserve">RFB No. and title: </w:t>
      </w:r>
      <w:r w:rsidRPr="00465C52">
        <w:rPr>
          <w:i/>
          <w:iCs/>
          <w:color w:val="0D0D0D" w:themeColor="text1" w:themeTint="F2"/>
          <w:spacing w:val="-6"/>
        </w:rPr>
        <w:t>___________________________</w:t>
      </w:r>
      <w:r w:rsidRPr="00465C52">
        <w:rPr>
          <w:i/>
          <w:iCs/>
          <w:color w:val="0D0D0D" w:themeColor="text1" w:themeTint="F2"/>
          <w:spacing w:val="-6"/>
        </w:rPr>
        <w:br/>
      </w:r>
      <w:r w:rsidRPr="00465C52">
        <w:rPr>
          <w:color w:val="0D0D0D" w:themeColor="text1" w:themeTint="F2"/>
          <w:spacing w:val="-4"/>
        </w:rPr>
        <w:t xml:space="preserve">Page </w:t>
      </w:r>
      <w:r w:rsidRPr="00465C52">
        <w:rPr>
          <w:i/>
          <w:iCs/>
          <w:color w:val="0D0D0D" w:themeColor="text1" w:themeTint="F2"/>
          <w:spacing w:val="-6"/>
        </w:rPr>
        <w:t>_______________</w:t>
      </w:r>
      <w:r w:rsidRPr="00465C52">
        <w:rPr>
          <w:color w:val="0D0D0D" w:themeColor="text1" w:themeTint="F2"/>
          <w:spacing w:val="-4"/>
        </w:rPr>
        <w:t xml:space="preserve">of </w:t>
      </w:r>
      <w:r w:rsidRPr="00465C52">
        <w:rPr>
          <w:i/>
          <w:iCs/>
          <w:color w:val="0D0D0D" w:themeColor="text1" w:themeTint="F2"/>
          <w:spacing w:val="-6"/>
        </w:rPr>
        <w:t>______________</w:t>
      </w:r>
      <w:r w:rsidRPr="00465C52">
        <w:rPr>
          <w:color w:val="0D0D0D" w:themeColor="text1" w:themeTint="F2"/>
          <w:spacing w:val="-4"/>
        </w:rPr>
        <w:t>pages</w:t>
      </w:r>
    </w:p>
    <w:p w14:paraId="5025C037" w14:textId="77777777" w:rsidR="006718A5" w:rsidRPr="00465C52" w:rsidRDefault="006718A5" w:rsidP="00347DB2">
      <w:pPr>
        <w:contextualSpacing/>
        <w:rPr>
          <w:bCs/>
          <w:i/>
          <w:iCs/>
          <w:color w:val="0D0D0D" w:themeColor="text1" w:themeTint="F2"/>
          <w:spacing w:val="2"/>
        </w:rPr>
      </w:pPr>
      <w:r w:rsidRPr="00465C52">
        <w:rPr>
          <w:bCs/>
          <w:color w:val="0D0D0D" w:themeColor="text1" w:themeTint="F2"/>
          <w:spacing w:val="-2"/>
        </w:rPr>
        <w:t xml:space="preserve">Subcontractor's Name (as per ITB 34.2 and 34.3): </w:t>
      </w:r>
      <w:r w:rsidRPr="00465C52">
        <w:rPr>
          <w:bCs/>
          <w:i/>
          <w:iCs/>
          <w:color w:val="0D0D0D" w:themeColor="text1" w:themeTint="F2"/>
        </w:rPr>
        <w:t>________________</w:t>
      </w:r>
    </w:p>
    <w:p w14:paraId="534BEA53" w14:textId="77777777" w:rsidR="006718A5" w:rsidRPr="00465C52" w:rsidRDefault="006718A5" w:rsidP="00347DB2">
      <w:pPr>
        <w:pStyle w:val="Style11"/>
        <w:spacing w:line="240" w:lineRule="auto"/>
        <w:ind w:right="144"/>
        <w:contextualSpacing/>
        <w:rPr>
          <w:bCs/>
          <w:color w:val="0D0D0D" w:themeColor="text1" w:themeTint="F2"/>
          <w:spacing w:val="-6"/>
        </w:rPr>
      </w:pPr>
      <w:r w:rsidRPr="00465C52">
        <w:rPr>
          <w:bCs/>
          <w:color w:val="0D0D0D" w:themeColor="text1" w:themeTint="F2"/>
          <w:spacing w:val="-2"/>
        </w:rPr>
        <w:t xml:space="preserve">All subcontractors for key activities must complete the information in this form as per ITB </w:t>
      </w:r>
      <w:r w:rsidRPr="00465C52">
        <w:rPr>
          <w:bCs/>
          <w:color w:val="0D0D0D" w:themeColor="text1" w:themeTint="F2"/>
          <w:spacing w:val="-6"/>
        </w:rPr>
        <w:t>34.2 and 34.3 and Section III, Qualification Criteria and Requirements, Sub-Factor 4.2.</w:t>
      </w:r>
    </w:p>
    <w:p w14:paraId="22696505" w14:textId="77777777" w:rsidR="006718A5" w:rsidRPr="00465C52" w:rsidRDefault="006718A5" w:rsidP="00347DB2">
      <w:pPr>
        <w:contextualSpacing/>
        <w:rPr>
          <w:bCs/>
          <w:i/>
          <w:iCs/>
          <w:color w:val="0D0D0D" w:themeColor="text1" w:themeTint="F2"/>
          <w:spacing w:val="2"/>
        </w:rPr>
      </w:pPr>
    </w:p>
    <w:p w14:paraId="405535C0" w14:textId="77777777" w:rsidR="006718A5" w:rsidRPr="00465C52" w:rsidRDefault="006718A5" w:rsidP="00347DB2">
      <w:pPr>
        <w:pStyle w:val="Style11"/>
        <w:tabs>
          <w:tab w:val="left" w:pos="720"/>
        </w:tabs>
        <w:spacing w:after="72" w:line="240" w:lineRule="auto"/>
        <w:ind w:right="144" w:firstLine="72"/>
        <w:contextualSpacing/>
        <w:rPr>
          <w:bCs/>
          <w:i/>
          <w:iCs/>
          <w:color w:val="0D0D0D" w:themeColor="text1" w:themeTint="F2"/>
          <w:spacing w:val="-2"/>
        </w:rPr>
      </w:pPr>
      <w:r w:rsidRPr="00465C52">
        <w:rPr>
          <w:bCs/>
          <w:color w:val="0D0D0D" w:themeColor="text1" w:themeTint="F2"/>
          <w:spacing w:val="-2"/>
        </w:rPr>
        <w:t>1.</w:t>
      </w:r>
      <w:r w:rsidRPr="00465C52">
        <w:rPr>
          <w:bCs/>
          <w:color w:val="0D0D0D" w:themeColor="text1" w:themeTint="F2"/>
          <w:spacing w:val="-2"/>
        </w:rPr>
        <w:tab/>
        <w:t xml:space="preserve">Key Activity No One: </w:t>
      </w:r>
      <w:r w:rsidRPr="00465C52">
        <w:rPr>
          <w:bCs/>
          <w:i/>
          <w:iCs/>
          <w:color w:val="0D0D0D" w:themeColor="text1" w:themeTint="F2"/>
          <w:spacing w:val="2"/>
        </w:rPr>
        <w:t>________________________</w:t>
      </w:r>
    </w:p>
    <w:p w14:paraId="1FFBE4CA" w14:textId="77777777" w:rsidR="006718A5" w:rsidRPr="00465C52" w:rsidRDefault="006718A5" w:rsidP="00347DB2">
      <w:pPr>
        <w:pStyle w:val="Style11"/>
        <w:tabs>
          <w:tab w:val="left" w:pos="720"/>
        </w:tabs>
        <w:spacing w:after="72" w:line="240" w:lineRule="auto"/>
        <w:ind w:right="144" w:firstLine="72"/>
        <w:contextualSpacing/>
        <w:rPr>
          <w:bCs/>
          <w:i/>
          <w:iCs/>
          <w:color w:val="0D0D0D" w:themeColor="text1" w:themeTint="F2"/>
          <w:spacing w:val="-2"/>
        </w:rPr>
      </w:pPr>
    </w:p>
    <w:tbl>
      <w:tblPr>
        <w:tblW w:w="0" w:type="auto"/>
        <w:tblInd w:w="3" w:type="dxa"/>
        <w:tblLayout w:type="fixed"/>
        <w:tblCellMar>
          <w:left w:w="0" w:type="dxa"/>
          <w:right w:w="0" w:type="dxa"/>
        </w:tblCellMar>
        <w:tblLook w:val="0000" w:firstRow="0" w:lastRow="0" w:firstColumn="0" w:lastColumn="0" w:noHBand="0" w:noVBand="0"/>
      </w:tblPr>
      <w:tblGrid>
        <w:gridCol w:w="3835"/>
        <w:gridCol w:w="1385"/>
        <w:gridCol w:w="420"/>
        <w:gridCol w:w="1020"/>
        <w:gridCol w:w="1350"/>
        <w:gridCol w:w="1271"/>
        <w:gridCol w:w="11"/>
      </w:tblGrid>
      <w:tr w:rsidR="0016255D" w:rsidRPr="00465C52" w14:paraId="26B521E8" w14:textId="77777777" w:rsidTr="00EF0475">
        <w:trPr>
          <w:gridAfter w:val="1"/>
          <w:wAfter w:w="11" w:type="dxa"/>
        </w:trPr>
        <w:tc>
          <w:tcPr>
            <w:tcW w:w="3835" w:type="dxa"/>
            <w:tcBorders>
              <w:top w:val="single" w:sz="2" w:space="0" w:color="auto"/>
              <w:left w:val="single" w:sz="2" w:space="0" w:color="auto"/>
              <w:bottom w:val="single" w:sz="2" w:space="0" w:color="auto"/>
              <w:right w:val="single" w:sz="2" w:space="0" w:color="auto"/>
            </w:tcBorders>
          </w:tcPr>
          <w:p w14:paraId="1D84CB4A" w14:textId="77777777" w:rsidR="006718A5" w:rsidRPr="00465C52" w:rsidRDefault="006718A5" w:rsidP="00347DB2">
            <w:pPr>
              <w:contextualSpacing/>
              <w:rPr>
                <w:color w:val="0D0D0D" w:themeColor="text1" w:themeTint="F2"/>
              </w:rPr>
            </w:pPr>
          </w:p>
        </w:tc>
        <w:tc>
          <w:tcPr>
            <w:tcW w:w="5446" w:type="dxa"/>
            <w:gridSpan w:val="5"/>
            <w:tcBorders>
              <w:top w:val="single" w:sz="2" w:space="0" w:color="auto"/>
              <w:left w:val="single" w:sz="2" w:space="0" w:color="auto"/>
              <w:bottom w:val="single" w:sz="2" w:space="0" w:color="auto"/>
              <w:right w:val="single" w:sz="2" w:space="0" w:color="auto"/>
            </w:tcBorders>
          </w:tcPr>
          <w:p w14:paraId="0A778850" w14:textId="77777777" w:rsidR="006718A5" w:rsidRPr="00465C52" w:rsidRDefault="006718A5" w:rsidP="00347DB2">
            <w:pPr>
              <w:spacing w:before="120"/>
              <w:ind w:right="1757"/>
              <w:contextualSpacing/>
              <w:jc w:val="right"/>
              <w:rPr>
                <w:b/>
                <w:bCs/>
                <w:color w:val="0D0D0D" w:themeColor="text1" w:themeTint="F2"/>
                <w:spacing w:val="12"/>
              </w:rPr>
            </w:pPr>
            <w:r w:rsidRPr="00465C52">
              <w:rPr>
                <w:b/>
                <w:bCs/>
                <w:color w:val="0D0D0D" w:themeColor="text1" w:themeTint="F2"/>
                <w:spacing w:val="12"/>
              </w:rPr>
              <w:t>Information</w:t>
            </w:r>
          </w:p>
        </w:tc>
      </w:tr>
      <w:tr w:rsidR="0016255D" w:rsidRPr="00465C52" w14:paraId="60E3AFA4" w14:textId="77777777" w:rsidTr="00EF0475">
        <w:trPr>
          <w:gridAfter w:val="1"/>
          <w:wAfter w:w="11" w:type="dxa"/>
          <w:trHeight w:hRule="exact" w:val="413"/>
        </w:trPr>
        <w:tc>
          <w:tcPr>
            <w:tcW w:w="3835" w:type="dxa"/>
            <w:tcBorders>
              <w:top w:val="single" w:sz="2" w:space="0" w:color="auto"/>
              <w:left w:val="single" w:sz="2" w:space="0" w:color="auto"/>
              <w:bottom w:val="single" w:sz="2" w:space="0" w:color="auto"/>
              <w:right w:val="single" w:sz="2" w:space="0" w:color="auto"/>
            </w:tcBorders>
          </w:tcPr>
          <w:p w14:paraId="0DE287A4" w14:textId="77777777" w:rsidR="006718A5" w:rsidRPr="00465C52" w:rsidRDefault="006718A5" w:rsidP="00347DB2">
            <w:pPr>
              <w:spacing w:before="144"/>
              <w:ind w:left="65"/>
              <w:contextualSpacing/>
              <w:rPr>
                <w:bCs/>
                <w:color w:val="0D0D0D" w:themeColor="text1" w:themeTint="F2"/>
                <w:spacing w:val="-8"/>
              </w:rPr>
            </w:pPr>
            <w:r w:rsidRPr="00465C52">
              <w:rPr>
                <w:bCs/>
                <w:color w:val="0D0D0D" w:themeColor="text1" w:themeTint="F2"/>
                <w:spacing w:val="-8"/>
              </w:rPr>
              <w:t>Contract Identification</w:t>
            </w:r>
          </w:p>
        </w:tc>
        <w:tc>
          <w:tcPr>
            <w:tcW w:w="5446" w:type="dxa"/>
            <w:gridSpan w:val="5"/>
            <w:tcBorders>
              <w:top w:val="single" w:sz="2" w:space="0" w:color="auto"/>
              <w:left w:val="single" w:sz="2" w:space="0" w:color="auto"/>
              <w:bottom w:val="single" w:sz="2" w:space="0" w:color="auto"/>
              <w:right w:val="single" w:sz="2" w:space="0" w:color="auto"/>
            </w:tcBorders>
          </w:tcPr>
          <w:p w14:paraId="467A678F" w14:textId="77777777" w:rsidR="006718A5" w:rsidRPr="00465C52" w:rsidRDefault="006718A5" w:rsidP="00347DB2">
            <w:pPr>
              <w:spacing w:before="144"/>
              <w:ind w:left="425"/>
              <w:contextualSpacing/>
              <w:rPr>
                <w:bCs/>
                <w:i/>
                <w:iCs/>
                <w:color w:val="0D0D0D" w:themeColor="text1" w:themeTint="F2"/>
                <w:spacing w:val="2"/>
              </w:rPr>
            </w:pPr>
          </w:p>
        </w:tc>
      </w:tr>
      <w:tr w:rsidR="0016255D" w:rsidRPr="00465C52" w14:paraId="68466107" w14:textId="77777777" w:rsidTr="00EF0475">
        <w:trPr>
          <w:gridAfter w:val="1"/>
          <w:wAfter w:w="11" w:type="dxa"/>
          <w:trHeight w:hRule="exact" w:val="408"/>
        </w:trPr>
        <w:tc>
          <w:tcPr>
            <w:tcW w:w="3835" w:type="dxa"/>
            <w:tcBorders>
              <w:top w:val="single" w:sz="2" w:space="0" w:color="auto"/>
              <w:left w:val="single" w:sz="2" w:space="0" w:color="auto"/>
              <w:bottom w:val="single" w:sz="2" w:space="0" w:color="auto"/>
              <w:right w:val="single" w:sz="2" w:space="0" w:color="auto"/>
            </w:tcBorders>
          </w:tcPr>
          <w:p w14:paraId="19D6067D" w14:textId="77777777" w:rsidR="006718A5" w:rsidRPr="00465C52" w:rsidRDefault="006718A5" w:rsidP="00347DB2">
            <w:pPr>
              <w:spacing w:before="144"/>
              <w:ind w:left="65"/>
              <w:contextualSpacing/>
              <w:rPr>
                <w:bCs/>
                <w:color w:val="0D0D0D" w:themeColor="text1" w:themeTint="F2"/>
                <w:spacing w:val="-10"/>
              </w:rPr>
            </w:pPr>
            <w:r w:rsidRPr="00465C52">
              <w:rPr>
                <w:bCs/>
                <w:color w:val="0D0D0D" w:themeColor="text1" w:themeTint="F2"/>
                <w:spacing w:val="-10"/>
              </w:rPr>
              <w:t>Award date</w:t>
            </w:r>
          </w:p>
        </w:tc>
        <w:tc>
          <w:tcPr>
            <w:tcW w:w="5446" w:type="dxa"/>
            <w:gridSpan w:val="5"/>
            <w:tcBorders>
              <w:top w:val="single" w:sz="2" w:space="0" w:color="auto"/>
              <w:left w:val="single" w:sz="2" w:space="0" w:color="auto"/>
              <w:bottom w:val="single" w:sz="2" w:space="0" w:color="auto"/>
              <w:right w:val="single" w:sz="2" w:space="0" w:color="auto"/>
            </w:tcBorders>
          </w:tcPr>
          <w:p w14:paraId="42C3B011" w14:textId="77777777" w:rsidR="006718A5" w:rsidRPr="00465C52" w:rsidRDefault="006718A5" w:rsidP="00347DB2">
            <w:pPr>
              <w:spacing w:before="144"/>
              <w:ind w:left="245"/>
              <w:contextualSpacing/>
              <w:rPr>
                <w:bCs/>
                <w:i/>
                <w:iCs/>
                <w:color w:val="0D0D0D" w:themeColor="text1" w:themeTint="F2"/>
                <w:spacing w:val="2"/>
              </w:rPr>
            </w:pPr>
          </w:p>
        </w:tc>
      </w:tr>
      <w:tr w:rsidR="0016255D" w:rsidRPr="00465C52" w14:paraId="4CDE177C" w14:textId="77777777" w:rsidTr="00EF0475">
        <w:trPr>
          <w:gridAfter w:val="1"/>
          <w:wAfter w:w="11" w:type="dxa"/>
          <w:trHeight w:hRule="exact" w:val="413"/>
        </w:trPr>
        <w:tc>
          <w:tcPr>
            <w:tcW w:w="3835" w:type="dxa"/>
            <w:tcBorders>
              <w:top w:val="single" w:sz="2" w:space="0" w:color="auto"/>
              <w:left w:val="single" w:sz="2" w:space="0" w:color="auto"/>
              <w:bottom w:val="single" w:sz="2" w:space="0" w:color="auto"/>
              <w:right w:val="single" w:sz="2" w:space="0" w:color="auto"/>
            </w:tcBorders>
          </w:tcPr>
          <w:p w14:paraId="6F05361D" w14:textId="77777777" w:rsidR="006718A5" w:rsidRPr="00465C52" w:rsidRDefault="006718A5" w:rsidP="00347DB2">
            <w:pPr>
              <w:spacing w:before="144"/>
              <w:ind w:left="65"/>
              <w:contextualSpacing/>
              <w:rPr>
                <w:bCs/>
                <w:color w:val="0D0D0D" w:themeColor="text1" w:themeTint="F2"/>
                <w:spacing w:val="-2"/>
              </w:rPr>
            </w:pPr>
            <w:r w:rsidRPr="00465C52">
              <w:rPr>
                <w:bCs/>
                <w:color w:val="0D0D0D" w:themeColor="text1" w:themeTint="F2"/>
                <w:spacing w:val="-2"/>
              </w:rPr>
              <w:t>Completion date</w:t>
            </w:r>
          </w:p>
        </w:tc>
        <w:tc>
          <w:tcPr>
            <w:tcW w:w="5446" w:type="dxa"/>
            <w:gridSpan w:val="5"/>
            <w:tcBorders>
              <w:top w:val="single" w:sz="2" w:space="0" w:color="auto"/>
              <w:left w:val="single" w:sz="2" w:space="0" w:color="auto"/>
              <w:bottom w:val="single" w:sz="2" w:space="0" w:color="auto"/>
              <w:right w:val="single" w:sz="2" w:space="0" w:color="auto"/>
            </w:tcBorders>
          </w:tcPr>
          <w:p w14:paraId="35F9D7F1" w14:textId="77777777" w:rsidR="006718A5" w:rsidRPr="00465C52" w:rsidRDefault="006718A5" w:rsidP="00347DB2">
            <w:pPr>
              <w:spacing w:before="144"/>
              <w:ind w:left="245"/>
              <w:contextualSpacing/>
              <w:rPr>
                <w:bCs/>
                <w:i/>
                <w:iCs/>
                <w:color w:val="0D0D0D" w:themeColor="text1" w:themeTint="F2"/>
                <w:spacing w:val="2"/>
              </w:rPr>
            </w:pPr>
          </w:p>
        </w:tc>
      </w:tr>
      <w:tr w:rsidR="0016255D" w:rsidRPr="00465C52" w14:paraId="1A8A2754" w14:textId="77777777" w:rsidTr="00EF0475">
        <w:trPr>
          <w:gridAfter w:val="1"/>
          <w:wAfter w:w="11" w:type="dxa"/>
          <w:trHeight w:hRule="exact" w:val="1109"/>
        </w:trPr>
        <w:tc>
          <w:tcPr>
            <w:tcW w:w="3835" w:type="dxa"/>
            <w:tcBorders>
              <w:top w:val="single" w:sz="2" w:space="0" w:color="auto"/>
              <w:left w:val="single" w:sz="2" w:space="0" w:color="auto"/>
              <w:bottom w:val="single" w:sz="2" w:space="0" w:color="auto"/>
              <w:right w:val="single" w:sz="2" w:space="0" w:color="auto"/>
            </w:tcBorders>
          </w:tcPr>
          <w:p w14:paraId="7F37CF34" w14:textId="77777777" w:rsidR="006718A5" w:rsidRPr="00465C52" w:rsidRDefault="006718A5" w:rsidP="00347DB2">
            <w:pPr>
              <w:spacing w:before="144"/>
              <w:ind w:left="65"/>
              <w:contextualSpacing/>
              <w:rPr>
                <w:bCs/>
                <w:color w:val="0D0D0D" w:themeColor="text1" w:themeTint="F2"/>
                <w:spacing w:val="-2"/>
              </w:rPr>
            </w:pPr>
            <w:r w:rsidRPr="00465C52">
              <w:rPr>
                <w:bCs/>
                <w:color w:val="0D0D0D" w:themeColor="text1" w:themeTint="F2"/>
                <w:spacing w:val="-2"/>
              </w:rPr>
              <w:t>Role in Contract</w:t>
            </w:r>
          </w:p>
          <w:p w14:paraId="1B14F1F5" w14:textId="77777777" w:rsidR="006718A5" w:rsidRPr="00465C52" w:rsidRDefault="006718A5" w:rsidP="00347DB2">
            <w:pPr>
              <w:spacing w:after="396"/>
              <w:ind w:left="46"/>
              <w:contextualSpacing/>
              <w:rPr>
                <w:bCs/>
                <w:i/>
                <w:iCs/>
                <w:color w:val="0D0D0D" w:themeColor="text1" w:themeTint="F2"/>
                <w:spacing w:val="2"/>
              </w:rPr>
            </w:pPr>
          </w:p>
        </w:tc>
        <w:tc>
          <w:tcPr>
            <w:tcW w:w="1385" w:type="dxa"/>
            <w:tcBorders>
              <w:top w:val="single" w:sz="2" w:space="0" w:color="auto"/>
              <w:left w:val="single" w:sz="2" w:space="0" w:color="auto"/>
              <w:bottom w:val="single" w:sz="2" w:space="0" w:color="auto"/>
              <w:right w:val="single" w:sz="2" w:space="0" w:color="auto"/>
            </w:tcBorders>
            <w:vAlign w:val="center"/>
          </w:tcPr>
          <w:p w14:paraId="0D93056B" w14:textId="77777777" w:rsidR="006718A5" w:rsidRPr="00465C52" w:rsidRDefault="006718A5" w:rsidP="00347DB2">
            <w:pPr>
              <w:contextualSpacing/>
              <w:jc w:val="center"/>
              <w:rPr>
                <w:bCs/>
                <w:color w:val="0D0D0D" w:themeColor="text1" w:themeTint="F2"/>
                <w:spacing w:val="-4"/>
              </w:rPr>
            </w:pPr>
            <w:r w:rsidRPr="00465C52">
              <w:rPr>
                <w:bCs/>
                <w:color w:val="0D0D0D" w:themeColor="text1" w:themeTint="F2"/>
                <w:spacing w:val="-4"/>
              </w:rPr>
              <w:t>Prime Contractor</w:t>
            </w:r>
          </w:p>
          <w:p w14:paraId="5C43A34D" w14:textId="77777777" w:rsidR="006718A5" w:rsidRPr="00465C52" w:rsidRDefault="006718A5" w:rsidP="00347DB2">
            <w:pPr>
              <w:contextualSpacing/>
              <w:jc w:val="center"/>
              <w:rPr>
                <w:bCs/>
                <w:color w:val="0D0D0D" w:themeColor="text1" w:themeTint="F2"/>
                <w:spacing w:val="-4"/>
              </w:rPr>
            </w:pPr>
            <w:r w:rsidRPr="00465C52">
              <w:rPr>
                <w:rFonts w:ascii="Wingdings" w:eastAsia="Wingdings" w:hAnsi="Wingdings" w:cs="Wingdings"/>
                <w:color w:val="0D0D0D" w:themeColor="text1" w:themeTint="F2"/>
                <w:spacing w:val="-2"/>
              </w:rPr>
              <w:t></w:t>
            </w:r>
          </w:p>
        </w:tc>
        <w:tc>
          <w:tcPr>
            <w:tcW w:w="1440" w:type="dxa"/>
            <w:gridSpan w:val="2"/>
            <w:tcBorders>
              <w:top w:val="single" w:sz="2" w:space="0" w:color="auto"/>
              <w:left w:val="single" w:sz="2" w:space="0" w:color="auto"/>
              <w:bottom w:val="single" w:sz="2" w:space="0" w:color="auto"/>
              <w:right w:val="single" w:sz="2" w:space="0" w:color="auto"/>
            </w:tcBorders>
            <w:vAlign w:val="center"/>
          </w:tcPr>
          <w:p w14:paraId="29DC9B1D" w14:textId="77777777" w:rsidR="006718A5" w:rsidRPr="00465C52" w:rsidRDefault="006718A5" w:rsidP="00347DB2">
            <w:pPr>
              <w:ind w:right="374"/>
              <w:contextualSpacing/>
              <w:jc w:val="center"/>
              <w:rPr>
                <w:rFonts w:eastAsia="MS Mincho"/>
                <w:color w:val="0D0D0D" w:themeColor="text1" w:themeTint="F2"/>
                <w:spacing w:val="-2"/>
              </w:rPr>
            </w:pPr>
            <w:r w:rsidRPr="00465C52">
              <w:rPr>
                <w:bCs/>
                <w:color w:val="0D0D0D" w:themeColor="text1" w:themeTint="F2"/>
                <w:spacing w:val="-4"/>
              </w:rPr>
              <w:t xml:space="preserve">Member in </w:t>
            </w:r>
            <w:r w:rsidRPr="00465C52">
              <w:rPr>
                <w:bCs/>
                <w:color w:val="0D0D0D" w:themeColor="text1" w:themeTint="F2"/>
                <w:spacing w:val="-4"/>
              </w:rPr>
              <w:br/>
              <w:t>JV</w:t>
            </w:r>
          </w:p>
          <w:p w14:paraId="0F376EB8" w14:textId="77777777" w:rsidR="006718A5" w:rsidRPr="00465C52" w:rsidRDefault="006718A5" w:rsidP="00347DB2">
            <w:pPr>
              <w:ind w:right="374"/>
              <w:contextualSpacing/>
              <w:jc w:val="center"/>
              <w:rPr>
                <w:bCs/>
                <w:color w:val="0D0D0D" w:themeColor="text1" w:themeTint="F2"/>
                <w:spacing w:val="-4"/>
              </w:rPr>
            </w:pPr>
            <w:r w:rsidRPr="00465C52">
              <w:rPr>
                <w:rFonts w:ascii="Wingdings" w:eastAsia="Wingdings" w:hAnsi="Wingdings" w:cs="Wingdings"/>
                <w:color w:val="0D0D0D" w:themeColor="text1" w:themeTint="F2"/>
                <w:spacing w:val="-2"/>
              </w:rPr>
              <w:t></w:t>
            </w:r>
          </w:p>
        </w:tc>
        <w:tc>
          <w:tcPr>
            <w:tcW w:w="1350" w:type="dxa"/>
            <w:tcBorders>
              <w:top w:val="single" w:sz="2" w:space="0" w:color="auto"/>
              <w:left w:val="single" w:sz="2" w:space="0" w:color="auto"/>
              <w:bottom w:val="single" w:sz="2" w:space="0" w:color="auto"/>
              <w:right w:val="single" w:sz="2" w:space="0" w:color="auto"/>
            </w:tcBorders>
            <w:vAlign w:val="center"/>
          </w:tcPr>
          <w:p w14:paraId="5C9F51BF" w14:textId="77777777" w:rsidR="006718A5" w:rsidRPr="00465C52" w:rsidRDefault="006718A5" w:rsidP="00347DB2">
            <w:pPr>
              <w:contextualSpacing/>
              <w:jc w:val="center"/>
              <w:rPr>
                <w:bCs/>
                <w:color w:val="0D0D0D" w:themeColor="text1" w:themeTint="F2"/>
                <w:spacing w:val="-4"/>
              </w:rPr>
            </w:pPr>
            <w:r w:rsidRPr="00465C52">
              <w:rPr>
                <w:bCs/>
                <w:color w:val="0D0D0D" w:themeColor="text1" w:themeTint="F2"/>
                <w:spacing w:val="-4"/>
              </w:rPr>
              <w:t>Management Contractor</w:t>
            </w:r>
          </w:p>
          <w:p w14:paraId="67100279" w14:textId="77777777" w:rsidR="006718A5" w:rsidRPr="00465C52" w:rsidRDefault="006718A5" w:rsidP="00347DB2">
            <w:pPr>
              <w:contextualSpacing/>
              <w:jc w:val="center"/>
              <w:rPr>
                <w:bCs/>
                <w:color w:val="0D0D0D" w:themeColor="text1" w:themeTint="F2"/>
                <w:spacing w:val="-4"/>
              </w:rPr>
            </w:pPr>
            <w:r w:rsidRPr="00465C52">
              <w:rPr>
                <w:rFonts w:ascii="Wingdings" w:eastAsia="Wingdings" w:hAnsi="Wingdings" w:cs="Wingdings"/>
                <w:color w:val="0D0D0D" w:themeColor="text1" w:themeTint="F2"/>
                <w:spacing w:val="-2"/>
              </w:rPr>
              <w:t></w:t>
            </w:r>
          </w:p>
        </w:tc>
        <w:tc>
          <w:tcPr>
            <w:tcW w:w="1271" w:type="dxa"/>
            <w:tcBorders>
              <w:top w:val="single" w:sz="2" w:space="0" w:color="auto"/>
              <w:left w:val="single" w:sz="2" w:space="0" w:color="auto"/>
              <w:bottom w:val="single" w:sz="2" w:space="0" w:color="auto"/>
              <w:right w:val="single" w:sz="2" w:space="0" w:color="auto"/>
            </w:tcBorders>
            <w:vAlign w:val="center"/>
          </w:tcPr>
          <w:p w14:paraId="6C3BBFFC" w14:textId="77777777" w:rsidR="006718A5" w:rsidRPr="00465C52" w:rsidRDefault="006718A5" w:rsidP="00347DB2">
            <w:pPr>
              <w:contextualSpacing/>
              <w:jc w:val="center"/>
              <w:rPr>
                <w:bCs/>
                <w:color w:val="0D0D0D" w:themeColor="text1" w:themeTint="F2"/>
                <w:spacing w:val="-4"/>
              </w:rPr>
            </w:pPr>
            <w:r w:rsidRPr="00465C52">
              <w:rPr>
                <w:bCs/>
                <w:color w:val="0D0D0D" w:themeColor="text1" w:themeTint="F2"/>
                <w:spacing w:val="-4"/>
              </w:rPr>
              <w:t>Sub-contractor</w:t>
            </w:r>
          </w:p>
          <w:p w14:paraId="4B411331" w14:textId="77777777" w:rsidR="006718A5" w:rsidRPr="00465C52" w:rsidRDefault="006718A5" w:rsidP="00347DB2">
            <w:pPr>
              <w:contextualSpacing/>
              <w:jc w:val="center"/>
              <w:rPr>
                <w:bCs/>
                <w:color w:val="0D0D0D" w:themeColor="text1" w:themeTint="F2"/>
                <w:spacing w:val="-4"/>
              </w:rPr>
            </w:pPr>
            <w:r w:rsidRPr="00465C52">
              <w:rPr>
                <w:rFonts w:ascii="Wingdings" w:eastAsia="Wingdings" w:hAnsi="Wingdings" w:cs="Wingdings"/>
                <w:color w:val="0D0D0D" w:themeColor="text1" w:themeTint="F2"/>
                <w:spacing w:val="-2"/>
              </w:rPr>
              <w:t></w:t>
            </w:r>
          </w:p>
        </w:tc>
      </w:tr>
      <w:tr w:rsidR="0016255D" w:rsidRPr="00465C52" w14:paraId="34A14CEA" w14:textId="77777777" w:rsidTr="00EF0475">
        <w:trPr>
          <w:gridAfter w:val="1"/>
          <w:wAfter w:w="11" w:type="dxa"/>
          <w:trHeight w:val="877"/>
        </w:trPr>
        <w:tc>
          <w:tcPr>
            <w:tcW w:w="3835" w:type="dxa"/>
            <w:tcBorders>
              <w:top w:val="single" w:sz="2" w:space="0" w:color="auto"/>
              <w:left w:val="single" w:sz="2" w:space="0" w:color="auto"/>
              <w:bottom w:val="single" w:sz="2" w:space="0" w:color="auto"/>
              <w:right w:val="single" w:sz="2" w:space="0" w:color="auto"/>
            </w:tcBorders>
          </w:tcPr>
          <w:p w14:paraId="411383E7" w14:textId="77777777" w:rsidR="006718A5" w:rsidRPr="00465C52" w:rsidRDefault="006718A5" w:rsidP="00347DB2">
            <w:pPr>
              <w:spacing w:before="144"/>
              <w:ind w:left="72"/>
              <w:contextualSpacing/>
              <w:rPr>
                <w:bCs/>
                <w:color w:val="0D0D0D" w:themeColor="text1" w:themeTint="F2"/>
                <w:spacing w:val="-11"/>
              </w:rPr>
            </w:pPr>
            <w:r w:rsidRPr="00465C52">
              <w:rPr>
                <w:bCs/>
                <w:color w:val="0D0D0D" w:themeColor="text1" w:themeTint="F2"/>
                <w:spacing w:val="-11"/>
              </w:rPr>
              <w:t>Total Contract Amount</w:t>
            </w:r>
          </w:p>
        </w:tc>
        <w:tc>
          <w:tcPr>
            <w:tcW w:w="2825" w:type="dxa"/>
            <w:gridSpan w:val="3"/>
            <w:tcBorders>
              <w:top w:val="single" w:sz="2" w:space="0" w:color="auto"/>
              <w:left w:val="single" w:sz="2" w:space="0" w:color="auto"/>
              <w:bottom w:val="single" w:sz="2" w:space="0" w:color="auto"/>
              <w:right w:val="single" w:sz="2" w:space="0" w:color="auto"/>
            </w:tcBorders>
            <w:vAlign w:val="center"/>
          </w:tcPr>
          <w:p w14:paraId="24B80C36" w14:textId="77777777" w:rsidR="006718A5" w:rsidRPr="00465C52" w:rsidRDefault="006718A5" w:rsidP="00347DB2">
            <w:pPr>
              <w:ind w:left="72"/>
              <w:contextualSpacing/>
              <w:rPr>
                <w:bCs/>
                <w:i/>
                <w:iCs/>
                <w:color w:val="0D0D0D" w:themeColor="text1" w:themeTint="F2"/>
                <w:spacing w:val="2"/>
              </w:rPr>
            </w:pPr>
          </w:p>
        </w:tc>
        <w:tc>
          <w:tcPr>
            <w:tcW w:w="2621" w:type="dxa"/>
            <w:gridSpan w:val="2"/>
            <w:tcBorders>
              <w:top w:val="single" w:sz="2" w:space="0" w:color="auto"/>
              <w:left w:val="single" w:sz="2" w:space="0" w:color="auto"/>
              <w:bottom w:val="single" w:sz="2" w:space="0" w:color="auto"/>
              <w:right w:val="single" w:sz="2" w:space="0" w:color="auto"/>
            </w:tcBorders>
            <w:vAlign w:val="center"/>
          </w:tcPr>
          <w:p w14:paraId="43B93E8C" w14:textId="77777777" w:rsidR="006718A5" w:rsidRPr="00465C52" w:rsidRDefault="006718A5" w:rsidP="00347DB2">
            <w:pPr>
              <w:ind w:left="47" w:right="101"/>
              <w:contextualSpacing/>
              <w:rPr>
                <w:bCs/>
                <w:i/>
                <w:iCs/>
                <w:color w:val="0D0D0D" w:themeColor="text1" w:themeTint="F2"/>
                <w:spacing w:val="2"/>
              </w:rPr>
            </w:pPr>
            <w:r w:rsidRPr="00465C52">
              <w:rPr>
                <w:bCs/>
                <w:color w:val="0D0D0D" w:themeColor="text1" w:themeTint="F2"/>
                <w:spacing w:val="-2"/>
              </w:rPr>
              <w:t xml:space="preserve">US$ </w:t>
            </w:r>
          </w:p>
        </w:tc>
      </w:tr>
      <w:tr w:rsidR="0016255D" w:rsidRPr="00465C52" w14:paraId="3E496E20" w14:textId="77777777" w:rsidTr="00EF0475">
        <w:trPr>
          <w:gridAfter w:val="1"/>
          <w:wAfter w:w="11" w:type="dxa"/>
          <w:cantSplit/>
          <w:trHeight w:val="439"/>
        </w:trPr>
        <w:tc>
          <w:tcPr>
            <w:tcW w:w="3835" w:type="dxa"/>
            <w:tcBorders>
              <w:top w:val="single" w:sz="2" w:space="0" w:color="auto"/>
              <w:left w:val="single" w:sz="2" w:space="0" w:color="auto"/>
              <w:bottom w:val="single" w:sz="4" w:space="0" w:color="auto"/>
              <w:right w:val="single" w:sz="2" w:space="0" w:color="auto"/>
            </w:tcBorders>
          </w:tcPr>
          <w:p w14:paraId="2B106E7F" w14:textId="77777777" w:rsidR="006718A5" w:rsidRPr="00465C52" w:rsidRDefault="006718A5" w:rsidP="00347DB2">
            <w:pPr>
              <w:ind w:left="72"/>
              <w:contextualSpacing/>
              <w:rPr>
                <w:bCs/>
                <w:color w:val="0D0D0D" w:themeColor="text1" w:themeTint="F2"/>
              </w:rPr>
            </w:pPr>
            <w:r w:rsidRPr="00465C52">
              <w:rPr>
                <w:bCs/>
                <w:color w:val="0D0D0D" w:themeColor="text1" w:themeTint="F2"/>
              </w:rPr>
              <w:t>Quantity (Volume, number or rate of production, as applicable) performed under the contract per year or part of the year</w:t>
            </w:r>
          </w:p>
          <w:p w14:paraId="306BCE89" w14:textId="77777777" w:rsidR="006718A5" w:rsidRPr="00465C52" w:rsidRDefault="006718A5" w:rsidP="00347DB2">
            <w:pPr>
              <w:ind w:left="72"/>
              <w:contextualSpacing/>
              <w:rPr>
                <w:bCs/>
                <w:color w:val="0D0D0D" w:themeColor="text1" w:themeTint="F2"/>
              </w:rPr>
            </w:pPr>
          </w:p>
        </w:tc>
        <w:tc>
          <w:tcPr>
            <w:tcW w:w="1805" w:type="dxa"/>
            <w:gridSpan w:val="2"/>
            <w:tcBorders>
              <w:top w:val="single" w:sz="2" w:space="0" w:color="auto"/>
              <w:left w:val="single" w:sz="2" w:space="0" w:color="auto"/>
              <w:bottom w:val="single" w:sz="2" w:space="0" w:color="auto"/>
              <w:right w:val="single" w:sz="2" w:space="0" w:color="auto"/>
            </w:tcBorders>
          </w:tcPr>
          <w:p w14:paraId="32DF33CA" w14:textId="77777777" w:rsidR="006718A5" w:rsidRPr="00465C52" w:rsidRDefault="006718A5" w:rsidP="00347DB2">
            <w:pPr>
              <w:ind w:left="37"/>
              <w:contextualSpacing/>
              <w:jc w:val="center"/>
              <w:rPr>
                <w:bCs/>
                <w:iCs/>
                <w:color w:val="0D0D0D" w:themeColor="text1" w:themeTint="F2"/>
                <w:spacing w:val="2"/>
              </w:rPr>
            </w:pPr>
            <w:r w:rsidRPr="00465C52">
              <w:rPr>
                <w:bCs/>
                <w:iCs/>
                <w:color w:val="0D0D0D" w:themeColor="text1" w:themeTint="F2"/>
                <w:spacing w:val="2"/>
              </w:rPr>
              <w:t>Total quantity in the contract</w:t>
            </w:r>
          </w:p>
          <w:p w14:paraId="37D293F1" w14:textId="77777777" w:rsidR="006718A5" w:rsidRPr="00465C52" w:rsidRDefault="006718A5" w:rsidP="00347DB2">
            <w:pPr>
              <w:ind w:left="37"/>
              <w:contextualSpacing/>
              <w:jc w:val="center"/>
              <w:rPr>
                <w:bCs/>
                <w:iCs/>
                <w:color w:val="0D0D0D" w:themeColor="text1" w:themeTint="F2"/>
                <w:spacing w:val="2"/>
              </w:rPr>
            </w:pPr>
            <w:r w:rsidRPr="00465C52">
              <w:rPr>
                <w:bCs/>
                <w:iCs/>
                <w:color w:val="0D0D0D" w:themeColor="text1" w:themeTint="F2"/>
                <w:spacing w:val="2"/>
              </w:rPr>
              <w:t>(</w:t>
            </w:r>
            <w:proofErr w:type="spellStart"/>
            <w:r w:rsidRPr="00465C52">
              <w:rPr>
                <w:bCs/>
                <w:iCs/>
                <w:color w:val="0D0D0D" w:themeColor="text1" w:themeTint="F2"/>
                <w:spacing w:val="2"/>
              </w:rPr>
              <w:t>i</w:t>
            </w:r>
            <w:proofErr w:type="spellEnd"/>
            <w:r w:rsidRPr="00465C52">
              <w:rPr>
                <w:bCs/>
                <w:iCs/>
                <w:color w:val="0D0D0D" w:themeColor="text1" w:themeTint="F2"/>
                <w:spacing w:val="2"/>
              </w:rPr>
              <w:t>)</w:t>
            </w:r>
          </w:p>
        </w:tc>
        <w:tc>
          <w:tcPr>
            <w:tcW w:w="2370" w:type="dxa"/>
            <w:gridSpan w:val="2"/>
            <w:tcBorders>
              <w:top w:val="single" w:sz="2" w:space="0" w:color="auto"/>
              <w:left w:val="single" w:sz="2" w:space="0" w:color="auto"/>
              <w:bottom w:val="single" w:sz="2" w:space="0" w:color="auto"/>
              <w:right w:val="single" w:sz="2" w:space="0" w:color="auto"/>
            </w:tcBorders>
          </w:tcPr>
          <w:p w14:paraId="248249F0" w14:textId="77777777" w:rsidR="006718A5" w:rsidRPr="00465C52" w:rsidRDefault="006718A5" w:rsidP="00347DB2">
            <w:pPr>
              <w:contextualSpacing/>
              <w:jc w:val="center"/>
              <w:rPr>
                <w:bCs/>
                <w:iCs/>
                <w:color w:val="0D0D0D" w:themeColor="text1" w:themeTint="F2"/>
                <w:spacing w:val="2"/>
              </w:rPr>
            </w:pPr>
            <w:r w:rsidRPr="00465C52">
              <w:rPr>
                <w:bCs/>
                <w:iCs/>
                <w:color w:val="0D0D0D" w:themeColor="text1" w:themeTint="F2"/>
                <w:spacing w:val="2"/>
              </w:rPr>
              <w:t xml:space="preserve">Percentage </w:t>
            </w:r>
          </w:p>
          <w:p w14:paraId="355B374F" w14:textId="77777777" w:rsidR="006718A5" w:rsidRPr="00465C52" w:rsidRDefault="006718A5" w:rsidP="00347DB2">
            <w:pPr>
              <w:contextualSpacing/>
              <w:jc w:val="center"/>
              <w:rPr>
                <w:bCs/>
                <w:iCs/>
                <w:color w:val="0D0D0D" w:themeColor="text1" w:themeTint="F2"/>
                <w:spacing w:val="2"/>
              </w:rPr>
            </w:pPr>
            <w:proofErr w:type="gramStart"/>
            <w:r w:rsidRPr="00465C52">
              <w:rPr>
                <w:bCs/>
                <w:iCs/>
                <w:color w:val="0D0D0D" w:themeColor="text1" w:themeTint="F2"/>
                <w:spacing w:val="2"/>
              </w:rPr>
              <w:t>participation</w:t>
            </w:r>
            <w:proofErr w:type="gramEnd"/>
          </w:p>
          <w:p w14:paraId="0765913E" w14:textId="77777777" w:rsidR="006718A5" w:rsidRPr="00465C52" w:rsidRDefault="006718A5" w:rsidP="00347DB2">
            <w:pPr>
              <w:contextualSpacing/>
              <w:jc w:val="center"/>
              <w:rPr>
                <w:bCs/>
                <w:iCs/>
                <w:color w:val="0D0D0D" w:themeColor="text1" w:themeTint="F2"/>
                <w:spacing w:val="2"/>
              </w:rPr>
            </w:pPr>
            <w:r w:rsidRPr="00465C52">
              <w:rPr>
                <w:bCs/>
                <w:iCs/>
                <w:color w:val="0D0D0D" w:themeColor="text1" w:themeTint="F2"/>
                <w:spacing w:val="2"/>
              </w:rPr>
              <w:t>(ii)</w:t>
            </w:r>
          </w:p>
        </w:tc>
        <w:tc>
          <w:tcPr>
            <w:tcW w:w="1271" w:type="dxa"/>
            <w:tcBorders>
              <w:top w:val="single" w:sz="2" w:space="0" w:color="auto"/>
              <w:left w:val="single" w:sz="2" w:space="0" w:color="auto"/>
              <w:bottom w:val="single" w:sz="2" w:space="0" w:color="auto"/>
              <w:right w:val="single" w:sz="2" w:space="0" w:color="auto"/>
            </w:tcBorders>
          </w:tcPr>
          <w:p w14:paraId="5E81AC32" w14:textId="77777777" w:rsidR="006718A5" w:rsidRPr="00465C52" w:rsidRDefault="006718A5" w:rsidP="00347DB2">
            <w:pPr>
              <w:ind w:left="32"/>
              <w:contextualSpacing/>
              <w:jc w:val="center"/>
              <w:rPr>
                <w:bCs/>
                <w:iCs/>
                <w:color w:val="0D0D0D" w:themeColor="text1" w:themeTint="F2"/>
                <w:spacing w:val="2"/>
              </w:rPr>
            </w:pPr>
            <w:r w:rsidRPr="00465C52">
              <w:rPr>
                <w:bCs/>
                <w:iCs/>
                <w:color w:val="0D0D0D" w:themeColor="text1" w:themeTint="F2"/>
                <w:spacing w:val="2"/>
              </w:rPr>
              <w:t xml:space="preserve">Actual Quantity Performed </w:t>
            </w:r>
          </w:p>
          <w:p w14:paraId="2FB7EE9B" w14:textId="77777777" w:rsidR="006718A5" w:rsidRPr="00465C52" w:rsidRDefault="006718A5" w:rsidP="00347DB2">
            <w:pPr>
              <w:ind w:left="32"/>
              <w:contextualSpacing/>
              <w:jc w:val="center"/>
              <w:rPr>
                <w:bCs/>
                <w:i/>
                <w:iCs/>
                <w:color w:val="0D0D0D" w:themeColor="text1" w:themeTint="F2"/>
                <w:spacing w:val="2"/>
              </w:rPr>
            </w:pPr>
            <w:r w:rsidRPr="00465C52">
              <w:rPr>
                <w:bCs/>
                <w:iCs/>
                <w:color w:val="0D0D0D" w:themeColor="text1" w:themeTint="F2"/>
                <w:spacing w:val="2"/>
              </w:rPr>
              <w:t>(</w:t>
            </w:r>
            <w:proofErr w:type="spellStart"/>
            <w:r w:rsidRPr="00465C52">
              <w:rPr>
                <w:bCs/>
                <w:iCs/>
                <w:color w:val="0D0D0D" w:themeColor="text1" w:themeTint="F2"/>
                <w:spacing w:val="2"/>
              </w:rPr>
              <w:t>i</w:t>
            </w:r>
            <w:proofErr w:type="spellEnd"/>
            <w:r w:rsidRPr="00465C52">
              <w:rPr>
                <w:bCs/>
                <w:iCs/>
                <w:color w:val="0D0D0D" w:themeColor="text1" w:themeTint="F2"/>
                <w:spacing w:val="2"/>
              </w:rPr>
              <w:t>) x (ii)</w:t>
            </w:r>
            <w:r w:rsidRPr="00465C52">
              <w:rPr>
                <w:bCs/>
                <w:i/>
                <w:iCs/>
                <w:color w:val="0D0D0D" w:themeColor="text1" w:themeTint="F2"/>
                <w:spacing w:val="2"/>
              </w:rPr>
              <w:t xml:space="preserve"> </w:t>
            </w:r>
          </w:p>
        </w:tc>
      </w:tr>
      <w:tr w:rsidR="0016255D" w:rsidRPr="00465C52" w14:paraId="4F53032D" w14:textId="77777777" w:rsidTr="00EF0475">
        <w:trPr>
          <w:gridAfter w:val="1"/>
          <w:wAfter w:w="11" w:type="dxa"/>
          <w:cantSplit/>
          <w:trHeight w:hRule="exact" w:val="438"/>
        </w:trPr>
        <w:tc>
          <w:tcPr>
            <w:tcW w:w="3835" w:type="dxa"/>
            <w:tcBorders>
              <w:top w:val="single" w:sz="2" w:space="0" w:color="auto"/>
              <w:left w:val="single" w:sz="2" w:space="0" w:color="auto"/>
              <w:bottom w:val="single" w:sz="4" w:space="0" w:color="auto"/>
              <w:right w:val="single" w:sz="2" w:space="0" w:color="auto"/>
            </w:tcBorders>
            <w:vAlign w:val="center"/>
          </w:tcPr>
          <w:p w14:paraId="221295D9" w14:textId="77777777" w:rsidR="006718A5" w:rsidRPr="00465C52" w:rsidRDefault="006718A5" w:rsidP="00347DB2">
            <w:pPr>
              <w:ind w:left="72"/>
              <w:contextualSpacing/>
              <w:jc w:val="center"/>
              <w:rPr>
                <w:bCs/>
                <w:color w:val="0D0D0D" w:themeColor="text1" w:themeTint="F2"/>
              </w:rPr>
            </w:pPr>
            <w:r w:rsidRPr="00465C52">
              <w:rPr>
                <w:bCs/>
                <w:color w:val="0D0D0D" w:themeColor="text1" w:themeTint="F2"/>
              </w:rPr>
              <w:t>Year 1</w:t>
            </w:r>
          </w:p>
        </w:tc>
        <w:tc>
          <w:tcPr>
            <w:tcW w:w="1805" w:type="dxa"/>
            <w:gridSpan w:val="2"/>
            <w:tcBorders>
              <w:top w:val="single" w:sz="2" w:space="0" w:color="auto"/>
              <w:left w:val="single" w:sz="2" w:space="0" w:color="auto"/>
              <w:bottom w:val="single" w:sz="2" w:space="0" w:color="auto"/>
              <w:right w:val="single" w:sz="2" w:space="0" w:color="auto"/>
            </w:tcBorders>
          </w:tcPr>
          <w:p w14:paraId="3E0B5F9A" w14:textId="77777777" w:rsidR="006718A5" w:rsidRPr="00465C52" w:rsidRDefault="006718A5" w:rsidP="00347DB2">
            <w:pPr>
              <w:ind w:left="37"/>
              <w:contextualSpacing/>
              <w:jc w:val="center"/>
              <w:rPr>
                <w:bCs/>
                <w:i/>
                <w:iCs/>
                <w:color w:val="0D0D0D" w:themeColor="text1" w:themeTint="F2"/>
                <w:spacing w:val="2"/>
              </w:rPr>
            </w:pPr>
          </w:p>
        </w:tc>
        <w:tc>
          <w:tcPr>
            <w:tcW w:w="2370" w:type="dxa"/>
            <w:gridSpan w:val="2"/>
            <w:tcBorders>
              <w:top w:val="single" w:sz="2" w:space="0" w:color="auto"/>
              <w:left w:val="single" w:sz="2" w:space="0" w:color="auto"/>
              <w:bottom w:val="single" w:sz="2" w:space="0" w:color="auto"/>
              <w:right w:val="single" w:sz="2" w:space="0" w:color="auto"/>
            </w:tcBorders>
          </w:tcPr>
          <w:p w14:paraId="555F7282" w14:textId="77777777" w:rsidR="006718A5" w:rsidRPr="00465C52" w:rsidRDefault="006718A5" w:rsidP="00347DB2">
            <w:pPr>
              <w:contextualSpacing/>
              <w:jc w:val="center"/>
              <w:rPr>
                <w:bCs/>
                <w:i/>
                <w:iCs/>
                <w:color w:val="0D0D0D" w:themeColor="text1" w:themeTint="F2"/>
                <w:spacing w:val="2"/>
              </w:rPr>
            </w:pPr>
          </w:p>
        </w:tc>
        <w:tc>
          <w:tcPr>
            <w:tcW w:w="1271" w:type="dxa"/>
            <w:tcBorders>
              <w:top w:val="single" w:sz="2" w:space="0" w:color="auto"/>
              <w:left w:val="single" w:sz="2" w:space="0" w:color="auto"/>
              <w:bottom w:val="single" w:sz="2" w:space="0" w:color="auto"/>
              <w:right w:val="single" w:sz="2" w:space="0" w:color="auto"/>
            </w:tcBorders>
          </w:tcPr>
          <w:p w14:paraId="49B8BDB7" w14:textId="77777777" w:rsidR="006718A5" w:rsidRPr="00465C52" w:rsidRDefault="006718A5" w:rsidP="00347DB2">
            <w:pPr>
              <w:ind w:left="32"/>
              <w:contextualSpacing/>
              <w:jc w:val="center"/>
              <w:rPr>
                <w:bCs/>
                <w:i/>
                <w:iCs/>
                <w:color w:val="0D0D0D" w:themeColor="text1" w:themeTint="F2"/>
                <w:spacing w:val="2"/>
              </w:rPr>
            </w:pPr>
          </w:p>
        </w:tc>
      </w:tr>
      <w:tr w:rsidR="0016255D" w:rsidRPr="00465C52" w14:paraId="227AFE21" w14:textId="77777777" w:rsidTr="00EF0475">
        <w:trPr>
          <w:gridAfter w:val="1"/>
          <w:wAfter w:w="11" w:type="dxa"/>
          <w:cantSplit/>
          <w:trHeight w:hRule="exact" w:val="438"/>
        </w:trPr>
        <w:tc>
          <w:tcPr>
            <w:tcW w:w="3835" w:type="dxa"/>
            <w:tcBorders>
              <w:top w:val="single" w:sz="2" w:space="0" w:color="auto"/>
              <w:left w:val="single" w:sz="2" w:space="0" w:color="auto"/>
              <w:bottom w:val="single" w:sz="4" w:space="0" w:color="auto"/>
              <w:right w:val="single" w:sz="2" w:space="0" w:color="auto"/>
            </w:tcBorders>
            <w:vAlign w:val="center"/>
          </w:tcPr>
          <w:p w14:paraId="3EADAC31" w14:textId="77777777" w:rsidR="006718A5" w:rsidRPr="00465C52" w:rsidRDefault="006718A5" w:rsidP="00347DB2">
            <w:pPr>
              <w:ind w:left="72"/>
              <w:contextualSpacing/>
              <w:jc w:val="center"/>
              <w:rPr>
                <w:bCs/>
                <w:color w:val="0D0D0D" w:themeColor="text1" w:themeTint="F2"/>
              </w:rPr>
            </w:pPr>
            <w:r w:rsidRPr="00465C52">
              <w:rPr>
                <w:bCs/>
                <w:color w:val="0D0D0D" w:themeColor="text1" w:themeTint="F2"/>
              </w:rPr>
              <w:t>Year 2</w:t>
            </w:r>
          </w:p>
        </w:tc>
        <w:tc>
          <w:tcPr>
            <w:tcW w:w="1805" w:type="dxa"/>
            <w:gridSpan w:val="2"/>
            <w:tcBorders>
              <w:top w:val="single" w:sz="2" w:space="0" w:color="auto"/>
              <w:left w:val="single" w:sz="2" w:space="0" w:color="auto"/>
              <w:bottom w:val="single" w:sz="2" w:space="0" w:color="auto"/>
              <w:right w:val="single" w:sz="2" w:space="0" w:color="auto"/>
            </w:tcBorders>
          </w:tcPr>
          <w:p w14:paraId="27B39B49" w14:textId="77777777" w:rsidR="006718A5" w:rsidRPr="00465C52" w:rsidRDefault="006718A5" w:rsidP="00347DB2">
            <w:pPr>
              <w:ind w:left="37"/>
              <w:contextualSpacing/>
              <w:jc w:val="center"/>
              <w:rPr>
                <w:bCs/>
                <w:i/>
                <w:iCs/>
                <w:color w:val="0D0D0D" w:themeColor="text1" w:themeTint="F2"/>
                <w:spacing w:val="2"/>
              </w:rPr>
            </w:pPr>
          </w:p>
        </w:tc>
        <w:tc>
          <w:tcPr>
            <w:tcW w:w="2370" w:type="dxa"/>
            <w:gridSpan w:val="2"/>
            <w:tcBorders>
              <w:top w:val="single" w:sz="2" w:space="0" w:color="auto"/>
              <w:left w:val="single" w:sz="2" w:space="0" w:color="auto"/>
              <w:bottom w:val="single" w:sz="2" w:space="0" w:color="auto"/>
              <w:right w:val="single" w:sz="2" w:space="0" w:color="auto"/>
            </w:tcBorders>
          </w:tcPr>
          <w:p w14:paraId="3058FDF0" w14:textId="77777777" w:rsidR="006718A5" w:rsidRPr="00465C52" w:rsidRDefault="006718A5" w:rsidP="00347DB2">
            <w:pPr>
              <w:contextualSpacing/>
              <w:jc w:val="center"/>
              <w:rPr>
                <w:bCs/>
                <w:i/>
                <w:iCs/>
                <w:color w:val="0D0D0D" w:themeColor="text1" w:themeTint="F2"/>
                <w:spacing w:val="2"/>
              </w:rPr>
            </w:pPr>
          </w:p>
        </w:tc>
        <w:tc>
          <w:tcPr>
            <w:tcW w:w="1271" w:type="dxa"/>
            <w:tcBorders>
              <w:top w:val="single" w:sz="2" w:space="0" w:color="auto"/>
              <w:left w:val="single" w:sz="2" w:space="0" w:color="auto"/>
              <w:bottom w:val="single" w:sz="2" w:space="0" w:color="auto"/>
              <w:right w:val="single" w:sz="2" w:space="0" w:color="auto"/>
            </w:tcBorders>
          </w:tcPr>
          <w:p w14:paraId="61129F6D" w14:textId="77777777" w:rsidR="006718A5" w:rsidRPr="00465C52" w:rsidRDefault="006718A5" w:rsidP="00347DB2">
            <w:pPr>
              <w:ind w:left="32"/>
              <w:contextualSpacing/>
              <w:jc w:val="center"/>
              <w:rPr>
                <w:bCs/>
                <w:i/>
                <w:iCs/>
                <w:color w:val="0D0D0D" w:themeColor="text1" w:themeTint="F2"/>
                <w:spacing w:val="2"/>
              </w:rPr>
            </w:pPr>
          </w:p>
        </w:tc>
      </w:tr>
      <w:tr w:rsidR="0016255D" w:rsidRPr="00465C52" w14:paraId="69A96C18" w14:textId="77777777" w:rsidTr="00EF0475">
        <w:trPr>
          <w:gridAfter w:val="1"/>
          <w:wAfter w:w="11" w:type="dxa"/>
          <w:cantSplit/>
          <w:trHeight w:hRule="exact" w:val="438"/>
        </w:trPr>
        <w:tc>
          <w:tcPr>
            <w:tcW w:w="3835" w:type="dxa"/>
            <w:tcBorders>
              <w:top w:val="single" w:sz="2" w:space="0" w:color="auto"/>
              <w:left w:val="single" w:sz="2" w:space="0" w:color="auto"/>
              <w:bottom w:val="single" w:sz="4" w:space="0" w:color="auto"/>
              <w:right w:val="single" w:sz="2" w:space="0" w:color="auto"/>
            </w:tcBorders>
            <w:vAlign w:val="center"/>
          </w:tcPr>
          <w:p w14:paraId="6373F02F" w14:textId="77777777" w:rsidR="006718A5" w:rsidRPr="00465C52" w:rsidRDefault="006718A5" w:rsidP="00347DB2">
            <w:pPr>
              <w:ind w:left="72"/>
              <w:contextualSpacing/>
              <w:jc w:val="center"/>
              <w:rPr>
                <w:bCs/>
                <w:color w:val="0D0D0D" w:themeColor="text1" w:themeTint="F2"/>
              </w:rPr>
            </w:pPr>
            <w:r w:rsidRPr="00465C52">
              <w:rPr>
                <w:bCs/>
                <w:color w:val="0D0D0D" w:themeColor="text1" w:themeTint="F2"/>
              </w:rPr>
              <w:t>Year 3</w:t>
            </w:r>
          </w:p>
        </w:tc>
        <w:tc>
          <w:tcPr>
            <w:tcW w:w="1805" w:type="dxa"/>
            <w:gridSpan w:val="2"/>
            <w:tcBorders>
              <w:top w:val="single" w:sz="2" w:space="0" w:color="auto"/>
              <w:left w:val="single" w:sz="2" w:space="0" w:color="auto"/>
              <w:bottom w:val="single" w:sz="2" w:space="0" w:color="auto"/>
              <w:right w:val="single" w:sz="2" w:space="0" w:color="auto"/>
            </w:tcBorders>
          </w:tcPr>
          <w:p w14:paraId="71D21DC1" w14:textId="77777777" w:rsidR="006718A5" w:rsidRPr="00465C52" w:rsidRDefault="006718A5" w:rsidP="00347DB2">
            <w:pPr>
              <w:ind w:left="37"/>
              <w:contextualSpacing/>
              <w:jc w:val="center"/>
              <w:rPr>
                <w:bCs/>
                <w:i/>
                <w:iCs/>
                <w:color w:val="0D0D0D" w:themeColor="text1" w:themeTint="F2"/>
                <w:spacing w:val="2"/>
              </w:rPr>
            </w:pPr>
          </w:p>
        </w:tc>
        <w:tc>
          <w:tcPr>
            <w:tcW w:w="2370" w:type="dxa"/>
            <w:gridSpan w:val="2"/>
            <w:tcBorders>
              <w:top w:val="single" w:sz="2" w:space="0" w:color="auto"/>
              <w:left w:val="single" w:sz="2" w:space="0" w:color="auto"/>
              <w:bottom w:val="single" w:sz="2" w:space="0" w:color="auto"/>
              <w:right w:val="single" w:sz="2" w:space="0" w:color="auto"/>
            </w:tcBorders>
          </w:tcPr>
          <w:p w14:paraId="24CC576C" w14:textId="77777777" w:rsidR="006718A5" w:rsidRPr="00465C52" w:rsidRDefault="006718A5" w:rsidP="00347DB2">
            <w:pPr>
              <w:contextualSpacing/>
              <w:jc w:val="center"/>
              <w:rPr>
                <w:bCs/>
                <w:i/>
                <w:iCs/>
                <w:color w:val="0D0D0D" w:themeColor="text1" w:themeTint="F2"/>
                <w:spacing w:val="2"/>
              </w:rPr>
            </w:pPr>
          </w:p>
        </w:tc>
        <w:tc>
          <w:tcPr>
            <w:tcW w:w="1271" w:type="dxa"/>
            <w:tcBorders>
              <w:top w:val="single" w:sz="2" w:space="0" w:color="auto"/>
              <w:left w:val="single" w:sz="2" w:space="0" w:color="auto"/>
              <w:bottom w:val="single" w:sz="2" w:space="0" w:color="auto"/>
              <w:right w:val="single" w:sz="2" w:space="0" w:color="auto"/>
            </w:tcBorders>
          </w:tcPr>
          <w:p w14:paraId="4E4289B3" w14:textId="77777777" w:rsidR="006718A5" w:rsidRPr="00465C52" w:rsidRDefault="006718A5" w:rsidP="00347DB2">
            <w:pPr>
              <w:ind w:left="32"/>
              <w:contextualSpacing/>
              <w:jc w:val="center"/>
              <w:rPr>
                <w:bCs/>
                <w:i/>
                <w:iCs/>
                <w:color w:val="0D0D0D" w:themeColor="text1" w:themeTint="F2"/>
                <w:spacing w:val="2"/>
              </w:rPr>
            </w:pPr>
          </w:p>
        </w:tc>
      </w:tr>
      <w:tr w:rsidR="0016255D" w:rsidRPr="00465C52" w14:paraId="1AFB47BC" w14:textId="77777777" w:rsidTr="00EF0475">
        <w:trPr>
          <w:gridAfter w:val="1"/>
          <w:wAfter w:w="11" w:type="dxa"/>
          <w:cantSplit/>
          <w:trHeight w:hRule="exact" w:val="438"/>
        </w:trPr>
        <w:tc>
          <w:tcPr>
            <w:tcW w:w="3835" w:type="dxa"/>
            <w:tcBorders>
              <w:top w:val="single" w:sz="2" w:space="0" w:color="auto"/>
              <w:left w:val="single" w:sz="2" w:space="0" w:color="auto"/>
              <w:bottom w:val="single" w:sz="4" w:space="0" w:color="auto"/>
              <w:right w:val="single" w:sz="2" w:space="0" w:color="auto"/>
            </w:tcBorders>
            <w:vAlign w:val="center"/>
          </w:tcPr>
          <w:p w14:paraId="23A4CD48" w14:textId="77777777" w:rsidR="006718A5" w:rsidRPr="00465C52" w:rsidRDefault="006718A5" w:rsidP="00347DB2">
            <w:pPr>
              <w:ind w:left="72"/>
              <w:contextualSpacing/>
              <w:jc w:val="center"/>
              <w:rPr>
                <w:bCs/>
                <w:color w:val="0D0D0D" w:themeColor="text1" w:themeTint="F2"/>
              </w:rPr>
            </w:pPr>
            <w:r w:rsidRPr="00465C52">
              <w:rPr>
                <w:bCs/>
                <w:color w:val="0D0D0D" w:themeColor="text1" w:themeTint="F2"/>
              </w:rPr>
              <w:t>Year 4</w:t>
            </w:r>
          </w:p>
        </w:tc>
        <w:tc>
          <w:tcPr>
            <w:tcW w:w="1805" w:type="dxa"/>
            <w:gridSpan w:val="2"/>
            <w:tcBorders>
              <w:top w:val="single" w:sz="2" w:space="0" w:color="auto"/>
              <w:left w:val="single" w:sz="2" w:space="0" w:color="auto"/>
              <w:bottom w:val="single" w:sz="4" w:space="0" w:color="auto"/>
              <w:right w:val="single" w:sz="2" w:space="0" w:color="auto"/>
            </w:tcBorders>
          </w:tcPr>
          <w:p w14:paraId="0464009A" w14:textId="77777777" w:rsidR="006718A5" w:rsidRPr="00465C52" w:rsidRDefault="006718A5" w:rsidP="00347DB2">
            <w:pPr>
              <w:ind w:left="37"/>
              <w:contextualSpacing/>
              <w:jc w:val="center"/>
              <w:rPr>
                <w:bCs/>
                <w:i/>
                <w:iCs/>
                <w:color w:val="0D0D0D" w:themeColor="text1" w:themeTint="F2"/>
                <w:spacing w:val="2"/>
              </w:rPr>
            </w:pPr>
          </w:p>
        </w:tc>
        <w:tc>
          <w:tcPr>
            <w:tcW w:w="2370" w:type="dxa"/>
            <w:gridSpan w:val="2"/>
            <w:tcBorders>
              <w:top w:val="single" w:sz="2" w:space="0" w:color="auto"/>
              <w:left w:val="single" w:sz="2" w:space="0" w:color="auto"/>
              <w:bottom w:val="single" w:sz="4" w:space="0" w:color="auto"/>
              <w:right w:val="single" w:sz="2" w:space="0" w:color="auto"/>
            </w:tcBorders>
          </w:tcPr>
          <w:p w14:paraId="0B77C554" w14:textId="77777777" w:rsidR="006718A5" w:rsidRPr="00465C52" w:rsidRDefault="006718A5" w:rsidP="00347DB2">
            <w:pPr>
              <w:contextualSpacing/>
              <w:jc w:val="center"/>
              <w:rPr>
                <w:bCs/>
                <w:i/>
                <w:iCs/>
                <w:color w:val="0D0D0D" w:themeColor="text1" w:themeTint="F2"/>
                <w:spacing w:val="2"/>
              </w:rPr>
            </w:pPr>
          </w:p>
        </w:tc>
        <w:tc>
          <w:tcPr>
            <w:tcW w:w="1271" w:type="dxa"/>
            <w:tcBorders>
              <w:top w:val="single" w:sz="2" w:space="0" w:color="auto"/>
              <w:left w:val="single" w:sz="2" w:space="0" w:color="auto"/>
              <w:bottom w:val="single" w:sz="4" w:space="0" w:color="auto"/>
              <w:right w:val="single" w:sz="2" w:space="0" w:color="auto"/>
            </w:tcBorders>
          </w:tcPr>
          <w:p w14:paraId="0CD9CF88" w14:textId="77777777" w:rsidR="006718A5" w:rsidRPr="00465C52" w:rsidRDefault="006718A5" w:rsidP="00347DB2">
            <w:pPr>
              <w:ind w:left="32"/>
              <w:contextualSpacing/>
              <w:jc w:val="center"/>
              <w:rPr>
                <w:bCs/>
                <w:i/>
                <w:iCs/>
                <w:color w:val="0D0D0D" w:themeColor="text1" w:themeTint="F2"/>
                <w:spacing w:val="2"/>
              </w:rPr>
            </w:pPr>
          </w:p>
        </w:tc>
      </w:tr>
      <w:tr w:rsidR="0016255D" w:rsidRPr="00465C52" w14:paraId="7DEB929B" w14:textId="77777777" w:rsidTr="00EF0475">
        <w:trPr>
          <w:trHeight w:hRule="exact" w:val="901"/>
        </w:trPr>
        <w:tc>
          <w:tcPr>
            <w:tcW w:w="3835" w:type="dxa"/>
            <w:tcBorders>
              <w:top w:val="single" w:sz="2" w:space="0" w:color="auto"/>
              <w:left w:val="single" w:sz="2" w:space="0" w:color="auto"/>
              <w:bottom w:val="single" w:sz="2" w:space="0" w:color="auto"/>
              <w:right w:val="single" w:sz="2" w:space="0" w:color="auto"/>
            </w:tcBorders>
          </w:tcPr>
          <w:p w14:paraId="34FBBB08" w14:textId="77777777" w:rsidR="006718A5" w:rsidRPr="00465C52" w:rsidRDefault="006718A5" w:rsidP="00347DB2">
            <w:pPr>
              <w:ind w:left="40"/>
              <w:contextualSpacing/>
              <w:rPr>
                <w:color w:val="0D0D0D" w:themeColor="text1" w:themeTint="F2"/>
                <w:spacing w:val="-4"/>
              </w:rPr>
            </w:pPr>
            <w:r w:rsidRPr="00465C52">
              <w:rPr>
                <w:color w:val="0D0D0D" w:themeColor="text1" w:themeTint="F2"/>
                <w:spacing w:val="-4"/>
              </w:rPr>
              <w:t>Employer’s Name:</w:t>
            </w:r>
          </w:p>
        </w:tc>
        <w:tc>
          <w:tcPr>
            <w:tcW w:w="5457" w:type="dxa"/>
            <w:gridSpan w:val="6"/>
            <w:tcBorders>
              <w:top w:val="single" w:sz="2" w:space="0" w:color="auto"/>
              <w:left w:val="single" w:sz="2" w:space="0" w:color="auto"/>
              <w:bottom w:val="single" w:sz="2" w:space="0" w:color="auto"/>
              <w:right w:val="single" w:sz="2" w:space="0" w:color="auto"/>
            </w:tcBorders>
          </w:tcPr>
          <w:p w14:paraId="3843038A" w14:textId="77777777" w:rsidR="006718A5" w:rsidRPr="00465C52" w:rsidRDefault="006718A5" w:rsidP="00347DB2">
            <w:pPr>
              <w:contextualSpacing/>
              <w:rPr>
                <w:i/>
                <w:iCs/>
                <w:color w:val="0D0D0D" w:themeColor="text1" w:themeTint="F2"/>
                <w:spacing w:val="-4"/>
              </w:rPr>
            </w:pPr>
            <w:r w:rsidRPr="00465C52">
              <w:rPr>
                <w:i/>
                <w:iCs/>
                <w:color w:val="0D0D0D" w:themeColor="text1" w:themeTint="F2"/>
                <w:spacing w:val="-4"/>
              </w:rPr>
              <w:t xml:space="preserve"> </w:t>
            </w:r>
          </w:p>
        </w:tc>
      </w:tr>
      <w:tr w:rsidR="006718A5" w:rsidRPr="00465C52" w14:paraId="18DE2E3E" w14:textId="77777777" w:rsidTr="00EF0475">
        <w:trPr>
          <w:trHeight w:val="1507"/>
        </w:trPr>
        <w:tc>
          <w:tcPr>
            <w:tcW w:w="3835" w:type="dxa"/>
            <w:tcBorders>
              <w:top w:val="single" w:sz="2" w:space="0" w:color="auto"/>
              <w:left w:val="single" w:sz="2" w:space="0" w:color="auto"/>
              <w:bottom w:val="single" w:sz="2" w:space="0" w:color="auto"/>
              <w:right w:val="single" w:sz="2" w:space="0" w:color="auto"/>
            </w:tcBorders>
          </w:tcPr>
          <w:p w14:paraId="51643D78" w14:textId="77777777" w:rsidR="006718A5" w:rsidRPr="00465C52" w:rsidRDefault="006718A5" w:rsidP="00347DB2">
            <w:pPr>
              <w:ind w:left="40"/>
              <w:contextualSpacing/>
              <w:rPr>
                <w:color w:val="0D0D0D" w:themeColor="text1" w:themeTint="F2"/>
                <w:spacing w:val="-4"/>
              </w:rPr>
            </w:pPr>
            <w:r w:rsidRPr="00465C52">
              <w:rPr>
                <w:color w:val="0D0D0D" w:themeColor="text1" w:themeTint="F2"/>
                <w:spacing w:val="-4"/>
              </w:rPr>
              <w:t>Address:</w:t>
            </w:r>
          </w:p>
          <w:p w14:paraId="0D96F37F" w14:textId="77777777" w:rsidR="006718A5" w:rsidRPr="00465C52" w:rsidRDefault="006718A5" w:rsidP="00347DB2">
            <w:pPr>
              <w:spacing w:before="252"/>
              <w:ind w:left="40"/>
              <w:contextualSpacing/>
              <w:rPr>
                <w:color w:val="0D0D0D" w:themeColor="text1" w:themeTint="F2"/>
                <w:spacing w:val="-4"/>
              </w:rPr>
            </w:pPr>
            <w:r w:rsidRPr="00465C52">
              <w:rPr>
                <w:color w:val="0D0D0D" w:themeColor="text1" w:themeTint="F2"/>
                <w:spacing w:val="-4"/>
              </w:rPr>
              <w:t>Telephone/fax number</w:t>
            </w:r>
          </w:p>
          <w:p w14:paraId="73080CE0" w14:textId="77777777" w:rsidR="006718A5" w:rsidRPr="00465C52" w:rsidRDefault="006718A5" w:rsidP="00347DB2">
            <w:pPr>
              <w:spacing w:before="504" w:after="252"/>
              <w:ind w:left="40"/>
              <w:contextualSpacing/>
              <w:rPr>
                <w:color w:val="0D0D0D" w:themeColor="text1" w:themeTint="F2"/>
                <w:spacing w:val="-4"/>
              </w:rPr>
            </w:pPr>
            <w:r w:rsidRPr="00465C52">
              <w:rPr>
                <w:color w:val="0D0D0D" w:themeColor="text1" w:themeTint="F2"/>
                <w:spacing w:val="-4"/>
              </w:rPr>
              <w:t>E-mail:</w:t>
            </w:r>
          </w:p>
        </w:tc>
        <w:tc>
          <w:tcPr>
            <w:tcW w:w="5457" w:type="dxa"/>
            <w:gridSpan w:val="6"/>
            <w:tcBorders>
              <w:top w:val="single" w:sz="2" w:space="0" w:color="auto"/>
              <w:left w:val="single" w:sz="2" w:space="0" w:color="auto"/>
              <w:bottom w:val="single" w:sz="2" w:space="0" w:color="auto"/>
              <w:right w:val="single" w:sz="2" w:space="0" w:color="auto"/>
            </w:tcBorders>
          </w:tcPr>
          <w:p w14:paraId="16E2E0FE" w14:textId="77777777" w:rsidR="006718A5" w:rsidRPr="00465C52" w:rsidRDefault="006718A5" w:rsidP="00347DB2">
            <w:pPr>
              <w:spacing w:before="252" w:after="252"/>
              <w:contextualSpacing/>
              <w:rPr>
                <w:i/>
                <w:iCs/>
                <w:color w:val="0D0D0D" w:themeColor="text1" w:themeTint="F2"/>
                <w:spacing w:val="-4"/>
              </w:rPr>
            </w:pPr>
          </w:p>
        </w:tc>
      </w:tr>
    </w:tbl>
    <w:p w14:paraId="1EA0BC52" w14:textId="77777777" w:rsidR="006718A5" w:rsidRPr="00465C52" w:rsidRDefault="006718A5" w:rsidP="00347DB2">
      <w:pPr>
        <w:pStyle w:val="Style11"/>
        <w:tabs>
          <w:tab w:val="left" w:pos="720"/>
        </w:tabs>
        <w:spacing w:after="72" w:line="240" w:lineRule="auto"/>
        <w:ind w:right="144" w:firstLine="72"/>
        <w:contextualSpacing/>
        <w:rPr>
          <w:bCs/>
          <w:i/>
          <w:iCs/>
          <w:color w:val="0D0D0D" w:themeColor="text1" w:themeTint="F2"/>
          <w:spacing w:val="-2"/>
        </w:rPr>
      </w:pPr>
    </w:p>
    <w:p w14:paraId="17654752" w14:textId="77777777" w:rsidR="006718A5" w:rsidRPr="00465C52" w:rsidRDefault="006718A5" w:rsidP="00347DB2">
      <w:pPr>
        <w:contextualSpacing/>
        <w:rPr>
          <w:color w:val="0D0D0D" w:themeColor="text1" w:themeTint="F2"/>
        </w:rPr>
      </w:pPr>
    </w:p>
    <w:tbl>
      <w:tblPr>
        <w:tblW w:w="0" w:type="auto"/>
        <w:tblInd w:w="3" w:type="dxa"/>
        <w:tblLayout w:type="fixed"/>
        <w:tblCellMar>
          <w:left w:w="0" w:type="dxa"/>
          <w:right w:w="0" w:type="dxa"/>
        </w:tblCellMar>
        <w:tblLook w:val="0000" w:firstRow="0" w:lastRow="0" w:firstColumn="0" w:lastColumn="0" w:noHBand="0" w:noVBand="0"/>
      </w:tblPr>
      <w:tblGrid>
        <w:gridCol w:w="3835"/>
        <w:gridCol w:w="5455"/>
      </w:tblGrid>
      <w:tr w:rsidR="0016255D" w:rsidRPr="00465C52" w14:paraId="29B0A4A8" w14:textId="77777777" w:rsidTr="00EF0475">
        <w:trPr>
          <w:trHeight w:hRule="exact" w:val="801"/>
        </w:trPr>
        <w:tc>
          <w:tcPr>
            <w:tcW w:w="3835" w:type="dxa"/>
            <w:tcBorders>
              <w:top w:val="single" w:sz="2" w:space="0" w:color="auto"/>
              <w:left w:val="single" w:sz="2" w:space="0" w:color="auto"/>
              <w:bottom w:val="single" w:sz="2" w:space="0" w:color="auto"/>
              <w:right w:val="single" w:sz="2" w:space="0" w:color="auto"/>
            </w:tcBorders>
          </w:tcPr>
          <w:p w14:paraId="236DCABD" w14:textId="77777777" w:rsidR="006718A5" w:rsidRPr="00465C52" w:rsidRDefault="006718A5" w:rsidP="00347DB2">
            <w:pPr>
              <w:contextualSpacing/>
              <w:rPr>
                <w:color w:val="0D0D0D" w:themeColor="text1" w:themeTint="F2"/>
              </w:rPr>
            </w:pPr>
          </w:p>
        </w:tc>
        <w:tc>
          <w:tcPr>
            <w:tcW w:w="5455" w:type="dxa"/>
            <w:tcBorders>
              <w:top w:val="single" w:sz="2" w:space="0" w:color="auto"/>
              <w:left w:val="single" w:sz="2" w:space="0" w:color="auto"/>
              <w:bottom w:val="single" w:sz="2" w:space="0" w:color="auto"/>
              <w:right w:val="single" w:sz="2" w:space="0" w:color="auto"/>
            </w:tcBorders>
          </w:tcPr>
          <w:p w14:paraId="4607861B" w14:textId="77777777" w:rsidR="006718A5" w:rsidRPr="00465C52" w:rsidRDefault="006718A5" w:rsidP="00347DB2">
            <w:pPr>
              <w:spacing w:before="252"/>
              <w:ind w:right="20"/>
              <w:contextualSpacing/>
              <w:jc w:val="center"/>
              <w:rPr>
                <w:b/>
                <w:bCs/>
                <w:color w:val="0D0D0D" w:themeColor="text1" w:themeTint="F2"/>
                <w:spacing w:val="4"/>
                <w:sz w:val="26"/>
                <w:szCs w:val="26"/>
              </w:rPr>
            </w:pPr>
            <w:r w:rsidRPr="00465C52">
              <w:rPr>
                <w:b/>
                <w:bCs/>
                <w:color w:val="0D0D0D" w:themeColor="text1" w:themeTint="F2"/>
                <w:spacing w:val="4"/>
                <w:sz w:val="26"/>
                <w:szCs w:val="26"/>
              </w:rPr>
              <w:t>Information</w:t>
            </w:r>
          </w:p>
        </w:tc>
      </w:tr>
      <w:tr w:rsidR="0016255D" w:rsidRPr="00465C52" w14:paraId="0076EBE0" w14:textId="77777777" w:rsidTr="00EF0475">
        <w:trPr>
          <w:trHeight w:hRule="exact" w:val="403"/>
        </w:trPr>
        <w:tc>
          <w:tcPr>
            <w:tcW w:w="3835" w:type="dxa"/>
            <w:tcBorders>
              <w:top w:val="single" w:sz="2" w:space="0" w:color="auto"/>
              <w:left w:val="single" w:sz="2" w:space="0" w:color="auto"/>
              <w:bottom w:val="single" w:sz="2" w:space="0" w:color="auto"/>
              <w:right w:val="single" w:sz="2" w:space="0" w:color="auto"/>
            </w:tcBorders>
          </w:tcPr>
          <w:p w14:paraId="78A99B9E" w14:textId="77777777" w:rsidR="006718A5" w:rsidRPr="00465C52" w:rsidRDefault="006718A5" w:rsidP="00347DB2">
            <w:pPr>
              <w:ind w:left="40"/>
              <w:contextualSpacing/>
              <w:rPr>
                <w:color w:val="0D0D0D" w:themeColor="text1" w:themeTint="F2"/>
                <w:spacing w:val="-4"/>
              </w:rPr>
            </w:pPr>
            <w:r w:rsidRPr="00465C52">
              <w:rPr>
                <w:color w:val="0D0D0D" w:themeColor="text1" w:themeTint="F2"/>
                <w:spacing w:val="-4"/>
              </w:rPr>
              <w:t>Employer’s Name:</w:t>
            </w:r>
          </w:p>
        </w:tc>
        <w:tc>
          <w:tcPr>
            <w:tcW w:w="5455" w:type="dxa"/>
            <w:tcBorders>
              <w:top w:val="single" w:sz="2" w:space="0" w:color="auto"/>
              <w:left w:val="single" w:sz="2" w:space="0" w:color="auto"/>
              <w:bottom w:val="single" w:sz="2" w:space="0" w:color="auto"/>
              <w:right w:val="single" w:sz="2" w:space="0" w:color="auto"/>
            </w:tcBorders>
          </w:tcPr>
          <w:p w14:paraId="1DC3ED65" w14:textId="77777777" w:rsidR="006718A5" w:rsidRPr="00465C52" w:rsidRDefault="006718A5" w:rsidP="00347DB2">
            <w:pPr>
              <w:contextualSpacing/>
              <w:rPr>
                <w:i/>
                <w:iCs/>
                <w:color w:val="0D0D0D" w:themeColor="text1" w:themeTint="F2"/>
                <w:spacing w:val="-4"/>
              </w:rPr>
            </w:pPr>
            <w:r w:rsidRPr="00465C52">
              <w:rPr>
                <w:i/>
                <w:iCs/>
                <w:color w:val="0D0D0D" w:themeColor="text1" w:themeTint="F2"/>
                <w:spacing w:val="-4"/>
              </w:rPr>
              <w:t xml:space="preserve"> </w:t>
            </w:r>
          </w:p>
        </w:tc>
      </w:tr>
      <w:tr w:rsidR="0016255D" w:rsidRPr="00465C52" w14:paraId="2CB0BE83" w14:textId="77777777" w:rsidTr="00EF0475">
        <w:trPr>
          <w:trHeight w:hRule="exact" w:val="2050"/>
        </w:trPr>
        <w:tc>
          <w:tcPr>
            <w:tcW w:w="3835" w:type="dxa"/>
            <w:tcBorders>
              <w:top w:val="single" w:sz="2" w:space="0" w:color="auto"/>
              <w:left w:val="single" w:sz="2" w:space="0" w:color="auto"/>
              <w:bottom w:val="single" w:sz="2" w:space="0" w:color="auto"/>
              <w:right w:val="single" w:sz="2" w:space="0" w:color="auto"/>
            </w:tcBorders>
          </w:tcPr>
          <w:p w14:paraId="6D439BFB" w14:textId="77777777" w:rsidR="006718A5" w:rsidRPr="00465C52" w:rsidRDefault="006718A5" w:rsidP="00347DB2">
            <w:pPr>
              <w:ind w:left="40"/>
              <w:contextualSpacing/>
              <w:rPr>
                <w:color w:val="0D0D0D" w:themeColor="text1" w:themeTint="F2"/>
                <w:spacing w:val="-4"/>
              </w:rPr>
            </w:pPr>
            <w:r w:rsidRPr="00465C52">
              <w:rPr>
                <w:color w:val="0D0D0D" w:themeColor="text1" w:themeTint="F2"/>
                <w:spacing w:val="-4"/>
              </w:rPr>
              <w:t>Address:</w:t>
            </w:r>
          </w:p>
          <w:p w14:paraId="55C3E172" w14:textId="77777777" w:rsidR="006718A5" w:rsidRPr="00465C52" w:rsidRDefault="006718A5" w:rsidP="00347DB2">
            <w:pPr>
              <w:spacing w:before="252"/>
              <w:ind w:left="40"/>
              <w:contextualSpacing/>
              <w:rPr>
                <w:color w:val="0D0D0D" w:themeColor="text1" w:themeTint="F2"/>
                <w:spacing w:val="-4"/>
              </w:rPr>
            </w:pPr>
            <w:r w:rsidRPr="00465C52">
              <w:rPr>
                <w:color w:val="0D0D0D" w:themeColor="text1" w:themeTint="F2"/>
                <w:spacing w:val="-4"/>
              </w:rPr>
              <w:t>Telephone/fax number</w:t>
            </w:r>
          </w:p>
          <w:p w14:paraId="56ACC222" w14:textId="77777777" w:rsidR="006718A5" w:rsidRPr="00465C52" w:rsidRDefault="006718A5" w:rsidP="00347DB2">
            <w:pPr>
              <w:spacing w:before="504" w:after="252"/>
              <w:ind w:left="40"/>
              <w:contextualSpacing/>
              <w:rPr>
                <w:color w:val="0D0D0D" w:themeColor="text1" w:themeTint="F2"/>
                <w:spacing w:val="-4"/>
              </w:rPr>
            </w:pPr>
            <w:r w:rsidRPr="00465C52">
              <w:rPr>
                <w:color w:val="0D0D0D" w:themeColor="text1" w:themeTint="F2"/>
                <w:spacing w:val="-4"/>
              </w:rPr>
              <w:t>E-mail:</w:t>
            </w:r>
          </w:p>
        </w:tc>
        <w:tc>
          <w:tcPr>
            <w:tcW w:w="5455" w:type="dxa"/>
            <w:tcBorders>
              <w:top w:val="single" w:sz="2" w:space="0" w:color="auto"/>
              <w:left w:val="single" w:sz="2" w:space="0" w:color="auto"/>
              <w:bottom w:val="single" w:sz="2" w:space="0" w:color="auto"/>
              <w:right w:val="single" w:sz="2" w:space="0" w:color="auto"/>
            </w:tcBorders>
          </w:tcPr>
          <w:p w14:paraId="3CA06586" w14:textId="77777777" w:rsidR="006718A5" w:rsidRPr="00465C52" w:rsidRDefault="006718A5" w:rsidP="00347DB2">
            <w:pPr>
              <w:contextualSpacing/>
              <w:rPr>
                <w:i/>
                <w:iCs/>
                <w:color w:val="0D0D0D" w:themeColor="text1" w:themeTint="F2"/>
                <w:spacing w:val="-4"/>
              </w:rPr>
            </w:pPr>
          </w:p>
          <w:p w14:paraId="706390FB" w14:textId="77777777" w:rsidR="006718A5" w:rsidRPr="00465C52" w:rsidRDefault="006718A5" w:rsidP="00347DB2">
            <w:pPr>
              <w:spacing w:before="252"/>
              <w:contextualSpacing/>
              <w:rPr>
                <w:i/>
                <w:iCs/>
                <w:color w:val="0D0D0D" w:themeColor="text1" w:themeTint="F2"/>
                <w:spacing w:val="-4"/>
              </w:rPr>
            </w:pPr>
          </w:p>
          <w:p w14:paraId="36BDDC14" w14:textId="77777777" w:rsidR="006718A5" w:rsidRPr="00465C52" w:rsidRDefault="006718A5" w:rsidP="00347DB2">
            <w:pPr>
              <w:spacing w:before="252" w:after="252"/>
              <w:contextualSpacing/>
              <w:rPr>
                <w:i/>
                <w:iCs/>
                <w:color w:val="0D0D0D" w:themeColor="text1" w:themeTint="F2"/>
                <w:spacing w:val="-4"/>
              </w:rPr>
            </w:pPr>
          </w:p>
        </w:tc>
      </w:tr>
    </w:tbl>
    <w:tbl>
      <w:tblPr>
        <w:tblpPr w:leftFromText="180" w:rightFromText="180" w:vertAnchor="text" w:horzAnchor="margin" w:tblpY="328"/>
        <w:tblW w:w="9270" w:type="dxa"/>
        <w:tblLayout w:type="fixed"/>
        <w:tblCellMar>
          <w:left w:w="0" w:type="dxa"/>
          <w:right w:w="0" w:type="dxa"/>
        </w:tblCellMar>
        <w:tblLook w:val="0000" w:firstRow="0" w:lastRow="0" w:firstColumn="0" w:lastColumn="0" w:noHBand="0" w:noVBand="0"/>
      </w:tblPr>
      <w:tblGrid>
        <w:gridCol w:w="3870"/>
        <w:gridCol w:w="5400"/>
      </w:tblGrid>
      <w:tr w:rsidR="0016255D" w:rsidRPr="00465C52" w14:paraId="66A39B48" w14:textId="77777777" w:rsidTr="00EF0475">
        <w:trPr>
          <w:trHeight w:hRule="exact" w:val="801"/>
        </w:trPr>
        <w:tc>
          <w:tcPr>
            <w:tcW w:w="3870" w:type="dxa"/>
            <w:tcBorders>
              <w:top w:val="single" w:sz="2" w:space="0" w:color="auto"/>
              <w:left w:val="single" w:sz="2" w:space="0" w:color="auto"/>
              <w:bottom w:val="single" w:sz="2" w:space="0" w:color="auto"/>
              <w:right w:val="single" w:sz="2" w:space="0" w:color="auto"/>
            </w:tcBorders>
          </w:tcPr>
          <w:p w14:paraId="138979DD" w14:textId="77777777" w:rsidR="006718A5" w:rsidRPr="00465C52" w:rsidRDefault="006718A5" w:rsidP="00347DB2">
            <w:pPr>
              <w:contextualSpacing/>
              <w:rPr>
                <w:color w:val="0D0D0D" w:themeColor="text1" w:themeTint="F2"/>
              </w:rPr>
            </w:pPr>
          </w:p>
        </w:tc>
        <w:tc>
          <w:tcPr>
            <w:tcW w:w="5400" w:type="dxa"/>
            <w:tcBorders>
              <w:top w:val="single" w:sz="2" w:space="0" w:color="auto"/>
              <w:left w:val="single" w:sz="2" w:space="0" w:color="auto"/>
              <w:bottom w:val="single" w:sz="2" w:space="0" w:color="auto"/>
              <w:right w:val="single" w:sz="2" w:space="0" w:color="auto"/>
            </w:tcBorders>
          </w:tcPr>
          <w:p w14:paraId="1C14D7B2" w14:textId="77777777" w:rsidR="006718A5" w:rsidRPr="00465C52" w:rsidRDefault="006718A5" w:rsidP="00347DB2">
            <w:pPr>
              <w:spacing w:before="252"/>
              <w:contextualSpacing/>
              <w:jc w:val="center"/>
              <w:rPr>
                <w:b/>
                <w:bCs/>
                <w:color w:val="0D0D0D" w:themeColor="text1" w:themeTint="F2"/>
                <w:spacing w:val="4"/>
                <w:sz w:val="26"/>
                <w:szCs w:val="26"/>
              </w:rPr>
            </w:pPr>
            <w:r w:rsidRPr="00465C52">
              <w:rPr>
                <w:b/>
                <w:bCs/>
                <w:color w:val="0D0D0D" w:themeColor="text1" w:themeTint="F2"/>
                <w:spacing w:val="4"/>
                <w:sz w:val="26"/>
                <w:szCs w:val="26"/>
              </w:rPr>
              <w:t>Information</w:t>
            </w:r>
          </w:p>
        </w:tc>
      </w:tr>
      <w:tr w:rsidR="0016255D" w:rsidRPr="00465C52" w14:paraId="45212A4A" w14:textId="77777777" w:rsidTr="00EF0475">
        <w:trPr>
          <w:trHeight w:hRule="exact" w:val="878"/>
        </w:trPr>
        <w:tc>
          <w:tcPr>
            <w:tcW w:w="3870" w:type="dxa"/>
            <w:tcBorders>
              <w:top w:val="single" w:sz="2" w:space="0" w:color="auto"/>
              <w:left w:val="single" w:sz="2" w:space="0" w:color="auto"/>
              <w:bottom w:val="single" w:sz="2" w:space="0" w:color="auto"/>
              <w:right w:val="single" w:sz="2" w:space="0" w:color="auto"/>
            </w:tcBorders>
          </w:tcPr>
          <w:p w14:paraId="2D890E45" w14:textId="77777777" w:rsidR="006718A5" w:rsidRPr="00465C52" w:rsidRDefault="006718A5" w:rsidP="00347DB2">
            <w:pPr>
              <w:ind w:left="40"/>
              <w:contextualSpacing/>
              <w:rPr>
                <w:color w:val="0D0D0D" w:themeColor="text1" w:themeTint="F2"/>
                <w:spacing w:val="-4"/>
              </w:rPr>
            </w:pPr>
            <w:r w:rsidRPr="00465C52">
              <w:rPr>
                <w:color w:val="0D0D0D" w:themeColor="text1" w:themeTint="F2"/>
                <w:spacing w:val="-4"/>
              </w:rPr>
              <w:t>Description of the key activities in accordance with Sub-Factor 4.2(b) of Section III:</w:t>
            </w:r>
          </w:p>
        </w:tc>
        <w:tc>
          <w:tcPr>
            <w:tcW w:w="5400" w:type="dxa"/>
            <w:tcBorders>
              <w:top w:val="single" w:sz="2" w:space="0" w:color="auto"/>
              <w:left w:val="single" w:sz="2" w:space="0" w:color="auto"/>
              <w:bottom w:val="single" w:sz="2" w:space="0" w:color="auto"/>
              <w:right w:val="single" w:sz="2" w:space="0" w:color="auto"/>
            </w:tcBorders>
          </w:tcPr>
          <w:p w14:paraId="7DF5433B" w14:textId="77777777" w:rsidR="006718A5" w:rsidRPr="00465C52" w:rsidRDefault="006718A5" w:rsidP="00347DB2">
            <w:pPr>
              <w:ind w:left="40"/>
              <w:contextualSpacing/>
              <w:rPr>
                <w:color w:val="0D0D0D" w:themeColor="text1" w:themeTint="F2"/>
                <w:spacing w:val="-4"/>
              </w:rPr>
            </w:pPr>
          </w:p>
        </w:tc>
      </w:tr>
      <w:tr w:rsidR="0016255D" w:rsidRPr="00465C52" w14:paraId="5AEA7B92" w14:textId="77777777" w:rsidTr="00EF0475">
        <w:trPr>
          <w:trHeight w:hRule="exact" w:val="710"/>
        </w:trPr>
        <w:tc>
          <w:tcPr>
            <w:tcW w:w="3870" w:type="dxa"/>
            <w:tcBorders>
              <w:top w:val="single" w:sz="2" w:space="0" w:color="auto"/>
              <w:left w:val="single" w:sz="2" w:space="0" w:color="auto"/>
              <w:bottom w:val="single" w:sz="2" w:space="0" w:color="auto"/>
              <w:right w:val="single" w:sz="2" w:space="0" w:color="auto"/>
            </w:tcBorders>
          </w:tcPr>
          <w:p w14:paraId="24603C77" w14:textId="77777777" w:rsidR="006718A5" w:rsidRPr="00465C52" w:rsidRDefault="006718A5" w:rsidP="00347DB2">
            <w:pPr>
              <w:contextualSpacing/>
              <w:rPr>
                <w:color w:val="0D0D0D" w:themeColor="text1" w:themeTint="F2"/>
              </w:rPr>
            </w:pPr>
          </w:p>
        </w:tc>
        <w:tc>
          <w:tcPr>
            <w:tcW w:w="5400" w:type="dxa"/>
            <w:tcBorders>
              <w:top w:val="single" w:sz="2" w:space="0" w:color="auto"/>
              <w:left w:val="single" w:sz="2" w:space="0" w:color="auto"/>
              <w:bottom w:val="single" w:sz="2" w:space="0" w:color="auto"/>
              <w:right w:val="single" w:sz="2" w:space="0" w:color="auto"/>
            </w:tcBorders>
          </w:tcPr>
          <w:p w14:paraId="1AFC6412" w14:textId="77777777" w:rsidR="006718A5" w:rsidRPr="00465C52" w:rsidRDefault="006718A5" w:rsidP="00347DB2">
            <w:pPr>
              <w:contextualSpacing/>
              <w:rPr>
                <w:i/>
                <w:iCs/>
                <w:color w:val="0D0D0D" w:themeColor="text1" w:themeTint="F2"/>
                <w:spacing w:val="-4"/>
              </w:rPr>
            </w:pPr>
          </w:p>
          <w:p w14:paraId="5F97BAEA" w14:textId="77777777" w:rsidR="006718A5" w:rsidRPr="00465C52" w:rsidRDefault="006718A5" w:rsidP="00347DB2">
            <w:pPr>
              <w:contextualSpacing/>
              <w:rPr>
                <w:i/>
                <w:iCs/>
                <w:color w:val="0D0D0D" w:themeColor="text1" w:themeTint="F2"/>
                <w:spacing w:val="-4"/>
              </w:rPr>
            </w:pPr>
          </w:p>
        </w:tc>
      </w:tr>
      <w:tr w:rsidR="0016255D" w:rsidRPr="00465C52" w14:paraId="2914E065" w14:textId="77777777" w:rsidTr="00EF0475">
        <w:trPr>
          <w:trHeight w:hRule="exact" w:val="710"/>
        </w:trPr>
        <w:tc>
          <w:tcPr>
            <w:tcW w:w="3870" w:type="dxa"/>
            <w:tcBorders>
              <w:top w:val="single" w:sz="2" w:space="0" w:color="auto"/>
              <w:left w:val="single" w:sz="2" w:space="0" w:color="auto"/>
              <w:bottom w:val="single" w:sz="2" w:space="0" w:color="auto"/>
              <w:right w:val="single" w:sz="2" w:space="0" w:color="auto"/>
            </w:tcBorders>
          </w:tcPr>
          <w:p w14:paraId="709384B3" w14:textId="77777777" w:rsidR="006718A5" w:rsidRPr="00465C52" w:rsidRDefault="006718A5" w:rsidP="00347DB2">
            <w:pPr>
              <w:contextualSpacing/>
              <w:rPr>
                <w:color w:val="0D0D0D" w:themeColor="text1" w:themeTint="F2"/>
              </w:rPr>
            </w:pPr>
          </w:p>
        </w:tc>
        <w:tc>
          <w:tcPr>
            <w:tcW w:w="5400" w:type="dxa"/>
            <w:tcBorders>
              <w:top w:val="single" w:sz="2" w:space="0" w:color="auto"/>
              <w:left w:val="single" w:sz="2" w:space="0" w:color="auto"/>
              <w:bottom w:val="single" w:sz="2" w:space="0" w:color="auto"/>
              <w:right w:val="single" w:sz="2" w:space="0" w:color="auto"/>
            </w:tcBorders>
          </w:tcPr>
          <w:p w14:paraId="6656C01C" w14:textId="77777777" w:rsidR="006718A5" w:rsidRPr="00465C52" w:rsidRDefault="006718A5" w:rsidP="00347DB2">
            <w:pPr>
              <w:contextualSpacing/>
              <w:rPr>
                <w:color w:val="0D0D0D" w:themeColor="text1" w:themeTint="F2"/>
              </w:rPr>
            </w:pPr>
          </w:p>
        </w:tc>
      </w:tr>
    </w:tbl>
    <w:p w14:paraId="20F13D96" w14:textId="77777777" w:rsidR="006718A5" w:rsidRPr="00465C52" w:rsidRDefault="006718A5" w:rsidP="00347DB2">
      <w:pPr>
        <w:spacing w:after="200"/>
        <w:contextualSpacing/>
        <w:jc w:val="center"/>
        <w:rPr>
          <w:color w:val="0D0D0D" w:themeColor="text1" w:themeTint="F2"/>
        </w:rPr>
      </w:pPr>
    </w:p>
    <w:p w14:paraId="61D4747D" w14:textId="77777777" w:rsidR="006718A5" w:rsidRPr="00465C52" w:rsidRDefault="006718A5" w:rsidP="00347DB2">
      <w:pPr>
        <w:pStyle w:val="Style20"/>
        <w:spacing w:before="0" w:after="120" w:line="240" w:lineRule="auto"/>
        <w:contextualSpacing/>
        <w:rPr>
          <w:color w:val="0D0D0D" w:themeColor="text1" w:themeTint="F2"/>
          <w:spacing w:val="-4"/>
        </w:rPr>
      </w:pPr>
      <w:r w:rsidRPr="00465C52">
        <w:rPr>
          <w:color w:val="0D0D0D" w:themeColor="text1" w:themeTint="F2"/>
          <w:spacing w:val="-4"/>
        </w:rPr>
        <w:t xml:space="preserve">2. Activity No. Two </w:t>
      </w:r>
    </w:p>
    <w:p w14:paraId="2E85C6D0" w14:textId="77777777" w:rsidR="006718A5" w:rsidRPr="00465C52" w:rsidRDefault="006718A5" w:rsidP="00347DB2">
      <w:pPr>
        <w:pStyle w:val="Style20"/>
        <w:spacing w:before="0" w:after="120" w:line="240" w:lineRule="auto"/>
        <w:contextualSpacing/>
        <w:rPr>
          <w:color w:val="0D0D0D" w:themeColor="text1" w:themeTint="F2"/>
          <w:spacing w:val="-4"/>
        </w:rPr>
      </w:pPr>
      <w:r w:rsidRPr="00465C52">
        <w:rPr>
          <w:color w:val="0D0D0D" w:themeColor="text1" w:themeTint="F2"/>
          <w:spacing w:val="-4"/>
        </w:rPr>
        <w:t>3. …………………</w:t>
      </w:r>
    </w:p>
    <w:p w14:paraId="5D28E683" w14:textId="77777777" w:rsidR="006718A5" w:rsidRPr="00465C52" w:rsidRDefault="006718A5" w:rsidP="00347DB2">
      <w:pPr>
        <w:contextualSpacing/>
        <w:rPr>
          <w:b/>
          <w:color w:val="0D0D0D" w:themeColor="text1" w:themeTint="F2"/>
          <w:sz w:val="32"/>
          <w:szCs w:val="32"/>
        </w:rPr>
      </w:pPr>
      <w:r w:rsidRPr="00465C52">
        <w:rPr>
          <w:color w:val="0D0D0D" w:themeColor="text1" w:themeTint="F2"/>
          <w:szCs w:val="32"/>
        </w:rPr>
        <w:br w:type="page"/>
      </w:r>
    </w:p>
    <w:p w14:paraId="05201E56" w14:textId="77777777" w:rsidR="006718A5" w:rsidRPr="00465C52" w:rsidRDefault="006718A5" w:rsidP="00347DB2">
      <w:pPr>
        <w:pStyle w:val="Section4-Heading2"/>
        <w:contextualSpacing/>
        <w:rPr>
          <w:color w:val="0D0D0D" w:themeColor="text1" w:themeTint="F2"/>
          <w:szCs w:val="32"/>
        </w:rPr>
      </w:pPr>
    </w:p>
    <w:p w14:paraId="3C388E8D" w14:textId="2CD1D2C1" w:rsidR="000B3397" w:rsidRPr="00465C52" w:rsidRDefault="000B3397" w:rsidP="00347DB2">
      <w:pPr>
        <w:pStyle w:val="Section4-Heading2"/>
        <w:contextualSpacing/>
        <w:rPr>
          <w:color w:val="0D0D0D" w:themeColor="text1" w:themeTint="F2"/>
          <w:szCs w:val="32"/>
        </w:rPr>
      </w:pPr>
      <w:bookmarkStart w:id="760" w:name="_Toc63695109"/>
      <w:proofErr w:type="gramStart"/>
      <w:r w:rsidRPr="00465C52">
        <w:rPr>
          <w:color w:val="0D0D0D" w:themeColor="text1" w:themeTint="F2"/>
          <w:szCs w:val="32"/>
        </w:rPr>
        <w:t>Form</w:t>
      </w:r>
      <w:proofErr w:type="gramEnd"/>
      <w:r w:rsidRPr="00465C52">
        <w:rPr>
          <w:color w:val="0D0D0D" w:themeColor="text1" w:themeTint="F2"/>
          <w:szCs w:val="32"/>
        </w:rPr>
        <w:t xml:space="preserve"> EXP - 4.2(</w:t>
      </w:r>
      <w:r w:rsidR="006718A5" w:rsidRPr="00465C52">
        <w:rPr>
          <w:color w:val="0D0D0D" w:themeColor="text1" w:themeTint="F2"/>
          <w:szCs w:val="32"/>
        </w:rPr>
        <w:t>c</w:t>
      </w:r>
      <w:r w:rsidRPr="00465C52">
        <w:rPr>
          <w:color w:val="0D0D0D" w:themeColor="text1" w:themeTint="F2"/>
          <w:szCs w:val="32"/>
        </w:rPr>
        <w:t>)</w:t>
      </w:r>
      <w:r w:rsidR="00DF1785" w:rsidRPr="00465C52">
        <w:rPr>
          <w:color w:val="0D0D0D" w:themeColor="text1" w:themeTint="F2"/>
          <w:szCs w:val="32"/>
        </w:rPr>
        <w:t xml:space="preserve">: </w:t>
      </w:r>
      <w:bookmarkStart w:id="761" w:name="_Toc108424570"/>
      <w:r w:rsidR="006718A5" w:rsidRPr="00465C52">
        <w:rPr>
          <w:color w:val="0D0D0D" w:themeColor="text1" w:themeTint="F2"/>
          <w:szCs w:val="32"/>
        </w:rPr>
        <w:t xml:space="preserve">Specific </w:t>
      </w:r>
      <w:r w:rsidRPr="00465C52">
        <w:rPr>
          <w:color w:val="0D0D0D" w:themeColor="text1" w:themeTint="F2"/>
          <w:szCs w:val="32"/>
        </w:rPr>
        <w:t xml:space="preserve">Experience in </w:t>
      </w:r>
      <w:r w:rsidR="006718A5" w:rsidRPr="00465C52">
        <w:rPr>
          <w:color w:val="0D0D0D" w:themeColor="text1" w:themeTint="F2"/>
          <w:szCs w:val="32"/>
        </w:rPr>
        <w:t>Managing ES aspects</w:t>
      </w:r>
      <w:bookmarkEnd w:id="760"/>
      <w:r w:rsidR="006718A5" w:rsidRPr="00465C52">
        <w:rPr>
          <w:color w:val="0D0D0D" w:themeColor="text1" w:themeTint="F2"/>
          <w:szCs w:val="32"/>
        </w:rPr>
        <w:t xml:space="preserve"> </w:t>
      </w:r>
      <w:bookmarkEnd w:id="758"/>
      <w:bookmarkEnd w:id="761"/>
    </w:p>
    <w:p w14:paraId="60C191BC" w14:textId="77777777" w:rsidR="006718A5" w:rsidRPr="00465C52" w:rsidRDefault="006718A5" w:rsidP="00347DB2">
      <w:pPr>
        <w:spacing w:before="432"/>
        <w:ind w:right="743"/>
        <w:contextualSpacing/>
        <w:rPr>
          <w:bCs/>
          <w:i/>
          <w:iCs/>
          <w:color w:val="0D0D0D" w:themeColor="text1" w:themeTint="F2"/>
          <w:spacing w:val="2"/>
        </w:rPr>
      </w:pPr>
      <w:r w:rsidRPr="00465C52">
        <w:rPr>
          <w:bCs/>
          <w:i/>
          <w:color w:val="0D0D0D" w:themeColor="text1" w:themeTint="F2"/>
          <w:spacing w:val="14"/>
        </w:rPr>
        <w:t>[</w:t>
      </w:r>
      <w:r w:rsidRPr="00465C52">
        <w:rPr>
          <w:bCs/>
          <w:i/>
          <w:iCs/>
          <w:color w:val="0D0D0D" w:themeColor="text1" w:themeTint="F2"/>
          <w:spacing w:val="2"/>
        </w:rPr>
        <w:t>The following table shall be filled in for contracts performed by the Bidder, and each member of a Joint Venture]</w:t>
      </w:r>
    </w:p>
    <w:p w14:paraId="7D00C351" w14:textId="77777777" w:rsidR="006718A5" w:rsidRPr="00465C52" w:rsidRDefault="006718A5" w:rsidP="00347DB2">
      <w:pPr>
        <w:spacing w:before="240"/>
        <w:contextualSpacing/>
        <w:jc w:val="right"/>
        <w:rPr>
          <w:bCs/>
          <w:i/>
          <w:iCs/>
          <w:color w:val="0D0D0D" w:themeColor="text1" w:themeTint="F2"/>
          <w:spacing w:val="2"/>
        </w:rPr>
      </w:pPr>
      <w:r w:rsidRPr="00465C52">
        <w:rPr>
          <w:bCs/>
          <w:color w:val="0D0D0D" w:themeColor="text1" w:themeTint="F2"/>
          <w:spacing w:val="-2"/>
        </w:rPr>
        <w:t xml:space="preserve">Bidder's Name: </w:t>
      </w:r>
      <w:r w:rsidRPr="00465C52">
        <w:rPr>
          <w:bCs/>
          <w:i/>
          <w:iCs/>
          <w:color w:val="0D0D0D" w:themeColor="text1" w:themeTint="F2"/>
        </w:rPr>
        <w:t>________________</w:t>
      </w:r>
      <w:r w:rsidRPr="00465C52">
        <w:rPr>
          <w:bCs/>
          <w:i/>
          <w:iCs/>
          <w:color w:val="0D0D0D" w:themeColor="text1" w:themeTint="F2"/>
        </w:rPr>
        <w:br/>
      </w:r>
      <w:r w:rsidRPr="00465C52">
        <w:rPr>
          <w:bCs/>
          <w:color w:val="0D0D0D" w:themeColor="text1" w:themeTint="F2"/>
          <w:spacing w:val="-2"/>
        </w:rPr>
        <w:t xml:space="preserve">Date: </w:t>
      </w:r>
      <w:r w:rsidRPr="00465C52">
        <w:rPr>
          <w:bCs/>
          <w:i/>
          <w:iCs/>
          <w:color w:val="0D0D0D" w:themeColor="text1" w:themeTint="F2"/>
          <w:spacing w:val="2"/>
        </w:rPr>
        <w:t>___________________</w:t>
      </w:r>
      <w:r w:rsidRPr="00465C52">
        <w:rPr>
          <w:bCs/>
          <w:i/>
          <w:iCs/>
          <w:color w:val="0D0D0D" w:themeColor="text1" w:themeTint="F2"/>
          <w:spacing w:val="2"/>
        </w:rPr>
        <w:br/>
      </w:r>
      <w:r w:rsidRPr="00465C52">
        <w:rPr>
          <w:bCs/>
          <w:color w:val="0D0D0D" w:themeColor="text1" w:themeTint="F2"/>
          <w:spacing w:val="-2"/>
        </w:rPr>
        <w:t xml:space="preserve">Bidder's JV Member Name: </w:t>
      </w:r>
      <w:r w:rsidRPr="00465C52">
        <w:rPr>
          <w:bCs/>
          <w:i/>
          <w:iCs/>
          <w:color w:val="0D0D0D" w:themeColor="text1" w:themeTint="F2"/>
        </w:rPr>
        <w:t>__________________</w:t>
      </w:r>
      <w:r w:rsidRPr="00465C52">
        <w:rPr>
          <w:bCs/>
          <w:i/>
          <w:iCs/>
          <w:color w:val="0D0D0D" w:themeColor="text1" w:themeTint="F2"/>
        </w:rPr>
        <w:br/>
      </w:r>
      <w:r w:rsidRPr="00465C52">
        <w:rPr>
          <w:bCs/>
          <w:color w:val="0D0D0D" w:themeColor="text1" w:themeTint="F2"/>
          <w:spacing w:val="-2"/>
        </w:rPr>
        <w:t xml:space="preserve">RFB No. and title: </w:t>
      </w:r>
      <w:r w:rsidRPr="00465C52">
        <w:rPr>
          <w:bCs/>
          <w:i/>
          <w:iCs/>
          <w:color w:val="0D0D0D" w:themeColor="text1" w:themeTint="F2"/>
          <w:spacing w:val="2"/>
        </w:rPr>
        <w:t>_____________________</w:t>
      </w:r>
    </w:p>
    <w:p w14:paraId="2151FB74" w14:textId="77777777" w:rsidR="006718A5" w:rsidRPr="00465C52" w:rsidRDefault="006718A5" w:rsidP="00347DB2">
      <w:pPr>
        <w:pStyle w:val="Style19"/>
        <w:adjustRightInd/>
        <w:spacing w:after="120"/>
        <w:ind w:left="2880"/>
        <w:contextualSpacing/>
        <w:jc w:val="right"/>
        <w:rPr>
          <w:bCs/>
          <w:color w:val="0D0D0D" w:themeColor="text1" w:themeTint="F2"/>
          <w:spacing w:val="-2"/>
        </w:rPr>
      </w:pPr>
      <w:r w:rsidRPr="00465C52">
        <w:rPr>
          <w:bCs/>
          <w:color w:val="0D0D0D" w:themeColor="text1" w:themeTint="F2"/>
          <w:spacing w:val="-2"/>
        </w:rPr>
        <w:t xml:space="preserve">Page </w:t>
      </w:r>
      <w:proofErr w:type="gramStart"/>
      <w:r w:rsidRPr="00465C52">
        <w:rPr>
          <w:bCs/>
          <w:i/>
          <w:iCs/>
          <w:color w:val="0D0D0D" w:themeColor="text1" w:themeTint="F2"/>
          <w:spacing w:val="2"/>
        </w:rPr>
        <w:t>__________________</w:t>
      </w:r>
      <w:r w:rsidRPr="00465C52">
        <w:rPr>
          <w:bCs/>
          <w:color w:val="0D0D0D" w:themeColor="text1" w:themeTint="F2"/>
          <w:spacing w:val="-2"/>
        </w:rPr>
        <w:t xml:space="preserve">of </w:t>
      </w:r>
      <w:proofErr w:type="gramEnd"/>
      <w:r w:rsidRPr="00465C52">
        <w:rPr>
          <w:bCs/>
          <w:i/>
          <w:iCs/>
          <w:color w:val="0D0D0D" w:themeColor="text1" w:themeTint="F2"/>
          <w:spacing w:val="2"/>
        </w:rPr>
        <w:t>________________</w:t>
      </w:r>
      <w:r w:rsidRPr="00465C52">
        <w:rPr>
          <w:bCs/>
          <w:color w:val="0D0D0D" w:themeColor="text1" w:themeTint="F2"/>
          <w:spacing w:val="-2"/>
        </w:rPr>
        <w:t>pages</w:t>
      </w:r>
    </w:p>
    <w:p w14:paraId="612862E3" w14:textId="77777777" w:rsidR="006718A5" w:rsidRPr="00465C52" w:rsidRDefault="006718A5" w:rsidP="00347DB2">
      <w:pPr>
        <w:spacing w:before="40" w:after="40"/>
        <w:contextualSpacing/>
        <w:rPr>
          <w:bCs/>
          <w:color w:val="0D0D0D" w:themeColor="text1" w:themeTint="F2"/>
          <w:spacing w:val="6"/>
          <w:sz w:val="46"/>
          <w:szCs w:val="46"/>
        </w:rPr>
      </w:pPr>
      <w:r w:rsidRPr="00465C52">
        <w:rPr>
          <w:b/>
          <w:bCs/>
          <w:color w:val="0D0D0D" w:themeColor="text1" w:themeTint="F2"/>
          <w:spacing w:val="6"/>
          <w:sz w:val="46"/>
          <w:szCs w:val="46"/>
        </w:rPr>
        <w:tab/>
      </w:r>
    </w:p>
    <w:p w14:paraId="65667ED2" w14:textId="77777777" w:rsidR="006718A5" w:rsidRPr="00465C52" w:rsidRDefault="006718A5" w:rsidP="00151EF3">
      <w:pPr>
        <w:pStyle w:val="ListParagraph"/>
        <w:numPr>
          <w:ilvl w:val="3"/>
          <w:numId w:val="62"/>
        </w:numPr>
        <w:spacing w:before="40" w:after="40"/>
        <w:ind w:left="360"/>
        <w:rPr>
          <w:bCs/>
          <w:iCs/>
          <w:color w:val="0D0D0D" w:themeColor="text1" w:themeTint="F2"/>
          <w:spacing w:val="-2"/>
        </w:rPr>
      </w:pPr>
      <w:r w:rsidRPr="00465C52">
        <w:rPr>
          <w:bCs/>
          <w:color w:val="0D0D0D" w:themeColor="text1" w:themeTint="F2"/>
          <w:spacing w:val="-2"/>
        </w:rPr>
        <w:t xml:space="preserve">Key </w:t>
      </w:r>
      <w:r w:rsidRPr="00465C52">
        <w:rPr>
          <w:bCs/>
          <w:color w:val="0D0D0D" w:themeColor="text1" w:themeTint="F2"/>
          <w:spacing w:val="4"/>
        </w:rPr>
        <w:t xml:space="preserve">Requirement no 1 in accordance with 4.2 (c): </w:t>
      </w:r>
      <w:r w:rsidRPr="00465C52">
        <w:rPr>
          <w:bCs/>
          <w:iCs/>
          <w:color w:val="0D0D0D" w:themeColor="text1" w:themeTint="F2"/>
          <w:spacing w:val="2"/>
        </w:rPr>
        <w:t>______________________</w:t>
      </w:r>
    </w:p>
    <w:p w14:paraId="281C2EC2" w14:textId="77777777" w:rsidR="006718A5" w:rsidRPr="00465C52" w:rsidRDefault="006718A5" w:rsidP="00347DB2">
      <w:pPr>
        <w:pStyle w:val="ListParagraph"/>
        <w:spacing w:before="40" w:after="40"/>
        <w:ind w:left="360"/>
        <w:rPr>
          <w:bCs/>
          <w:iCs/>
          <w:color w:val="0D0D0D" w:themeColor="text1" w:themeTint="F2"/>
          <w:spacing w:val="-2"/>
        </w:rPr>
      </w:pPr>
    </w:p>
    <w:tbl>
      <w:tblPr>
        <w:tblW w:w="9354" w:type="dxa"/>
        <w:tblInd w:w="3" w:type="dxa"/>
        <w:tblLayout w:type="fixed"/>
        <w:tblCellMar>
          <w:left w:w="0" w:type="dxa"/>
          <w:right w:w="0" w:type="dxa"/>
        </w:tblCellMar>
        <w:tblLook w:val="0000" w:firstRow="0" w:lastRow="0" w:firstColumn="0" w:lastColumn="0" w:noHBand="0" w:noVBand="0"/>
      </w:tblPr>
      <w:tblGrid>
        <w:gridCol w:w="3835"/>
        <w:gridCol w:w="1385"/>
        <w:gridCol w:w="1440"/>
        <w:gridCol w:w="1350"/>
        <w:gridCol w:w="1344"/>
      </w:tblGrid>
      <w:tr w:rsidR="0016255D" w:rsidRPr="00465C52" w14:paraId="64CD197A" w14:textId="77777777" w:rsidTr="00EF0475">
        <w:trPr>
          <w:trHeight w:hRule="exact" w:val="413"/>
        </w:trPr>
        <w:tc>
          <w:tcPr>
            <w:tcW w:w="3835" w:type="dxa"/>
            <w:tcBorders>
              <w:top w:val="single" w:sz="2" w:space="0" w:color="auto"/>
              <w:left w:val="single" w:sz="2" w:space="0" w:color="auto"/>
              <w:bottom w:val="single" w:sz="2" w:space="0" w:color="auto"/>
              <w:right w:val="single" w:sz="2" w:space="0" w:color="auto"/>
            </w:tcBorders>
          </w:tcPr>
          <w:p w14:paraId="5C3A949A" w14:textId="77777777" w:rsidR="006718A5" w:rsidRPr="00465C52" w:rsidRDefault="006718A5" w:rsidP="00347DB2">
            <w:pPr>
              <w:spacing w:before="40" w:after="40"/>
              <w:ind w:left="43"/>
              <w:contextualSpacing/>
              <w:rPr>
                <w:bCs/>
                <w:color w:val="0D0D0D" w:themeColor="text1" w:themeTint="F2"/>
                <w:spacing w:val="-8"/>
                <w:sz w:val="22"/>
                <w:szCs w:val="22"/>
              </w:rPr>
            </w:pPr>
            <w:r w:rsidRPr="00465C52">
              <w:rPr>
                <w:bCs/>
                <w:color w:val="0D0D0D" w:themeColor="text1" w:themeTint="F2"/>
                <w:spacing w:val="-8"/>
                <w:sz w:val="22"/>
                <w:szCs w:val="22"/>
              </w:rPr>
              <w:t>Contract Identification</w:t>
            </w:r>
          </w:p>
        </w:tc>
        <w:tc>
          <w:tcPr>
            <w:tcW w:w="5519" w:type="dxa"/>
            <w:gridSpan w:val="4"/>
            <w:tcBorders>
              <w:top w:val="single" w:sz="2" w:space="0" w:color="auto"/>
              <w:left w:val="single" w:sz="2" w:space="0" w:color="auto"/>
              <w:bottom w:val="single" w:sz="2" w:space="0" w:color="auto"/>
              <w:right w:val="single" w:sz="2" w:space="0" w:color="auto"/>
            </w:tcBorders>
          </w:tcPr>
          <w:p w14:paraId="4E63C6C4" w14:textId="77777777" w:rsidR="006718A5" w:rsidRPr="00465C52" w:rsidRDefault="006718A5" w:rsidP="00347DB2">
            <w:pPr>
              <w:spacing w:before="40" w:after="40"/>
              <w:ind w:left="284"/>
              <w:contextualSpacing/>
              <w:rPr>
                <w:bCs/>
                <w:i/>
                <w:iCs/>
                <w:color w:val="0D0D0D" w:themeColor="text1" w:themeTint="F2"/>
                <w:spacing w:val="2"/>
                <w:sz w:val="22"/>
                <w:szCs w:val="22"/>
              </w:rPr>
            </w:pPr>
          </w:p>
        </w:tc>
      </w:tr>
      <w:tr w:rsidR="0016255D" w:rsidRPr="00465C52" w14:paraId="71CBE21D" w14:textId="77777777" w:rsidTr="00EF0475">
        <w:trPr>
          <w:trHeight w:hRule="exact" w:val="408"/>
        </w:trPr>
        <w:tc>
          <w:tcPr>
            <w:tcW w:w="3835" w:type="dxa"/>
            <w:tcBorders>
              <w:top w:val="single" w:sz="2" w:space="0" w:color="auto"/>
              <w:left w:val="single" w:sz="2" w:space="0" w:color="auto"/>
              <w:bottom w:val="single" w:sz="2" w:space="0" w:color="auto"/>
              <w:right w:val="single" w:sz="2" w:space="0" w:color="auto"/>
            </w:tcBorders>
          </w:tcPr>
          <w:p w14:paraId="2B575A14" w14:textId="77777777" w:rsidR="006718A5" w:rsidRPr="00465C52" w:rsidRDefault="006718A5" w:rsidP="00347DB2">
            <w:pPr>
              <w:spacing w:before="40" w:after="40"/>
              <w:ind w:left="43"/>
              <w:contextualSpacing/>
              <w:rPr>
                <w:bCs/>
                <w:color w:val="0D0D0D" w:themeColor="text1" w:themeTint="F2"/>
                <w:spacing w:val="-10"/>
                <w:sz w:val="22"/>
                <w:szCs w:val="22"/>
              </w:rPr>
            </w:pPr>
            <w:r w:rsidRPr="00465C52">
              <w:rPr>
                <w:bCs/>
                <w:color w:val="0D0D0D" w:themeColor="text1" w:themeTint="F2"/>
                <w:spacing w:val="-10"/>
                <w:sz w:val="22"/>
                <w:szCs w:val="22"/>
              </w:rPr>
              <w:t>Award date</w:t>
            </w:r>
          </w:p>
        </w:tc>
        <w:tc>
          <w:tcPr>
            <w:tcW w:w="5519" w:type="dxa"/>
            <w:gridSpan w:val="4"/>
            <w:tcBorders>
              <w:top w:val="single" w:sz="2" w:space="0" w:color="auto"/>
              <w:left w:val="single" w:sz="2" w:space="0" w:color="auto"/>
              <w:bottom w:val="single" w:sz="2" w:space="0" w:color="auto"/>
              <w:right w:val="single" w:sz="2" w:space="0" w:color="auto"/>
            </w:tcBorders>
          </w:tcPr>
          <w:p w14:paraId="5127754D" w14:textId="77777777" w:rsidR="006718A5" w:rsidRPr="00465C52" w:rsidRDefault="006718A5" w:rsidP="00347DB2">
            <w:pPr>
              <w:spacing w:before="40" w:after="40"/>
              <w:ind w:left="164"/>
              <w:contextualSpacing/>
              <w:rPr>
                <w:bCs/>
                <w:i/>
                <w:iCs/>
                <w:color w:val="0D0D0D" w:themeColor="text1" w:themeTint="F2"/>
                <w:spacing w:val="2"/>
                <w:sz w:val="22"/>
                <w:szCs w:val="22"/>
              </w:rPr>
            </w:pPr>
          </w:p>
        </w:tc>
      </w:tr>
      <w:tr w:rsidR="0016255D" w:rsidRPr="00465C52" w14:paraId="3AA5AC1B" w14:textId="77777777" w:rsidTr="00EF0475">
        <w:trPr>
          <w:trHeight w:hRule="exact" w:val="413"/>
        </w:trPr>
        <w:tc>
          <w:tcPr>
            <w:tcW w:w="3835" w:type="dxa"/>
            <w:tcBorders>
              <w:top w:val="single" w:sz="2" w:space="0" w:color="auto"/>
              <w:left w:val="single" w:sz="2" w:space="0" w:color="auto"/>
              <w:bottom w:val="single" w:sz="2" w:space="0" w:color="auto"/>
              <w:right w:val="single" w:sz="2" w:space="0" w:color="auto"/>
            </w:tcBorders>
          </w:tcPr>
          <w:p w14:paraId="35AE55E4" w14:textId="77777777" w:rsidR="006718A5" w:rsidRPr="00465C52" w:rsidRDefault="006718A5" w:rsidP="00347DB2">
            <w:pPr>
              <w:spacing w:before="40" w:after="40"/>
              <w:ind w:left="43"/>
              <w:contextualSpacing/>
              <w:rPr>
                <w:bCs/>
                <w:color w:val="0D0D0D" w:themeColor="text1" w:themeTint="F2"/>
                <w:spacing w:val="-2"/>
                <w:sz w:val="22"/>
                <w:szCs w:val="22"/>
              </w:rPr>
            </w:pPr>
            <w:r w:rsidRPr="00465C52">
              <w:rPr>
                <w:bCs/>
                <w:color w:val="0D0D0D" w:themeColor="text1" w:themeTint="F2"/>
                <w:spacing w:val="-2"/>
                <w:sz w:val="22"/>
                <w:szCs w:val="22"/>
              </w:rPr>
              <w:t>Completion date</w:t>
            </w:r>
          </w:p>
        </w:tc>
        <w:tc>
          <w:tcPr>
            <w:tcW w:w="5519" w:type="dxa"/>
            <w:gridSpan w:val="4"/>
            <w:tcBorders>
              <w:top w:val="single" w:sz="2" w:space="0" w:color="auto"/>
              <w:left w:val="single" w:sz="2" w:space="0" w:color="auto"/>
              <w:bottom w:val="single" w:sz="2" w:space="0" w:color="auto"/>
              <w:right w:val="single" w:sz="2" w:space="0" w:color="auto"/>
            </w:tcBorders>
          </w:tcPr>
          <w:p w14:paraId="7C21E045" w14:textId="77777777" w:rsidR="006718A5" w:rsidRPr="00465C52" w:rsidRDefault="006718A5" w:rsidP="00347DB2">
            <w:pPr>
              <w:spacing w:before="40" w:after="40"/>
              <w:ind w:left="164"/>
              <w:contextualSpacing/>
              <w:rPr>
                <w:bCs/>
                <w:i/>
                <w:iCs/>
                <w:color w:val="0D0D0D" w:themeColor="text1" w:themeTint="F2"/>
                <w:spacing w:val="2"/>
                <w:sz w:val="22"/>
                <w:szCs w:val="22"/>
              </w:rPr>
            </w:pPr>
          </w:p>
        </w:tc>
      </w:tr>
      <w:tr w:rsidR="0016255D" w:rsidRPr="00465C52" w14:paraId="5AA561FE" w14:textId="77777777" w:rsidTr="00EF0475">
        <w:trPr>
          <w:trHeight w:hRule="exact" w:val="1109"/>
        </w:trPr>
        <w:tc>
          <w:tcPr>
            <w:tcW w:w="3835" w:type="dxa"/>
            <w:tcBorders>
              <w:top w:val="single" w:sz="2" w:space="0" w:color="auto"/>
              <w:left w:val="single" w:sz="2" w:space="0" w:color="auto"/>
              <w:bottom w:val="single" w:sz="2" w:space="0" w:color="auto"/>
              <w:right w:val="single" w:sz="2" w:space="0" w:color="auto"/>
            </w:tcBorders>
          </w:tcPr>
          <w:p w14:paraId="00C85729" w14:textId="77777777" w:rsidR="006718A5" w:rsidRPr="00465C52" w:rsidRDefault="006718A5" w:rsidP="00347DB2">
            <w:pPr>
              <w:spacing w:before="40" w:after="40"/>
              <w:ind w:left="43"/>
              <w:contextualSpacing/>
              <w:rPr>
                <w:bCs/>
                <w:color w:val="0D0D0D" w:themeColor="text1" w:themeTint="F2"/>
                <w:spacing w:val="-2"/>
                <w:sz w:val="22"/>
                <w:szCs w:val="22"/>
              </w:rPr>
            </w:pPr>
            <w:r w:rsidRPr="00465C52">
              <w:rPr>
                <w:bCs/>
                <w:color w:val="0D0D0D" w:themeColor="text1" w:themeTint="F2"/>
                <w:spacing w:val="-2"/>
                <w:sz w:val="22"/>
                <w:szCs w:val="22"/>
              </w:rPr>
              <w:t>Role in Contract</w:t>
            </w:r>
          </w:p>
          <w:p w14:paraId="20C48116" w14:textId="77777777" w:rsidR="006718A5" w:rsidRPr="00465C52" w:rsidRDefault="006718A5" w:rsidP="00347DB2">
            <w:pPr>
              <w:spacing w:before="40" w:after="40"/>
              <w:ind w:left="30"/>
              <w:contextualSpacing/>
              <w:rPr>
                <w:bCs/>
                <w:i/>
                <w:iCs/>
                <w:color w:val="0D0D0D" w:themeColor="text1" w:themeTint="F2"/>
                <w:spacing w:val="2"/>
                <w:sz w:val="22"/>
                <w:szCs w:val="22"/>
              </w:rPr>
            </w:pPr>
          </w:p>
        </w:tc>
        <w:tc>
          <w:tcPr>
            <w:tcW w:w="1385" w:type="dxa"/>
            <w:tcBorders>
              <w:top w:val="single" w:sz="2" w:space="0" w:color="auto"/>
              <w:left w:val="single" w:sz="2" w:space="0" w:color="auto"/>
              <w:bottom w:val="single" w:sz="2" w:space="0" w:color="auto"/>
              <w:right w:val="single" w:sz="2" w:space="0" w:color="auto"/>
            </w:tcBorders>
            <w:vAlign w:val="center"/>
          </w:tcPr>
          <w:p w14:paraId="2D98DD85" w14:textId="77777777" w:rsidR="006718A5" w:rsidRPr="00465C52" w:rsidRDefault="006718A5" w:rsidP="00347DB2">
            <w:pPr>
              <w:spacing w:before="40" w:after="40"/>
              <w:ind w:right="250"/>
              <w:contextualSpacing/>
              <w:jc w:val="center"/>
              <w:rPr>
                <w:bCs/>
                <w:color w:val="0D0D0D" w:themeColor="text1" w:themeTint="F2"/>
                <w:spacing w:val="-4"/>
              </w:rPr>
            </w:pPr>
            <w:r w:rsidRPr="00465C52">
              <w:rPr>
                <w:bCs/>
                <w:color w:val="0D0D0D" w:themeColor="text1" w:themeTint="F2"/>
                <w:spacing w:val="-4"/>
              </w:rPr>
              <w:t>Prime Contractor</w:t>
            </w:r>
          </w:p>
          <w:p w14:paraId="5C7702F5" w14:textId="77777777" w:rsidR="006718A5" w:rsidRPr="00465C52" w:rsidRDefault="006718A5" w:rsidP="00347DB2">
            <w:pPr>
              <w:spacing w:before="40" w:after="40"/>
              <w:ind w:right="250"/>
              <w:contextualSpacing/>
              <w:jc w:val="center"/>
              <w:rPr>
                <w:bCs/>
                <w:color w:val="0D0D0D" w:themeColor="text1" w:themeTint="F2"/>
                <w:spacing w:val="-4"/>
              </w:rPr>
            </w:pPr>
            <w:r w:rsidRPr="00465C52">
              <w:rPr>
                <w:rFonts w:ascii="Wingdings" w:eastAsia="Wingdings" w:hAnsi="Wingdings" w:cs="Wingdings"/>
                <w:color w:val="0D0D0D" w:themeColor="text1" w:themeTint="F2"/>
                <w:spacing w:val="-2"/>
              </w:rPr>
              <w:t></w:t>
            </w:r>
          </w:p>
        </w:tc>
        <w:tc>
          <w:tcPr>
            <w:tcW w:w="1440" w:type="dxa"/>
            <w:tcBorders>
              <w:top w:val="single" w:sz="2" w:space="0" w:color="auto"/>
              <w:left w:val="single" w:sz="2" w:space="0" w:color="auto"/>
              <w:bottom w:val="single" w:sz="2" w:space="0" w:color="auto"/>
              <w:right w:val="single" w:sz="2" w:space="0" w:color="auto"/>
            </w:tcBorders>
            <w:vAlign w:val="center"/>
          </w:tcPr>
          <w:p w14:paraId="5CB945B5" w14:textId="77777777" w:rsidR="006718A5" w:rsidRPr="00465C52" w:rsidRDefault="006718A5" w:rsidP="00347DB2">
            <w:pPr>
              <w:spacing w:before="40" w:after="40"/>
              <w:ind w:right="250"/>
              <w:contextualSpacing/>
              <w:jc w:val="center"/>
              <w:rPr>
                <w:rFonts w:ascii="MS Mincho" w:eastAsia="MS Mincho" w:hAnsi="MS Mincho" w:cs="MS Mincho"/>
                <w:color w:val="0D0D0D" w:themeColor="text1" w:themeTint="F2"/>
                <w:spacing w:val="-2"/>
              </w:rPr>
            </w:pPr>
            <w:r w:rsidRPr="00465C52">
              <w:rPr>
                <w:bCs/>
                <w:color w:val="0D0D0D" w:themeColor="text1" w:themeTint="F2"/>
                <w:spacing w:val="-4"/>
              </w:rPr>
              <w:t xml:space="preserve">Member in </w:t>
            </w:r>
            <w:r w:rsidRPr="00465C52">
              <w:rPr>
                <w:bCs/>
                <w:color w:val="0D0D0D" w:themeColor="text1" w:themeTint="F2"/>
                <w:spacing w:val="-4"/>
              </w:rPr>
              <w:br/>
              <w:t>JV</w:t>
            </w:r>
            <w:r w:rsidRPr="00465C52">
              <w:rPr>
                <w:rFonts w:ascii="MS Mincho" w:eastAsia="MS Mincho" w:hAnsi="MS Mincho" w:cs="MS Mincho"/>
                <w:color w:val="0D0D0D" w:themeColor="text1" w:themeTint="F2"/>
                <w:spacing w:val="-2"/>
              </w:rPr>
              <w:t xml:space="preserve"> </w:t>
            </w:r>
          </w:p>
          <w:p w14:paraId="4AB42B09" w14:textId="77777777" w:rsidR="006718A5" w:rsidRPr="00465C52" w:rsidRDefault="006718A5" w:rsidP="00347DB2">
            <w:pPr>
              <w:spacing w:before="40" w:after="40"/>
              <w:ind w:right="250"/>
              <w:contextualSpacing/>
              <w:jc w:val="center"/>
              <w:rPr>
                <w:bCs/>
                <w:color w:val="0D0D0D" w:themeColor="text1" w:themeTint="F2"/>
                <w:spacing w:val="-4"/>
              </w:rPr>
            </w:pPr>
            <w:r w:rsidRPr="00465C52">
              <w:rPr>
                <w:rFonts w:ascii="Wingdings" w:eastAsia="Wingdings" w:hAnsi="Wingdings" w:cs="Wingdings"/>
                <w:color w:val="0D0D0D" w:themeColor="text1" w:themeTint="F2"/>
                <w:spacing w:val="-2"/>
              </w:rPr>
              <w:t></w:t>
            </w:r>
          </w:p>
        </w:tc>
        <w:tc>
          <w:tcPr>
            <w:tcW w:w="1350" w:type="dxa"/>
            <w:tcBorders>
              <w:top w:val="single" w:sz="2" w:space="0" w:color="auto"/>
              <w:left w:val="single" w:sz="2" w:space="0" w:color="auto"/>
              <w:bottom w:val="single" w:sz="2" w:space="0" w:color="auto"/>
              <w:right w:val="single" w:sz="2" w:space="0" w:color="auto"/>
            </w:tcBorders>
            <w:vAlign w:val="center"/>
          </w:tcPr>
          <w:p w14:paraId="7CE3E2E4" w14:textId="77777777" w:rsidR="006718A5" w:rsidRPr="00465C52" w:rsidRDefault="006718A5" w:rsidP="00347DB2">
            <w:pPr>
              <w:spacing w:before="40" w:after="40"/>
              <w:contextualSpacing/>
              <w:jc w:val="center"/>
              <w:rPr>
                <w:bCs/>
                <w:color w:val="0D0D0D" w:themeColor="text1" w:themeTint="F2"/>
                <w:spacing w:val="-4"/>
              </w:rPr>
            </w:pPr>
            <w:r w:rsidRPr="00465C52">
              <w:rPr>
                <w:bCs/>
                <w:color w:val="0D0D0D" w:themeColor="text1" w:themeTint="F2"/>
                <w:spacing w:val="-4"/>
              </w:rPr>
              <w:t>Management Contractor</w:t>
            </w:r>
          </w:p>
          <w:p w14:paraId="4D8430E0" w14:textId="77777777" w:rsidR="006718A5" w:rsidRPr="00465C52" w:rsidRDefault="006718A5" w:rsidP="00347DB2">
            <w:pPr>
              <w:spacing w:before="40" w:after="40"/>
              <w:contextualSpacing/>
              <w:jc w:val="center"/>
              <w:rPr>
                <w:bCs/>
                <w:color w:val="0D0D0D" w:themeColor="text1" w:themeTint="F2"/>
                <w:spacing w:val="-4"/>
              </w:rPr>
            </w:pPr>
            <w:r w:rsidRPr="00465C52">
              <w:rPr>
                <w:rFonts w:ascii="Wingdings" w:eastAsia="Wingdings" w:hAnsi="Wingdings" w:cs="Wingdings"/>
                <w:color w:val="0D0D0D" w:themeColor="text1" w:themeTint="F2"/>
                <w:spacing w:val="-2"/>
              </w:rPr>
              <w:t></w:t>
            </w:r>
          </w:p>
        </w:tc>
        <w:tc>
          <w:tcPr>
            <w:tcW w:w="1344" w:type="dxa"/>
            <w:tcBorders>
              <w:top w:val="single" w:sz="2" w:space="0" w:color="auto"/>
              <w:left w:val="single" w:sz="2" w:space="0" w:color="auto"/>
              <w:bottom w:val="single" w:sz="2" w:space="0" w:color="auto"/>
              <w:right w:val="single" w:sz="2" w:space="0" w:color="auto"/>
            </w:tcBorders>
            <w:vAlign w:val="center"/>
          </w:tcPr>
          <w:p w14:paraId="6353D884" w14:textId="77777777" w:rsidR="006718A5" w:rsidRPr="00465C52" w:rsidRDefault="006718A5" w:rsidP="00347DB2">
            <w:pPr>
              <w:spacing w:before="40" w:after="40"/>
              <w:contextualSpacing/>
              <w:jc w:val="center"/>
              <w:rPr>
                <w:bCs/>
                <w:color w:val="0D0D0D" w:themeColor="text1" w:themeTint="F2"/>
                <w:spacing w:val="-4"/>
              </w:rPr>
            </w:pPr>
            <w:r w:rsidRPr="00465C52">
              <w:rPr>
                <w:bCs/>
                <w:color w:val="0D0D0D" w:themeColor="text1" w:themeTint="F2"/>
                <w:spacing w:val="-4"/>
              </w:rPr>
              <w:t xml:space="preserve">Subcontractor </w:t>
            </w:r>
          </w:p>
          <w:p w14:paraId="22A6234F" w14:textId="77777777" w:rsidR="006718A5" w:rsidRPr="00465C52" w:rsidRDefault="006718A5" w:rsidP="00347DB2">
            <w:pPr>
              <w:spacing w:before="40" w:after="40"/>
              <w:contextualSpacing/>
              <w:jc w:val="center"/>
              <w:rPr>
                <w:bCs/>
                <w:color w:val="0D0D0D" w:themeColor="text1" w:themeTint="F2"/>
                <w:spacing w:val="-4"/>
              </w:rPr>
            </w:pPr>
            <w:r w:rsidRPr="00465C52">
              <w:rPr>
                <w:rFonts w:ascii="Wingdings" w:eastAsia="Wingdings" w:hAnsi="Wingdings" w:cs="Wingdings"/>
                <w:color w:val="0D0D0D" w:themeColor="text1" w:themeTint="F2"/>
                <w:spacing w:val="-2"/>
              </w:rPr>
              <w:t></w:t>
            </w:r>
          </w:p>
        </w:tc>
      </w:tr>
      <w:tr w:rsidR="0016255D" w:rsidRPr="00465C52" w14:paraId="69C81B0E" w14:textId="77777777" w:rsidTr="00EF0475">
        <w:trPr>
          <w:trHeight w:val="877"/>
        </w:trPr>
        <w:tc>
          <w:tcPr>
            <w:tcW w:w="3835" w:type="dxa"/>
            <w:tcBorders>
              <w:top w:val="single" w:sz="2" w:space="0" w:color="auto"/>
              <w:left w:val="single" w:sz="2" w:space="0" w:color="auto"/>
              <w:bottom w:val="single" w:sz="2" w:space="0" w:color="auto"/>
              <w:right w:val="single" w:sz="2" w:space="0" w:color="auto"/>
            </w:tcBorders>
          </w:tcPr>
          <w:p w14:paraId="15AD3461" w14:textId="77777777" w:rsidR="006718A5" w:rsidRPr="00465C52" w:rsidRDefault="006718A5" w:rsidP="00347DB2">
            <w:pPr>
              <w:spacing w:before="40" w:after="40"/>
              <w:ind w:left="48"/>
              <w:contextualSpacing/>
              <w:rPr>
                <w:bCs/>
                <w:color w:val="0D0D0D" w:themeColor="text1" w:themeTint="F2"/>
                <w:spacing w:val="-11"/>
                <w:sz w:val="22"/>
                <w:szCs w:val="22"/>
              </w:rPr>
            </w:pPr>
            <w:r w:rsidRPr="00465C52">
              <w:rPr>
                <w:bCs/>
                <w:color w:val="0D0D0D" w:themeColor="text1" w:themeTint="F2"/>
                <w:spacing w:val="-11"/>
                <w:sz w:val="22"/>
                <w:szCs w:val="22"/>
              </w:rPr>
              <w:t>Total Contract Amount</w:t>
            </w:r>
          </w:p>
        </w:tc>
        <w:tc>
          <w:tcPr>
            <w:tcW w:w="2825" w:type="dxa"/>
            <w:gridSpan w:val="2"/>
            <w:tcBorders>
              <w:top w:val="single" w:sz="2" w:space="0" w:color="auto"/>
              <w:left w:val="single" w:sz="2" w:space="0" w:color="auto"/>
              <w:bottom w:val="single" w:sz="2" w:space="0" w:color="auto"/>
              <w:right w:val="single" w:sz="2" w:space="0" w:color="auto"/>
            </w:tcBorders>
            <w:vAlign w:val="center"/>
          </w:tcPr>
          <w:p w14:paraId="30BF1E51" w14:textId="77777777" w:rsidR="006718A5" w:rsidRPr="00465C52" w:rsidRDefault="006718A5" w:rsidP="00347DB2">
            <w:pPr>
              <w:spacing w:before="40" w:after="40"/>
              <w:ind w:left="48"/>
              <w:contextualSpacing/>
              <w:rPr>
                <w:bCs/>
                <w:i/>
                <w:iCs/>
                <w:color w:val="0D0D0D" w:themeColor="text1" w:themeTint="F2"/>
                <w:spacing w:val="2"/>
                <w:sz w:val="22"/>
                <w:szCs w:val="22"/>
              </w:rPr>
            </w:pPr>
          </w:p>
        </w:tc>
        <w:tc>
          <w:tcPr>
            <w:tcW w:w="2694" w:type="dxa"/>
            <w:gridSpan w:val="2"/>
            <w:tcBorders>
              <w:top w:val="single" w:sz="2" w:space="0" w:color="auto"/>
              <w:left w:val="single" w:sz="2" w:space="0" w:color="auto"/>
              <w:bottom w:val="single" w:sz="2" w:space="0" w:color="auto"/>
              <w:right w:val="single" w:sz="2" w:space="0" w:color="auto"/>
            </w:tcBorders>
            <w:vAlign w:val="center"/>
          </w:tcPr>
          <w:p w14:paraId="2EFAE24B" w14:textId="77777777" w:rsidR="006718A5" w:rsidRPr="00465C52" w:rsidRDefault="006718A5" w:rsidP="00347DB2">
            <w:pPr>
              <w:spacing w:before="40" w:after="40"/>
              <w:ind w:left="31" w:right="67"/>
              <w:contextualSpacing/>
              <w:rPr>
                <w:bCs/>
                <w:i/>
                <w:iCs/>
                <w:color w:val="0D0D0D" w:themeColor="text1" w:themeTint="F2"/>
                <w:spacing w:val="2"/>
                <w:sz w:val="22"/>
                <w:szCs w:val="22"/>
              </w:rPr>
            </w:pPr>
            <w:r w:rsidRPr="00465C52">
              <w:rPr>
                <w:bCs/>
                <w:color w:val="0D0D0D" w:themeColor="text1" w:themeTint="F2"/>
                <w:spacing w:val="-2"/>
                <w:sz w:val="22"/>
                <w:szCs w:val="22"/>
              </w:rPr>
              <w:t xml:space="preserve">US$ </w:t>
            </w:r>
          </w:p>
        </w:tc>
      </w:tr>
      <w:tr w:rsidR="0016255D" w:rsidRPr="00465C52" w14:paraId="00ED456C" w14:textId="77777777" w:rsidTr="00EF0475">
        <w:trPr>
          <w:trHeight w:val="877"/>
        </w:trPr>
        <w:tc>
          <w:tcPr>
            <w:tcW w:w="3835" w:type="dxa"/>
            <w:tcBorders>
              <w:top w:val="single" w:sz="2" w:space="0" w:color="auto"/>
              <w:left w:val="single" w:sz="2" w:space="0" w:color="auto"/>
              <w:bottom w:val="single" w:sz="2" w:space="0" w:color="auto"/>
              <w:right w:val="single" w:sz="2" w:space="0" w:color="auto"/>
            </w:tcBorders>
          </w:tcPr>
          <w:p w14:paraId="3CC2D0B0" w14:textId="77777777" w:rsidR="006718A5" w:rsidRPr="00465C52" w:rsidRDefault="006718A5" w:rsidP="00347DB2">
            <w:pPr>
              <w:spacing w:before="40" w:after="40"/>
              <w:ind w:left="48"/>
              <w:contextualSpacing/>
              <w:rPr>
                <w:bCs/>
                <w:color w:val="0D0D0D" w:themeColor="text1" w:themeTint="F2"/>
                <w:spacing w:val="-11"/>
                <w:sz w:val="22"/>
                <w:szCs w:val="22"/>
              </w:rPr>
            </w:pPr>
            <w:r w:rsidRPr="00465C52">
              <w:rPr>
                <w:bCs/>
                <w:color w:val="0D0D0D" w:themeColor="text1" w:themeTint="F2"/>
                <w:spacing w:val="12"/>
                <w:sz w:val="22"/>
                <w:szCs w:val="22"/>
              </w:rPr>
              <w:t>Details of relevant experience</w:t>
            </w:r>
          </w:p>
        </w:tc>
        <w:tc>
          <w:tcPr>
            <w:tcW w:w="5519" w:type="dxa"/>
            <w:gridSpan w:val="4"/>
            <w:tcBorders>
              <w:top w:val="single" w:sz="2" w:space="0" w:color="auto"/>
              <w:left w:val="single" w:sz="2" w:space="0" w:color="auto"/>
              <w:bottom w:val="single" w:sz="2" w:space="0" w:color="auto"/>
              <w:right w:val="single" w:sz="2" w:space="0" w:color="auto"/>
            </w:tcBorders>
            <w:vAlign w:val="center"/>
          </w:tcPr>
          <w:p w14:paraId="18CCB94C" w14:textId="77777777" w:rsidR="006718A5" w:rsidRPr="00465C52" w:rsidRDefault="006718A5" w:rsidP="00347DB2">
            <w:pPr>
              <w:spacing w:before="40" w:after="40"/>
              <w:ind w:left="31" w:right="67"/>
              <w:contextualSpacing/>
              <w:rPr>
                <w:bCs/>
                <w:color w:val="0D0D0D" w:themeColor="text1" w:themeTint="F2"/>
                <w:spacing w:val="-2"/>
                <w:sz w:val="22"/>
                <w:szCs w:val="22"/>
              </w:rPr>
            </w:pPr>
          </w:p>
        </w:tc>
      </w:tr>
    </w:tbl>
    <w:p w14:paraId="298CE52D" w14:textId="77777777" w:rsidR="006718A5" w:rsidRPr="00465C52" w:rsidRDefault="006718A5" w:rsidP="00151EF3">
      <w:pPr>
        <w:pStyle w:val="ListParagraph"/>
        <w:numPr>
          <w:ilvl w:val="3"/>
          <w:numId w:val="62"/>
        </w:numPr>
        <w:spacing w:before="120" w:after="120"/>
        <w:ind w:left="360"/>
        <w:rPr>
          <w:bCs/>
          <w:i/>
          <w:iCs/>
          <w:color w:val="0D0D0D" w:themeColor="text1" w:themeTint="F2"/>
          <w:spacing w:val="-2"/>
        </w:rPr>
      </w:pPr>
      <w:r w:rsidRPr="00465C52">
        <w:rPr>
          <w:bCs/>
          <w:color w:val="0D0D0D" w:themeColor="text1" w:themeTint="F2"/>
          <w:spacing w:val="-2"/>
        </w:rPr>
        <w:t xml:space="preserve">Key </w:t>
      </w:r>
      <w:r w:rsidRPr="00465C52">
        <w:rPr>
          <w:bCs/>
          <w:color w:val="0D0D0D" w:themeColor="text1" w:themeTint="F2"/>
          <w:spacing w:val="4"/>
        </w:rPr>
        <w:t xml:space="preserve">Requirement no 2 in accordance with 4.2 (c): </w:t>
      </w:r>
      <w:r w:rsidRPr="00465C52">
        <w:rPr>
          <w:bCs/>
          <w:i/>
          <w:iCs/>
          <w:color w:val="0D0D0D" w:themeColor="text1" w:themeTint="F2"/>
          <w:spacing w:val="2"/>
        </w:rPr>
        <w:t>______________________</w:t>
      </w:r>
    </w:p>
    <w:p w14:paraId="1D40B7E2" w14:textId="56E03DD8" w:rsidR="006718A5" w:rsidRPr="00465C52" w:rsidRDefault="006718A5" w:rsidP="00151EF3">
      <w:pPr>
        <w:pStyle w:val="ListParagraph"/>
        <w:numPr>
          <w:ilvl w:val="3"/>
          <w:numId w:val="62"/>
        </w:numPr>
        <w:spacing w:before="120" w:after="120"/>
        <w:ind w:left="360"/>
        <w:rPr>
          <w:bCs/>
          <w:i/>
          <w:iCs/>
          <w:color w:val="0D0D0D" w:themeColor="text1" w:themeTint="F2"/>
          <w:spacing w:val="-2"/>
        </w:rPr>
      </w:pPr>
      <w:r w:rsidRPr="00465C52">
        <w:rPr>
          <w:bCs/>
          <w:color w:val="0D0D0D" w:themeColor="text1" w:themeTint="F2"/>
          <w:spacing w:val="-2"/>
        </w:rPr>
        <w:t xml:space="preserve">Key </w:t>
      </w:r>
      <w:r w:rsidRPr="00465C52">
        <w:rPr>
          <w:bCs/>
          <w:color w:val="0D0D0D" w:themeColor="text1" w:themeTint="F2"/>
          <w:spacing w:val="4"/>
        </w:rPr>
        <w:t xml:space="preserve">Requirement no 3 in accordance with 4.2 (c): </w:t>
      </w:r>
      <w:r w:rsidRPr="00465C52">
        <w:rPr>
          <w:bCs/>
          <w:i/>
          <w:iCs/>
          <w:color w:val="0D0D0D" w:themeColor="text1" w:themeTint="F2"/>
          <w:spacing w:val="2"/>
        </w:rPr>
        <w:t>______________________</w:t>
      </w:r>
    </w:p>
    <w:p w14:paraId="73B15BD6" w14:textId="518B541B" w:rsidR="000702BC" w:rsidRPr="00465C52" w:rsidRDefault="000702BC" w:rsidP="00151EF3">
      <w:pPr>
        <w:pStyle w:val="ListParagraph"/>
        <w:numPr>
          <w:ilvl w:val="3"/>
          <w:numId w:val="62"/>
        </w:numPr>
        <w:spacing w:before="120" w:after="120"/>
        <w:ind w:left="360"/>
        <w:rPr>
          <w:bCs/>
          <w:i/>
          <w:iCs/>
          <w:color w:val="0D0D0D" w:themeColor="text1" w:themeTint="F2"/>
          <w:spacing w:val="-2"/>
        </w:rPr>
      </w:pPr>
      <w:r w:rsidRPr="00465C52">
        <w:rPr>
          <w:bCs/>
          <w:i/>
          <w:iCs/>
          <w:color w:val="0D0D0D" w:themeColor="text1" w:themeTint="F2"/>
          <w:spacing w:val="2"/>
        </w:rPr>
        <w:t>…</w:t>
      </w:r>
    </w:p>
    <w:bookmarkEnd w:id="759"/>
    <w:p w14:paraId="56DB117C" w14:textId="77777777" w:rsidR="00044594" w:rsidRPr="00465C52" w:rsidRDefault="00044594" w:rsidP="00347DB2">
      <w:pPr>
        <w:tabs>
          <w:tab w:val="left" w:pos="405"/>
          <w:tab w:val="center" w:pos="4680"/>
        </w:tabs>
        <w:spacing w:after="468"/>
        <w:contextualSpacing/>
        <w:rPr>
          <w:b/>
          <w:bCs/>
          <w:color w:val="0D0D0D" w:themeColor="text1" w:themeTint="F2"/>
          <w:spacing w:val="6"/>
          <w:sz w:val="46"/>
          <w:szCs w:val="46"/>
        </w:rPr>
      </w:pPr>
      <w:r w:rsidRPr="00465C52">
        <w:rPr>
          <w:b/>
          <w:bCs/>
          <w:color w:val="0D0D0D" w:themeColor="text1" w:themeTint="F2"/>
          <w:spacing w:val="6"/>
          <w:sz w:val="46"/>
          <w:szCs w:val="46"/>
        </w:rPr>
        <w:tab/>
      </w:r>
    </w:p>
    <w:p w14:paraId="2D3AA2F8" w14:textId="77777777" w:rsidR="008D50A8" w:rsidRPr="00465C52" w:rsidRDefault="008D50A8" w:rsidP="00347DB2">
      <w:pPr>
        <w:contextualSpacing/>
        <w:rPr>
          <w:color w:val="0D0D0D" w:themeColor="text1" w:themeTint="F2"/>
          <w:sz w:val="46"/>
          <w:szCs w:val="46"/>
        </w:rPr>
        <w:sectPr w:rsidR="008D50A8" w:rsidRPr="00465C52" w:rsidSect="00733204">
          <w:headerReference w:type="even" r:id="rId48"/>
          <w:headerReference w:type="default" r:id="rId49"/>
          <w:headerReference w:type="first" r:id="rId50"/>
          <w:footnotePr>
            <w:numRestart w:val="eachSect"/>
          </w:footnotePr>
          <w:pgSz w:w="11909" w:h="16834" w:code="9"/>
          <w:pgMar w:top="1440" w:right="720" w:bottom="720" w:left="1440" w:header="720" w:footer="720" w:gutter="0"/>
          <w:cols w:space="720"/>
          <w:noEndnote/>
          <w:titlePg/>
          <w:docGrid w:linePitch="326"/>
        </w:sectPr>
      </w:pPr>
    </w:p>
    <w:p w14:paraId="3D8AC8E1" w14:textId="77777777" w:rsidR="007B586E" w:rsidRPr="00465C52" w:rsidRDefault="00A25EFC" w:rsidP="00347DB2">
      <w:pPr>
        <w:pStyle w:val="Subtitle"/>
        <w:tabs>
          <w:tab w:val="left" w:pos="705"/>
          <w:tab w:val="center" w:pos="4446"/>
        </w:tabs>
        <w:ind w:left="180" w:right="288"/>
        <w:contextualSpacing/>
        <w:jc w:val="left"/>
        <w:rPr>
          <w:color w:val="0D0D0D" w:themeColor="text1" w:themeTint="F2"/>
        </w:rPr>
      </w:pPr>
      <w:r w:rsidRPr="00465C52">
        <w:rPr>
          <w:color w:val="0D0D0D" w:themeColor="text1" w:themeTint="F2"/>
        </w:rPr>
        <w:lastRenderedPageBreak/>
        <w:tab/>
      </w:r>
      <w:r w:rsidRPr="00465C52">
        <w:rPr>
          <w:color w:val="0D0D0D" w:themeColor="text1" w:themeTint="F2"/>
        </w:rPr>
        <w:tab/>
      </w:r>
      <w:bookmarkStart w:id="762" w:name="_Toc25317547"/>
      <w:r w:rsidR="007B586E" w:rsidRPr="00465C52">
        <w:rPr>
          <w:color w:val="0D0D0D" w:themeColor="text1" w:themeTint="F2"/>
        </w:rPr>
        <w:t>Section V - Eligible Countries</w:t>
      </w:r>
      <w:bookmarkEnd w:id="762"/>
    </w:p>
    <w:p w14:paraId="10492FD7" w14:textId="77777777" w:rsidR="007B586E" w:rsidRPr="00465C52" w:rsidRDefault="007B586E" w:rsidP="00347DB2">
      <w:pPr>
        <w:pStyle w:val="Heading5"/>
        <w:contextualSpacing/>
        <w:jc w:val="center"/>
        <w:rPr>
          <w:rFonts w:cs="Times New Roman"/>
          <w:b w:val="0"/>
          <w:bCs w:val="0"/>
          <w:color w:val="0D0D0D" w:themeColor="text1" w:themeTint="F2"/>
          <w:sz w:val="20"/>
        </w:rPr>
      </w:pPr>
    </w:p>
    <w:p w14:paraId="62BD053F" w14:textId="77777777" w:rsidR="00002A9A" w:rsidRPr="00465C52" w:rsidRDefault="00002A9A" w:rsidP="00347DB2">
      <w:pPr>
        <w:contextualSpacing/>
        <w:jc w:val="center"/>
        <w:rPr>
          <w:b/>
          <w:color w:val="0D0D0D" w:themeColor="text1" w:themeTint="F2"/>
          <w:sz w:val="28"/>
          <w:szCs w:val="28"/>
        </w:rPr>
      </w:pPr>
      <w:bookmarkStart w:id="763" w:name="_Toc78357427"/>
      <w:r w:rsidRPr="00465C52">
        <w:rPr>
          <w:b/>
          <w:color w:val="0D0D0D" w:themeColor="text1" w:themeTint="F2"/>
          <w:sz w:val="28"/>
          <w:szCs w:val="28"/>
        </w:rPr>
        <w:t>Eligibility for the Provision of Goods, Works and Services in Bank-Financed Procurement</w:t>
      </w:r>
    </w:p>
    <w:p w14:paraId="087F404B" w14:textId="77777777" w:rsidR="00002A9A" w:rsidRPr="00465C52" w:rsidRDefault="00002A9A" w:rsidP="00347DB2">
      <w:pPr>
        <w:contextualSpacing/>
        <w:jc w:val="center"/>
        <w:rPr>
          <w:color w:val="0D0D0D" w:themeColor="text1" w:themeTint="F2"/>
        </w:rPr>
      </w:pPr>
    </w:p>
    <w:p w14:paraId="14D24122" w14:textId="77777777" w:rsidR="00002A9A" w:rsidRPr="00465C52" w:rsidRDefault="00002A9A" w:rsidP="00347DB2">
      <w:pPr>
        <w:contextualSpacing/>
        <w:jc w:val="center"/>
        <w:rPr>
          <w:color w:val="0D0D0D" w:themeColor="text1" w:themeTint="F2"/>
        </w:rPr>
      </w:pPr>
    </w:p>
    <w:p w14:paraId="61197E8E" w14:textId="77777777" w:rsidR="00002A9A" w:rsidRPr="00465C52" w:rsidRDefault="00002A9A" w:rsidP="00347DB2">
      <w:pPr>
        <w:contextualSpacing/>
        <w:rPr>
          <w:color w:val="0D0D0D" w:themeColor="text1" w:themeTint="F2"/>
        </w:rPr>
      </w:pPr>
      <w:r w:rsidRPr="00465C52">
        <w:rPr>
          <w:color w:val="0D0D0D" w:themeColor="text1" w:themeTint="F2"/>
        </w:rPr>
        <w:tab/>
      </w:r>
    </w:p>
    <w:p w14:paraId="2A18F92F" w14:textId="77777777" w:rsidR="000B3397" w:rsidRPr="00465C52" w:rsidRDefault="000B3397" w:rsidP="00347DB2">
      <w:pPr>
        <w:pStyle w:val="BodyTextIndent2"/>
        <w:tabs>
          <w:tab w:val="clear" w:pos="720"/>
        </w:tabs>
        <w:ind w:left="0" w:firstLine="0"/>
        <w:contextualSpacing/>
        <w:jc w:val="both"/>
        <w:rPr>
          <w:rFonts w:ascii="Times New Roman" w:hAnsi="Times New Roman"/>
          <w:color w:val="0D0D0D" w:themeColor="text1" w:themeTint="F2"/>
          <w:sz w:val="24"/>
          <w:szCs w:val="24"/>
        </w:rPr>
      </w:pPr>
      <w:r w:rsidRPr="00465C52">
        <w:rPr>
          <w:rFonts w:ascii="Times New Roman" w:hAnsi="Times New Roman"/>
          <w:color w:val="0D0D0D" w:themeColor="text1" w:themeTint="F2"/>
          <w:sz w:val="24"/>
          <w:szCs w:val="24"/>
        </w:rPr>
        <w:t>In reference to ITB 4.</w:t>
      </w:r>
      <w:r w:rsidR="0061143B" w:rsidRPr="00465C52">
        <w:rPr>
          <w:rFonts w:ascii="Times New Roman" w:hAnsi="Times New Roman"/>
          <w:color w:val="0D0D0D" w:themeColor="text1" w:themeTint="F2"/>
          <w:sz w:val="24"/>
          <w:szCs w:val="24"/>
        </w:rPr>
        <w:t>8,</w:t>
      </w:r>
      <w:r w:rsidRPr="00465C52">
        <w:rPr>
          <w:rFonts w:ascii="Times New Roman" w:hAnsi="Times New Roman"/>
          <w:color w:val="0D0D0D" w:themeColor="text1" w:themeTint="F2"/>
          <w:sz w:val="24"/>
          <w:szCs w:val="24"/>
        </w:rPr>
        <w:t xml:space="preserve"> and 5.1, for the information of the Bidders, at the present time firms, goods and services from the following countries are excluded from this </w:t>
      </w:r>
      <w:r w:rsidR="00010594" w:rsidRPr="00465C52">
        <w:rPr>
          <w:rFonts w:ascii="Times New Roman" w:hAnsi="Times New Roman"/>
          <w:color w:val="0D0D0D" w:themeColor="text1" w:themeTint="F2"/>
          <w:sz w:val="24"/>
          <w:szCs w:val="24"/>
        </w:rPr>
        <w:t xml:space="preserve">Bidding </w:t>
      </w:r>
      <w:r w:rsidRPr="00465C52">
        <w:rPr>
          <w:rFonts w:ascii="Times New Roman" w:hAnsi="Times New Roman"/>
          <w:color w:val="0D0D0D" w:themeColor="text1" w:themeTint="F2"/>
          <w:sz w:val="24"/>
          <w:szCs w:val="24"/>
        </w:rPr>
        <w:t>process:</w:t>
      </w:r>
    </w:p>
    <w:p w14:paraId="1B1C539F" w14:textId="77777777" w:rsidR="000B3397" w:rsidRPr="00465C52" w:rsidRDefault="000B3397" w:rsidP="00347DB2">
      <w:pPr>
        <w:pStyle w:val="BodyTextIndent"/>
        <w:ind w:left="1440" w:hanging="720"/>
        <w:contextualSpacing/>
        <w:rPr>
          <w:rFonts w:ascii="Times New Roman" w:hAnsi="Times New Roman" w:cs="Times New Roman"/>
          <w:color w:val="0D0D0D" w:themeColor="text1" w:themeTint="F2"/>
          <w:sz w:val="24"/>
        </w:rPr>
      </w:pPr>
    </w:p>
    <w:p w14:paraId="74C6AD0E" w14:textId="77777777" w:rsidR="00ED47D6" w:rsidRPr="00465C52" w:rsidRDefault="000B3397" w:rsidP="00347DB2">
      <w:pPr>
        <w:spacing w:after="120"/>
        <w:ind w:left="360"/>
        <w:contextualSpacing/>
        <w:rPr>
          <w:i/>
          <w:iCs/>
          <w:color w:val="0D0D0D" w:themeColor="text1" w:themeTint="F2"/>
          <w:spacing w:val="-4"/>
        </w:rPr>
      </w:pPr>
      <w:r w:rsidRPr="00465C52">
        <w:rPr>
          <w:color w:val="0D0D0D" w:themeColor="text1" w:themeTint="F2"/>
          <w:spacing w:val="-2"/>
        </w:rPr>
        <w:t>Under ITB 4.</w:t>
      </w:r>
      <w:r w:rsidR="0061143B" w:rsidRPr="00465C52">
        <w:rPr>
          <w:color w:val="0D0D0D" w:themeColor="text1" w:themeTint="F2"/>
          <w:spacing w:val="-2"/>
        </w:rPr>
        <w:t>8</w:t>
      </w:r>
      <w:r w:rsidR="000177A5" w:rsidRPr="00465C52">
        <w:rPr>
          <w:color w:val="0D0D0D" w:themeColor="text1" w:themeTint="F2"/>
          <w:spacing w:val="-2"/>
        </w:rPr>
        <w:t xml:space="preserve"> </w:t>
      </w:r>
      <w:r w:rsidRPr="00465C52">
        <w:rPr>
          <w:color w:val="0D0D0D" w:themeColor="text1" w:themeTint="F2"/>
          <w:spacing w:val="-2"/>
        </w:rPr>
        <w:t>(a) and 5.1</w:t>
      </w:r>
      <w:r w:rsidRPr="00465C52">
        <w:rPr>
          <w:color w:val="0D0D0D" w:themeColor="text1" w:themeTint="F2"/>
          <w:spacing w:val="-2"/>
        </w:rPr>
        <w:tab/>
      </w:r>
      <w:r w:rsidRPr="00465C52">
        <w:rPr>
          <w:i/>
          <w:iCs/>
          <w:color w:val="0D0D0D" w:themeColor="text1" w:themeTint="F2"/>
          <w:spacing w:val="-4"/>
        </w:rPr>
        <w:t xml:space="preserve"> </w:t>
      </w:r>
      <w:r w:rsidR="00ED47D6" w:rsidRPr="00465C52">
        <w:rPr>
          <w:b/>
          <w:bCs/>
          <w:i/>
          <w:iCs/>
          <w:color w:val="0D0D0D" w:themeColor="text1" w:themeTint="F2"/>
          <w:spacing w:val="-4"/>
        </w:rPr>
        <w:t>None</w:t>
      </w:r>
      <w:r w:rsidR="00ED47D6" w:rsidRPr="00465C52">
        <w:rPr>
          <w:i/>
          <w:iCs/>
          <w:color w:val="0D0D0D" w:themeColor="text1" w:themeTint="F2"/>
          <w:spacing w:val="-4"/>
        </w:rPr>
        <w:t xml:space="preserve"> </w:t>
      </w:r>
    </w:p>
    <w:p w14:paraId="19BC83C7" w14:textId="77777777" w:rsidR="00ED47D6" w:rsidRPr="00465C52" w:rsidRDefault="00ED47D6" w:rsidP="00347DB2">
      <w:pPr>
        <w:spacing w:after="120"/>
        <w:ind w:left="360"/>
        <w:contextualSpacing/>
        <w:rPr>
          <w:color w:val="0D0D0D" w:themeColor="text1" w:themeTint="F2"/>
          <w:spacing w:val="-7"/>
        </w:rPr>
      </w:pPr>
    </w:p>
    <w:p w14:paraId="3D6336DB" w14:textId="77777777" w:rsidR="00ED47D6" w:rsidRPr="00465C52" w:rsidRDefault="000B3397" w:rsidP="00347DB2">
      <w:pPr>
        <w:spacing w:after="120"/>
        <w:ind w:left="360"/>
        <w:contextualSpacing/>
        <w:rPr>
          <w:i/>
          <w:iCs/>
          <w:color w:val="0D0D0D" w:themeColor="text1" w:themeTint="F2"/>
          <w:spacing w:val="-4"/>
        </w:rPr>
      </w:pPr>
      <w:r w:rsidRPr="00465C52">
        <w:rPr>
          <w:color w:val="0D0D0D" w:themeColor="text1" w:themeTint="F2"/>
          <w:spacing w:val="-7"/>
        </w:rPr>
        <w:t>Under ITB 4.</w:t>
      </w:r>
      <w:r w:rsidR="0061143B" w:rsidRPr="00465C52">
        <w:rPr>
          <w:color w:val="0D0D0D" w:themeColor="text1" w:themeTint="F2"/>
          <w:spacing w:val="-7"/>
        </w:rPr>
        <w:t>8</w:t>
      </w:r>
      <w:r w:rsidR="000177A5" w:rsidRPr="00465C52">
        <w:rPr>
          <w:color w:val="0D0D0D" w:themeColor="text1" w:themeTint="F2"/>
          <w:spacing w:val="-7"/>
        </w:rPr>
        <w:t xml:space="preserve"> </w:t>
      </w:r>
      <w:r w:rsidRPr="00465C52">
        <w:rPr>
          <w:color w:val="0D0D0D" w:themeColor="text1" w:themeTint="F2"/>
          <w:spacing w:val="-7"/>
        </w:rPr>
        <w:t>(b) and 5.1</w:t>
      </w:r>
      <w:r w:rsidRPr="00465C52">
        <w:rPr>
          <w:color w:val="0D0D0D" w:themeColor="text1" w:themeTint="F2"/>
          <w:spacing w:val="-7"/>
        </w:rPr>
        <w:tab/>
      </w:r>
      <w:r w:rsidRPr="00465C52">
        <w:rPr>
          <w:i/>
          <w:iCs/>
          <w:color w:val="0D0D0D" w:themeColor="text1" w:themeTint="F2"/>
          <w:spacing w:val="-4"/>
        </w:rPr>
        <w:t xml:space="preserve"> </w:t>
      </w:r>
      <w:r w:rsidR="00ED47D6" w:rsidRPr="00465C52">
        <w:rPr>
          <w:b/>
          <w:bCs/>
          <w:i/>
          <w:iCs/>
          <w:color w:val="0D0D0D" w:themeColor="text1" w:themeTint="F2"/>
          <w:spacing w:val="-4"/>
        </w:rPr>
        <w:t>None</w:t>
      </w:r>
    </w:p>
    <w:p w14:paraId="02CD7C24" w14:textId="77777777" w:rsidR="00002A9A" w:rsidRPr="00465C52" w:rsidRDefault="00002A9A" w:rsidP="00347DB2">
      <w:pPr>
        <w:pStyle w:val="BodyTextIndent2"/>
        <w:tabs>
          <w:tab w:val="clear" w:pos="8741"/>
        </w:tabs>
        <w:spacing w:after="120"/>
        <w:ind w:left="360" w:firstLine="0"/>
        <w:contextualSpacing/>
        <w:jc w:val="both"/>
        <w:rPr>
          <w:rFonts w:ascii="Times New Roman" w:hAnsi="Times New Roman"/>
          <w:b/>
          <w:i/>
          <w:color w:val="0D0D0D" w:themeColor="text1" w:themeTint="F2"/>
          <w:sz w:val="24"/>
          <w:szCs w:val="24"/>
        </w:rPr>
      </w:pPr>
    </w:p>
    <w:p w14:paraId="202031BE" w14:textId="77777777" w:rsidR="007B586E" w:rsidRPr="00465C52" w:rsidRDefault="007B586E" w:rsidP="00347DB2">
      <w:pPr>
        <w:contextualSpacing/>
        <w:rPr>
          <w:color w:val="0D0D0D" w:themeColor="text1" w:themeTint="F2"/>
        </w:rPr>
      </w:pPr>
    </w:p>
    <w:bookmarkEnd w:id="763"/>
    <w:p w14:paraId="0E211681" w14:textId="77777777" w:rsidR="007B586E" w:rsidRPr="00465C52" w:rsidRDefault="007B586E" w:rsidP="00347DB2">
      <w:pPr>
        <w:contextualSpacing/>
        <w:rPr>
          <w:color w:val="0D0D0D" w:themeColor="text1" w:themeTint="F2"/>
        </w:rPr>
      </w:pPr>
    </w:p>
    <w:p w14:paraId="2668FA21" w14:textId="77777777" w:rsidR="00F435A0" w:rsidRPr="00465C52" w:rsidRDefault="00F435A0" w:rsidP="00347DB2">
      <w:pPr>
        <w:contextualSpacing/>
        <w:rPr>
          <w:color w:val="0D0D0D" w:themeColor="text1" w:themeTint="F2"/>
        </w:rPr>
        <w:sectPr w:rsidR="00F435A0" w:rsidRPr="00465C52" w:rsidSect="00733204">
          <w:headerReference w:type="even" r:id="rId51"/>
          <w:headerReference w:type="default" r:id="rId52"/>
          <w:footerReference w:type="even" r:id="rId53"/>
          <w:footerReference w:type="default" r:id="rId54"/>
          <w:headerReference w:type="first" r:id="rId55"/>
          <w:type w:val="oddPage"/>
          <w:pgSz w:w="11909" w:h="16834" w:code="9"/>
          <w:pgMar w:top="1440" w:right="720" w:bottom="720" w:left="1440" w:header="720" w:footer="720" w:gutter="0"/>
          <w:cols w:space="720"/>
          <w:titlePg/>
        </w:sectPr>
      </w:pPr>
    </w:p>
    <w:p w14:paraId="24507E5C" w14:textId="77777777" w:rsidR="00401450" w:rsidRPr="00465C52" w:rsidRDefault="00401450" w:rsidP="00347DB2">
      <w:pPr>
        <w:pStyle w:val="Subtitle"/>
        <w:ind w:left="180" w:right="288"/>
        <w:contextualSpacing/>
        <w:rPr>
          <w:color w:val="0D0D0D" w:themeColor="text1" w:themeTint="F2"/>
        </w:rPr>
      </w:pPr>
      <w:bookmarkStart w:id="764" w:name="_Toc25317548"/>
      <w:r w:rsidRPr="00465C52">
        <w:rPr>
          <w:color w:val="0D0D0D" w:themeColor="text1" w:themeTint="F2"/>
        </w:rPr>
        <w:lastRenderedPageBreak/>
        <w:t xml:space="preserve">Section VI - </w:t>
      </w:r>
      <w:r w:rsidR="00E06EAE" w:rsidRPr="00465C52">
        <w:rPr>
          <w:color w:val="0D0D0D" w:themeColor="text1" w:themeTint="F2"/>
        </w:rPr>
        <w:t>Fraud and Corruption</w:t>
      </w:r>
      <w:bookmarkEnd w:id="764"/>
    </w:p>
    <w:p w14:paraId="3F0C5601" w14:textId="77777777" w:rsidR="00F73A71" w:rsidRPr="00465C52" w:rsidRDefault="00F73A71" w:rsidP="00347DB2">
      <w:pPr>
        <w:contextualSpacing/>
        <w:jc w:val="center"/>
        <w:rPr>
          <w:rFonts w:eastAsiaTheme="minorHAnsi"/>
          <w:b/>
          <w:color w:val="0D0D0D" w:themeColor="text1" w:themeTint="F2"/>
          <w:sz w:val="28"/>
          <w:szCs w:val="28"/>
        </w:rPr>
      </w:pPr>
      <w:r w:rsidRPr="00465C52">
        <w:rPr>
          <w:rFonts w:eastAsiaTheme="minorHAnsi"/>
          <w:b/>
          <w:color w:val="0D0D0D" w:themeColor="text1" w:themeTint="F2"/>
          <w:sz w:val="28"/>
          <w:szCs w:val="28"/>
        </w:rPr>
        <w:t>(Section VI shall not be modified)</w:t>
      </w:r>
    </w:p>
    <w:p w14:paraId="574C423F" w14:textId="77777777" w:rsidR="00F73A71" w:rsidRPr="00465C52" w:rsidRDefault="00F73A71" w:rsidP="00347DB2">
      <w:pPr>
        <w:contextualSpacing/>
        <w:rPr>
          <w:rFonts w:eastAsiaTheme="minorHAnsi"/>
          <w:color w:val="0D0D0D" w:themeColor="text1" w:themeTint="F2"/>
        </w:rPr>
      </w:pPr>
    </w:p>
    <w:p w14:paraId="23965B95" w14:textId="77777777" w:rsidR="00F73A71" w:rsidRPr="00465C52" w:rsidRDefault="00F73A71" w:rsidP="00151EF3">
      <w:pPr>
        <w:numPr>
          <w:ilvl w:val="0"/>
          <w:numId w:val="40"/>
        </w:numPr>
        <w:spacing w:after="160"/>
        <w:ind w:left="360"/>
        <w:contextualSpacing/>
        <w:jc w:val="both"/>
        <w:rPr>
          <w:rFonts w:eastAsiaTheme="minorHAnsi"/>
          <w:b/>
          <w:color w:val="0D0D0D" w:themeColor="text1" w:themeTint="F2"/>
        </w:rPr>
      </w:pPr>
      <w:r w:rsidRPr="00465C52">
        <w:rPr>
          <w:rFonts w:eastAsiaTheme="minorHAnsi"/>
          <w:b/>
          <w:color w:val="0D0D0D" w:themeColor="text1" w:themeTint="F2"/>
        </w:rPr>
        <w:t>Purpose</w:t>
      </w:r>
    </w:p>
    <w:p w14:paraId="5A441DCC" w14:textId="77777777" w:rsidR="00F73A71" w:rsidRPr="00465C52" w:rsidRDefault="00F73A71" w:rsidP="00151EF3">
      <w:pPr>
        <w:pStyle w:val="ListParagraph"/>
        <w:numPr>
          <w:ilvl w:val="1"/>
          <w:numId w:val="40"/>
        </w:numPr>
        <w:spacing w:after="160"/>
        <w:ind w:left="360"/>
        <w:jc w:val="both"/>
        <w:rPr>
          <w:rFonts w:eastAsiaTheme="minorHAnsi"/>
          <w:color w:val="0D0D0D" w:themeColor="text1" w:themeTint="F2"/>
        </w:rPr>
      </w:pPr>
      <w:r w:rsidRPr="00465C52">
        <w:rPr>
          <w:rFonts w:eastAsiaTheme="minorHAnsi"/>
          <w:color w:val="0D0D0D" w:themeColor="text1" w:themeTint="F2"/>
        </w:rPr>
        <w:t>The Bank’s Anti-Corruption Guidelines and this annex apply with respect to procurement under Bank Investment Project Financing operations.</w:t>
      </w:r>
    </w:p>
    <w:p w14:paraId="0237FD92" w14:textId="77777777" w:rsidR="00F73A71" w:rsidRPr="00465C52" w:rsidRDefault="00F73A71" w:rsidP="00151EF3">
      <w:pPr>
        <w:numPr>
          <w:ilvl w:val="0"/>
          <w:numId w:val="40"/>
        </w:numPr>
        <w:spacing w:after="160"/>
        <w:ind w:left="360"/>
        <w:contextualSpacing/>
        <w:jc w:val="both"/>
        <w:rPr>
          <w:rFonts w:eastAsiaTheme="minorHAnsi"/>
          <w:b/>
          <w:color w:val="0D0D0D" w:themeColor="text1" w:themeTint="F2"/>
        </w:rPr>
      </w:pPr>
      <w:r w:rsidRPr="00465C52">
        <w:rPr>
          <w:rFonts w:eastAsiaTheme="minorHAnsi"/>
          <w:b/>
          <w:color w:val="0D0D0D" w:themeColor="text1" w:themeTint="F2"/>
        </w:rPr>
        <w:t>Requirements</w:t>
      </w:r>
    </w:p>
    <w:p w14:paraId="39077114" w14:textId="77777777" w:rsidR="00F73A71" w:rsidRPr="00465C52" w:rsidRDefault="00F73A71" w:rsidP="00151EF3">
      <w:pPr>
        <w:pStyle w:val="ListParagraph"/>
        <w:numPr>
          <w:ilvl w:val="0"/>
          <w:numId w:val="44"/>
        </w:numPr>
        <w:autoSpaceDE w:val="0"/>
        <w:autoSpaceDN w:val="0"/>
        <w:adjustRightInd w:val="0"/>
        <w:spacing w:after="120"/>
        <w:jc w:val="both"/>
        <w:rPr>
          <w:rFonts w:eastAsiaTheme="minorHAnsi"/>
          <w:color w:val="0D0D0D" w:themeColor="text1" w:themeTint="F2"/>
        </w:rPr>
      </w:pPr>
      <w:r w:rsidRPr="00465C52">
        <w:rPr>
          <w:rFonts w:eastAsiaTheme="minorHAnsi"/>
          <w:color w:val="0D0D0D" w:themeColor="text1" w:themeTint="F2"/>
        </w:rPr>
        <w:t xml:space="preserve">The Bank requires that Borrowers (including beneficiaries of Bank financing); bidders </w:t>
      </w:r>
      <w:r w:rsidR="009F7BD5" w:rsidRPr="00465C52">
        <w:rPr>
          <w:rFonts w:eastAsiaTheme="minorHAnsi"/>
          <w:color w:val="0D0D0D" w:themeColor="text1" w:themeTint="F2"/>
        </w:rPr>
        <w:t xml:space="preserve">(applicants/proposers), </w:t>
      </w:r>
      <w:r w:rsidRPr="00465C52">
        <w:rPr>
          <w:rFonts w:eastAsiaTheme="minorHAnsi"/>
          <w:color w:val="0D0D0D" w:themeColor="text1" w:themeTint="F2"/>
        </w:rPr>
        <w:t>consultants, contractors and suppliers; any sub-contractors, sub-consultants, service providers or suppliers; any agents (whether declared or not); and any of their personnel, observe the highest standard of ethics during the procurement process, selection and contract execution of Bank-financed contracts, and refrain from Fraud and Corruption.</w:t>
      </w:r>
    </w:p>
    <w:p w14:paraId="6D89D818" w14:textId="77777777" w:rsidR="00F73A71" w:rsidRPr="00465C52" w:rsidRDefault="00F73A71" w:rsidP="00347DB2">
      <w:pPr>
        <w:pStyle w:val="ListParagraph"/>
        <w:autoSpaceDE w:val="0"/>
        <w:autoSpaceDN w:val="0"/>
        <w:adjustRightInd w:val="0"/>
        <w:spacing w:after="120"/>
        <w:ind w:left="360"/>
        <w:rPr>
          <w:rFonts w:eastAsiaTheme="minorHAnsi"/>
          <w:color w:val="0D0D0D" w:themeColor="text1" w:themeTint="F2"/>
        </w:rPr>
      </w:pPr>
    </w:p>
    <w:p w14:paraId="5C33FAAA" w14:textId="77777777" w:rsidR="00F73A71" w:rsidRPr="00465C52" w:rsidRDefault="00F73A71" w:rsidP="00151EF3">
      <w:pPr>
        <w:pStyle w:val="ListParagraph"/>
        <w:numPr>
          <w:ilvl w:val="0"/>
          <w:numId w:val="44"/>
        </w:numPr>
        <w:autoSpaceDE w:val="0"/>
        <w:autoSpaceDN w:val="0"/>
        <w:adjustRightInd w:val="0"/>
        <w:spacing w:after="120"/>
        <w:jc w:val="both"/>
        <w:rPr>
          <w:rFonts w:eastAsiaTheme="minorHAnsi"/>
          <w:color w:val="0D0D0D" w:themeColor="text1" w:themeTint="F2"/>
        </w:rPr>
      </w:pPr>
      <w:r w:rsidRPr="00465C52">
        <w:rPr>
          <w:rFonts w:eastAsiaTheme="minorHAnsi"/>
          <w:color w:val="0D0D0D" w:themeColor="text1" w:themeTint="F2"/>
        </w:rPr>
        <w:t>To this end, the Bank:</w:t>
      </w:r>
    </w:p>
    <w:p w14:paraId="512445F7" w14:textId="77777777" w:rsidR="00F73A71" w:rsidRPr="00465C52" w:rsidRDefault="00F73A71" w:rsidP="00151EF3">
      <w:pPr>
        <w:numPr>
          <w:ilvl w:val="0"/>
          <w:numId w:val="41"/>
        </w:numPr>
        <w:autoSpaceDE w:val="0"/>
        <w:autoSpaceDN w:val="0"/>
        <w:adjustRightInd w:val="0"/>
        <w:spacing w:after="120"/>
        <w:ind w:left="810"/>
        <w:contextualSpacing/>
        <w:jc w:val="both"/>
        <w:rPr>
          <w:rFonts w:eastAsiaTheme="minorHAnsi"/>
          <w:color w:val="0D0D0D" w:themeColor="text1" w:themeTint="F2"/>
        </w:rPr>
      </w:pPr>
      <w:r w:rsidRPr="00465C52">
        <w:rPr>
          <w:rFonts w:eastAsiaTheme="minorHAnsi"/>
          <w:color w:val="0D0D0D" w:themeColor="text1" w:themeTint="F2"/>
        </w:rPr>
        <w:t>Defines, for the purposes of this provision, the terms set forth below as follows:</w:t>
      </w:r>
    </w:p>
    <w:p w14:paraId="779CF862" w14:textId="77777777" w:rsidR="00F73A71" w:rsidRPr="00465C52" w:rsidRDefault="00F73A71" w:rsidP="00151EF3">
      <w:pPr>
        <w:numPr>
          <w:ilvl w:val="0"/>
          <w:numId w:val="42"/>
        </w:numPr>
        <w:autoSpaceDE w:val="0"/>
        <w:autoSpaceDN w:val="0"/>
        <w:adjustRightInd w:val="0"/>
        <w:spacing w:after="120"/>
        <w:ind w:left="1260" w:hanging="180"/>
        <w:contextualSpacing/>
        <w:jc w:val="both"/>
        <w:rPr>
          <w:rFonts w:eastAsiaTheme="minorHAnsi"/>
          <w:color w:val="0D0D0D" w:themeColor="text1" w:themeTint="F2"/>
        </w:rPr>
      </w:pPr>
      <w:r w:rsidRPr="00465C52">
        <w:rPr>
          <w:rFonts w:eastAsiaTheme="minorHAnsi"/>
          <w:color w:val="0D0D0D" w:themeColor="text1" w:themeTint="F2"/>
        </w:rPr>
        <w:t>“</w:t>
      </w:r>
      <w:proofErr w:type="gramStart"/>
      <w:r w:rsidRPr="00465C52">
        <w:rPr>
          <w:rFonts w:eastAsiaTheme="minorHAnsi"/>
          <w:color w:val="0D0D0D" w:themeColor="text1" w:themeTint="F2"/>
        </w:rPr>
        <w:t>corrupt</w:t>
      </w:r>
      <w:proofErr w:type="gramEnd"/>
      <w:r w:rsidRPr="00465C52">
        <w:rPr>
          <w:rFonts w:eastAsiaTheme="minorHAnsi"/>
          <w:color w:val="0D0D0D" w:themeColor="text1" w:themeTint="F2"/>
        </w:rPr>
        <w:t xml:space="preserve"> practice” is the offering, giving, receiving, or soliciting, directly or indirectly, of anything of value to influence improperly the actions of another party;</w:t>
      </w:r>
    </w:p>
    <w:p w14:paraId="5BF1B7C5" w14:textId="77777777" w:rsidR="00F73A71" w:rsidRPr="00465C52" w:rsidRDefault="00F73A71" w:rsidP="00151EF3">
      <w:pPr>
        <w:numPr>
          <w:ilvl w:val="0"/>
          <w:numId w:val="42"/>
        </w:numPr>
        <w:autoSpaceDE w:val="0"/>
        <w:autoSpaceDN w:val="0"/>
        <w:adjustRightInd w:val="0"/>
        <w:spacing w:after="120"/>
        <w:ind w:left="1260" w:hanging="180"/>
        <w:contextualSpacing/>
        <w:jc w:val="both"/>
        <w:rPr>
          <w:rFonts w:eastAsiaTheme="minorHAnsi"/>
          <w:color w:val="0D0D0D" w:themeColor="text1" w:themeTint="F2"/>
        </w:rPr>
      </w:pPr>
      <w:r w:rsidRPr="00465C52">
        <w:rPr>
          <w:rFonts w:eastAsiaTheme="minorHAnsi"/>
          <w:color w:val="0D0D0D" w:themeColor="text1" w:themeTint="F2"/>
        </w:rPr>
        <w:t>“</w:t>
      </w:r>
      <w:proofErr w:type="gramStart"/>
      <w:r w:rsidRPr="00465C52">
        <w:rPr>
          <w:rFonts w:eastAsiaTheme="minorHAnsi"/>
          <w:color w:val="0D0D0D" w:themeColor="text1" w:themeTint="F2"/>
        </w:rPr>
        <w:t>fraudulent</w:t>
      </w:r>
      <w:proofErr w:type="gramEnd"/>
      <w:r w:rsidRPr="00465C52">
        <w:rPr>
          <w:rFonts w:eastAsiaTheme="minorHAnsi"/>
          <w:color w:val="0D0D0D" w:themeColor="text1" w:themeTint="F2"/>
        </w:rPr>
        <w:t xml:space="preserve"> practice” is any act or omission, including misrepresentation, that knowingly or recklessly misleads, or attempts to mislead, a party to obtain financial or other benefit or to avoid an obligation;</w:t>
      </w:r>
    </w:p>
    <w:p w14:paraId="6323D742" w14:textId="77777777" w:rsidR="00F73A71" w:rsidRPr="00465C52" w:rsidRDefault="00F73A71" w:rsidP="00151EF3">
      <w:pPr>
        <w:numPr>
          <w:ilvl w:val="0"/>
          <w:numId w:val="42"/>
        </w:numPr>
        <w:autoSpaceDE w:val="0"/>
        <w:autoSpaceDN w:val="0"/>
        <w:adjustRightInd w:val="0"/>
        <w:spacing w:after="120"/>
        <w:ind w:left="1260" w:hanging="180"/>
        <w:contextualSpacing/>
        <w:jc w:val="both"/>
        <w:rPr>
          <w:rFonts w:eastAsiaTheme="minorHAnsi"/>
          <w:color w:val="0D0D0D" w:themeColor="text1" w:themeTint="F2"/>
        </w:rPr>
      </w:pPr>
      <w:r w:rsidRPr="00465C52">
        <w:rPr>
          <w:rFonts w:eastAsiaTheme="minorHAnsi"/>
          <w:color w:val="0D0D0D" w:themeColor="text1" w:themeTint="F2"/>
        </w:rPr>
        <w:t>“</w:t>
      </w:r>
      <w:proofErr w:type="gramStart"/>
      <w:r w:rsidRPr="00465C52">
        <w:rPr>
          <w:rFonts w:eastAsiaTheme="minorHAnsi"/>
          <w:color w:val="0D0D0D" w:themeColor="text1" w:themeTint="F2"/>
        </w:rPr>
        <w:t>collusive</w:t>
      </w:r>
      <w:proofErr w:type="gramEnd"/>
      <w:r w:rsidRPr="00465C52">
        <w:rPr>
          <w:rFonts w:eastAsiaTheme="minorHAnsi"/>
          <w:color w:val="0D0D0D" w:themeColor="text1" w:themeTint="F2"/>
        </w:rPr>
        <w:t xml:space="preserve"> practice” is an arrangement between two or more parties designed to achieve an improper purpose, including to influence improperly the actions of another party;</w:t>
      </w:r>
    </w:p>
    <w:p w14:paraId="7105DEE2" w14:textId="77777777" w:rsidR="00F73A71" w:rsidRPr="00465C52" w:rsidRDefault="00F73A71" w:rsidP="00151EF3">
      <w:pPr>
        <w:numPr>
          <w:ilvl w:val="0"/>
          <w:numId w:val="42"/>
        </w:numPr>
        <w:autoSpaceDE w:val="0"/>
        <w:autoSpaceDN w:val="0"/>
        <w:adjustRightInd w:val="0"/>
        <w:spacing w:after="120"/>
        <w:ind w:left="1260" w:hanging="180"/>
        <w:contextualSpacing/>
        <w:jc w:val="both"/>
        <w:rPr>
          <w:rFonts w:eastAsiaTheme="minorHAnsi"/>
          <w:color w:val="0D0D0D" w:themeColor="text1" w:themeTint="F2"/>
        </w:rPr>
      </w:pPr>
      <w:r w:rsidRPr="00465C52">
        <w:rPr>
          <w:rFonts w:eastAsiaTheme="minorHAnsi"/>
          <w:color w:val="0D0D0D" w:themeColor="text1" w:themeTint="F2"/>
        </w:rPr>
        <w:t>“</w:t>
      </w:r>
      <w:proofErr w:type="gramStart"/>
      <w:r w:rsidRPr="00465C52">
        <w:rPr>
          <w:rFonts w:eastAsiaTheme="minorHAnsi"/>
          <w:color w:val="0D0D0D" w:themeColor="text1" w:themeTint="F2"/>
        </w:rPr>
        <w:t>coercive</w:t>
      </w:r>
      <w:proofErr w:type="gramEnd"/>
      <w:r w:rsidRPr="00465C52">
        <w:rPr>
          <w:rFonts w:eastAsiaTheme="minorHAnsi"/>
          <w:color w:val="0D0D0D" w:themeColor="text1" w:themeTint="F2"/>
        </w:rPr>
        <w:t xml:space="preserve"> practice” is impairing or harming, or threatening to impair or harm, directly or indirectly, any party or the property of the party to influence improperly the actions of a party;</w:t>
      </w:r>
    </w:p>
    <w:p w14:paraId="09447120" w14:textId="77777777" w:rsidR="00F73A71" w:rsidRPr="00465C52" w:rsidRDefault="00F73A71" w:rsidP="00151EF3">
      <w:pPr>
        <w:numPr>
          <w:ilvl w:val="0"/>
          <w:numId w:val="42"/>
        </w:numPr>
        <w:autoSpaceDE w:val="0"/>
        <w:autoSpaceDN w:val="0"/>
        <w:adjustRightInd w:val="0"/>
        <w:spacing w:after="120"/>
        <w:ind w:left="1260" w:hanging="180"/>
        <w:contextualSpacing/>
        <w:jc w:val="both"/>
        <w:rPr>
          <w:rFonts w:eastAsiaTheme="minorHAnsi"/>
          <w:color w:val="0D0D0D" w:themeColor="text1" w:themeTint="F2"/>
        </w:rPr>
      </w:pPr>
      <w:r w:rsidRPr="00465C52">
        <w:rPr>
          <w:rFonts w:eastAsiaTheme="minorHAnsi"/>
          <w:color w:val="0D0D0D" w:themeColor="text1" w:themeTint="F2"/>
        </w:rPr>
        <w:t>“</w:t>
      </w:r>
      <w:proofErr w:type="gramStart"/>
      <w:r w:rsidRPr="00465C52">
        <w:rPr>
          <w:rFonts w:eastAsiaTheme="minorHAnsi"/>
          <w:color w:val="0D0D0D" w:themeColor="text1" w:themeTint="F2"/>
        </w:rPr>
        <w:t>obstructive</w:t>
      </w:r>
      <w:proofErr w:type="gramEnd"/>
      <w:r w:rsidRPr="00465C52">
        <w:rPr>
          <w:rFonts w:eastAsiaTheme="minorHAnsi"/>
          <w:color w:val="0D0D0D" w:themeColor="text1" w:themeTint="F2"/>
        </w:rPr>
        <w:t xml:space="preserve"> practice” is:</w:t>
      </w:r>
    </w:p>
    <w:p w14:paraId="21B49731" w14:textId="77777777" w:rsidR="00F73A71" w:rsidRPr="00465C52" w:rsidRDefault="00F73A71" w:rsidP="00151EF3">
      <w:pPr>
        <w:numPr>
          <w:ilvl w:val="0"/>
          <w:numId w:val="43"/>
        </w:numPr>
        <w:autoSpaceDE w:val="0"/>
        <w:autoSpaceDN w:val="0"/>
        <w:adjustRightInd w:val="0"/>
        <w:spacing w:after="120"/>
        <w:ind w:left="1980" w:hanging="540"/>
        <w:contextualSpacing/>
        <w:jc w:val="both"/>
        <w:rPr>
          <w:rFonts w:eastAsiaTheme="minorHAnsi"/>
          <w:color w:val="0D0D0D" w:themeColor="text1" w:themeTint="F2"/>
        </w:rPr>
      </w:pPr>
      <w:r w:rsidRPr="00465C52">
        <w:rPr>
          <w:rFonts w:eastAsiaTheme="minorHAnsi"/>
          <w:color w:val="0D0D0D" w:themeColor="text1" w:themeTint="F2"/>
        </w:rPr>
        <w:t>deliberately destroying, falsifying, altering, or concealing of evidence material to the investigation or making false statements to investigators in order to materially impede a Bank investigation into allegations of a corrupt, fraudulent, coercive, or collusive practice; and/or threatening, harassing, or intimidating any party to prevent it from disclosing its knowledge of matters relevant to the investigation or from pursuing the investigation; or</w:t>
      </w:r>
    </w:p>
    <w:p w14:paraId="2818FFFB" w14:textId="77777777" w:rsidR="00F73A71" w:rsidRPr="00465C52" w:rsidRDefault="00F73A71" w:rsidP="00151EF3">
      <w:pPr>
        <w:numPr>
          <w:ilvl w:val="0"/>
          <w:numId w:val="43"/>
        </w:numPr>
        <w:autoSpaceDE w:val="0"/>
        <w:autoSpaceDN w:val="0"/>
        <w:adjustRightInd w:val="0"/>
        <w:spacing w:after="120"/>
        <w:ind w:left="1980" w:hanging="540"/>
        <w:contextualSpacing/>
        <w:jc w:val="both"/>
        <w:rPr>
          <w:rFonts w:eastAsiaTheme="minorHAnsi"/>
          <w:color w:val="0D0D0D" w:themeColor="text1" w:themeTint="F2"/>
        </w:rPr>
      </w:pPr>
      <w:r w:rsidRPr="00465C52">
        <w:rPr>
          <w:rFonts w:eastAsiaTheme="minorHAnsi"/>
          <w:color w:val="0D0D0D" w:themeColor="text1" w:themeTint="F2"/>
        </w:rPr>
        <w:t>acts intended to materially impede the exercise of the Bank’s inspection and audit rights provided for under paragraph 2.2 e. below.</w:t>
      </w:r>
    </w:p>
    <w:p w14:paraId="6220F71B" w14:textId="77777777" w:rsidR="00F73A71" w:rsidRPr="00465C52" w:rsidRDefault="00F73A71" w:rsidP="00151EF3">
      <w:pPr>
        <w:numPr>
          <w:ilvl w:val="0"/>
          <w:numId w:val="41"/>
        </w:numPr>
        <w:autoSpaceDE w:val="0"/>
        <w:autoSpaceDN w:val="0"/>
        <w:adjustRightInd w:val="0"/>
        <w:spacing w:after="120"/>
        <w:ind w:left="810"/>
        <w:contextualSpacing/>
        <w:jc w:val="both"/>
        <w:rPr>
          <w:rFonts w:eastAsiaTheme="minorHAnsi"/>
          <w:color w:val="0D0D0D" w:themeColor="text1" w:themeTint="F2"/>
        </w:rPr>
      </w:pPr>
      <w:r w:rsidRPr="00465C52">
        <w:rPr>
          <w:rFonts w:eastAsiaTheme="minorHAnsi"/>
          <w:color w:val="0D0D0D" w:themeColor="text1" w:themeTint="F2"/>
        </w:rPr>
        <w:t>Rejects a proposal for award if the Bank determines that the firm or individual recommended for award, any of its personnel, or its agents, or its sub-consultants, sub-contractors, service providers, suppliers and/ or their employees, has, directly or indirectly, engaged in corrupt, fraudulent, collusive, coercive, or obstructive practices in competing for the contract in question;</w:t>
      </w:r>
    </w:p>
    <w:p w14:paraId="25B4A61F" w14:textId="77777777" w:rsidR="00F73A71" w:rsidRPr="00465C52" w:rsidRDefault="00F73A71" w:rsidP="00151EF3">
      <w:pPr>
        <w:numPr>
          <w:ilvl w:val="0"/>
          <w:numId w:val="41"/>
        </w:numPr>
        <w:autoSpaceDE w:val="0"/>
        <w:autoSpaceDN w:val="0"/>
        <w:adjustRightInd w:val="0"/>
        <w:spacing w:after="120"/>
        <w:ind w:left="810"/>
        <w:contextualSpacing/>
        <w:jc w:val="both"/>
        <w:rPr>
          <w:rFonts w:eastAsiaTheme="minorHAnsi"/>
          <w:color w:val="0D0D0D" w:themeColor="text1" w:themeTint="F2"/>
        </w:rPr>
      </w:pPr>
      <w:r w:rsidRPr="00465C52">
        <w:rPr>
          <w:rFonts w:eastAsiaTheme="minorHAnsi"/>
          <w:color w:val="0D0D0D" w:themeColor="text1" w:themeTint="F2"/>
        </w:rPr>
        <w:t xml:space="preserve">In addition to the legal remedies set out in the relevant Legal Agreement, may take other appropriate actions, including declaring </w:t>
      </w:r>
      <w:proofErr w:type="spellStart"/>
      <w:r w:rsidRPr="00465C52">
        <w:rPr>
          <w:rFonts w:eastAsiaTheme="minorHAnsi"/>
          <w:color w:val="0D0D0D" w:themeColor="text1" w:themeTint="F2"/>
        </w:rPr>
        <w:t>misprocurement</w:t>
      </w:r>
      <w:proofErr w:type="spellEnd"/>
      <w:r w:rsidRPr="00465C52">
        <w:rPr>
          <w:rFonts w:eastAsiaTheme="minorHAnsi"/>
          <w:color w:val="0D0D0D" w:themeColor="text1" w:themeTint="F2"/>
        </w:rPr>
        <w:t xml:space="preserve">, if the Bank determines at any time that representatives of the Borrower or of a recipient of any part of the proceeds of the loan engaged in corrupt, fraudulent, collusive, coercive, or obstructive practices during the procurement process, selection and/or execution of the contract in question,  without the Borrower having taken timely and appropriate action satisfactory to the Bank to address such practices when they occur, including by failing to inform the Bank in a timely manner at the time  they knew of the practices; </w:t>
      </w:r>
    </w:p>
    <w:p w14:paraId="1E55A88A" w14:textId="77777777" w:rsidR="00F73A71" w:rsidRPr="00465C52" w:rsidRDefault="00F73A71" w:rsidP="00151EF3">
      <w:pPr>
        <w:numPr>
          <w:ilvl w:val="0"/>
          <w:numId w:val="41"/>
        </w:numPr>
        <w:autoSpaceDE w:val="0"/>
        <w:autoSpaceDN w:val="0"/>
        <w:adjustRightInd w:val="0"/>
        <w:spacing w:after="120"/>
        <w:ind w:left="810"/>
        <w:contextualSpacing/>
        <w:jc w:val="both"/>
        <w:rPr>
          <w:rFonts w:eastAsiaTheme="minorHAnsi"/>
          <w:color w:val="0D0D0D" w:themeColor="text1" w:themeTint="F2"/>
        </w:rPr>
      </w:pPr>
      <w:r w:rsidRPr="00465C52">
        <w:rPr>
          <w:rFonts w:eastAsiaTheme="minorHAnsi"/>
          <w:color w:val="0D0D0D" w:themeColor="text1" w:themeTint="F2"/>
        </w:rPr>
        <w:lastRenderedPageBreak/>
        <w:t>Pursuant to the Bank’s Anti- Corruption Guidelines and in accordance with the Bank’s prevailing sanctions policies and procedures, may sanction a firm or individual, either indefinitely or for a stated period of time, including by publicly declaring such firm or individual ineligible (</w:t>
      </w:r>
      <w:proofErr w:type="spellStart"/>
      <w:r w:rsidRPr="00465C52">
        <w:rPr>
          <w:rFonts w:eastAsiaTheme="minorHAnsi"/>
          <w:color w:val="0D0D0D" w:themeColor="text1" w:themeTint="F2"/>
        </w:rPr>
        <w:t>i</w:t>
      </w:r>
      <w:proofErr w:type="spellEnd"/>
      <w:r w:rsidRPr="00465C52">
        <w:rPr>
          <w:rFonts w:eastAsiaTheme="minorHAnsi"/>
          <w:color w:val="0D0D0D" w:themeColor="text1" w:themeTint="F2"/>
        </w:rPr>
        <w:t>) to be awarded or otherwise benefit from a Bank-financed contract, financially or in any other manner;</w:t>
      </w:r>
      <w:r w:rsidRPr="00465C52">
        <w:rPr>
          <w:rFonts w:eastAsiaTheme="minorHAnsi"/>
          <w:color w:val="0D0D0D" w:themeColor="text1" w:themeTint="F2"/>
        </w:rPr>
        <w:footnoteReference w:id="17"/>
      </w:r>
      <w:r w:rsidRPr="00465C52">
        <w:rPr>
          <w:rFonts w:eastAsiaTheme="minorHAnsi"/>
          <w:color w:val="0D0D0D" w:themeColor="text1" w:themeTint="F2"/>
        </w:rPr>
        <w:t xml:space="preserve"> (ii) to be a nominated</w:t>
      </w:r>
      <w:r w:rsidRPr="00465C52">
        <w:rPr>
          <w:rFonts w:eastAsiaTheme="minorHAnsi"/>
          <w:color w:val="0D0D0D" w:themeColor="text1" w:themeTint="F2"/>
        </w:rPr>
        <w:footnoteReference w:id="18"/>
      </w:r>
      <w:r w:rsidRPr="00465C52">
        <w:rPr>
          <w:rFonts w:eastAsiaTheme="minorHAnsi"/>
          <w:color w:val="0D0D0D" w:themeColor="text1" w:themeTint="F2"/>
        </w:rPr>
        <w:t xml:space="preserve"> sub-contractor, consultant, manufacturer or supplier, or service provider of an otherwise eligible firm being awarded a Bank-financed contract; and (iii) to receive the proceeds of any loan made by the Bank or otherwise to participate further in the preparation or implementation of any Bank-financed project; </w:t>
      </w:r>
    </w:p>
    <w:p w14:paraId="572F6F3A" w14:textId="77777777" w:rsidR="004850CE" w:rsidRPr="00465C52" w:rsidRDefault="00F73A71" w:rsidP="00151EF3">
      <w:pPr>
        <w:numPr>
          <w:ilvl w:val="0"/>
          <w:numId w:val="41"/>
        </w:numPr>
        <w:autoSpaceDE w:val="0"/>
        <w:autoSpaceDN w:val="0"/>
        <w:adjustRightInd w:val="0"/>
        <w:spacing w:after="120"/>
        <w:ind w:left="810"/>
        <w:contextualSpacing/>
        <w:jc w:val="both"/>
        <w:rPr>
          <w:rFonts w:eastAsiaTheme="minorHAnsi"/>
          <w:color w:val="0D0D0D" w:themeColor="text1" w:themeTint="F2"/>
        </w:rPr>
      </w:pPr>
      <w:r w:rsidRPr="00465C52">
        <w:rPr>
          <w:rFonts w:eastAsiaTheme="minorHAnsi"/>
          <w:color w:val="0D0D0D" w:themeColor="text1" w:themeTint="F2"/>
        </w:rPr>
        <w:t>Requires that a clause be included in bidding/request for proposals documents and in contracts financed by a Bank loan, requiring (</w:t>
      </w:r>
      <w:proofErr w:type="spellStart"/>
      <w:r w:rsidRPr="00465C52">
        <w:rPr>
          <w:rFonts w:eastAsiaTheme="minorHAnsi"/>
          <w:color w:val="0D0D0D" w:themeColor="text1" w:themeTint="F2"/>
        </w:rPr>
        <w:t>i</w:t>
      </w:r>
      <w:proofErr w:type="spellEnd"/>
      <w:r w:rsidRPr="00465C52">
        <w:rPr>
          <w:rFonts w:eastAsiaTheme="minorHAnsi"/>
          <w:color w:val="0D0D0D" w:themeColor="text1" w:themeTint="F2"/>
        </w:rPr>
        <w:t>) bidders</w:t>
      </w:r>
      <w:r w:rsidR="009F7BD5" w:rsidRPr="00465C52">
        <w:rPr>
          <w:rFonts w:eastAsiaTheme="minorHAnsi"/>
          <w:color w:val="0D0D0D" w:themeColor="text1" w:themeTint="F2"/>
        </w:rPr>
        <w:t xml:space="preserve"> (applicants/proposers)</w:t>
      </w:r>
      <w:r w:rsidRPr="00465C52">
        <w:rPr>
          <w:rFonts w:eastAsiaTheme="minorHAnsi"/>
          <w:color w:val="0D0D0D" w:themeColor="text1" w:themeTint="F2"/>
        </w:rPr>
        <w:t>, consultants, contractors, and suppliers, and their sub-contractors, sub-consultants, service providers, suppliers, agents personnel, permit the Bank to inspect</w:t>
      </w:r>
      <w:r w:rsidRPr="00465C52">
        <w:rPr>
          <w:rFonts w:eastAsiaTheme="minorHAnsi"/>
          <w:color w:val="0D0D0D" w:themeColor="text1" w:themeTint="F2"/>
        </w:rPr>
        <w:footnoteReference w:id="19"/>
      </w:r>
      <w:r w:rsidRPr="00465C52">
        <w:rPr>
          <w:rFonts w:eastAsiaTheme="minorHAnsi"/>
          <w:color w:val="0D0D0D" w:themeColor="text1" w:themeTint="F2"/>
        </w:rPr>
        <w:t xml:space="preserve"> all accounts, records and other documents relating to the </w:t>
      </w:r>
      <w:r w:rsidR="009F7BD5" w:rsidRPr="00465C52">
        <w:rPr>
          <w:rFonts w:eastAsiaTheme="minorHAnsi"/>
          <w:color w:val="0D0D0D" w:themeColor="text1" w:themeTint="F2"/>
        </w:rPr>
        <w:t>procurement process, selection and/or contract execution,</w:t>
      </w:r>
      <w:r w:rsidRPr="00465C52">
        <w:rPr>
          <w:rFonts w:eastAsiaTheme="minorHAnsi"/>
          <w:color w:val="0D0D0D" w:themeColor="text1" w:themeTint="F2"/>
        </w:rPr>
        <w:t xml:space="preserve"> and to have them audited by auditors appointed by the Bank.</w:t>
      </w:r>
    </w:p>
    <w:p w14:paraId="51CAEDA5" w14:textId="77777777" w:rsidR="009F7BD5" w:rsidRPr="00465C52" w:rsidRDefault="009F7BD5" w:rsidP="00151EF3">
      <w:pPr>
        <w:numPr>
          <w:ilvl w:val="0"/>
          <w:numId w:val="41"/>
        </w:numPr>
        <w:autoSpaceDE w:val="0"/>
        <w:autoSpaceDN w:val="0"/>
        <w:adjustRightInd w:val="0"/>
        <w:spacing w:after="120"/>
        <w:ind w:left="810"/>
        <w:contextualSpacing/>
        <w:jc w:val="both"/>
        <w:rPr>
          <w:rFonts w:eastAsiaTheme="minorHAnsi"/>
          <w:color w:val="0D0D0D" w:themeColor="text1" w:themeTint="F2"/>
        </w:rPr>
        <w:sectPr w:rsidR="009F7BD5" w:rsidRPr="00465C52" w:rsidSect="00733204">
          <w:headerReference w:type="even" r:id="rId56"/>
          <w:headerReference w:type="default" r:id="rId57"/>
          <w:headerReference w:type="first" r:id="rId58"/>
          <w:footnotePr>
            <w:numRestart w:val="eachSect"/>
          </w:footnotePr>
          <w:type w:val="oddPage"/>
          <w:pgSz w:w="11909" w:h="16834" w:code="9"/>
          <w:pgMar w:top="1440" w:right="720" w:bottom="720" w:left="1440" w:header="720" w:footer="720" w:gutter="0"/>
          <w:cols w:space="720"/>
          <w:titlePg/>
        </w:sectPr>
      </w:pPr>
    </w:p>
    <w:p w14:paraId="710BAA28" w14:textId="77777777" w:rsidR="00BF7F9C" w:rsidRPr="00465C52" w:rsidRDefault="00BF7F9C" w:rsidP="00347DB2">
      <w:pPr>
        <w:pStyle w:val="Part"/>
        <w:contextualSpacing/>
        <w:rPr>
          <w:color w:val="0D0D0D" w:themeColor="text1" w:themeTint="F2"/>
        </w:rPr>
      </w:pPr>
      <w:bookmarkStart w:id="765" w:name="_Hlk20234642"/>
    </w:p>
    <w:p w14:paraId="678BAADA" w14:textId="77777777" w:rsidR="007B586E" w:rsidRPr="00465C52" w:rsidRDefault="007B586E" w:rsidP="00347DB2">
      <w:pPr>
        <w:pStyle w:val="Part"/>
        <w:contextualSpacing/>
        <w:rPr>
          <w:color w:val="0D0D0D" w:themeColor="text1" w:themeTint="F2"/>
        </w:rPr>
      </w:pPr>
      <w:bookmarkStart w:id="766" w:name="_Toc25317549"/>
      <w:r w:rsidRPr="00465C52">
        <w:rPr>
          <w:color w:val="0D0D0D" w:themeColor="text1" w:themeTint="F2"/>
        </w:rPr>
        <w:t xml:space="preserve">PART 2 – </w:t>
      </w:r>
      <w:r w:rsidR="001A418F" w:rsidRPr="00465C52">
        <w:rPr>
          <w:iCs/>
          <w:color w:val="0D0D0D" w:themeColor="text1" w:themeTint="F2"/>
        </w:rPr>
        <w:t>Works</w:t>
      </w:r>
      <w:r w:rsidR="000177A5" w:rsidRPr="00465C52">
        <w:rPr>
          <w:iCs/>
          <w:color w:val="0D0D0D" w:themeColor="text1" w:themeTint="F2"/>
        </w:rPr>
        <w:t>’</w:t>
      </w:r>
      <w:r w:rsidR="001A418F" w:rsidRPr="00465C52">
        <w:rPr>
          <w:color w:val="0D0D0D" w:themeColor="text1" w:themeTint="F2"/>
        </w:rPr>
        <w:t xml:space="preserve"> </w:t>
      </w:r>
      <w:r w:rsidRPr="00465C52">
        <w:rPr>
          <w:color w:val="0D0D0D" w:themeColor="text1" w:themeTint="F2"/>
        </w:rPr>
        <w:t>Requirements</w:t>
      </w:r>
      <w:bookmarkEnd w:id="766"/>
    </w:p>
    <w:p w14:paraId="742663CE" w14:textId="77777777" w:rsidR="007B586E" w:rsidRPr="00465C52" w:rsidRDefault="007B586E" w:rsidP="00347DB2">
      <w:pPr>
        <w:contextualSpacing/>
        <w:rPr>
          <w:b/>
          <w:color w:val="0D0D0D" w:themeColor="text1" w:themeTint="F2"/>
        </w:rPr>
      </w:pPr>
    </w:p>
    <w:p w14:paraId="7FCFC447" w14:textId="77777777" w:rsidR="007B586E" w:rsidRPr="00465C52" w:rsidRDefault="007B586E" w:rsidP="00347DB2">
      <w:pPr>
        <w:contextualSpacing/>
        <w:rPr>
          <w:color w:val="0D0D0D" w:themeColor="text1" w:themeTint="F2"/>
        </w:rPr>
      </w:pPr>
    </w:p>
    <w:p w14:paraId="60A9CE1A" w14:textId="77777777" w:rsidR="007B586E" w:rsidRPr="00465C52" w:rsidRDefault="007B586E" w:rsidP="00347DB2">
      <w:pPr>
        <w:contextualSpacing/>
        <w:rPr>
          <w:color w:val="0D0D0D" w:themeColor="text1" w:themeTint="F2"/>
        </w:rPr>
        <w:sectPr w:rsidR="007B586E" w:rsidRPr="00465C52" w:rsidSect="00733204">
          <w:headerReference w:type="default" r:id="rId59"/>
          <w:headerReference w:type="first" r:id="rId60"/>
          <w:type w:val="oddPage"/>
          <w:pgSz w:w="11909" w:h="16834" w:code="9"/>
          <w:pgMar w:top="1440" w:right="720" w:bottom="720" w:left="1440" w:header="720" w:footer="720" w:gutter="0"/>
          <w:cols w:space="720"/>
          <w:titlePg/>
        </w:sectPr>
      </w:pPr>
    </w:p>
    <w:p w14:paraId="6D54B474" w14:textId="77777777" w:rsidR="007B586E" w:rsidRPr="00465C52" w:rsidRDefault="007B586E" w:rsidP="00347DB2">
      <w:pPr>
        <w:pStyle w:val="Subtitle"/>
        <w:ind w:left="180" w:right="288"/>
        <w:contextualSpacing/>
        <w:rPr>
          <w:color w:val="0D0D0D" w:themeColor="text1" w:themeTint="F2"/>
        </w:rPr>
      </w:pPr>
    </w:p>
    <w:p w14:paraId="659BAD64" w14:textId="77777777" w:rsidR="007B586E" w:rsidRPr="00465C52" w:rsidRDefault="007B586E" w:rsidP="00347DB2">
      <w:pPr>
        <w:pStyle w:val="Subtitle"/>
        <w:ind w:left="180" w:right="288"/>
        <w:contextualSpacing/>
        <w:rPr>
          <w:color w:val="0D0D0D" w:themeColor="text1" w:themeTint="F2"/>
        </w:rPr>
      </w:pPr>
      <w:bookmarkStart w:id="767" w:name="_Toc25317550"/>
      <w:r w:rsidRPr="00465C52">
        <w:rPr>
          <w:color w:val="0D0D0D" w:themeColor="text1" w:themeTint="F2"/>
        </w:rPr>
        <w:t>Section VI</w:t>
      </w:r>
      <w:r w:rsidR="001A418F" w:rsidRPr="00465C52">
        <w:rPr>
          <w:color w:val="0D0D0D" w:themeColor="text1" w:themeTint="F2"/>
        </w:rPr>
        <w:t>I</w:t>
      </w:r>
      <w:r w:rsidRPr="00465C52">
        <w:rPr>
          <w:color w:val="0D0D0D" w:themeColor="text1" w:themeTint="F2"/>
        </w:rPr>
        <w:t xml:space="preserve"> </w:t>
      </w:r>
      <w:r w:rsidR="004509D8" w:rsidRPr="00465C52">
        <w:rPr>
          <w:color w:val="0D0D0D" w:themeColor="text1" w:themeTint="F2"/>
        </w:rPr>
        <w:t>-</w:t>
      </w:r>
      <w:r w:rsidRPr="00465C52">
        <w:rPr>
          <w:color w:val="0D0D0D" w:themeColor="text1" w:themeTint="F2"/>
        </w:rPr>
        <w:t xml:space="preserve"> </w:t>
      </w:r>
      <w:r w:rsidR="001A418F" w:rsidRPr="00465C52">
        <w:rPr>
          <w:color w:val="0D0D0D" w:themeColor="text1" w:themeTint="F2"/>
        </w:rPr>
        <w:t>Works</w:t>
      </w:r>
      <w:r w:rsidR="000177A5" w:rsidRPr="00465C52">
        <w:rPr>
          <w:color w:val="0D0D0D" w:themeColor="text1" w:themeTint="F2"/>
        </w:rPr>
        <w:t>’</w:t>
      </w:r>
      <w:r w:rsidR="001A418F" w:rsidRPr="00465C52">
        <w:rPr>
          <w:color w:val="0D0D0D" w:themeColor="text1" w:themeTint="F2"/>
        </w:rPr>
        <w:t xml:space="preserve"> </w:t>
      </w:r>
      <w:r w:rsidRPr="00465C52">
        <w:rPr>
          <w:color w:val="0D0D0D" w:themeColor="text1" w:themeTint="F2"/>
        </w:rPr>
        <w:t>Requirements</w:t>
      </w:r>
      <w:bookmarkEnd w:id="767"/>
    </w:p>
    <w:p w14:paraId="70699E2D" w14:textId="77777777" w:rsidR="00616C10" w:rsidRPr="00465C52" w:rsidRDefault="00616C10" w:rsidP="00347DB2">
      <w:pPr>
        <w:pStyle w:val="Subtitle"/>
        <w:ind w:left="180" w:right="288"/>
        <w:contextualSpacing/>
        <w:rPr>
          <w:color w:val="0D0D0D" w:themeColor="text1" w:themeTint="F2"/>
        </w:rPr>
      </w:pPr>
    </w:p>
    <w:p w14:paraId="79BF8746" w14:textId="77777777" w:rsidR="00616C10" w:rsidRPr="00465C52" w:rsidRDefault="00616C10" w:rsidP="00347DB2">
      <w:pPr>
        <w:pStyle w:val="Subtitle"/>
        <w:ind w:left="180" w:right="288"/>
        <w:contextualSpacing/>
        <w:rPr>
          <w:color w:val="0D0D0D" w:themeColor="text1" w:themeTint="F2"/>
        </w:rPr>
      </w:pPr>
    </w:p>
    <w:p w14:paraId="237600FC" w14:textId="100FDB77" w:rsidR="00616C10" w:rsidRPr="00465C52" w:rsidRDefault="00616C10" w:rsidP="00347DB2">
      <w:pPr>
        <w:pStyle w:val="Subtitle"/>
        <w:ind w:left="180" w:right="288"/>
        <w:contextualSpacing/>
        <w:rPr>
          <w:color w:val="0D0D0D" w:themeColor="text1" w:themeTint="F2"/>
          <w:sz w:val="24"/>
          <w:szCs w:val="8"/>
        </w:rPr>
      </w:pPr>
      <w:r w:rsidRPr="00465C52">
        <w:rPr>
          <w:color w:val="0D0D0D" w:themeColor="text1" w:themeTint="F2"/>
          <w:sz w:val="24"/>
          <w:szCs w:val="8"/>
        </w:rPr>
        <w:t xml:space="preserve">Please click </w:t>
      </w:r>
      <w:proofErr w:type="gramStart"/>
      <w:r w:rsidRPr="00465C52">
        <w:rPr>
          <w:color w:val="0D0D0D" w:themeColor="text1" w:themeTint="F2"/>
          <w:sz w:val="24"/>
          <w:szCs w:val="8"/>
        </w:rPr>
        <w:t>below link</w:t>
      </w:r>
      <w:proofErr w:type="gramEnd"/>
      <w:r w:rsidRPr="00465C52">
        <w:rPr>
          <w:color w:val="0D0D0D" w:themeColor="text1" w:themeTint="F2"/>
          <w:sz w:val="24"/>
          <w:szCs w:val="8"/>
        </w:rPr>
        <w:t xml:space="preserve"> to open the Document</w:t>
      </w:r>
    </w:p>
    <w:p w14:paraId="34CD7E33" w14:textId="0E296E93" w:rsidR="00616C10" w:rsidRPr="00465C52" w:rsidRDefault="00616C10" w:rsidP="00347DB2">
      <w:pPr>
        <w:pStyle w:val="Subtitle"/>
        <w:ind w:left="180" w:right="288"/>
        <w:contextualSpacing/>
        <w:rPr>
          <w:color w:val="0D0D0D" w:themeColor="text1" w:themeTint="F2"/>
        </w:rPr>
      </w:pPr>
    </w:p>
    <w:p w14:paraId="6711034B" w14:textId="2512AC5D" w:rsidR="00C361BC" w:rsidRPr="00465C52" w:rsidRDefault="00C361BC" w:rsidP="00347DB2">
      <w:pPr>
        <w:pStyle w:val="Subtitle"/>
        <w:ind w:left="180" w:right="288"/>
        <w:contextualSpacing/>
        <w:rPr>
          <w:color w:val="0D0D0D" w:themeColor="text1" w:themeTint="F2"/>
        </w:rPr>
      </w:pPr>
      <w:r w:rsidRPr="00465C52">
        <w:object w:dxaOrig="1504" w:dyaOrig="981" w14:anchorId="30396634">
          <v:shape id="_x0000_i1026" type="#_x0000_t75" style="width:75pt;height:48.6pt" o:ole="">
            <v:imagedata r:id="rId61" o:title=""/>
          </v:shape>
          <o:OLEObject Type="Embed" ProgID="Acrobat.Document.DC" ShapeID="_x0000_i1026" DrawAspect="Icon" ObjectID="_1846083199" r:id="rId62"/>
        </w:object>
      </w:r>
    </w:p>
    <w:p w14:paraId="2057BADC" w14:textId="77777777" w:rsidR="007B586E" w:rsidRPr="00465C52" w:rsidRDefault="007B586E" w:rsidP="00347DB2">
      <w:pPr>
        <w:pStyle w:val="BodyTextIndent"/>
        <w:ind w:left="180" w:right="288"/>
        <w:contextualSpacing/>
        <w:rPr>
          <w:rFonts w:ascii="Times New Roman" w:hAnsi="Times New Roman" w:cs="Times New Roman"/>
          <w:color w:val="0D0D0D" w:themeColor="text1" w:themeTint="F2"/>
        </w:rPr>
      </w:pPr>
    </w:p>
    <w:p w14:paraId="60A8421E" w14:textId="77777777" w:rsidR="007B586E" w:rsidRPr="00465C52" w:rsidRDefault="007B586E" w:rsidP="00347DB2">
      <w:pPr>
        <w:pStyle w:val="BodyTextIndent"/>
        <w:ind w:left="180" w:right="288"/>
        <w:contextualSpacing/>
        <w:rPr>
          <w:rFonts w:ascii="Times New Roman" w:hAnsi="Times New Roman" w:cs="Times New Roman"/>
          <w:color w:val="0D0D0D" w:themeColor="text1" w:themeTint="F2"/>
          <w:u w:val="single"/>
        </w:rPr>
      </w:pPr>
    </w:p>
    <w:p w14:paraId="348B3EEE" w14:textId="5E80702D" w:rsidR="007B586E" w:rsidRPr="00465C52" w:rsidRDefault="007B586E" w:rsidP="00347DB2">
      <w:pPr>
        <w:pStyle w:val="TOC2"/>
        <w:contextualSpacing/>
        <w:rPr>
          <w:color w:val="0D0D0D" w:themeColor="text1" w:themeTint="F2"/>
        </w:rPr>
      </w:pPr>
    </w:p>
    <w:p w14:paraId="5CF9FED6" w14:textId="122B2CAC" w:rsidR="00616C10" w:rsidRPr="00465C52" w:rsidRDefault="007B586E" w:rsidP="00616C10">
      <w:pPr>
        <w:pStyle w:val="S6-Header1"/>
        <w:contextualSpacing/>
        <w:rPr>
          <w:rFonts w:cs="Times New Roman"/>
          <w:color w:val="0D0D0D" w:themeColor="text1" w:themeTint="F2"/>
        </w:rPr>
      </w:pPr>
      <w:r w:rsidRPr="00465C52">
        <w:rPr>
          <w:rFonts w:cs="Times New Roman"/>
          <w:color w:val="0D0D0D" w:themeColor="text1" w:themeTint="F2"/>
        </w:rPr>
        <w:br w:type="page"/>
      </w:r>
    </w:p>
    <w:p w14:paraId="34DB5DF0" w14:textId="58086AAA" w:rsidR="0063027C" w:rsidRPr="00465C52" w:rsidRDefault="0063027C" w:rsidP="00347DB2">
      <w:pPr>
        <w:pStyle w:val="S6-Header1"/>
        <w:contextualSpacing/>
        <w:rPr>
          <w:rFonts w:cs="Times New Roman"/>
          <w:color w:val="0D0D0D" w:themeColor="text1" w:themeTint="F2"/>
        </w:rPr>
      </w:pPr>
    </w:p>
    <w:p w14:paraId="67C840C9" w14:textId="77777777" w:rsidR="007B586E" w:rsidRPr="00465C52" w:rsidRDefault="007B586E" w:rsidP="00347DB2">
      <w:pPr>
        <w:contextualSpacing/>
        <w:rPr>
          <w:color w:val="0D0D0D" w:themeColor="text1" w:themeTint="F2"/>
        </w:rPr>
        <w:sectPr w:rsidR="007B586E" w:rsidRPr="00465C52" w:rsidSect="00733204">
          <w:headerReference w:type="even" r:id="rId63"/>
          <w:headerReference w:type="default" r:id="rId64"/>
          <w:headerReference w:type="first" r:id="rId65"/>
          <w:type w:val="oddPage"/>
          <w:pgSz w:w="11909" w:h="16834" w:code="9"/>
          <w:pgMar w:top="1440" w:right="720" w:bottom="720" w:left="1440" w:header="720" w:footer="720" w:gutter="0"/>
          <w:cols w:space="720"/>
          <w:titlePg/>
        </w:sectPr>
      </w:pPr>
    </w:p>
    <w:p w14:paraId="086A6033" w14:textId="77777777" w:rsidR="00532B7A" w:rsidRPr="00465C52" w:rsidRDefault="00532B7A" w:rsidP="00347DB2">
      <w:pPr>
        <w:pStyle w:val="Part"/>
        <w:contextualSpacing/>
        <w:rPr>
          <w:color w:val="0D0D0D" w:themeColor="text1" w:themeTint="F2"/>
        </w:rPr>
      </w:pPr>
    </w:p>
    <w:p w14:paraId="73F93DB2" w14:textId="77777777" w:rsidR="007B586E" w:rsidRPr="00465C52" w:rsidRDefault="007B586E" w:rsidP="00347DB2">
      <w:pPr>
        <w:pStyle w:val="Part"/>
        <w:contextualSpacing/>
        <w:rPr>
          <w:color w:val="0D0D0D" w:themeColor="text1" w:themeTint="F2"/>
        </w:rPr>
      </w:pPr>
      <w:bookmarkStart w:id="768" w:name="_Toc25317551"/>
      <w:r w:rsidRPr="00465C52">
        <w:rPr>
          <w:color w:val="0D0D0D" w:themeColor="text1" w:themeTint="F2"/>
        </w:rPr>
        <w:t>PART 3 – Conditions of Contract and Contract Forms</w:t>
      </w:r>
      <w:bookmarkEnd w:id="768"/>
    </w:p>
    <w:p w14:paraId="3BC0C635" w14:textId="77777777" w:rsidR="00D22F63" w:rsidRPr="00465C52" w:rsidRDefault="00D22F63" w:rsidP="00347DB2">
      <w:pPr>
        <w:pStyle w:val="Subtitle"/>
        <w:contextualSpacing/>
        <w:rPr>
          <w:color w:val="0D0D0D" w:themeColor="text1" w:themeTint="F2"/>
        </w:rPr>
        <w:sectPr w:rsidR="00D22F63" w:rsidRPr="00465C52" w:rsidSect="00733204">
          <w:headerReference w:type="default" r:id="rId66"/>
          <w:headerReference w:type="first" r:id="rId67"/>
          <w:type w:val="oddPage"/>
          <w:pgSz w:w="11909" w:h="16834" w:code="9"/>
          <w:pgMar w:top="1440" w:right="720" w:bottom="720" w:left="1440" w:header="720" w:footer="720" w:gutter="0"/>
          <w:cols w:space="720"/>
          <w:titlePg/>
        </w:sectPr>
      </w:pPr>
    </w:p>
    <w:p w14:paraId="6D80B27F" w14:textId="77777777" w:rsidR="007B586E" w:rsidRPr="00465C52" w:rsidRDefault="007B586E" w:rsidP="00347DB2">
      <w:pPr>
        <w:pStyle w:val="Subtitle"/>
        <w:contextualSpacing/>
        <w:rPr>
          <w:color w:val="0D0D0D" w:themeColor="text1" w:themeTint="F2"/>
        </w:rPr>
      </w:pPr>
      <w:bookmarkStart w:id="769" w:name="_Toc87070116"/>
      <w:bookmarkStart w:id="770" w:name="_Toc25317552"/>
      <w:r w:rsidRPr="00465C52">
        <w:rPr>
          <w:color w:val="0D0D0D" w:themeColor="text1" w:themeTint="F2"/>
        </w:rPr>
        <w:lastRenderedPageBreak/>
        <w:t>Section VII</w:t>
      </w:r>
      <w:r w:rsidR="001A418F" w:rsidRPr="00465C52">
        <w:rPr>
          <w:color w:val="0D0D0D" w:themeColor="text1" w:themeTint="F2"/>
        </w:rPr>
        <w:t>I</w:t>
      </w:r>
      <w:r w:rsidR="0018241D" w:rsidRPr="00465C52">
        <w:rPr>
          <w:color w:val="0D0D0D" w:themeColor="text1" w:themeTint="F2"/>
        </w:rPr>
        <w:t xml:space="preserve"> -</w:t>
      </w:r>
      <w:r w:rsidRPr="00465C52">
        <w:rPr>
          <w:color w:val="0D0D0D" w:themeColor="text1" w:themeTint="F2"/>
        </w:rPr>
        <w:t xml:space="preserve"> General Conditions of Contract</w:t>
      </w:r>
      <w:bookmarkEnd w:id="769"/>
      <w:bookmarkEnd w:id="770"/>
    </w:p>
    <w:p w14:paraId="31D20AB1" w14:textId="20E629A0" w:rsidR="007B586E" w:rsidRPr="00465C52" w:rsidRDefault="007B586E" w:rsidP="00347DB2">
      <w:pPr>
        <w:pStyle w:val="Heading2"/>
        <w:contextualSpacing/>
        <w:rPr>
          <w:rFonts w:ascii="Times New Roman" w:hAnsi="Times New Roman" w:cs="Times New Roman"/>
          <w:color w:val="0D0D0D" w:themeColor="text1" w:themeTint="F2"/>
        </w:rPr>
      </w:pPr>
      <w:bookmarkStart w:id="771" w:name="_Toc87070117"/>
      <w:bookmarkStart w:id="772" w:name="_Toc432229765"/>
      <w:bookmarkStart w:id="773" w:name="_Toc432663763"/>
      <w:bookmarkStart w:id="774" w:name="_Toc433224194"/>
      <w:bookmarkStart w:id="775" w:name="_Toc435519301"/>
      <w:bookmarkStart w:id="776" w:name="_Toc435624936"/>
      <w:bookmarkStart w:id="777" w:name="_Toc440526110"/>
      <w:bookmarkStart w:id="778" w:name="_Toc448224319"/>
      <w:r w:rsidRPr="00465C52">
        <w:rPr>
          <w:rFonts w:ascii="Times New Roman" w:hAnsi="Times New Roman" w:cs="Times New Roman"/>
          <w:color w:val="0D0D0D" w:themeColor="text1" w:themeTint="F2"/>
        </w:rPr>
        <w:t>Table of Clauses</w:t>
      </w:r>
      <w:bookmarkEnd w:id="771"/>
      <w:bookmarkEnd w:id="772"/>
      <w:bookmarkEnd w:id="773"/>
      <w:bookmarkEnd w:id="774"/>
      <w:bookmarkEnd w:id="775"/>
      <w:bookmarkEnd w:id="776"/>
      <w:bookmarkEnd w:id="777"/>
      <w:bookmarkEnd w:id="778"/>
    </w:p>
    <w:p w14:paraId="3814E2D0" w14:textId="6A36B5EB" w:rsidR="0022669B" w:rsidRPr="00465C52" w:rsidRDefault="00A41902" w:rsidP="00347DB2">
      <w:pPr>
        <w:pStyle w:val="TOC1"/>
        <w:tabs>
          <w:tab w:val="right" w:leader="dot" w:pos="8990"/>
        </w:tabs>
        <w:contextualSpacing/>
        <w:rPr>
          <w:rFonts w:asciiTheme="minorHAnsi" w:eastAsiaTheme="minorEastAsia" w:hAnsiTheme="minorHAnsi" w:cstheme="minorBidi"/>
          <w:b w:val="0"/>
          <w:noProof/>
          <w:color w:val="0D0D0D" w:themeColor="text1" w:themeTint="F2"/>
          <w:sz w:val="22"/>
          <w:szCs w:val="22"/>
        </w:rPr>
      </w:pPr>
      <w:r w:rsidRPr="00465C52">
        <w:rPr>
          <w:b w:val="0"/>
          <w:color w:val="0D0D0D" w:themeColor="text1" w:themeTint="F2"/>
        </w:rPr>
        <w:fldChar w:fldCharType="begin"/>
      </w:r>
      <w:r w:rsidRPr="00465C52">
        <w:rPr>
          <w:color w:val="0D0D0D" w:themeColor="text1" w:themeTint="F2"/>
        </w:rPr>
        <w:instrText xml:space="preserve"> TOC \h \z \t "Section 8 - Section,1,Section 8 - Clauses,2" </w:instrText>
      </w:r>
      <w:r w:rsidRPr="00465C52">
        <w:rPr>
          <w:b w:val="0"/>
          <w:color w:val="0D0D0D" w:themeColor="text1" w:themeTint="F2"/>
        </w:rPr>
        <w:fldChar w:fldCharType="separate"/>
      </w:r>
      <w:hyperlink w:anchor="_Toc25317338" w:history="1">
        <w:r w:rsidR="0022669B" w:rsidRPr="00465C52">
          <w:rPr>
            <w:rStyle w:val="Hyperlink"/>
            <w:noProof/>
            <w:color w:val="0D0D0D" w:themeColor="text1" w:themeTint="F2"/>
          </w:rPr>
          <w:t>A.  General</w:t>
        </w:r>
        <w:r w:rsidR="0022669B" w:rsidRPr="00465C52">
          <w:rPr>
            <w:noProof/>
            <w:webHidden/>
            <w:color w:val="0D0D0D" w:themeColor="text1" w:themeTint="F2"/>
          </w:rPr>
          <w:tab/>
        </w:r>
        <w:r w:rsidR="0022669B" w:rsidRPr="00465C52">
          <w:rPr>
            <w:noProof/>
            <w:webHidden/>
            <w:color w:val="0D0D0D" w:themeColor="text1" w:themeTint="F2"/>
          </w:rPr>
          <w:fldChar w:fldCharType="begin"/>
        </w:r>
        <w:r w:rsidR="0022669B" w:rsidRPr="00465C52">
          <w:rPr>
            <w:noProof/>
            <w:webHidden/>
            <w:color w:val="0D0D0D" w:themeColor="text1" w:themeTint="F2"/>
          </w:rPr>
          <w:instrText xml:space="preserve"> PAGEREF _Toc25317338 \h </w:instrText>
        </w:r>
        <w:r w:rsidR="0022669B" w:rsidRPr="00465C52">
          <w:rPr>
            <w:noProof/>
            <w:webHidden/>
            <w:color w:val="0D0D0D" w:themeColor="text1" w:themeTint="F2"/>
          </w:rPr>
        </w:r>
        <w:r w:rsidR="0022669B" w:rsidRPr="00465C52">
          <w:rPr>
            <w:noProof/>
            <w:webHidden/>
            <w:color w:val="0D0D0D" w:themeColor="text1" w:themeTint="F2"/>
          </w:rPr>
          <w:fldChar w:fldCharType="separate"/>
        </w:r>
        <w:r w:rsidR="00905F01" w:rsidRPr="00465C52">
          <w:rPr>
            <w:noProof/>
            <w:webHidden/>
            <w:color w:val="0D0D0D" w:themeColor="text1" w:themeTint="F2"/>
          </w:rPr>
          <w:t>135</w:t>
        </w:r>
        <w:r w:rsidR="0022669B" w:rsidRPr="00465C52">
          <w:rPr>
            <w:noProof/>
            <w:webHidden/>
            <w:color w:val="0D0D0D" w:themeColor="text1" w:themeTint="F2"/>
          </w:rPr>
          <w:fldChar w:fldCharType="end"/>
        </w:r>
      </w:hyperlink>
    </w:p>
    <w:p w14:paraId="144E2360" w14:textId="779C8E9D"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39" w:history="1">
        <w:r w:rsidRPr="00465C52">
          <w:rPr>
            <w:rStyle w:val="Hyperlink"/>
            <w:color w:val="0D0D0D" w:themeColor="text1" w:themeTint="F2"/>
          </w:rPr>
          <w:t>1.</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Definitions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_Toc25317339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135</w:t>
        </w:r>
        <w:r w:rsidRPr="00465C52">
          <w:rPr>
            <w:webHidden/>
            <w:color w:val="0D0D0D" w:themeColor="text1" w:themeTint="F2"/>
          </w:rPr>
          <w:fldChar w:fldCharType="end"/>
        </w:r>
      </w:hyperlink>
    </w:p>
    <w:p w14:paraId="14AFDD3D" w14:textId="53D8E253"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40" w:history="1">
        <w:r w:rsidRPr="00465C52">
          <w:rPr>
            <w:rStyle w:val="Hyperlink"/>
            <w:color w:val="0D0D0D" w:themeColor="text1" w:themeTint="F2"/>
          </w:rPr>
          <w:t>2.</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Interpretation</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_Toc25317340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138</w:t>
        </w:r>
        <w:r w:rsidRPr="00465C52">
          <w:rPr>
            <w:webHidden/>
            <w:color w:val="0D0D0D" w:themeColor="text1" w:themeTint="F2"/>
          </w:rPr>
          <w:fldChar w:fldCharType="end"/>
        </w:r>
      </w:hyperlink>
    </w:p>
    <w:p w14:paraId="39C72BF3" w14:textId="45B80051"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41" w:history="1">
        <w:r w:rsidRPr="00465C52">
          <w:rPr>
            <w:rStyle w:val="Hyperlink"/>
            <w:color w:val="0D0D0D" w:themeColor="text1" w:themeTint="F2"/>
          </w:rPr>
          <w:t>3.</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Language and Law</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_Toc25317341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139</w:t>
        </w:r>
        <w:r w:rsidRPr="00465C52">
          <w:rPr>
            <w:webHidden/>
            <w:color w:val="0D0D0D" w:themeColor="text1" w:themeTint="F2"/>
          </w:rPr>
          <w:fldChar w:fldCharType="end"/>
        </w:r>
      </w:hyperlink>
    </w:p>
    <w:p w14:paraId="28EDEB5C" w14:textId="3ED4C401"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42" w:history="1">
        <w:r w:rsidRPr="00465C52">
          <w:rPr>
            <w:rStyle w:val="Hyperlink"/>
            <w:color w:val="0D0D0D" w:themeColor="text1" w:themeTint="F2"/>
          </w:rPr>
          <w:t>4.</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Project Manager’s Decisions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_Toc25317342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139</w:t>
        </w:r>
        <w:r w:rsidRPr="00465C52">
          <w:rPr>
            <w:webHidden/>
            <w:color w:val="0D0D0D" w:themeColor="text1" w:themeTint="F2"/>
          </w:rPr>
          <w:fldChar w:fldCharType="end"/>
        </w:r>
      </w:hyperlink>
    </w:p>
    <w:p w14:paraId="4A6AF958" w14:textId="01C9297D"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43" w:history="1">
        <w:r w:rsidRPr="00465C52">
          <w:rPr>
            <w:rStyle w:val="Hyperlink"/>
            <w:color w:val="0D0D0D" w:themeColor="text1" w:themeTint="F2"/>
          </w:rPr>
          <w:t>5.</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Delegation</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_Toc25317343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139</w:t>
        </w:r>
        <w:r w:rsidRPr="00465C52">
          <w:rPr>
            <w:webHidden/>
            <w:color w:val="0D0D0D" w:themeColor="text1" w:themeTint="F2"/>
          </w:rPr>
          <w:fldChar w:fldCharType="end"/>
        </w:r>
      </w:hyperlink>
    </w:p>
    <w:p w14:paraId="04EC8568" w14:textId="237142A1"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44" w:history="1">
        <w:r w:rsidRPr="00465C52">
          <w:rPr>
            <w:rStyle w:val="Hyperlink"/>
            <w:color w:val="0D0D0D" w:themeColor="text1" w:themeTint="F2"/>
          </w:rPr>
          <w:t>6.</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Communications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_Toc25317344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139</w:t>
        </w:r>
        <w:r w:rsidRPr="00465C52">
          <w:rPr>
            <w:webHidden/>
            <w:color w:val="0D0D0D" w:themeColor="text1" w:themeTint="F2"/>
          </w:rPr>
          <w:fldChar w:fldCharType="end"/>
        </w:r>
      </w:hyperlink>
    </w:p>
    <w:p w14:paraId="00C6917F" w14:textId="21CCE8E6"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45" w:history="1">
        <w:r w:rsidRPr="00465C52">
          <w:rPr>
            <w:rStyle w:val="Hyperlink"/>
            <w:color w:val="0D0D0D" w:themeColor="text1" w:themeTint="F2"/>
          </w:rPr>
          <w:t>7.</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Subcontracting</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_Toc25317345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139</w:t>
        </w:r>
        <w:r w:rsidRPr="00465C52">
          <w:rPr>
            <w:webHidden/>
            <w:color w:val="0D0D0D" w:themeColor="text1" w:themeTint="F2"/>
          </w:rPr>
          <w:fldChar w:fldCharType="end"/>
        </w:r>
      </w:hyperlink>
    </w:p>
    <w:p w14:paraId="5CC856C7" w14:textId="698B1439"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46" w:history="1">
        <w:r w:rsidRPr="00465C52">
          <w:rPr>
            <w:rStyle w:val="Hyperlink"/>
            <w:color w:val="0D0D0D" w:themeColor="text1" w:themeTint="F2"/>
          </w:rPr>
          <w:t>8.</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Other Contractors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_Toc25317346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140</w:t>
        </w:r>
        <w:r w:rsidRPr="00465C52">
          <w:rPr>
            <w:webHidden/>
            <w:color w:val="0D0D0D" w:themeColor="text1" w:themeTint="F2"/>
          </w:rPr>
          <w:fldChar w:fldCharType="end"/>
        </w:r>
      </w:hyperlink>
    </w:p>
    <w:p w14:paraId="0CB5FF7E" w14:textId="1C86D18B"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47" w:history="1">
        <w:r w:rsidRPr="00465C52">
          <w:rPr>
            <w:rStyle w:val="Hyperlink"/>
            <w:color w:val="0D0D0D" w:themeColor="text1" w:themeTint="F2"/>
          </w:rPr>
          <w:t>9.</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Personnel and Equipment</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_Toc25317347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141</w:t>
        </w:r>
        <w:r w:rsidRPr="00465C52">
          <w:rPr>
            <w:webHidden/>
            <w:color w:val="0D0D0D" w:themeColor="text1" w:themeTint="F2"/>
          </w:rPr>
          <w:fldChar w:fldCharType="end"/>
        </w:r>
      </w:hyperlink>
    </w:p>
    <w:p w14:paraId="3D1732A1" w14:textId="4F8B2F5E"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48" w:history="1">
        <w:r w:rsidRPr="00465C52">
          <w:rPr>
            <w:rStyle w:val="Hyperlink"/>
            <w:color w:val="0D0D0D" w:themeColor="text1" w:themeTint="F2"/>
          </w:rPr>
          <w:t>10.</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Employer’s and Contractor’s Risks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_Toc25317348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147</w:t>
        </w:r>
        <w:r w:rsidRPr="00465C52">
          <w:rPr>
            <w:webHidden/>
            <w:color w:val="0D0D0D" w:themeColor="text1" w:themeTint="F2"/>
          </w:rPr>
          <w:fldChar w:fldCharType="end"/>
        </w:r>
      </w:hyperlink>
    </w:p>
    <w:p w14:paraId="3DFE2A9F" w14:textId="3AEEEFE4"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49" w:history="1">
        <w:r w:rsidRPr="00465C52">
          <w:rPr>
            <w:rStyle w:val="Hyperlink"/>
            <w:color w:val="0D0D0D" w:themeColor="text1" w:themeTint="F2"/>
          </w:rPr>
          <w:t>11.</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Employer’s Risks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_Toc25317349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147</w:t>
        </w:r>
        <w:r w:rsidRPr="00465C52">
          <w:rPr>
            <w:webHidden/>
            <w:color w:val="0D0D0D" w:themeColor="text1" w:themeTint="F2"/>
          </w:rPr>
          <w:fldChar w:fldCharType="end"/>
        </w:r>
      </w:hyperlink>
    </w:p>
    <w:p w14:paraId="5AB5F153" w14:textId="7460BB76"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50" w:history="1">
        <w:r w:rsidRPr="00465C52">
          <w:rPr>
            <w:rStyle w:val="Hyperlink"/>
            <w:color w:val="0D0D0D" w:themeColor="text1" w:themeTint="F2"/>
          </w:rPr>
          <w:t>12.</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Contractor’s Risks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_Toc25317350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148</w:t>
        </w:r>
        <w:r w:rsidRPr="00465C52">
          <w:rPr>
            <w:webHidden/>
            <w:color w:val="0D0D0D" w:themeColor="text1" w:themeTint="F2"/>
          </w:rPr>
          <w:fldChar w:fldCharType="end"/>
        </w:r>
      </w:hyperlink>
    </w:p>
    <w:p w14:paraId="10F7D5A5" w14:textId="4FDB052F"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51" w:history="1">
        <w:r w:rsidRPr="00465C52">
          <w:rPr>
            <w:rStyle w:val="Hyperlink"/>
            <w:color w:val="0D0D0D" w:themeColor="text1" w:themeTint="F2"/>
          </w:rPr>
          <w:t>13.</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Insurance</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_Toc25317351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148</w:t>
        </w:r>
        <w:r w:rsidRPr="00465C52">
          <w:rPr>
            <w:webHidden/>
            <w:color w:val="0D0D0D" w:themeColor="text1" w:themeTint="F2"/>
          </w:rPr>
          <w:fldChar w:fldCharType="end"/>
        </w:r>
      </w:hyperlink>
    </w:p>
    <w:p w14:paraId="0ECBE247" w14:textId="08DDA1AC"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52" w:history="1">
        <w:r w:rsidRPr="00465C52">
          <w:rPr>
            <w:rStyle w:val="Hyperlink"/>
            <w:color w:val="0D0D0D" w:themeColor="text1" w:themeTint="F2"/>
          </w:rPr>
          <w:t>14.</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Site Data</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_Toc25317352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149</w:t>
        </w:r>
        <w:r w:rsidRPr="00465C52">
          <w:rPr>
            <w:webHidden/>
            <w:color w:val="0D0D0D" w:themeColor="text1" w:themeTint="F2"/>
          </w:rPr>
          <w:fldChar w:fldCharType="end"/>
        </w:r>
      </w:hyperlink>
    </w:p>
    <w:p w14:paraId="3EB46E46" w14:textId="617DFE7F"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53" w:history="1">
        <w:r w:rsidRPr="00465C52">
          <w:rPr>
            <w:rStyle w:val="Hyperlink"/>
            <w:color w:val="0D0D0D" w:themeColor="text1" w:themeTint="F2"/>
          </w:rPr>
          <w:t>15.</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Contractor to Construct the Works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_Toc25317353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149</w:t>
        </w:r>
        <w:r w:rsidRPr="00465C52">
          <w:rPr>
            <w:webHidden/>
            <w:color w:val="0D0D0D" w:themeColor="text1" w:themeTint="F2"/>
          </w:rPr>
          <w:fldChar w:fldCharType="end"/>
        </w:r>
      </w:hyperlink>
    </w:p>
    <w:p w14:paraId="2AF73AEA" w14:textId="4670F308"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54" w:history="1">
        <w:r w:rsidRPr="00465C52">
          <w:rPr>
            <w:rStyle w:val="Hyperlink"/>
            <w:color w:val="0D0D0D" w:themeColor="text1" w:themeTint="F2"/>
          </w:rPr>
          <w:t>16.</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The Works to Be Completed by the Intended Completion Date</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_Toc25317354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149</w:t>
        </w:r>
        <w:r w:rsidRPr="00465C52">
          <w:rPr>
            <w:webHidden/>
            <w:color w:val="0D0D0D" w:themeColor="text1" w:themeTint="F2"/>
          </w:rPr>
          <w:fldChar w:fldCharType="end"/>
        </w:r>
      </w:hyperlink>
    </w:p>
    <w:p w14:paraId="699BE16C" w14:textId="0446F662"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55" w:history="1">
        <w:r w:rsidRPr="00465C52">
          <w:rPr>
            <w:rStyle w:val="Hyperlink"/>
            <w:color w:val="0D0D0D" w:themeColor="text1" w:themeTint="F2"/>
          </w:rPr>
          <w:t>17.</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Approval by the Project Manager</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_Toc25317355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150</w:t>
        </w:r>
        <w:r w:rsidRPr="00465C52">
          <w:rPr>
            <w:webHidden/>
            <w:color w:val="0D0D0D" w:themeColor="text1" w:themeTint="F2"/>
          </w:rPr>
          <w:fldChar w:fldCharType="end"/>
        </w:r>
      </w:hyperlink>
    </w:p>
    <w:p w14:paraId="1C23D1D7" w14:textId="4BB408D6"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56" w:history="1">
        <w:r w:rsidRPr="00465C52">
          <w:rPr>
            <w:rStyle w:val="Hyperlink"/>
            <w:color w:val="0D0D0D" w:themeColor="text1" w:themeTint="F2"/>
          </w:rPr>
          <w:t>18.</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Health, Safety and Protection of the Environment</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_Toc25317356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150</w:t>
        </w:r>
        <w:r w:rsidRPr="00465C52">
          <w:rPr>
            <w:webHidden/>
            <w:color w:val="0D0D0D" w:themeColor="text1" w:themeTint="F2"/>
          </w:rPr>
          <w:fldChar w:fldCharType="end"/>
        </w:r>
      </w:hyperlink>
    </w:p>
    <w:p w14:paraId="2535E446" w14:textId="798176D0"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57" w:history="1">
        <w:r w:rsidRPr="00465C52">
          <w:rPr>
            <w:rStyle w:val="Hyperlink"/>
            <w:color w:val="0D0D0D" w:themeColor="text1" w:themeTint="F2"/>
          </w:rPr>
          <w:t>19.</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Archaeological and Geological Findings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_Toc25317357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153</w:t>
        </w:r>
        <w:r w:rsidRPr="00465C52">
          <w:rPr>
            <w:webHidden/>
            <w:color w:val="0D0D0D" w:themeColor="text1" w:themeTint="F2"/>
          </w:rPr>
          <w:fldChar w:fldCharType="end"/>
        </w:r>
      </w:hyperlink>
    </w:p>
    <w:p w14:paraId="1F8309A1" w14:textId="0BC9080F"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58" w:history="1">
        <w:r w:rsidRPr="00465C52">
          <w:rPr>
            <w:rStyle w:val="Hyperlink"/>
            <w:color w:val="0D0D0D" w:themeColor="text1" w:themeTint="F2"/>
          </w:rPr>
          <w:t>20.</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Possession of the Site</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_Toc25317358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153</w:t>
        </w:r>
        <w:r w:rsidRPr="00465C52">
          <w:rPr>
            <w:webHidden/>
            <w:color w:val="0D0D0D" w:themeColor="text1" w:themeTint="F2"/>
          </w:rPr>
          <w:fldChar w:fldCharType="end"/>
        </w:r>
      </w:hyperlink>
    </w:p>
    <w:p w14:paraId="011521CF" w14:textId="4C7FF9CD"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59" w:history="1">
        <w:r w:rsidRPr="00465C52">
          <w:rPr>
            <w:rStyle w:val="Hyperlink"/>
            <w:color w:val="0D0D0D" w:themeColor="text1" w:themeTint="F2"/>
          </w:rPr>
          <w:t>21.</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Access to the Site</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_Toc25317359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153</w:t>
        </w:r>
        <w:r w:rsidRPr="00465C52">
          <w:rPr>
            <w:webHidden/>
            <w:color w:val="0D0D0D" w:themeColor="text1" w:themeTint="F2"/>
          </w:rPr>
          <w:fldChar w:fldCharType="end"/>
        </w:r>
      </w:hyperlink>
    </w:p>
    <w:p w14:paraId="22BEBE25" w14:textId="46218021"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60" w:history="1">
        <w:r w:rsidRPr="00465C52">
          <w:rPr>
            <w:rStyle w:val="Hyperlink"/>
            <w:color w:val="0D0D0D" w:themeColor="text1" w:themeTint="F2"/>
          </w:rPr>
          <w:t>22.</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Instructions, Inspections and Audits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_Toc25317360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154</w:t>
        </w:r>
        <w:r w:rsidRPr="00465C52">
          <w:rPr>
            <w:webHidden/>
            <w:color w:val="0D0D0D" w:themeColor="text1" w:themeTint="F2"/>
          </w:rPr>
          <w:fldChar w:fldCharType="end"/>
        </w:r>
      </w:hyperlink>
    </w:p>
    <w:p w14:paraId="0A9150E9" w14:textId="5EF4E84F"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61" w:history="1">
        <w:r w:rsidRPr="00465C52">
          <w:rPr>
            <w:rStyle w:val="Hyperlink"/>
            <w:color w:val="0D0D0D" w:themeColor="text1" w:themeTint="F2"/>
          </w:rPr>
          <w:t>23.</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Appointment of the Adjudicator</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_Toc25317361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154</w:t>
        </w:r>
        <w:r w:rsidRPr="00465C52">
          <w:rPr>
            <w:webHidden/>
            <w:color w:val="0D0D0D" w:themeColor="text1" w:themeTint="F2"/>
          </w:rPr>
          <w:fldChar w:fldCharType="end"/>
        </w:r>
      </w:hyperlink>
    </w:p>
    <w:p w14:paraId="03D9B3DB" w14:textId="156C398C"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62" w:history="1">
        <w:r w:rsidRPr="00465C52">
          <w:rPr>
            <w:rStyle w:val="Hyperlink"/>
            <w:color w:val="0D0D0D" w:themeColor="text1" w:themeTint="F2"/>
          </w:rPr>
          <w:t>24.</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Procedure for Disputes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_Toc25317362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155</w:t>
        </w:r>
        <w:r w:rsidRPr="00465C52">
          <w:rPr>
            <w:webHidden/>
            <w:color w:val="0D0D0D" w:themeColor="text1" w:themeTint="F2"/>
          </w:rPr>
          <w:fldChar w:fldCharType="end"/>
        </w:r>
      </w:hyperlink>
    </w:p>
    <w:p w14:paraId="51D5930A" w14:textId="345D35BE"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63" w:history="1">
        <w:r w:rsidRPr="00465C52">
          <w:rPr>
            <w:rStyle w:val="Hyperlink"/>
            <w:color w:val="0D0D0D" w:themeColor="text1" w:themeTint="F2"/>
          </w:rPr>
          <w:t>25.</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Fraud and Corruption</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_Toc25317363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155</w:t>
        </w:r>
        <w:r w:rsidRPr="00465C52">
          <w:rPr>
            <w:webHidden/>
            <w:color w:val="0D0D0D" w:themeColor="text1" w:themeTint="F2"/>
          </w:rPr>
          <w:fldChar w:fldCharType="end"/>
        </w:r>
      </w:hyperlink>
    </w:p>
    <w:p w14:paraId="0976CADA" w14:textId="14924C9D"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64" w:history="1">
        <w:r w:rsidRPr="00465C52">
          <w:rPr>
            <w:rStyle w:val="Hyperlink"/>
            <w:color w:val="0D0D0D" w:themeColor="text1" w:themeTint="F2"/>
          </w:rPr>
          <w:t>26.</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Stakeholder Engagement</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_Toc25317364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155</w:t>
        </w:r>
        <w:r w:rsidRPr="00465C52">
          <w:rPr>
            <w:webHidden/>
            <w:color w:val="0D0D0D" w:themeColor="text1" w:themeTint="F2"/>
          </w:rPr>
          <w:fldChar w:fldCharType="end"/>
        </w:r>
      </w:hyperlink>
    </w:p>
    <w:p w14:paraId="2D50D1AE" w14:textId="372996E1"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65" w:history="1">
        <w:r w:rsidRPr="00465C52">
          <w:rPr>
            <w:rStyle w:val="Hyperlink"/>
            <w:color w:val="0D0D0D" w:themeColor="text1" w:themeTint="F2"/>
          </w:rPr>
          <w:t>27.</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Suppliers (other than Subcontractors)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_Toc25317365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156</w:t>
        </w:r>
        <w:r w:rsidRPr="00465C52">
          <w:rPr>
            <w:webHidden/>
            <w:color w:val="0D0D0D" w:themeColor="text1" w:themeTint="F2"/>
          </w:rPr>
          <w:fldChar w:fldCharType="end"/>
        </w:r>
      </w:hyperlink>
    </w:p>
    <w:p w14:paraId="1088DACD" w14:textId="5265AD86"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66" w:history="1">
        <w:r w:rsidRPr="00465C52">
          <w:rPr>
            <w:rStyle w:val="Hyperlink"/>
            <w:color w:val="0D0D0D" w:themeColor="text1" w:themeTint="F2"/>
          </w:rPr>
          <w:t>28.</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Code of Conduct</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_Toc25317366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157</w:t>
        </w:r>
        <w:r w:rsidRPr="00465C52">
          <w:rPr>
            <w:webHidden/>
            <w:color w:val="0D0D0D" w:themeColor="text1" w:themeTint="F2"/>
          </w:rPr>
          <w:fldChar w:fldCharType="end"/>
        </w:r>
      </w:hyperlink>
    </w:p>
    <w:p w14:paraId="6D3EB519" w14:textId="2E6F1133"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67" w:history="1">
        <w:r w:rsidRPr="00465C52">
          <w:rPr>
            <w:rStyle w:val="Hyperlink"/>
            <w:color w:val="0D0D0D" w:themeColor="text1" w:themeTint="F2"/>
          </w:rPr>
          <w:t>29.</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Security of the Site</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_Toc25317367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157</w:t>
        </w:r>
        <w:r w:rsidRPr="00465C52">
          <w:rPr>
            <w:webHidden/>
            <w:color w:val="0D0D0D" w:themeColor="text1" w:themeTint="F2"/>
          </w:rPr>
          <w:fldChar w:fldCharType="end"/>
        </w:r>
      </w:hyperlink>
    </w:p>
    <w:p w14:paraId="19B67CFD" w14:textId="1B16FF78" w:rsidR="0022669B" w:rsidRPr="00465C52" w:rsidRDefault="0022669B" w:rsidP="00347DB2">
      <w:pPr>
        <w:pStyle w:val="TOC1"/>
        <w:tabs>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25317368" w:history="1">
        <w:r w:rsidRPr="00465C52">
          <w:rPr>
            <w:rStyle w:val="Hyperlink"/>
            <w:noProof/>
            <w:color w:val="0D0D0D" w:themeColor="text1" w:themeTint="F2"/>
          </w:rPr>
          <w:t>B.  Time Control</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_Toc25317368 \h </w:instrText>
        </w:r>
        <w:r w:rsidRPr="00465C52">
          <w:rPr>
            <w:noProof/>
            <w:webHidden/>
            <w:color w:val="0D0D0D" w:themeColor="text1" w:themeTint="F2"/>
          </w:rPr>
        </w:r>
        <w:r w:rsidRPr="00465C52">
          <w:rPr>
            <w:noProof/>
            <w:webHidden/>
            <w:color w:val="0D0D0D" w:themeColor="text1" w:themeTint="F2"/>
          </w:rPr>
          <w:fldChar w:fldCharType="separate"/>
        </w:r>
        <w:r w:rsidR="00905F01" w:rsidRPr="00465C52">
          <w:rPr>
            <w:noProof/>
            <w:webHidden/>
            <w:color w:val="0D0D0D" w:themeColor="text1" w:themeTint="F2"/>
          </w:rPr>
          <w:t>158</w:t>
        </w:r>
        <w:r w:rsidRPr="00465C52">
          <w:rPr>
            <w:noProof/>
            <w:webHidden/>
            <w:color w:val="0D0D0D" w:themeColor="text1" w:themeTint="F2"/>
          </w:rPr>
          <w:fldChar w:fldCharType="end"/>
        </w:r>
      </w:hyperlink>
    </w:p>
    <w:p w14:paraId="08E5C7F6" w14:textId="03B9CBA1"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69" w:history="1">
        <w:r w:rsidRPr="00465C52">
          <w:rPr>
            <w:rStyle w:val="Hyperlink"/>
            <w:color w:val="0D0D0D" w:themeColor="text1" w:themeTint="F2"/>
          </w:rPr>
          <w:t>30.</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Program and Progress Reports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_Toc25317369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158</w:t>
        </w:r>
        <w:r w:rsidRPr="00465C52">
          <w:rPr>
            <w:webHidden/>
            <w:color w:val="0D0D0D" w:themeColor="text1" w:themeTint="F2"/>
          </w:rPr>
          <w:fldChar w:fldCharType="end"/>
        </w:r>
      </w:hyperlink>
    </w:p>
    <w:p w14:paraId="7234D7DE" w14:textId="7AB82A01"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70" w:history="1">
        <w:r w:rsidRPr="00465C52">
          <w:rPr>
            <w:rStyle w:val="Hyperlink"/>
            <w:color w:val="0D0D0D" w:themeColor="text1" w:themeTint="F2"/>
          </w:rPr>
          <w:t>31.</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Extension of the Intended Completion Date</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_Toc25317370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159</w:t>
        </w:r>
        <w:r w:rsidRPr="00465C52">
          <w:rPr>
            <w:webHidden/>
            <w:color w:val="0D0D0D" w:themeColor="text1" w:themeTint="F2"/>
          </w:rPr>
          <w:fldChar w:fldCharType="end"/>
        </w:r>
      </w:hyperlink>
    </w:p>
    <w:p w14:paraId="704A65FE" w14:textId="08FD61E0"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71" w:history="1">
        <w:r w:rsidRPr="00465C52">
          <w:rPr>
            <w:rStyle w:val="Hyperlink"/>
            <w:color w:val="0D0D0D" w:themeColor="text1" w:themeTint="F2"/>
          </w:rPr>
          <w:t>32.</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Acceleration</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_Toc25317371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160</w:t>
        </w:r>
        <w:r w:rsidRPr="00465C52">
          <w:rPr>
            <w:webHidden/>
            <w:color w:val="0D0D0D" w:themeColor="text1" w:themeTint="F2"/>
          </w:rPr>
          <w:fldChar w:fldCharType="end"/>
        </w:r>
      </w:hyperlink>
    </w:p>
    <w:p w14:paraId="7137B556" w14:textId="5999633C"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72" w:history="1">
        <w:r w:rsidRPr="00465C52">
          <w:rPr>
            <w:rStyle w:val="Hyperlink"/>
            <w:color w:val="0D0D0D" w:themeColor="text1" w:themeTint="F2"/>
          </w:rPr>
          <w:t>33.</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Delays Ordered by the Project Manager</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_Toc25317372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160</w:t>
        </w:r>
        <w:r w:rsidRPr="00465C52">
          <w:rPr>
            <w:webHidden/>
            <w:color w:val="0D0D0D" w:themeColor="text1" w:themeTint="F2"/>
          </w:rPr>
          <w:fldChar w:fldCharType="end"/>
        </w:r>
      </w:hyperlink>
    </w:p>
    <w:p w14:paraId="01348C06" w14:textId="259DC837"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73" w:history="1">
        <w:r w:rsidRPr="00465C52">
          <w:rPr>
            <w:rStyle w:val="Hyperlink"/>
            <w:color w:val="0D0D0D" w:themeColor="text1" w:themeTint="F2"/>
          </w:rPr>
          <w:t>34.</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Management Meetings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_Toc25317373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160</w:t>
        </w:r>
        <w:r w:rsidRPr="00465C52">
          <w:rPr>
            <w:webHidden/>
            <w:color w:val="0D0D0D" w:themeColor="text1" w:themeTint="F2"/>
          </w:rPr>
          <w:fldChar w:fldCharType="end"/>
        </w:r>
      </w:hyperlink>
    </w:p>
    <w:p w14:paraId="57EC6552" w14:textId="4DB050A8"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74" w:history="1">
        <w:r w:rsidRPr="00465C52">
          <w:rPr>
            <w:rStyle w:val="Hyperlink"/>
            <w:color w:val="0D0D0D" w:themeColor="text1" w:themeTint="F2"/>
          </w:rPr>
          <w:t>35.</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Early Warning</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_Toc25317374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160</w:t>
        </w:r>
        <w:r w:rsidRPr="00465C52">
          <w:rPr>
            <w:webHidden/>
            <w:color w:val="0D0D0D" w:themeColor="text1" w:themeTint="F2"/>
          </w:rPr>
          <w:fldChar w:fldCharType="end"/>
        </w:r>
      </w:hyperlink>
    </w:p>
    <w:p w14:paraId="22F7DBE6" w14:textId="754A92BC" w:rsidR="0022669B" w:rsidRPr="00465C52" w:rsidRDefault="0022669B" w:rsidP="00347DB2">
      <w:pPr>
        <w:pStyle w:val="TOC1"/>
        <w:tabs>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25317375" w:history="1">
        <w:r w:rsidRPr="00465C52">
          <w:rPr>
            <w:rStyle w:val="Hyperlink"/>
            <w:noProof/>
            <w:color w:val="0D0D0D" w:themeColor="text1" w:themeTint="F2"/>
          </w:rPr>
          <w:t>C.  Quality Control</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_Toc25317375 \h </w:instrText>
        </w:r>
        <w:r w:rsidRPr="00465C52">
          <w:rPr>
            <w:noProof/>
            <w:webHidden/>
            <w:color w:val="0D0D0D" w:themeColor="text1" w:themeTint="F2"/>
          </w:rPr>
        </w:r>
        <w:r w:rsidRPr="00465C52">
          <w:rPr>
            <w:noProof/>
            <w:webHidden/>
            <w:color w:val="0D0D0D" w:themeColor="text1" w:themeTint="F2"/>
          </w:rPr>
          <w:fldChar w:fldCharType="separate"/>
        </w:r>
        <w:r w:rsidR="00905F01" w:rsidRPr="00465C52">
          <w:rPr>
            <w:noProof/>
            <w:webHidden/>
            <w:color w:val="0D0D0D" w:themeColor="text1" w:themeTint="F2"/>
          </w:rPr>
          <w:t>160</w:t>
        </w:r>
        <w:r w:rsidRPr="00465C52">
          <w:rPr>
            <w:noProof/>
            <w:webHidden/>
            <w:color w:val="0D0D0D" w:themeColor="text1" w:themeTint="F2"/>
          </w:rPr>
          <w:fldChar w:fldCharType="end"/>
        </w:r>
      </w:hyperlink>
    </w:p>
    <w:p w14:paraId="19BBD515" w14:textId="28C5ADF4"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76" w:history="1">
        <w:r w:rsidRPr="00465C52">
          <w:rPr>
            <w:rStyle w:val="Hyperlink"/>
            <w:color w:val="0D0D0D" w:themeColor="text1" w:themeTint="F2"/>
          </w:rPr>
          <w:t>36.</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Identifying Defects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_Toc25317376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160</w:t>
        </w:r>
        <w:r w:rsidRPr="00465C52">
          <w:rPr>
            <w:webHidden/>
            <w:color w:val="0D0D0D" w:themeColor="text1" w:themeTint="F2"/>
          </w:rPr>
          <w:fldChar w:fldCharType="end"/>
        </w:r>
      </w:hyperlink>
    </w:p>
    <w:p w14:paraId="55EA47E4" w14:textId="586EFAD9"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77" w:history="1">
        <w:r w:rsidRPr="00465C52">
          <w:rPr>
            <w:rStyle w:val="Hyperlink"/>
            <w:color w:val="0D0D0D" w:themeColor="text1" w:themeTint="F2"/>
          </w:rPr>
          <w:t>37.</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Tests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_Toc25317377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161</w:t>
        </w:r>
        <w:r w:rsidRPr="00465C52">
          <w:rPr>
            <w:webHidden/>
            <w:color w:val="0D0D0D" w:themeColor="text1" w:themeTint="F2"/>
          </w:rPr>
          <w:fldChar w:fldCharType="end"/>
        </w:r>
      </w:hyperlink>
    </w:p>
    <w:p w14:paraId="17D4D7B0" w14:textId="19A62F88"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78" w:history="1">
        <w:r w:rsidRPr="00465C52">
          <w:rPr>
            <w:rStyle w:val="Hyperlink"/>
            <w:color w:val="0D0D0D" w:themeColor="text1" w:themeTint="F2"/>
          </w:rPr>
          <w:t>38.</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Correction of Defects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_Toc25317378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161</w:t>
        </w:r>
        <w:r w:rsidRPr="00465C52">
          <w:rPr>
            <w:webHidden/>
            <w:color w:val="0D0D0D" w:themeColor="text1" w:themeTint="F2"/>
          </w:rPr>
          <w:fldChar w:fldCharType="end"/>
        </w:r>
      </w:hyperlink>
    </w:p>
    <w:p w14:paraId="5B6336F4" w14:textId="44FCB367"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79" w:history="1">
        <w:r w:rsidRPr="00465C52">
          <w:rPr>
            <w:rStyle w:val="Hyperlink"/>
            <w:color w:val="0D0D0D" w:themeColor="text1" w:themeTint="F2"/>
          </w:rPr>
          <w:t>39.</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Uncorrected Defects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_Toc25317379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161</w:t>
        </w:r>
        <w:r w:rsidRPr="00465C52">
          <w:rPr>
            <w:webHidden/>
            <w:color w:val="0D0D0D" w:themeColor="text1" w:themeTint="F2"/>
          </w:rPr>
          <w:fldChar w:fldCharType="end"/>
        </w:r>
      </w:hyperlink>
    </w:p>
    <w:p w14:paraId="08401B71" w14:textId="6DFC6E92" w:rsidR="0022669B" w:rsidRPr="00465C52" w:rsidRDefault="0022669B" w:rsidP="00347DB2">
      <w:pPr>
        <w:pStyle w:val="TOC1"/>
        <w:tabs>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25317380" w:history="1">
        <w:r w:rsidRPr="00465C52">
          <w:rPr>
            <w:rStyle w:val="Hyperlink"/>
            <w:noProof/>
            <w:color w:val="0D0D0D" w:themeColor="text1" w:themeTint="F2"/>
          </w:rPr>
          <w:t>D.  Cost Control</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_Toc25317380 \h </w:instrText>
        </w:r>
        <w:r w:rsidRPr="00465C52">
          <w:rPr>
            <w:noProof/>
            <w:webHidden/>
            <w:color w:val="0D0D0D" w:themeColor="text1" w:themeTint="F2"/>
          </w:rPr>
        </w:r>
        <w:r w:rsidRPr="00465C52">
          <w:rPr>
            <w:noProof/>
            <w:webHidden/>
            <w:color w:val="0D0D0D" w:themeColor="text1" w:themeTint="F2"/>
          </w:rPr>
          <w:fldChar w:fldCharType="separate"/>
        </w:r>
        <w:r w:rsidR="00905F01" w:rsidRPr="00465C52">
          <w:rPr>
            <w:noProof/>
            <w:webHidden/>
            <w:color w:val="0D0D0D" w:themeColor="text1" w:themeTint="F2"/>
          </w:rPr>
          <w:t>161</w:t>
        </w:r>
        <w:r w:rsidRPr="00465C52">
          <w:rPr>
            <w:noProof/>
            <w:webHidden/>
            <w:color w:val="0D0D0D" w:themeColor="text1" w:themeTint="F2"/>
          </w:rPr>
          <w:fldChar w:fldCharType="end"/>
        </w:r>
      </w:hyperlink>
    </w:p>
    <w:p w14:paraId="1E6967A3" w14:textId="6B1DBEE5"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81" w:history="1">
        <w:r w:rsidRPr="00465C52">
          <w:rPr>
            <w:rStyle w:val="Hyperlink"/>
            <w:color w:val="0D0D0D" w:themeColor="text1" w:themeTint="F2"/>
          </w:rPr>
          <w:t>40.</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Contract Price</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_Toc25317381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161</w:t>
        </w:r>
        <w:r w:rsidRPr="00465C52">
          <w:rPr>
            <w:webHidden/>
            <w:color w:val="0D0D0D" w:themeColor="text1" w:themeTint="F2"/>
          </w:rPr>
          <w:fldChar w:fldCharType="end"/>
        </w:r>
      </w:hyperlink>
    </w:p>
    <w:p w14:paraId="4CB9AAC9" w14:textId="52C1B1B6"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82" w:history="1">
        <w:r w:rsidRPr="00465C52">
          <w:rPr>
            <w:rStyle w:val="Hyperlink"/>
            <w:color w:val="0D0D0D" w:themeColor="text1" w:themeTint="F2"/>
          </w:rPr>
          <w:t>41.</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Changes in the Contract Price</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_Toc25317382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161</w:t>
        </w:r>
        <w:r w:rsidRPr="00465C52">
          <w:rPr>
            <w:webHidden/>
            <w:color w:val="0D0D0D" w:themeColor="text1" w:themeTint="F2"/>
          </w:rPr>
          <w:fldChar w:fldCharType="end"/>
        </w:r>
      </w:hyperlink>
    </w:p>
    <w:p w14:paraId="09D9C14E" w14:textId="772838C6"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83" w:history="1">
        <w:r w:rsidRPr="00465C52">
          <w:rPr>
            <w:rStyle w:val="Hyperlink"/>
            <w:color w:val="0D0D0D" w:themeColor="text1" w:themeTint="F2"/>
          </w:rPr>
          <w:t>42.</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Variations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_Toc25317383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162</w:t>
        </w:r>
        <w:r w:rsidRPr="00465C52">
          <w:rPr>
            <w:webHidden/>
            <w:color w:val="0D0D0D" w:themeColor="text1" w:themeTint="F2"/>
          </w:rPr>
          <w:fldChar w:fldCharType="end"/>
        </w:r>
      </w:hyperlink>
    </w:p>
    <w:p w14:paraId="01D9907A" w14:textId="57A756DB"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84" w:history="1">
        <w:r w:rsidRPr="00465C52">
          <w:rPr>
            <w:rStyle w:val="Hyperlink"/>
            <w:color w:val="0D0D0D" w:themeColor="text1" w:themeTint="F2"/>
          </w:rPr>
          <w:t>43.</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Cash Flow Forecasts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_Toc25317384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163</w:t>
        </w:r>
        <w:r w:rsidRPr="00465C52">
          <w:rPr>
            <w:webHidden/>
            <w:color w:val="0D0D0D" w:themeColor="text1" w:themeTint="F2"/>
          </w:rPr>
          <w:fldChar w:fldCharType="end"/>
        </w:r>
      </w:hyperlink>
    </w:p>
    <w:p w14:paraId="12884235" w14:textId="49D8D582"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85" w:history="1">
        <w:r w:rsidRPr="00465C52">
          <w:rPr>
            <w:rStyle w:val="Hyperlink"/>
            <w:color w:val="0D0D0D" w:themeColor="text1" w:themeTint="F2"/>
          </w:rPr>
          <w:t>44.</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Payment Certificates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_Toc25317385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164</w:t>
        </w:r>
        <w:r w:rsidRPr="00465C52">
          <w:rPr>
            <w:webHidden/>
            <w:color w:val="0D0D0D" w:themeColor="text1" w:themeTint="F2"/>
          </w:rPr>
          <w:fldChar w:fldCharType="end"/>
        </w:r>
      </w:hyperlink>
    </w:p>
    <w:p w14:paraId="1060B357" w14:textId="40CF3A9C"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86" w:history="1">
        <w:r w:rsidRPr="00465C52">
          <w:rPr>
            <w:rStyle w:val="Hyperlink"/>
            <w:color w:val="0D0D0D" w:themeColor="text1" w:themeTint="F2"/>
          </w:rPr>
          <w:t>45.</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Payments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_Toc25317386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165</w:t>
        </w:r>
        <w:r w:rsidRPr="00465C52">
          <w:rPr>
            <w:webHidden/>
            <w:color w:val="0D0D0D" w:themeColor="text1" w:themeTint="F2"/>
          </w:rPr>
          <w:fldChar w:fldCharType="end"/>
        </w:r>
      </w:hyperlink>
    </w:p>
    <w:p w14:paraId="68CCD10B" w14:textId="009C960C"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87" w:history="1">
        <w:r w:rsidRPr="00465C52">
          <w:rPr>
            <w:rStyle w:val="Hyperlink"/>
            <w:color w:val="0D0D0D" w:themeColor="text1" w:themeTint="F2"/>
          </w:rPr>
          <w:t>46.</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Compensation Events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_Toc25317387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165</w:t>
        </w:r>
        <w:r w:rsidRPr="00465C52">
          <w:rPr>
            <w:webHidden/>
            <w:color w:val="0D0D0D" w:themeColor="text1" w:themeTint="F2"/>
          </w:rPr>
          <w:fldChar w:fldCharType="end"/>
        </w:r>
      </w:hyperlink>
    </w:p>
    <w:p w14:paraId="147C74EE" w14:textId="163729B4"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88" w:history="1">
        <w:r w:rsidRPr="00465C52">
          <w:rPr>
            <w:rStyle w:val="Hyperlink"/>
            <w:color w:val="0D0D0D" w:themeColor="text1" w:themeTint="F2"/>
          </w:rPr>
          <w:t>47.</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Tax</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_Toc25317388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167</w:t>
        </w:r>
        <w:r w:rsidRPr="00465C52">
          <w:rPr>
            <w:webHidden/>
            <w:color w:val="0D0D0D" w:themeColor="text1" w:themeTint="F2"/>
          </w:rPr>
          <w:fldChar w:fldCharType="end"/>
        </w:r>
      </w:hyperlink>
    </w:p>
    <w:p w14:paraId="059E9173" w14:textId="1DE33130"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89" w:history="1">
        <w:r w:rsidRPr="00465C52">
          <w:rPr>
            <w:rStyle w:val="Hyperlink"/>
            <w:color w:val="0D0D0D" w:themeColor="text1" w:themeTint="F2"/>
          </w:rPr>
          <w:t>48.</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Currencies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_Toc25317389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167</w:t>
        </w:r>
        <w:r w:rsidRPr="00465C52">
          <w:rPr>
            <w:webHidden/>
            <w:color w:val="0D0D0D" w:themeColor="text1" w:themeTint="F2"/>
          </w:rPr>
          <w:fldChar w:fldCharType="end"/>
        </w:r>
      </w:hyperlink>
    </w:p>
    <w:p w14:paraId="2F3EAB17" w14:textId="2AEF2038"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90" w:history="1">
        <w:r w:rsidRPr="00465C52">
          <w:rPr>
            <w:rStyle w:val="Hyperlink"/>
            <w:color w:val="0D0D0D" w:themeColor="text1" w:themeTint="F2"/>
          </w:rPr>
          <w:t>49.</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Price Adjustment</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_Toc25317390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167</w:t>
        </w:r>
        <w:r w:rsidRPr="00465C52">
          <w:rPr>
            <w:webHidden/>
            <w:color w:val="0D0D0D" w:themeColor="text1" w:themeTint="F2"/>
          </w:rPr>
          <w:fldChar w:fldCharType="end"/>
        </w:r>
      </w:hyperlink>
    </w:p>
    <w:p w14:paraId="123661AF" w14:textId="36DE7F96"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91" w:history="1">
        <w:r w:rsidRPr="00465C52">
          <w:rPr>
            <w:rStyle w:val="Hyperlink"/>
            <w:color w:val="0D0D0D" w:themeColor="text1" w:themeTint="F2"/>
          </w:rPr>
          <w:t>50.</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Retention</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_Toc25317391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168</w:t>
        </w:r>
        <w:r w:rsidRPr="00465C52">
          <w:rPr>
            <w:webHidden/>
            <w:color w:val="0D0D0D" w:themeColor="text1" w:themeTint="F2"/>
          </w:rPr>
          <w:fldChar w:fldCharType="end"/>
        </w:r>
      </w:hyperlink>
    </w:p>
    <w:p w14:paraId="4B4E1F43" w14:textId="4E886D4D"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92" w:history="1">
        <w:r w:rsidRPr="00465C52">
          <w:rPr>
            <w:rStyle w:val="Hyperlink"/>
            <w:color w:val="0D0D0D" w:themeColor="text1" w:themeTint="F2"/>
          </w:rPr>
          <w:t>51.</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Liquidated Damages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_Toc25317392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168</w:t>
        </w:r>
        <w:r w:rsidRPr="00465C52">
          <w:rPr>
            <w:webHidden/>
            <w:color w:val="0D0D0D" w:themeColor="text1" w:themeTint="F2"/>
          </w:rPr>
          <w:fldChar w:fldCharType="end"/>
        </w:r>
      </w:hyperlink>
    </w:p>
    <w:p w14:paraId="0F121905" w14:textId="46E8E261"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93" w:history="1">
        <w:r w:rsidRPr="00465C52">
          <w:rPr>
            <w:rStyle w:val="Hyperlink"/>
            <w:color w:val="0D0D0D" w:themeColor="text1" w:themeTint="F2"/>
          </w:rPr>
          <w:t>52.</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Bonus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_Toc25317393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168</w:t>
        </w:r>
        <w:r w:rsidRPr="00465C52">
          <w:rPr>
            <w:webHidden/>
            <w:color w:val="0D0D0D" w:themeColor="text1" w:themeTint="F2"/>
          </w:rPr>
          <w:fldChar w:fldCharType="end"/>
        </w:r>
      </w:hyperlink>
    </w:p>
    <w:p w14:paraId="445699D3" w14:textId="401A4669"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94" w:history="1">
        <w:r w:rsidRPr="00465C52">
          <w:rPr>
            <w:rStyle w:val="Hyperlink"/>
            <w:color w:val="0D0D0D" w:themeColor="text1" w:themeTint="F2"/>
          </w:rPr>
          <w:t>53.</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Advance Payment</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_Toc25317394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168</w:t>
        </w:r>
        <w:r w:rsidRPr="00465C52">
          <w:rPr>
            <w:webHidden/>
            <w:color w:val="0D0D0D" w:themeColor="text1" w:themeTint="F2"/>
          </w:rPr>
          <w:fldChar w:fldCharType="end"/>
        </w:r>
      </w:hyperlink>
    </w:p>
    <w:p w14:paraId="495818A8" w14:textId="25AE7B7B"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95" w:history="1">
        <w:r w:rsidRPr="00465C52">
          <w:rPr>
            <w:rStyle w:val="Hyperlink"/>
            <w:color w:val="0D0D0D" w:themeColor="text1" w:themeTint="F2"/>
          </w:rPr>
          <w:t>54.</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Securities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_Toc25317395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169</w:t>
        </w:r>
        <w:r w:rsidRPr="00465C52">
          <w:rPr>
            <w:webHidden/>
            <w:color w:val="0D0D0D" w:themeColor="text1" w:themeTint="F2"/>
          </w:rPr>
          <w:fldChar w:fldCharType="end"/>
        </w:r>
      </w:hyperlink>
    </w:p>
    <w:p w14:paraId="53B6B92D" w14:textId="440D3798"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96" w:history="1">
        <w:r w:rsidRPr="00465C52">
          <w:rPr>
            <w:rStyle w:val="Hyperlink"/>
            <w:color w:val="0D0D0D" w:themeColor="text1" w:themeTint="F2"/>
          </w:rPr>
          <w:t>55.</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Dayworks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_Toc25317396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169</w:t>
        </w:r>
        <w:r w:rsidRPr="00465C52">
          <w:rPr>
            <w:webHidden/>
            <w:color w:val="0D0D0D" w:themeColor="text1" w:themeTint="F2"/>
          </w:rPr>
          <w:fldChar w:fldCharType="end"/>
        </w:r>
      </w:hyperlink>
    </w:p>
    <w:p w14:paraId="23EACC84" w14:textId="7C8DDE57"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97" w:history="1">
        <w:r w:rsidRPr="00465C52">
          <w:rPr>
            <w:rStyle w:val="Hyperlink"/>
            <w:color w:val="0D0D0D" w:themeColor="text1" w:themeTint="F2"/>
          </w:rPr>
          <w:t>56.</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Cost of Repairs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_Toc25317397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169</w:t>
        </w:r>
        <w:r w:rsidRPr="00465C52">
          <w:rPr>
            <w:webHidden/>
            <w:color w:val="0D0D0D" w:themeColor="text1" w:themeTint="F2"/>
          </w:rPr>
          <w:fldChar w:fldCharType="end"/>
        </w:r>
      </w:hyperlink>
    </w:p>
    <w:p w14:paraId="01B49D47" w14:textId="77ED9039" w:rsidR="0022669B" w:rsidRPr="00465C52" w:rsidRDefault="0022669B" w:rsidP="00347DB2">
      <w:pPr>
        <w:pStyle w:val="TOC1"/>
        <w:tabs>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25317398" w:history="1">
        <w:r w:rsidRPr="00465C52">
          <w:rPr>
            <w:rStyle w:val="Hyperlink"/>
            <w:noProof/>
            <w:color w:val="0D0D0D" w:themeColor="text1" w:themeTint="F2"/>
          </w:rPr>
          <w:t>E.  Finishing the Contract</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_Toc25317398 \h </w:instrText>
        </w:r>
        <w:r w:rsidRPr="00465C52">
          <w:rPr>
            <w:noProof/>
            <w:webHidden/>
            <w:color w:val="0D0D0D" w:themeColor="text1" w:themeTint="F2"/>
          </w:rPr>
        </w:r>
        <w:r w:rsidRPr="00465C52">
          <w:rPr>
            <w:noProof/>
            <w:webHidden/>
            <w:color w:val="0D0D0D" w:themeColor="text1" w:themeTint="F2"/>
          </w:rPr>
          <w:fldChar w:fldCharType="separate"/>
        </w:r>
        <w:r w:rsidR="00905F01" w:rsidRPr="00465C52">
          <w:rPr>
            <w:noProof/>
            <w:webHidden/>
            <w:color w:val="0D0D0D" w:themeColor="text1" w:themeTint="F2"/>
          </w:rPr>
          <w:t>169</w:t>
        </w:r>
        <w:r w:rsidRPr="00465C52">
          <w:rPr>
            <w:noProof/>
            <w:webHidden/>
            <w:color w:val="0D0D0D" w:themeColor="text1" w:themeTint="F2"/>
          </w:rPr>
          <w:fldChar w:fldCharType="end"/>
        </w:r>
      </w:hyperlink>
    </w:p>
    <w:p w14:paraId="09025E8D" w14:textId="212410AB"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399" w:history="1">
        <w:r w:rsidRPr="00465C52">
          <w:rPr>
            <w:rStyle w:val="Hyperlink"/>
            <w:color w:val="0D0D0D" w:themeColor="text1" w:themeTint="F2"/>
          </w:rPr>
          <w:t>57.</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Completion</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_Toc25317399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170</w:t>
        </w:r>
        <w:r w:rsidRPr="00465C52">
          <w:rPr>
            <w:webHidden/>
            <w:color w:val="0D0D0D" w:themeColor="text1" w:themeTint="F2"/>
          </w:rPr>
          <w:fldChar w:fldCharType="end"/>
        </w:r>
      </w:hyperlink>
    </w:p>
    <w:p w14:paraId="3AF1EBB7" w14:textId="3E8AEA5B"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400" w:history="1">
        <w:r w:rsidRPr="00465C52">
          <w:rPr>
            <w:rStyle w:val="Hyperlink"/>
            <w:color w:val="0D0D0D" w:themeColor="text1" w:themeTint="F2"/>
          </w:rPr>
          <w:t>58.</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Taking Over</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_Toc25317400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170</w:t>
        </w:r>
        <w:r w:rsidRPr="00465C52">
          <w:rPr>
            <w:webHidden/>
            <w:color w:val="0D0D0D" w:themeColor="text1" w:themeTint="F2"/>
          </w:rPr>
          <w:fldChar w:fldCharType="end"/>
        </w:r>
      </w:hyperlink>
    </w:p>
    <w:p w14:paraId="6DECA78E" w14:textId="22AB07FD"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401" w:history="1">
        <w:r w:rsidRPr="00465C52">
          <w:rPr>
            <w:rStyle w:val="Hyperlink"/>
            <w:color w:val="0D0D0D" w:themeColor="text1" w:themeTint="F2"/>
          </w:rPr>
          <w:t>59.</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Final Account</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_Toc25317401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170</w:t>
        </w:r>
        <w:r w:rsidRPr="00465C52">
          <w:rPr>
            <w:webHidden/>
            <w:color w:val="0D0D0D" w:themeColor="text1" w:themeTint="F2"/>
          </w:rPr>
          <w:fldChar w:fldCharType="end"/>
        </w:r>
      </w:hyperlink>
    </w:p>
    <w:p w14:paraId="2AE4EC92" w14:textId="351DB131"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402" w:history="1">
        <w:r w:rsidRPr="00465C52">
          <w:rPr>
            <w:rStyle w:val="Hyperlink"/>
            <w:color w:val="0D0D0D" w:themeColor="text1" w:themeTint="F2"/>
          </w:rPr>
          <w:t>60.</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Operating and Maintenance Manuals</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_Toc25317402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170</w:t>
        </w:r>
        <w:r w:rsidRPr="00465C52">
          <w:rPr>
            <w:webHidden/>
            <w:color w:val="0D0D0D" w:themeColor="text1" w:themeTint="F2"/>
          </w:rPr>
          <w:fldChar w:fldCharType="end"/>
        </w:r>
      </w:hyperlink>
    </w:p>
    <w:p w14:paraId="2B546BCA" w14:textId="1B969B1A"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403" w:history="1">
        <w:r w:rsidRPr="00465C52">
          <w:rPr>
            <w:rStyle w:val="Hyperlink"/>
            <w:color w:val="0D0D0D" w:themeColor="text1" w:themeTint="F2"/>
          </w:rPr>
          <w:t>61.</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Termination</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_Toc25317403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170</w:t>
        </w:r>
        <w:r w:rsidRPr="00465C52">
          <w:rPr>
            <w:webHidden/>
            <w:color w:val="0D0D0D" w:themeColor="text1" w:themeTint="F2"/>
          </w:rPr>
          <w:fldChar w:fldCharType="end"/>
        </w:r>
      </w:hyperlink>
    </w:p>
    <w:p w14:paraId="60B7FA8C" w14:textId="69AEE9C7"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404" w:history="1">
        <w:r w:rsidRPr="00465C52">
          <w:rPr>
            <w:rStyle w:val="Hyperlink"/>
            <w:color w:val="0D0D0D" w:themeColor="text1" w:themeTint="F2"/>
          </w:rPr>
          <w:t>62.</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Payment upon Termination</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_Toc25317404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171</w:t>
        </w:r>
        <w:r w:rsidRPr="00465C52">
          <w:rPr>
            <w:webHidden/>
            <w:color w:val="0D0D0D" w:themeColor="text1" w:themeTint="F2"/>
          </w:rPr>
          <w:fldChar w:fldCharType="end"/>
        </w:r>
      </w:hyperlink>
    </w:p>
    <w:p w14:paraId="0D13C8B8" w14:textId="45E9AF31"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405" w:history="1">
        <w:r w:rsidRPr="00465C52">
          <w:rPr>
            <w:rStyle w:val="Hyperlink"/>
            <w:color w:val="0D0D0D" w:themeColor="text1" w:themeTint="F2"/>
          </w:rPr>
          <w:t>63.</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Property</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_Toc25317405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172</w:t>
        </w:r>
        <w:r w:rsidRPr="00465C52">
          <w:rPr>
            <w:webHidden/>
            <w:color w:val="0D0D0D" w:themeColor="text1" w:themeTint="F2"/>
          </w:rPr>
          <w:fldChar w:fldCharType="end"/>
        </w:r>
      </w:hyperlink>
    </w:p>
    <w:p w14:paraId="4B07F7FC" w14:textId="6BE49F75"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406" w:history="1">
        <w:r w:rsidRPr="00465C52">
          <w:rPr>
            <w:rStyle w:val="Hyperlink"/>
            <w:color w:val="0D0D0D" w:themeColor="text1" w:themeTint="F2"/>
          </w:rPr>
          <w:t>64.</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Release from Performance</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_Toc25317406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172</w:t>
        </w:r>
        <w:r w:rsidRPr="00465C52">
          <w:rPr>
            <w:webHidden/>
            <w:color w:val="0D0D0D" w:themeColor="text1" w:themeTint="F2"/>
          </w:rPr>
          <w:fldChar w:fldCharType="end"/>
        </w:r>
      </w:hyperlink>
    </w:p>
    <w:p w14:paraId="0BC160C8" w14:textId="19682926" w:rsidR="0022669B" w:rsidRPr="00465C52" w:rsidRDefault="0022669B" w:rsidP="00347DB2">
      <w:pPr>
        <w:pStyle w:val="TOC2"/>
        <w:contextualSpacing/>
        <w:rPr>
          <w:rFonts w:asciiTheme="minorHAnsi" w:eastAsiaTheme="minorEastAsia" w:hAnsiTheme="minorHAnsi" w:cstheme="minorBidi"/>
          <w:color w:val="0D0D0D" w:themeColor="text1" w:themeTint="F2"/>
          <w:sz w:val="22"/>
          <w:szCs w:val="22"/>
        </w:rPr>
      </w:pPr>
      <w:hyperlink w:anchor="_Toc25317407" w:history="1">
        <w:r w:rsidRPr="00465C52">
          <w:rPr>
            <w:rStyle w:val="Hyperlink"/>
            <w:color w:val="0D0D0D" w:themeColor="text1" w:themeTint="F2"/>
          </w:rPr>
          <w:t>65.</w:t>
        </w:r>
        <w:r w:rsidRPr="00465C52">
          <w:rPr>
            <w:rFonts w:asciiTheme="minorHAnsi" w:eastAsiaTheme="minorEastAsia" w:hAnsiTheme="minorHAnsi" w:cstheme="minorBidi"/>
            <w:color w:val="0D0D0D" w:themeColor="text1" w:themeTint="F2"/>
            <w:sz w:val="22"/>
            <w:szCs w:val="22"/>
          </w:rPr>
          <w:tab/>
        </w:r>
        <w:r w:rsidRPr="00465C52">
          <w:rPr>
            <w:rStyle w:val="Hyperlink"/>
            <w:color w:val="0D0D0D" w:themeColor="text1" w:themeTint="F2"/>
          </w:rPr>
          <w:t>Suspension of Bank Loan or Credit</w:t>
        </w:r>
        <w:r w:rsidRPr="00465C52">
          <w:rPr>
            <w:webHidden/>
            <w:color w:val="0D0D0D" w:themeColor="text1" w:themeTint="F2"/>
          </w:rPr>
          <w:tab/>
        </w:r>
        <w:r w:rsidRPr="00465C52">
          <w:rPr>
            <w:webHidden/>
            <w:color w:val="0D0D0D" w:themeColor="text1" w:themeTint="F2"/>
          </w:rPr>
          <w:fldChar w:fldCharType="begin"/>
        </w:r>
        <w:r w:rsidRPr="00465C52">
          <w:rPr>
            <w:webHidden/>
            <w:color w:val="0D0D0D" w:themeColor="text1" w:themeTint="F2"/>
          </w:rPr>
          <w:instrText xml:space="preserve"> PAGEREF _Toc25317407 \h </w:instrText>
        </w:r>
        <w:r w:rsidRPr="00465C52">
          <w:rPr>
            <w:webHidden/>
            <w:color w:val="0D0D0D" w:themeColor="text1" w:themeTint="F2"/>
          </w:rPr>
        </w:r>
        <w:r w:rsidRPr="00465C52">
          <w:rPr>
            <w:webHidden/>
            <w:color w:val="0D0D0D" w:themeColor="text1" w:themeTint="F2"/>
          </w:rPr>
          <w:fldChar w:fldCharType="separate"/>
        </w:r>
        <w:r w:rsidR="00905F01" w:rsidRPr="00465C52">
          <w:rPr>
            <w:webHidden/>
            <w:color w:val="0D0D0D" w:themeColor="text1" w:themeTint="F2"/>
          </w:rPr>
          <w:t>172</w:t>
        </w:r>
        <w:r w:rsidRPr="00465C52">
          <w:rPr>
            <w:webHidden/>
            <w:color w:val="0D0D0D" w:themeColor="text1" w:themeTint="F2"/>
          </w:rPr>
          <w:fldChar w:fldCharType="end"/>
        </w:r>
      </w:hyperlink>
    </w:p>
    <w:p w14:paraId="46C36BE7" w14:textId="16D30288" w:rsidR="00A41902" w:rsidRPr="00465C52" w:rsidRDefault="00A41902" w:rsidP="00347DB2">
      <w:pPr>
        <w:contextualSpacing/>
        <w:rPr>
          <w:color w:val="0D0D0D" w:themeColor="text1" w:themeTint="F2"/>
        </w:rPr>
      </w:pPr>
      <w:r w:rsidRPr="00465C52">
        <w:rPr>
          <w:color w:val="0D0D0D" w:themeColor="text1" w:themeTint="F2"/>
        </w:rPr>
        <w:fldChar w:fldCharType="end"/>
      </w:r>
    </w:p>
    <w:p w14:paraId="520F4CCA" w14:textId="77777777" w:rsidR="00ED5291" w:rsidRPr="00465C52" w:rsidRDefault="007B586E" w:rsidP="00347DB2">
      <w:pPr>
        <w:contextualSpacing/>
        <w:jc w:val="center"/>
        <w:rPr>
          <w:color w:val="0D0D0D" w:themeColor="text1" w:themeTint="F2"/>
        </w:rPr>
      </w:pPr>
      <w:r w:rsidRPr="00465C52">
        <w:rPr>
          <w:color w:val="0D0D0D" w:themeColor="text1" w:themeTint="F2"/>
        </w:rPr>
        <w:br w:type="page"/>
      </w:r>
    </w:p>
    <w:p w14:paraId="3001D35A" w14:textId="77777777" w:rsidR="00ED5291" w:rsidRPr="00465C52" w:rsidRDefault="00ED5291" w:rsidP="00347DB2">
      <w:pPr>
        <w:contextualSpacing/>
        <w:jc w:val="center"/>
        <w:rPr>
          <w:b/>
          <w:color w:val="0D0D0D" w:themeColor="text1" w:themeTint="F2"/>
          <w:sz w:val="28"/>
        </w:rPr>
      </w:pPr>
      <w:r w:rsidRPr="00465C52">
        <w:rPr>
          <w:b/>
          <w:color w:val="0D0D0D" w:themeColor="text1" w:themeTint="F2"/>
          <w:sz w:val="28"/>
        </w:rPr>
        <w:lastRenderedPageBreak/>
        <w:t>General Conditions of Contract</w:t>
      </w:r>
    </w:p>
    <w:p w14:paraId="5115E1BC" w14:textId="77777777" w:rsidR="00ED5291" w:rsidRPr="00465C52" w:rsidRDefault="00ED5291" w:rsidP="00347DB2">
      <w:pPr>
        <w:pStyle w:val="Section8-Section"/>
        <w:spacing w:after="120"/>
        <w:contextualSpacing/>
        <w:rPr>
          <w:color w:val="0D0D0D" w:themeColor="text1" w:themeTint="F2"/>
        </w:rPr>
      </w:pPr>
      <w:bookmarkStart w:id="779" w:name="_Toc333923223"/>
      <w:bookmarkStart w:id="780" w:name="_Toc497228207"/>
      <w:bookmarkStart w:id="781" w:name="_Toc25317338"/>
      <w:r w:rsidRPr="00465C52">
        <w:rPr>
          <w:color w:val="0D0D0D" w:themeColor="text1" w:themeTint="F2"/>
        </w:rPr>
        <w:t>A.  General</w:t>
      </w:r>
      <w:bookmarkEnd w:id="779"/>
      <w:bookmarkEnd w:id="780"/>
      <w:bookmarkEnd w:id="781"/>
    </w:p>
    <w:p w14:paraId="4F81D26C" w14:textId="77777777" w:rsidR="00ED5291" w:rsidRPr="00465C52" w:rsidRDefault="00ED5291" w:rsidP="00347DB2">
      <w:pPr>
        <w:contextualSpacing/>
        <w:jc w:val="center"/>
        <w:rPr>
          <w:color w:val="0D0D0D" w:themeColor="text1" w:themeTint="F2"/>
        </w:rPr>
      </w:pPr>
    </w:p>
    <w:tbl>
      <w:tblPr>
        <w:tblW w:w="5000" w:type="pct"/>
        <w:tblLook w:val="0000" w:firstRow="0" w:lastRow="0" w:firstColumn="0" w:lastColumn="0" w:noHBand="0" w:noVBand="0"/>
      </w:tblPr>
      <w:tblGrid>
        <w:gridCol w:w="2250"/>
        <w:gridCol w:w="7351"/>
        <w:gridCol w:w="148"/>
      </w:tblGrid>
      <w:tr w:rsidR="0016255D" w:rsidRPr="00465C52" w14:paraId="70E5F074" w14:textId="77777777" w:rsidTr="004B5A5B">
        <w:tc>
          <w:tcPr>
            <w:tcW w:w="1154" w:type="pct"/>
            <w:tcBorders>
              <w:top w:val="nil"/>
              <w:left w:val="nil"/>
              <w:bottom w:val="nil"/>
              <w:right w:val="nil"/>
            </w:tcBorders>
          </w:tcPr>
          <w:p w14:paraId="42724D01" w14:textId="77777777"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782" w:name="_Toc333923224"/>
            <w:bookmarkStart w:id="783" w:name="_Toc497228208"/>
            <w:bookmarkStart w:id="784" w:name="_Toc25317339"/>
            <w:r w:rsidRPr="00465C52">
              <w:rPr>
                <w:color w:val="0D0D0D" w:themeColor="text1" w:themeTint="F2"/>
              </w:rPr>
              <w:t>Definitions</w:t>
            </w:r>
            <w:bookmarkEnd w:id="782"/>
            <w:bookmarkEnd w:id="783"/>
            <w:bookmarkEnd w:id="784"/>
          </w:p>
        </w:tc>
        <w:tc>
          <w:tcPr>
            <w:tcW w:w="3846" w:type="pct"/>
            <w:gridSpan w:val="2"/>
            <w:tcBorders>
              <w:top w:val="nil"/>
              <w:left w:val="nil"/>
              <w:bottom w:val="nil"/>
              <w:right w:val="nil"/>
            </w:tcBorders>
          </w:tcPr>
          <w:p w14:paraId="3600FC0D" w14:textId="77777777" w:rsidR="00ED5291" w:rsidRPr="00465C52" w:rsidRDefault="00ED5291" w:rsidP="00347DB2">
            <w:pPr>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Boldface type is used to identify defined terms.</w:t>
            </w:r>
          </w:p>
          <w:p w14:paraId="5ED24CA6"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 xml:space="preserve">The </w:t>
            </w:r>
            <w:r w:rsidRPr="00465C52">
              <w:rPr>
                <w:b/>
                <w:color w:val="0D0D0D" w:themeColor="text1" w:themeTint="F2"/>
              </w:rPr>
              <w:t xml:space="preserve">Accepted Contract Amount </w:t>
            </w:r>
            <w:r w:rsidRPr="00465C52">
              <w:rPr>
                <w:color w:val="0D0D0D" w:themeColor="text1" w:themeTint="F2"/>
              </w:rPr>
              <w:t>means the amount accepted in the Letter of Acceptance for the execution and completion of the Works and the remedying of any defects.</w:t>
            </w:r>
          </w:p>
          <w:p w14:paraId="44D3528C"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 xml:space="preserve">The </w:t>
            </w:r>
            <w:r w:rsidRPr="00465C52">
              <w:rPr>
                <w:b/>
                <w:color w:val="0D0D0D" w:themeColor="text1" w:themeTint="F2"/>
              </w:rPr>
              <w:t xml:space="preserve">Activity Schedule </w:t>
            </w:r>
            <w:r w:rsidRPr="00465C52">
              <w:rPr>
                <w:color w:val="0D0D0D" w:themeColor="text1" w:themeTint="F2"/>
              </w:rPr>
              <w:t xml:space="preserve">is a schedule of </w:t>
            </w:r>
            <w:proofErr w:type="gramStart"/>
            <w:r w:rsidRPr="00465C52">
              <w:rPr>
                <w:color w:val="0D0D0D" w:themeColor="text1" w:themeTint="F2"/>
              </w:rPr>
              <w:t>the activities</w:t>
            </w:r>
            <w:proofErr w:type="gramEnd"/>
            <w:r w:rsidRPr="00465C52">
              <w:rPr>
                <w:color w:val="0D0D0D" w:themeColor="text1" w:themeTint="F2"/>
              </w:rPr>
              <w:t xml:space="preserve"> comprising the construction, installation, testing, and commissioning of the Works in a lump-sum contract. It includes a lump-sum price for each activity, which is used for valuations and for assessing the effects of Variations and Compensation Events.</w:t>
            </w:r>
          </w:p>
          <w:p w14:paraId="7A12A151" w14:textId="18B96B9D"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 xml:space="preserve">The </w:t>
            </w:r>
            <w:r w:rsidRPr="00465C52">
              <w:rPr>
                <w:b/>
                <w:color w:val="0D0D0D" w:themeColor="text1" w:themeTint="F2"/>
              </w:rPr>
              <w:t>Adjudicator</w:t>
            </w:r>
            <w:r w:rsidRPr="00465C52">
              <w:rPr>
                <w:color w:val="0D0D0D" w:themeColor="text1" w:themeTint="F2"/>
              </w:rPr>
              <w:t xml:space="preserve"> is the person appointed jointly by the Employer and the Contractor to resolve disputes in the first instance, as provided for in GCC 23.</w:t>
            </w:r>
          </w:p>
          <w:p w14:paraId="37C3A62C"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b/>
                <w:color w:val="0D0D0D" w:themeColor="text1" w:themeTint="F2"/>
              </w:rPr>
              <w:t>Bank</w:t>
            </w:r>
            <w:r w:rsidRPr="00465C52">
              <w:rPr>
                <w:color w:val="0D0D0D" w:themeColor="text1" w:themeTint="F2"/>
              </w:rPr>
              <w:t xml:space="preserve"> means the financing institution </w:t>
            </w:r>
            <w:r w:rsidRPr="00465C52">
              <w:rPr>
                <w:b/>
                <w:color w:val="0D0D0D" w:themeColor="text1" w:themeTint="F2"/>
              </w:rPr>
              <w:t>named in the PCC</w:t>
            </w:r>
            <w:r w:rsidRPr="00465C52">
              <w:rPr>
                <w:color w:val="0D0D0D" w:themeColor="text1" w:themeTint="F2"/>
              </w:rPr>
              <w:t>.</w:t>
            </w:r>
          </w:p>
          <w:p w14:paraId="67CAC8AA"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b/>
                <w:color w:val="0D0D0D" w:themeColor="text1" w:themeTint="F2"/>
              </w:rPr>
              <w:t>Bill of Quantities</w:t>
            </w:r>
            <w:r w:rsidRPr="00465C52">
              <w:rPr>
                <w:color w:val="0D0D0D" w:themeColor="text1" w:themeTint="F2"/>
              </w:rPr>
              <w:t xml:space="preserve"> means the priced and completed Bill of Quantities forming part of the Bid.</w:t>
            </w:r>
          </w:p>
          <w:p w14:paraId="69810410"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b/>
                <w:color w:val="0D0D0D" w:themeColor="text1" w:themeTint="F2"/>
              </w:rPr>
              <w:t>Compensation Events</w:t>
            </w:r>
            <w:r w:rsidRPr="00465C52">
              <w:rPr>
                <w:color w:val="0D0D0D" w:themeColor="text1" w:themeTint="F2"/>
              </w:rPr>
              <w:t xml:space="preserve"> are those defined in GCC Clause 42 hereunder.</w:t>
            </w:r>
          </w:p>
          <w:p w14:paraId="1585BFA5"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 xml:space="preserve">The </w:t>
            </w:r>
            <w:r w:rsidRPr="00465C52">
              <w:rPr>
                <w:b/>
                <w:color w:val="0D0D0D" w:themeColor="text1" w:themeTint="F2"/>
              </w:rPr>
              <w:t>Completion Date</w:t>
            </w:r>
            <w:r w:rsidRPr="00465C52">
              <w:rPr>
                <w:color w:val="0D0D0D" w:themeColor="text1" w:themeTint="F2"/>
              </w:rPr>
              <w:t xml:space="preserve"> is the date of completion of the Works as certified by the Project Manager, in accordance with GCC Sub-Clause 57.1.</w:t>
            </w:r>
          </w:p>
          <w:p w14:paraId="4715CAA6"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The</w:t>
            </w:r>
            <w:r w:rsidRPr="00465C52">
              <w:rPr>
                <w:b/>
                <w:color w:val="0D0D0D" w:themeColor="text1" w:themeTint="F2"/>
              </w:rPr>
              <w:t xml:space="preserve"> Contract</w:t>
            </w:r>
            <w:r w:rsidRPr="00465C52">
              <w:rPr>
                <w:color w:val="0D0D0D" w:themeColor="text1" w:themeTint="F2"/>
              </w:rPr>
              <w:t xml:space="preserve"> is the Contract between the Employer and the Contractor to execute, complete, and maintain the Works. It consists of the documents listed in GCC Sub-Clause 2.3 below.</w:t>
            </w:r>
          </w:p>
          <w:p w14:paraId="2A0C1481"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The</w:t>
            </w:r>
            <w:r w:rsidRPr="00465C52">
              <w:rPr>
                <w:b/>
                <w:color w:val="0D0D0D" w:themeColor="text1" w:themeTint="F2"/>
              </w:rPr>
              <w:t xml:space="preserve"> Contractor </w:t>
            </w:r>
            <w:r w:rsidRPr="00465C52">
              <w:rPr>
                <w:color w:val="0D0D0D" w:themeColor="text1" w:themeTint="F2"/>
              </w:rPr>
              <w:t>is the party whose Bid to carry out the Works has been accepted by the Employer.</w:t>
            </w:r>
          </w:p>
          <w:p w14:paraId="2C7B564E"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 xml:space="preserve">The </w:t>
            </w:r>
            <w:r w:rsidRPr="00465C52">
              <w:rPr>
                <w:b/>
                <w:color w:val="0D0D0D" w:themeColor="text1" w:themeTint="F2"/>
              </w:rPr>
              <w:t xml:space="preserve">Contractor’s Bid </w:t>
            </w:r>
            <w:r w:rsidRPr="00465C52">
              <w:rPr>
                <w:color w:val="0D0D0D" w:themeColor="text1" w:themeTint="F2"/>
              </w:rPr>
              <w:t>is the completed bidding document submitted by the Contractor to the Employer.</w:t>
            </w:r>
          </w:p>
          <w:p w14:paraId="12AAC614"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 xml:space="preserve">The </w:t>
            </w:r>
            <w:r w:rsidRPr="00465C52">
              <w:rPr>
                <w:b/>
                <w:color w:val="0D0D0D" w:themeColor="text1" w:themeTint="F2"/>
              </w:rPr>
              <w:t>Contract Price</w:t>
            </w:r>
            <w:r w:rsidRPr="00465C52">
              <w:rPr>
                <w:color w:val="0D0D0D" w:themeColor="text1" w:themeTint="F2"/>
              </w:rPr>
              <w:t xml:space="preserve"> is the Accepted Contract Amount stated in the Letter of Acceptance and thereafter as adjusted in accordance with the Contract.</w:t>
            </w:r>
          </w:p>
          <w:p w14:paraId="3C7DBBA4"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b/>
                <w:color w:val="0D0D0D" w:themeColor="text1" w:themeTint="F2"/>
              </w:rPr>
              <w:t>Days</w:t>
            </w:r>
            <w:r w:rsidRPr="00465C52">
              <w:rPr>
                <w:color w:val="0D0D0D" w:themeColor="text1" w:themeTint="F2"/>
              </w:rPr>
              <w:t xml:space="preserve"> are calendar days; months are calendar months.</w:t>
            </w:r>
          </w:p>
          <w:p w14:paraId="3E945C45"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b/>
                <w:color w:val="0D0D0D" w:themeColor="text1" w:themeTint="F2"/>
              </w:rPr>
              <w:t xml:space="preserve">Dayworks </w:t>
            </w:r>
            <w:r w:rsidRPr="00465C52">
              <w:rPr>
                <w:color w:val="0D0D0D" w:themeColor="text1" w:themeTint="F2"/>
              </w:rPr>
              <w:t>are varied work inputs subject to payment on a time basis for the Contractor’s employees and Equipment, in addition to payments for associated Materials and Plant.</w:t>
            </w:r>
          </w:p>
          <w:p w14:paraId="5CA486CD"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 xml:space="preserve">A </w:t>
            </w:r>
            <w:r w:rsidRPr="00465C52">
              <w:rPr>
                <w:b/>
                <w:color w:val="0D0D0D" w:themeColor="text1" w:themeTint="F2"/>
              </w:rPr>
              <w:t>Defect</w:t>
            </w:r>
            <w:r w:rsidRPr="00465C52">
              <w:rPr>
                <w:color w:val="0D0D0D" w:themeColor="text1" w:themeTint="F2"/>
              </w:rPr>
              <w:t xml:space="preserve"> is any part of the Works not completed in accordance with the Contract.</w:t>
            </w:r>
          </w:p>
          <w:p w14:paraId="2ED4481B"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 xml:space="preserve">The </w:t>
            </w:r>
            <w:r w:rsidRPr="00465C52">
              <w:rPr>
                <w:b/>
                <w:color w:val="0D0D0D" w:themeColor="text1" w:themeTint="F2"/>
              </w:rPr>
              <w:t>Defects Liability Certificate</w:t>
            </w:r>
            <w:r w:rsidRPr="00465C52">
              <w:rPr>
                <w:color w:val="0D0D0D" w:themeColor="text1" w:themeTint="F2"/>
              </w:rPr>
              <w:t xml:space="preserve"> is the certificate issued by Project Manager upon correction of defects by the Contractor.</w:t>
            </w:r>
          </w:p>
          <w:p w14:paraId="20DF0149" w14:textId="383F9C26"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 xml:space="preserve">The </w:t>
            </w:r>
            <w:r w:rsidRPr="00465C52">
              <w:rPr>
                <w:b/>
                <w:color w:val="0D0D0D" w:themeColor="text1" w:themeTint="F2"/>
              </w:rPr>
              <w:t>Defects Liability Period</w:t>
            </w:r>
            <w:r w:rsidRPr="00465C52">
              <w:rPr>
                <w:color w:val="0D0D0D" w:themeColor="text1" w:themeTint="F2"/>
              </w:rPr>
              <w:t xml:space="preserve"> is the period </w:t>
            </w:r>
            <w:r w:rsidRPr="00465C52">
              <w:rPr>
                <w:b/>
                <w:color w:val="0D0D0D" w:themeColor="text1" w:themeTint="F2"/>
              </w:rPr>
              <w:t xml:space="preserve">named in the PCC </w:t>
            </w:r>
            <w:r w:rsidRPr="00465C52">
              <w:rPr>
                <w:color w:val="0D0D0D" w:themeColor="text1" w:themeTint="F2"/>
              </w:rPr>
              <w:t xml:space="preserve">pursuant to </w:t>
            </w:r>
            <w:r w:rsidR="00EE294C" w:rsidRPr="00465C52">
              <w:rPr>
                <w:color w:val="0D0D0D" w:themeColor="text1" w:themeTint="F2"/>
              </w:rPr>
              <w:t xml:space="preserve">GCC </w:t>
            </w:r>
            <w:r w:rsidRPr="00465C52">
              <w:rPr>
                <w:color w:val="0D0D0D" w:themeColor="text1" w:themeTint="F2"/>
              </w:rPr>
              <w:t>Sub-Clause 38.1 and calculated from the Completion Date.</w:t>
            </w:r>
          </w:p>
          <w:p w14:paraId="26412051"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b/>
                <w:color w:val="0D0D0D" w:themeColor="text1" w:themeTint="F2"/>
              </w:rPr>
              <w:t xml:space="preserve">Drawings </w:t>
            </w:r>
            <w:r w:rsidRPr="00465C52">
              <w:rPr>
                <w:color w:val="0D0D0D" w:themeColor="text1" w:themeTint="F2"/>
              </w:rPr>
              <w:t xml:space="preserve">means the drawings of the Works, as included in the Contract, and any additional and modified drawings issued by (or on behalf of) the </w:t>
            </w:r>
            <w:r w:rsidRPr="00465C52">
              <w:rPr>
                <w:iCs/>
                <w:color w:val="0D0D0D" w:themeColor="text1" w:themeTint="F2"/>
              </w:rPr>
              <w:t>Employer</w:t>
            </w:r>
            <w:r w:rsidRPr="00465C52">
              <w:rPr>
                <w:color w:val="0D0D0D" w:themeColor="text1" w:themeTint="F2"/>
              </w:rPr>
              <w:t xml:space="preserve"> in accordance with the Contract, include calculations and other information provided or </w:t>
            </w:r>
            <w:r w:rsidRPr="00465C52">
              <w:rPr>
                <w:color w:val="0D0D0D" w:themeColor="text1" w:themeTint="F2"/>
              </w:rPr>
              <w:lastRenderedPageBreak/>
              <w:t>approved by the Project Manager for the execution of the Contract.</w:t>
            </w:r>
          </w:p>
          <w:p w14:paraId="2B819240"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 xml:space="preserve">The </w:t>
            </w:r>
            <w:r w:rsidRPr="00465C52">
              <w:rPr>
                <w:b/>
                <w:color w:val="0D0D0D" w:themeColor="text1" w:themeTint="F2"/>
              </w:rPr>
              <w:t>Employer</w:t>
            </w:r>
            <w:r w:rsidRPr="00465C52">
              <w:rPr>
                <w:color w:val="0D0D0D" w:themeColor="text1" w:themeTint="F2"/>
              </w:rPr>
              <w:t xml:space="preserve"> is the party who employs the Contractor to carry out the Works, </w:t>
            </w:r>
            <w:r w:rsidRPr="00465C52">
              <w:rPr>
                <w:b/>
                <w:color w:val="0D0D0D" w:themeColor="text1" w:themeTint="F2"/>
              </w:rPr>
              <w:t>as specified in the PCC</w:t>
            </w:r>
            <w:r w:rsidRPr="00465C52">
              <w:rPr>
                <w:color w:val="0D0D0D" w:themeColor="text1" w:themeTint="F2"/>
              </w:rPr>
              <w:t>.</w:t>
            </w:r>
          </w:p>
          <w:p w14:paraId="24D47E63"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b/>
                <w:color w:val="0D0D0D" w:themeColor="text1" w:themeTint="F2"/>
              </w:rPr>
              <w:t>Equipment</w:t>
            </w:r>
            <w:r w:rsidRPr="00465C52">
              <w:rPr>
                <w:color w:val="0D0D0D" w:themeColor="text1" w:themeTint="F2"/>
              </w:rPr>
              <w:t xml:space="preserve"> is the Contractor’s machinery and vehicles brought temporarily to the Site to construct the Works.</w:t>
            </w:r>
          </w:p>
          <w:p w14:paraId="07016D57"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w:t>
            </w:r>
            <w:r w:rsidRPr="00465C52">
              <w:rPr>
                <w:b/>
                <w:color w:val="0D0D0D" w:themeColor="text1" w:themeTint="F2"/>
              </w:rPr>
              <w:t>In writing”</w:t>
            </w:r>
            <w:r w:rsidRPr="00465C52">
              <w:rPr>
                <w:color w:val="0D0D0D" w:themeColor="text1" w:themeTint="F2"/>
              </w:rPr>
              <w:t xml:space="preserve"> or “</w:t>
            </w:r>
            <w:r w:rsidRPr="00465C52">
              <w:rPr>
                <w:b/>
                <w:color w:val="0D0D0D" w:themeColor="text1" w:themeTint="F2"/>
              </w:rPr>
              <w:t>written”</w:t>
            </w:r>
            <w:r w:rsidRPr="00465C52">
              <w:rPr>
                <w:color w:val="0D0D0D" w:themeColor="text1" w:themeTint="F2"/>
              </w:rPr>
              <w:t xml:space="preserve"> means hand-written, type-written, printed or electronically made, and resulting in a permanent record;</w:t>
            </w:r>
          </w:p>
          <w:p w14:paraId="5CCC601F"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 xml:space="preserve">The </w:t>
            </w:r>
            <w:r w:rsidRPr="00465C52">
              <w:rPr>
                <w:b/>
                <w:color w:val="0D0D0D" w:themeColor="text1" w:themeTint="F2"/>
              </w:rPr>
              <w:t>Initial Contract Price</w:t>
            </w:r>
            <w:r w:rsidRPr="00465C52">
              <w:rPr>
                <w:color w:val="0D0D0D" w:themeColor="text1" w:themeTint="F2"/>
              </w:rPr>
              <w:t xml:space="preserve"> is the Contract Price listed in the Employer’s Letter of Acceptance.</w:t>
            </w:r>
          </w:p>
          <w:p w14:paraId="279063F9"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 xml:space="preserve">The </w:t>
            </w:r>
            <w:r w:rsidRPr="00465C52">
              <w:rPr>
                <w:b/>
                <w:color w:val="0D0D0D" w:themeColor="text1" w:themeTint="F2"/>
              </w:rPr>
              <w:t>Intended Completion Date</w:t>
            </w:r>
            <w:r w:rsidRPr="00465C52">
              <w:rPr>
                <w:color w:val="0D0D0D" w:themeColor="text1" w:themeTint="F2"/>
              </w:rPr>
              <w:t xml:space="preserve"> is the date on which it is intended that the Contractor shall complete the Works.  The </w:t>
            </w:r>
            <w:r w:rsidRPr="00465C52">
              <w:rPr>
                <w:b/>
                <w:color w:val="0D0D0D" w:themeColor="text1" w:themeTint="F2"/>
              </w:rPr>
              <w:t>Intended Completion Date</w:t>
            </w:r>
            <w:r w:rsidRPr="00465C52">
              <w:rPr>
                <w:color w:val="0D0D0D" w:themeColor="text1" w:themeTint="F2"/>
              </w:rPr>
              <w:t xml:space="preserve"> is specified in the PCC.  The </w:t>
            </w:r>
            <w:r w:rsidRPr="00465C52">
              <w:rPr>
                <w:b/>
                <w:color w:val="0D0D0D" w:themeColor="text1" w:themeTint="F2"/>
              </w:rPr>
              <w:t>Intended Completion Date</w:t>
            </w:r>
            <w:r w:rsidRPr="00465C52">
              <w:rPr>
                <w:color w:val="0D0D0D" w:themeColor="text1" w:themeTint="F2"/>
              </w:rPr>
              <w:t xml:space="preserve"> may be revised only by the Project Manager by issuing an extension of time or an acceleration order.</w:t>
            </w:r>
          </w:p>
          <w:p w14:paraId="695811B5"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b/>
                <w:color w:val="0D0D0D" w:themeColor="text1" w:themeTint="F2"/>
              </w:rPr>
              <w:t xml:space="preserve">Materials </w:t>
            </w:r>
            <w:r w:rsidRPr="00465C52">
              <w:rPr>
                <w:color w:val="0D0D0D" w:themeColor="text1" w:themeTint="F2"/>
              </w:rPr>
              <w:t>are all supplies, including consumables, used by the Contractor for incorporation in the Works.</w:t>
            </w:r>
          </w:p>
          <w:p w14:paraId="72AC4D2E"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b/>
                <w:color w:val="0D0D0D" w:themeColor="text1" w:themeTint="F2"/>
              </w:rPr>
              <w:t>Plant</w:t>
            </w:r>
            <w:r w:rsidRPr="00465C52">
              <w:rPr>
                <w:color w:val="0D0D0D" w:themeColor="text1" w:themeTint="F2"/>
              </w:rPr>
              <w:t xml:space="preserve"> is any integral part of the Works that shall have a mechanical, electrical, chemical, or biological function.</w:t>
            </w:r>
          </w:p>
          <w:p w14:paraId="5719C449" w14:textId="77777777" w:rsidR="00ED5291" w:rsidRPr="00465C52" w:rsidRDefault="00ED5291" w:rsidP="00347DB2">
            <w:pPr>
              <w:numPr>
                <w:ilvl w:val="0"/>
                <w:numId w:val="19"/>
              </w:numPr>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 xml:space="preserve">The </w:t>
            </w:r>
            <w:r w:rsidRPr="00465C52">
              <w:rPr>
                <w:b/>
                <w:color w:val="0D0D0D" w:themeColor="text1" w:themeTint="F2"/>
              </w:rPr>
              <w:t>Project Manager</w:t>
            </w:r>
            <w:r w:rsidRPr="00465C52">
              <w:rPr>
                <w:color w:val="0D0D0D" w:themeColor="text1" w:themeTint="F2"/>
              </w:rPr>
              <w:t xml:space="preserve"> is the person named in the PCC (or any other competent person appointed by the Employer and notified to the Contractor, to act in replacement of the Project Manager) who is responsible for supervising the execution of the Works and administering the Contract.</w:t>
            </w:r>
          </w:p>
          <w:p w14:paraId="128C17FD"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b/>
                <w:color w:val="0D0D0D" w:themeColor="text1" w:themeTint="F2"/>
              </w:rPr>
              <w:t>PCC</w:t>
            </w:r>
            <w:r w:rsidRPr="00465C52">
              <w:rPr>
                <w:color w:val="0D0D0D" w:themeColor="text1" w:themeTint="F2"/>
              </w:rPr>
              <w:t xml:space="preserve"> means Particular Conditions of Contract. </w:t>
            </w:r>
          </w:p>
          <w:p w14:paraId="2380F4DE"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 xml:space="preserve">The </w:t>
            </w:r>
            <w:r w:rsidRPr="00465C52">
              <w:rPr>
                <w:b/>
                <w:color w:val="0D0D0D" w:themeColor="text1" w:themeTint="F2"/>
              </w:rPr>
              <w:t xml:space="preserve">Site </w:t>
            </w:r>
            <w:r w:rsidRPr="00465C52">
              <w:rPr>
                <w:color w:val="0D0D0D" w:themeColor="text1" w:themeTint="F2"/>
              </w:rPr>
              <w:t>is the area defined as such in the PCC.</w:t>
            </w:r>
          </w:p>
          <w:p w14:paraId="253EA5B8"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b/>
                <w:color w:val="0D0D0D" w:themeColor="text1" w:themeTint="F2"/>
              </w:rPr>
              <w:t>Site Investigation Reports</w:t>
            </w:r>
            <w:r w:rsidRPr="00465C52">
              <w:rPr>
                <w:color w:val="0D0D0D" w:themeColor="text1" w:themeTint="F2"/>
              </w:rPr>
              <w:t xml:space="preserve"> are those that were included in the bidding document and are factual and interpretative reports about the surface and subsurface conditions at the Site.</w:t>
            </w:r>
          </w:p>
          <w:p w14:paraId="6F6838BE" w14:textId="0474D184"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b/>
                <w:color w:val="0D0D0D" w:themeColor="text1" w:themeTint="F2"/>
              </w:rPr>
              <w:t xml:space="preserve">Specification </w:t>
            </w:r>
            <w:r w:rsidRPr="00465C52">
              <w:rPr>
                <w:color w:val="0D0D0D" w:themeColor="text1" w:themeTint="F2"/>
              </w:rPr>
              <w:t>means the Specification of the Works included in the Contract and any modification or addition made or approved by the Project Manager.</w:t>
            </w:r>
          </w:p>
          <w:p w14:paraId="0C55B402"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 xml:space="preserve">The </w:t>
            </w:r>
            <w:r w:rsidRPr="00465C52">
              <w:rPr>
                <w:b/>
                <w:color w:val="0D0D0D" w:themeColor="text1" w:themeTint="F2"/>
              </w:rPr>
              <w:t>Start Date</w:t>
            </w:r>
            <w:r w:rsidRPr="00465C52">
              <w:rPr>
                <w:color w:val="0D0D0D" w:themeColor="text1" w:themeTint="F2"/>
              </w:rPr>
              <w:t xml:space="preserve"> is </w:t>
            </w:r>
            <w:r w:rsidRPr="00465C52">
              <w:rPr>
                <w:b/>
                <w:color w:val="0D0D0D" w:themeColor="text1" w:themeTint="F2"/>
              </w:rPr>
              <w:t>given in the PCC</w:t>
            </w:r>
            <w:r w:rsidRPr="00465C52">
              <w:rPr>
                <w:color w:val="0D0D0D" w:themeColor="text1" w:themeTint="F2"/>
              </w:rPr>
              <w:t>. It is the latest date when the Contractor shall commence execution of the Works.  It does not necessarily coincide with any of the Site Possession Dates.</w:t>
            </w:r>
          </w:p>
          <w:p w14:paraId="4EE76241"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 xml:space="preserve">A </w:t>
            </w:r>
            <w:r w:rsidRPr="00465C52">
              <w:rPr>
                <w:b/>
                <w:color w:val="0D0D0D" w:themeColor="text1" w:themeTint="F2"/>
              </w:rPr>
              <w:t xml:space="preserve">Subcontractor </w:t>
            </w:r>
            <w:r w:rsidRPr="00465C52">
              <w:rPr>
                <w:color w:val="0D0D0D" w:themeColor="text1" w:themeTint="F2"/>
              </w:rPr>
              <w:t>is a person or corporate body who has a Contract with the Contractor to carry out a part of the work in the Contract, which includes work on the Site.</w:t>
            </w:r>
          </w:p>
          <w:p w14:paraId="1DB133ED"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b/>
                <w:color w:val="0D0D0D" w:themeColor="text1" w:themeTint="F2"/>
              </w:rPr>
              <w:t>Temporary Works</w:t>
            </w:r>
            <w:r w:rsidRPr="00465C52">
              <w:rPr>
                <w:color w:val="0D0D0D" w:themeColor="text1" w:themeTint="F2"/>
              </w:rPr>
              <w:t xml:space="preserve"> are works designed, constructed, installed, and removed by the Contractor that are needed for construction or installation of the Works.</w:t>
            </w:r>
          </w:p>
          <w:p w14:paraId="3221DC8C"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 xml:space="preserve">A </w:t>
            </w:r>
            <w:r w:rsidRPr="00465C52">
              <w:rPr>
                <w:b/>
                <w:color w:val="0D0D0D" w:themeColor="text1" w:themeTint="F2"/>
              </w:rPr>
              <w:t>Variation</w:t>
            </w:r>
            <w:r w:rsidRPr="00465C52">
              <w:rPr>
                <w:color w:val="0D0D0D" w:themeColor="text1" w:themeTint="F2"/>
              </w:rPr>
              <w:t xml:space="preserve"> is an instruction given by the Project Manager which varies the Works.</w:t>
            </w:r>
          </w:p>
          <w:p w14:paraId="5816AB58" w14:textId="77777777" w:rsidR="00ED5291" w:rsidRPr="00465C52" w:rsidRDefault="00ED5291" w:rsidP="00347DB2">
            <w:pPr>
              <w:numPr>
                <w:ilvl w:val="0"/>
                <w:numId w:val="19"/>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The</w:t>
            </w:r>
            <w:r w:rsidRPr="00465C52">
              <w:rPr>
                <w:b/>
                <w:color w:val="0D0D0D" w:themeColor="text1" w:themeTint="F2"/>
              </w:rPr>
              <w:t xml:space="preserve"> Works</w:t>
            </w:r>
            <w:r w:rsidRPr="00465C52">
              <w:rPr>
                <w:color w:val="0D0D0D" w:themeColor="text1" w:themeTint="F2"/>
              </w:rPr>
              <w:t xml:space="preserve"> are what the Contract requires the Contractor to construct, install, and turn over to the Employer, as defined in the PCC.</w:t>
            </w:r>
          </w:p>
          <w:p w14:paraId="78B8298E" w14:textId="77777777" w:rsidR="00ED5291" w:rsidRPr="00465C52" w:rsidRDefault="00ED5291" w:rsidP="00347DB2">
            <w:pPr>
              <w:numPr>
                <w:ilvl w:val="0"/>
                <w:numId w:val="19"/>
              </w:numPr>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w:t>
            </w:r>
            <w:r w:rsidRPr="00465C52">
              <w:rPr>
                <w:b/>
                <w:color w:val="0D0D0D" w:themeColor="text1" w:themeTint="F2"/>
              </w:rPr>
              <w:t>Contractor’s Personnel</w:t>
            </w:r>
            <w:r w:rsidRPr="00465C52">
              <w:rPr>
                <w:color w:val="0D0D0D" w:themeColor="text1" w:themeTint="F2"/>
              </w:rPr>
              <w:t>” refers to all personnel whom the Contractor utilizes on the Site or other places where the Works are carried out, including the staff, labor and other employees of each Subcontractor.</w:t>
            </w:r>
          </w:p>
          <w:p w14:paraId="4C1F1D94" w14:textId="10965939" w:rsidR="00ED5291" w:rsidRPr="00465C52" w:rsidRDefault="00ED5291" w:rsidP="00347DB2">
            <w:pPr>
              <w:numPr>
                <w:ilvl w:val="0"/>
                <w:numId w:val="19"/>
              </w:numPr>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b/>
                <w:color w:val="0D0D0D" w:themeColor="text1" w:themeTint="F2"/>
              </w:rPr>
              <w:lastRenderedPageBreak/>
              <w:t>“Key Personnel”</w:t>
            </w:r>
            <w:r w:rsidRPr="00465C52">
              <w:rPr>
                <w:color w:val="0D0D0D" w:themeColor="text1" w:themeTint="F2"/>
              </w:rPr>
              <w:t xml:space="preserve"> means the positions (if any) of the Contractor’s personnel that are stated in the Specification. </w:t>
            </w:r>
          </w:p>
          <w:p w14:paraId="60BE8D4E" w14:textId="1CE158B1" w:rsidR="00ED5291" w:rsidRPr="00465C52" w:rsidRDefault="00ED5291" w:rsidP="00347DB2">
            <w:pPr>
              <w:numPr>
                <w:ilvl w:val="0"/>
                <w:numId w:val="19"/>
              </w:numPr>
              <w:suppressAutoHyphens/>
              <w:overflowPunct w:val="0"/>
              <w:autoSpaceDE w:val="0"/>
              <w:autoSpaceDN w:val="0"/>
              <w:adjustRightInd w:val="0"/>
              <w:spacing w:before="120" w:after="120"/>
              <w:ind w:right="36"/>
              <w:contextualSpacing/>
              <w:jc w:val="both"/>
              <w:textAlignment w:val="baseline"/>
              <w:rPr>
                <w:noProof/>
                <w:color w:val="0D0D0D" w:themeColor="text1" w:themeTint="F2"/>
                <w:szCs w:val="20"/>
              </w:rPr>
            </w:pPr>
            <w:r w:rsidRPr="00465C52">
              <w:rPr>
                <w:b/>
                <w:color w:val="0D0D0D" w:themeColor="text1" w:themeTint="F2"/>
                <w:szCs w:val="20"/>
              </w:rPr>
              <w:t>“ES”</w:t>
            </w:r>
            <w:r w:rsidRPr="00465C52">
              <w:rPr>
                <w:color w:val="0D0D0D" w:themeColor="text1" w:themeTint="F2"/>
                <w:szCs w:val="20"/>
              </w:rPr>
              <w:t xml:space="preserve"> means Environmental and Social (including Sexual Exploitation and </w:t>
            </w:r>
            <w:r w:rsidR="00AC6E6A" w:rsidRPr="00465C52">
              <w:rPr>
                <w:color w:val="0D0D0D" w:themeColor="text1" w:themeTint="F2"/>
              </w:rPr>
              <w:t>Abuse (SEA)</w:t>
            </w:r>
            <w:r w:rsidR="007E101A" w:rsidRPr="00465C52">
              <w:rPr>
                <w:color w:val="0D0D0D" w:themeColor="text1" w:themeTint="F2"/>
              </w:rPr>
              <w:t xml:space="preserve">, </w:t>
            </w:r>
            <w:r w:rsidR="00AC6E6A" w:rsidRPr="00465C52">
              <w:rPr>
                <w:color w:val="0D0D0D" w:themeColor="text1" w:themeTint="F2"/>
              </w:rPr>
              <w:t>and Sexual Harassment (SH)</w:t>
            </w:r>
            <w:r w:rsidRPr="00465C52">
              <w:rPr>
                <w:color w:val="0D0D0D" w:themeColor="text1" w:themeTint="F2"/>
                <w:szCs w:val="20"/>
              </w:rPr>
              <w:t>);</w:t>
            </w:r>
          </w:p>
          <w:p w14:paraId="093FE1AD" w14:textId="4CF3EE80" w:rsidR="00E019EE" w:rsidRPr="00465C52" w:rsidRDefault="00E019EE" w:rsidP="00347DB2">
            <w:pPr>
              <w:numPr>
                <w:ilvl w:val="0"/>
                <w:numId w:val="19"/>
              </w:numPr>
              <w:suppressAutoHyphens/>
              <w:overflowPunct w:val="0"/>
              <w:autoSpaceDE w:val="0"/>
              <w:autoSpaceDN w:val="0"/>
              <w:adjustRightInd w:val="0"/>
              <w:spacing w:before="120" w:after="120"/>
              <w:ind w:left="1245" w:right="36"/>
              <w:contextualSpacing/>
              <w:jc w:val="both"/>
              <w:textAlignment w:val="baseline"/>
              <w:rPr>
                <w:color w:val="0D0D0D" w:themeColor="text1" w:themeTint="F2"/>
              </w:rPr>
            </w:pPr>
            <w:r w:rsidRPr="00465C52">
              <w:rPr>
                <w:b/>
                <w:color w:val="0D0D0D" w:themeColor="text1" w:themeTint="F2"/>
              </w:rPr>
              <w:t>“Sexual Exploitation and Abuse” “(SEA)”</w:t>
            </w:r>
            <w:r w:rsidRPr="00465C52">
              <w:rPr>
                <w:color w:val="0D0D0D" w:themeColor="text1" w:themeTint="F2"/>
              </w:rPr>
              <w:t xml:space="preserve"> </w:t>
            </w:r>
            <w:r w:rsidR="00015880" w:rsidRPr="00465C52">
              <w:rPr>
                <w:color w:val="0D0D0D" w:themeColor="text1" w:themeTint="F2"/>
              </w:rPr>
              <w:t>means</w:t>
            </w:r>
            <w:r w:rsidRPr="00465C52">
              <w:rPr>
                <w:color w:val="0D0D0D" w:themeColor="text1" w:themeTint="F2"/>
              </w:rPr>
              <w:t xml:space="preserve"> the following:</w:t>
            </w:r>
          </w:p>
          <w:p w14:paraId="72C15262" w14:textId="77777777" w:rsidR="00E019EE" w:rsidRPr="00465C52" w:rsidRDefault="00E019EE" w:rsidP="00347DB2">
            <w:pPr>
              <w:autoSpaceDE w:val="0"/>
              <w:autoSpaceDN w:val="0"/>
              <w:spacing w:before="120" w:after="120"/>
              <w:ind w:left="1152" w:firstLine="18"/>
              <w:contextualSpacing/>
              <w:jc w:val="both"/>
              <w:rPr>
                <w:color w:val="0D0D0D" w:themeColor="text1" w:themeTint="F2"/>
              </w:rPr>
            </w:pPr>
            <w:r w:rsidRPr="00465C52">
              <w:rPr>
                <w:b/>
                <w:color w:val="0D0D0D" w:themeColor="text1" w:themeTint="F2"/>
              </w:rPr>
              <w:t>Sexual Exploitation</w:t>
            </w:r>
            <w:r w:rsidRPr="00465C52">
              <w:rPr>
                <w:color w:val="0D0D0D" w:themeColor="text1" w:themeTint="F2"/>
              </w:rPr>
              <w:t xml:space="preserve"> is defined as any actual or attempted abuse of position of vulnerability, differential power or trust, for sexual purposes, including, but not limited to, profiting monetarily, socially or politically from the sexual exploitation of another. In Bank financed operations/projects, sexual exploitation occurs when access to or benefit from a Bank financed Goods, Works, Non-consulting Services or Consulting Services is used to extract sexual gain; </w:t>
            </w:r>
          </w:p>
          <w:p w14:paraId="7D825DB4" w14:textId="77777777" w:rsidR="00E019EE" w:rsidRPr="00465C52" w:rsidRDefault="00E019EE" w:rsidP="00347DB2">
            <w:pPr>
              <w:autoSpaceDE w:val="0"/>
              <w:autoSpaceDN w:val="0"/>
              <w:spacing w:before="120" w:after="120"/>
              <w:ind w:left="1152" w:firstLine="18"/>
              <w:contextualSpacing/>
              <w:jc w:val="both"/>
              <w:rPr>
                <w:color w:val="0D0D0D" w:themeColor="text1" w:themeTint="F2"/>
              </w:rPr>
            </w:pPr>
            <w:r w:rsidRPr="00465C52">
              <w:rPr>
                <w:b/>
                <w:color w:val="0D0D0D" w:themeColor="text1" w:themeTint="F2"/>
              </w:rPr>
              <w:t>Sexual Abuse</w:t>
            </w:r>
            <w:r w:rsidRPr="00465C52">
              <w:rPr>
                <w:color w:val="0D0D0D" w:themeColor="text1" w:themeTint="F2"/>
              </w:rPr>
              <w:t xml:space="preserve"> is defined as the actual or threatened physical intrusion of a sexual nature, whether by force or under unequal or coercive conditions;  </w:t>
            </w:r>
          </w:p>
          <w:p w14:paraId="0D51B602" w14:textId="77777777" w:rsidR="00E019EE" w:rsidRPr="00465C52" w:rsidRDefault="00E019EE" w:rsidP="00347DB2">
            <w:pPr>
              <w:numPr>
                <w:ilvl w:val="0"/>
                <w:numId w:val="19"/>
              </w:numPr>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b/>
                <w:color w:val="0D0D0D" w:themeColor="text1" w:themeTint="F2"/>
              </w:rPr>
              <w:t>“Sexual Harassment” “(SH)”</w:t>
            </w:r>
            <w:r w:rsidRPr="00465C52">
              <w:rPr>
                <w:color w:val="0D0D0D" w:themeColor="text1" w:themeTint="F2"/>
              </w:rPr>
              <w:t xml:space="preserve"> is defined as unwelcome sexual advances, requests for sexual favors, and other verbal or physical conduct of a sexual nature by the Contractor’s Personnel with other Contractor’s or Employer’s Personnel</w:t>
            </w:r>
            <w:r w:rsidR="00AC6E6A" w:rsidRPr="00465C52">
              <w:rPr>
                <w:color w:val="0D0D0D" w:themeColor="text1" w:themeTint="F2"/>
              </w:rPr>
              <w:t xml:space="preserve">; and </w:t>
            </w:r>
          </w:p>
          <w:p w14:paraId="12C028B2" w14:textId="0A9626D5" w:rsidR="00D13B22" w:rsidRPr="00465C52" w:rsidRDefault="002B3E67" w:rsidP="00347DB2">
            <w:pPr>
              <w:numPr>
                <w:ilvl w:val="0"/>
                <w:numId w:val="19"/>
              </w:numPr>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b/>
                <w:color w:val="0D0D0D" w:themeColor="text1" w:themeTint="F2"/>
              </w:rPr>
              <w:t>“</w:t>
            </w:r>
            <w:r w:rsidR="00D13B22" w:rsidRPr="00465C52">
              <w:rPr>
                <w:b/>
                <w:color w:val="0D0D0D" w:themeColor="text1" w:themeTint="F2"/>
              </w:rPr>
              <w:t>Employer’s Personnel”</w:t>
            </w:r>
            <w:r w:rsidR="00D13B22" w:rsidRPr="00465C52">
              <w:rPr>
                <w:color w:val="0D0D0D" w:themeColor="text1" w:themeTint="F2"/>
              </w:rPr>
              <w:t xml:space="preserve"> refers to the Project Manager and all other staff, labor and other employees </w:t>
            </w:r>
            <w:r w:rsidR="00AC6E6A" w:rsidRPr="00465C52">
              <w:rPr>
                <w:color w:val="0D0D0D" w:themeColor="text1" w:themeTint="F2"/>
              </w:rPr>
              <w:t xml:space="preserve">(if any) </w:t>
            </w:r>
            <w:r w:rsidR="00D13B22" w:rsidRPr="00465C52">
              <w:rPr>
                <w:color w:val="0D0D0D" w:themeColor="text1" w:themeTint="F2"/>
              </w:rPr>
              <w:t xml:space="preserve">of the Project </w:t>
            </w:r>
            <w:r w:rsidR="00E019EE" w:rsidRPr="00465C52">
              <w:rPr>
                <w:color w:val="0D0D0D" w:themeColor="text1" w:themeTint="F2"/>
              </w:rPr>
              <w:t>M</w:t>
            </w:r>
            <w:r w:rsidR="00D13B22" w:rsidRPr="00465C52">
              <w:rPr>
                <w:color w:val="0D0D0D" w:themeColor="text1" w:themeTint="F2"/>
              </w:rPr>
              <w:t>anager</w:t>
            </w:r>
            <w:r w:rsidR="00E019EE" w:rsidRPr="00465C52">
              <w:rPr>
                <w:color w:val="0D0D0D" w:themeColor="text1" w:themeTint="F2"/>
              </w:rPr>
              <w:t xml:space="preserve"> and of the Employer engaged in fulfilling the Employer’s obligations under the Cont</w:t>
            </w:r>
            <w:r w:rsidR="00AC6E6A" w:rsidRPr="00465C52">
              <w:rPr>
                <w:color w:val="0D0D0D" w:themeColor="text1" w:themeTint="F2"/>
              </w:rPr>
              <w:t>ra</w:t>
            </w:r>
            <w:r w:rsidR="00E019EE" w:rsidRPr="00465C52">
              <w:rPr>
                <w:color w:val="0D0D0D" w:themeColor="text1" w:themeTint="F2"/>
              </w:rPr>
              <w:t>ct; and any other personnel identified as</w:t>
            </w:r>
            <w:r w:rsidR="00AC6E6A" w:rsidRPr="00465C52">
              <w:rPr>
                <w:color w:val="0D0D0D" w:themeColor="text1" w:themeTint="F2"/>
              </w:rPr>
              <w:t xml:space="preserve"> </w:t>
            </w:r>
            <w:r w:rsidR="00E019EE" w:rsidRPr="00465C52">
              <w:rPr>
                <w:color w:val="0D0D0D" w:themeColor="text1" w:themeTint="F2"/>
              </w:rPr>
              <w:t>Employer</w:t>
            </w:r>
            <w:r w:rsidR="00AC6E6A" w:rsidRPr="00465C52">
              <w:rPr>
                <w:color w:val="0D0D0D" w:themeColor="text1" w:themeTint="F2"/>
              </w:rPr>
              <w:t>’</w:t>
            </w:r>
            <w:r w:rsidR="00E019EE" w:rsidRPr="00465C52">
              <w:rPr>
                <w:color w:val="0D0D0D" w:themeColor="text1" w:themeTint="F2"/>
              </w:rPr>
              <w:t>s</w:t>
            </w:r>
            <w:r w:rsidR="00AC6E6A" w:rsidRPr="00465C52">
              <w:rPr>
                <w:color w:val="0D0D0D" w:themeColor="text1" w:themeTint="F2"/>
              </w:rPr>
              <w:t xml:space="preserve"> </w:t>
            </w:r>
            <w:r w:rsidR="00E019EE" w:rsidRPr="00465C52">
              <w:rPr>
                <w:color w:val="0D0D0D" w:themeColor="text1" w:themeTint="F2"/>
              </w:rPr>
              <w:t>Personnel, by a notice from the Employer or the Project Man</w:t>
            </w:r>
            <w:r w:rsidR="00AC6E6A" w:rsidRPr="00465C52">
              <w:rPr>
                <w:color w:val="0D0D0D" w:themeColor="text1" w:themeTint="F2"/>
              </w:rPr>
              <w:t>a</w:t>
            </w:r>
            <w:r w:rsidR="00E019EE" w:rsidRPr="00465C52">
              <w:rPr>
                <w:color w:val="0D0D0D" w:themeColor="text1" w:themeTint="F2"/>
              </w:rPr>
              <w:t>ger to the Cont</w:t>
            </w:r>
            <w:r w:rsidR="00AC6E6A" w:rsidRPr="00465C52">
              <w:rPr>
                <w:color w:val="0D0D0D" w:themeColor="text1" w:themeTint="F2"/>
              </w:rPr>
              <w:t>ra</w:t>
            </w:r>
            <w:r w:rsidR="00E019EE" w:rsidRPr="00465C52">
              <w:rPr>
                <w:color w:val="0D0D0D" w:themeColor="text1" w:themeTint="F2"/>
              </w:rPr>
              <w:t>ctor.</w:t>
            </w:r>
          </w:p>
        </w:tc>
      </w:tr>
      <w:tr w:rsidR="0016255D" w:rsidRPr="00465C52" w14:paraId="32039B3A" w14:textId="77777777" w:rsidTr="004B5A5B">
        <w:tc>
          <w:tcPr>
            <w:tcW w:w="1154" w:type="pct"/>
            <w:tcBorders>
              <w:top w:val="nil"/>
              <w:left w:val="nil"/>
              <w:bottom w:val="nil"/>
              <w:right w:val="nil"/>
            </w:tcBorders>
          </w:tcPr>
          <w:p w14:paraId="40469065" w14:textId="53454D02"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785" w:name="_Toc333923225"/>
            <w:bookmarkStart w:id="786" w:name="_Toc497228209"/>
            <w:bookmarkStart w:id="787" w:name="_Toc25317340"/>
            <w:r w:rsidRPr="00465C52">
              <w:rPr>
                <w:color w:val="0D0D0D" w:themeColor="text1" w:themeTint="F2"/>
              </w:rPr>
              <w:lastRenderedPageBreak/>
              <w:t>Interpretation</w:t>
            </w:r>
            <w:bookmarkEnd w:id="785"/>
            <w:bookmarkEnd w:id="786"/>
            <w:bookmarkEnd w:id="787"/>
          </w:p>
        </w:tc>
        <w:tc>
          <w:tcPr>
            <w:tcW w:w="3846" w:type="pct"/>
            <w:gridSpan w:val="2"/>
            <w:tcBorders>
              <w:top w:val="nil"/>
              <w:left w:val="nil"/>
              <w:bottom w:val="nil"/>
              <w:right w:val="nil"/>
            </w:tcBorders>
          </w:tcPr>
          <w:p w14:paraId="6E1E4F13" w14:textId="77777777" w:rsidR="00ED5291" w:rsidRPr="00465C52" w:rsidRDefault="00ED5291" w:rsidP="00347DB2">
            <w:pPr>
              <w:numPr>
                <w:ilvl w:val="1"/>
                <w:numId w:val="18"/>
              </w:numPr>
              <w:tabs>
                <w:tab w:val="clear" w:pos="353"/>
                <w:tab w:val="left" w:pos="540"/>
              </w:tabs>
              <w:suppressAutoHyphens/>
              <w:overflowPunct w:val="0"/>
              <w:autoSpaceDE w:val="0"/>
              <w:autoSpaceDN w:val="0"/>
              <w:adjustRightInd w:val="0"/>
              <w:spacing w:before="120" w:after="120"/>
              <w:ind w:left="540" w:right="36" w:hanging="547"/>
              <w:contextualSpacing/>
              <w:jc w:val="both"/>
              <w:textAlignment w:val="baseline"/>
              <w:rPr>
                <w:color w:val="0D0D0D" w:themeColor="text1" w:themeTint="F2"/>
              </w:rPr>
            </w:pPr>
            <w:r w:rsidRPr="00465C52">
              <w:rPr>
                <w:color w:val="0D0D0D" w:themeColor="text1" w:themeTint="F2"/>
              </w:rPr>
              <w:t>In interpreting these GCC, words indicating one gender include all genders. Words indicating the singular also include the plural and words indicating the plural also include the singular.  Headings have no significance. Words have their normal meaning under the language of the Contract unless specifically defined. The Project Manager shall provide instructions clarifying queries about these GCC.</w:t>
            </w:r>
          </w:p>
          <w:p w14:paraId="1BCC8AAF" w14:textId="77777777" w:rsidR="00ED5291" w:rsidRPr="00465C52" w:rsidRDefault="00ED5291" w:rsidP="00347DB2">
            <w:pPr>
              <w:numPr>
                <w:ilvl w:val="1"/>
                <w:numId w:val="18"/>
              </w:numPr>
              <w:tabs>
                <w:tab w:val="clear" w:pos="353"/>
                <w:tab w:val="left" w:pos="540"/>
              </w:tabs>
              <w:suppressAutoHyphens/>
              <w:overflowPunct w:val="0"/>
              <w:autoSpaceDE w:val="0"/>
              <w:autoSpaceDN w:val="0"/>
              <w:adjustRightInd w:val="0"/>
              <w:spacing w:before="120" w:after="120"/>
              <w:ind w:left="540" w:right="36" w:hanging="547"/>
              <w:contextualSpacing/>
              <w:jc w:val="both"/>
              <w:textAlignment w:val="baseline"/>
              <w:rPr>
                <w:color w:val="0D0D0D" w:themeColor="text1" w:themeTint="F2"/>
              </w:rPr>
            </w:pPr>
            <w:r w:rsidRPr="00465C52">
              <w:rPr>
                <w:color w:val="0D0D0D" w:themeColor="text1" w:themeTint="F2"/>
              </w:rPr>
              <w:t xml:space="preserve">If sectional completion is </w:t>
            </w:r>
            <w:r w:rsidRPr="00465C52">
              <w:rPr>
                <w:b/>
                <w:color w:val="0D0D0D" w:themeColor="text1" w:themeTint="F2"/>
              </w:rPr>
              <w:t>specified in the PCC</w:t>
            </w:r>
            <w:r w:rsidRPr="00465C52">
              <w:rPr>
                <w:color w:val="0D0D0D" w:themeColor="text1" w:themeTint="F2"/>
              </w:rPr>
              <w:t>, references in the GCC to the Works, the Completion Date, and the Intended Completion Date apply to any Section of the Works (other than references to the Completion Date and Intended Completion Date for the whole of the Works).</w:t>
            </w:r>
          </w:p>
          <w:p w14:paraId="10F11BF1" w14:textId="77777777" w:rsidR="00ED5291" w:rsidRPr="00465C52" w:rsidRDefault="00ED5291" w:rsidP="00347DB2">
            <w:pPr>
              <w:numPr>
                <w:ilvl w:val="1"/>
                <w:numId w:val="18"/>
              </w:numPr>
              <w:tabs>
                <w:tab w:val="clear" w:pos="353"/>
                <w:tab w:val="left" w:pos="540"/>
              </w:tabs>
              <w:suppressAutoHyphens/>
              <w:overflowPunct w:val="0"/>
              <w:autoSpaceDE w:val="0"/>
              <w:autoSpaceDN w:val="0"/>
              <w:adjustRightInd w:val="0"/>
              <w:spacing w:before="120" w:after="120"/>
              <w:ind w:left="540" w:right="36" w:hanging="547"/>
              <w:contextualSpacing/>
              <w:jc w:val="both"/>
              <w:textAlignment w:val="baseline"/>
              <w:rPr>
                <w:color w:val="0D0D0D" w:themeColor="text1" w:themeTint="F2"/>
              </w:rPr>
            </w:pPr>
            <w:r w:rsidRPr="00465C52">
              <w:rPr>
                <w:color w:val="0D0D0D" w:themeColor="text1" w:themeTint="F2"/>
              </w:rPr>
              <w:t>The documents forming the Contract shall be interpreted in the following order of priority:</w:t>
            </w:r>
          </w:p>
          <w:p w14:paraId="0CC9A127" w14:textId="77777777" w:rsidR="00ED5291" w:rsidRPr="00465C52" w:rsidRDefault="00ED5291" w:rsidP="00347DB2">
            <w:pPr>
              <w:numPr>
                <w:ilvl w:val="0"/>
                <w:numId w:val="24"/>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Agreement,</w:t>
            </w:r>
          </w:p>
          <w:p w14:paraId="2E381C47" w14:textId="77777777" w:rsidR="00ED5291" w:rsidRPr="00465C52" w:rsidRDefault="00ED5291" w:rsidP="00347DB2">
            <w:pPr>
              <w:numPr>
                <w:ilvl w:val="0"/>
                <w:numId w:val="24"/>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Letter of Acceptance,</w:t>
            </w:r>
          </w:p>
          <w:p w14:paraId="39A191BB" w14:textId="77777777" w:rsidR="00ED5291" w:rsidRPr="00465C52" w:rsidRDefault="00ED5291" w:rsidP="00347DB2">
            <w:pPr>
              <w:numPr>
                <w:ilvl w:val="0"/>
                <w:numId w:val="24"/>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Contractor’s Bid,</w:t>
            </w:r>
          </w:p>
          <w:p w14:paraId="066086C8" w14:textId="77777777" w:rsidR="00ED5291" w:rsidRPr="00465C52" w:rsidRDefault="00ED5291" w:rsidP="00347DB2">
            <w:pPr>
              <w:numPr>
                <w:ilvl w:val="0"/>
                <w:numId w:val="24"/>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proofErr w:type="gramStart"/>
            <w:r w:rsidRPr="00465C52">
              <w:rPr>
                <w:color w:val="0D0D0D" w:themeColor="text1" w:themeTint="F2"/>
              </w:rPr>
              <w:t>Particular Conditions</w:t>
            </w:r>
            <w:proofErr w:type="gramEnd"/>
            <w:r w:rsidRPr="00465C52">
              <w:rPr>
                <w:color w:val="0D0D0D" w:themeColor="text1" w:themeTint="F2"/>
              </w:rPr>
              <w:t xml:space="preserve"> of Contract,</w:t>
            </w:r>
          </w:p>
          <w:p w14:paraId="401F63F3" w14:textId="77777777" w:rsidR="00ED5291" w:rsidRPr="00465C52" w:rsidRDefault="00ED5291" w:rsidP="00347DB2">
            <w:pPr>
              <w:numPr>
                <w:ilvl w:val="0"/>
                <w:numId w:val="24"/>
              </w:numPr>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General Conditions of Contract, including Appendices,</w:t>
            </w:r>
          </w:p>
          <w:p w14:paraId="0F4A2B16" w14:textId="72E98FE2" w:rsidR="00ED5291" w:rsidRPr="00465C52" w:rsidRDefault="00ED5291" w:rsidP="00347DB2">
            <w:pPr>
              <w:numPr>
                <w:ilvl w:val="0"/>
                <w:numId w:val="24"/>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Specification,</w:t>
            </w:r>
          </w:p>
          <w:p w14:paraId="2B639B3F" w14:textId="77777777" w:rsidR="00ED5291" w:rsidRPr="00465C52" w:rsidRDefault="00ED5291" w:rsidP="00347DB2">
            <w:pPr>
              <w:numPr>
                <w:ilvl w:val="0"/>
                <w:numId w:val="24"/>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Drawings,</w:t>
            </w:r>
          </w:p>
          <w:p w14:paraId="274798D4" w14:textId="77777777" w:rsidR="00ED5291" w:rsidRPr="00465C52" w:rsidRDefault="00ED5291" w:rsidP="00347DB2">
            <w:pPr>
              <w:numPr>
                <w:ilvl w:val="0"/>
                <w:numId w:val="24"/>
              </w:numPr>
              <w:tabs>
                <w:tab w:val="left" w:pos="1080"/>
              </w:tabs>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Bill of Quantities,</w:t>
            </w:r>
            <w:r w:rsidRPr="00465C52">
              <w:rPr>
                <w:color w:val="0D0D0D" w:themeColor="text1" w:themeTint="F2"/>
                <w:vertAlign w:val="superscript"/>
              </w:rPr>
              <w:footnoteReference w:id="20"/>
            </w:r>
            <w:r w:rsidRPr="00465C52">
              <w:rPr>
                <w:color w:val="0D0D0D" w:themeColor="text1" w:themeTint="F2"/>
              </w:rPr>
              <w:t xml:space="preserve"> and</w:t>
            </w:r>
          </w:p>
          <w:p w14:paraId="00BEC7CC" w14:textId="77777777" w:rsidR="00ED5291" w:rsidRPr="00465C52" w:rsidRDefault="00ED5291" w:rsidP="00347DB2">
            <w:pPr>
              <w:numPr>
                <w:ilvl w:val="0"/>
                <w:numId w:val="24"/>
              </w:numPr>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lastRenderedPageBreak/>
              <w:t xml:space="preserve">any other document </w:t>
            </w:r>
            <w:r w:rsidRPr="00465C52">
              <w:rPr>
                <w:b/>
                <w:color w:val="0D0D0D" w:themeColor="text1" w:themeTint="F2"/>
              </w:rPr>
              <w:t>listed in the PCC</w:t>
            </w:r>
            <w:r w:rsidRPr="00465C52">
              <w:rPr>
                <w:color w:val="0D0D0D" w:themeColor="text1" w:themeTint="F2"/>
              </w:rPr>
              <w:t xml:space="preserve"> as forming part of the Contract.</w:t>
            </w:r>
          </w:p>
        </w:tc>
      </w:tr>
      <w:tr w:rsidR="0016255D" w:rsidRPr="00465C52" w14:paraId="1A2DE812" w14:textId="77777777" w:rsidTr="004B5A5B">
        <w:tc>
          <w:tcPr>
            <w:tcW w:w="1154" w:type="pct"/>
            <w:tcBorders>
              <w:top w:val="nil"/>
              <w:left w:val="nil"/>
              <w:bottom w:val="nil"/>
              <w:right w:val="nil"/>
            </w:tcBorders>
          </w:tcPr>
          <w:p w14:paraId="4F66C9CD" w14:textId="3AB3B72E"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788" w:name="_Toc333923226"/>
            <w:bookmarkStart w:id="789" w:name="_Toc497228210"/>
            <w:bookmarkStart w:id="790" w:name="_Toc25317341"/>
            <w:r w:rsidRPr="00465C52">
              <w:rPr>
                <w:color w:val="0D0D0D" w:themeColor="text1" w:themeTint="F2"/>
              </w:rPr>
              <w:lastRenderedPageBreak/>
              <w:t>Language and Law</w:t>
            </w:r>
            <w:bookmarkEnd w:id="788"/>
            <w:bookmarkEnd w:id="789"/>
            <w:bookmarkEnd w:id="790"/>
          </w:p>
        </w:tc>
        <w:tc>
          <w:tcPr>
            <w:tcW w:w="3846" w:type="pct"/>
            <w:gridSpan w:val="2"/>
            <w:tcBorders>
              <w:top w:val="nil"/>
              <w:left w:val="nil"/>
              <w:bottom w:val="nil"/>
              <w:right w:val="nil"/>
            </w:tcBorders>
          </w:tcPr>
          <w:p w14:paraId="355898A0"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The language of the Contract and the law governing the Contract are </w:t>
            </w:r>
            <w:r w:rsidRPr="00465C52">
              <w:rPr>
                <w:b/>
                <w:color w:val="0D0D0D" w:themeColor="text1" w:themeTint="F2"/>
              </w:rPr>
              <w:t>stated in the PCC</w:t>
            </w:r>
            <w:r w:rsidRPr="00465C52">
              <w:rPr>
                <w:color w:val="0D0D0D" w:themeColor="text1" w:themeTint="F2"/>
              </w:rPr>
              <w:t>.</w:t>
            </w:r>
          </w:p>
          <w:p w14:paraId="22E3F783"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Throughout the execution of the Contract, the Contractor shall comply with the import of goods and services prohibitions in the Employer’s country when</w:t>
            </w:r>
          </w:p>
          <w:p w14:paraId="1E9B17B6" w14:textId="5F2516E1" w:rsidR="00ED5291" w:rsidRPr="00465C52" w:rsidRDefault="00ED5291" w:rsidP="00151EF3">
            <w:pPr>
              <w:pStyle w:val="P3Header1-Clauses"/>
              <w:numPr>
                <w:ilvl w:val="0"/>
                <w:numId w:val="97"/>
              </w:numPr>
              <w:contextualSpacing/>
              <w:rPr>
                <w:color w:val="0D0D0D" w:themeColor="text1" w:themeTint="F2"/>
              </w:rPr>
            </w:pPr>
            <w:proofErr w:type="gramStart"/>
            <w:r w:rsidRPr="00465C52">
              <w:rPr>
                <w:color w:val="0D0D0D" w:themeColor="text1" w:themeTint="F2"/>
              </w:rPr>
              <w:t>as</w:t>
            </w:r>
            <w:proofErr w:type="gramEnd"/>
            <w:r w:rsidRPr="00465C52">
              <w:rPr>
                <w:color w:val="0D0D0D" w:themeColor="text1" w:themeTint="F2"/>
              </w:rPr>
              <w:t xml:space="preserve"> a matter of law or official regulations, the Borrower’s country prohibits commercial relations with that country; or </w:t>
            </w:r>
          </w:p>
          <w:p w14:paraId="3EE960A8" w14:textId="5902B677" w:rsidR="00ED5291" w:rsidRPr="00465C52" w:rsidRDefault="00ED5291" w:rsidP="00151EF3">
            <w:pPr>
              <w:pStyle w:val="P3Header1-Clauses"/>
              <w:numPr>
                <w:ilvl w:val="0"/>
                <w:numId w:val="97"/>
              </w:numPr>
              <w:contextualSpacing/>
              <w:rPr>
                <w:color w:val="0D0D0D" w:themeColor="text1" w:themeTint="F2"/>
              </w:rPr>
            </w:pPr>
            <w:proofErr w:type="gramStart"/>
            <w:r w:rsidRPr="00465C52">
              <w:rPr>
                <w:color w:val="0D0D0D" w:themeColor="text1" w:themeTint="F2"/>
              </w:rPr>
              <w:t>by</w:t>
            </w:r>
            <w:proofErr w:type="gramEnd"/>
            <w:r w:rsidRPr="00465C52">
              <w:rPr>
                <w:color w:val="0D0D0D" w:themeColor="text1" w:themeTint="F2"/>
              </w:rPr>
              <w:t xml:space="preserve"> an act of compliance with a decision of the United Nations Security Council taken under Chapter VII of the Charter of the United Nations, the Borrower’s Country prohibits any import of goods from that country or any payments to any country, person, or entity in that country. </w:t>
            </w:r>
          </w:p>
        </w:tc>
      </w:tr>
      <w:tr w:rsidR="0016255D" w:rsidRPr="00465C52" w14:paraId="2802F947" w14:textId="77777777" w:rsidTr="004B5A5B">
        <w:tc>
          <w:tcPr>
            <w:tcW w:w="1154" w:type="pct"/>
            <w:tcBorders>
              <w:top w:val="nil"/>
              <w:left w:val="nil"/>
              <w:bottom w:val="nil"/>
              <w:right w:val="nil"/>
            </w:tcBorders>
          </w:tcPr>
          <w:p w14:paraId="6E2CC89D" w14:textId="4CADDE56"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791" w:name="_Toc333923227"/>
            <w:bookmarkStart w:id="792" w:name="_Toc497228211"/>
            <w:bookmarkStart w:id="793" w:name="_Toc25317342"/>
            <w:r w:rsidRPr="00465C52">
              <w:rPr>
                <w:color w:val="0D0D0D" w:themeColor="text1" w:themeTint="F2"/>
              </w:rPr>
              <w:t>Project Manager’s Decisions</w:t>
            </w:r>
            <w:bookmarkEnd w:id="791"/>
            <w:bookmarkEnd w:id="792"/>
            <w:bookmarkEnd w:id="793"/>
          </w:p>
        </w:tc>
        <w:tc>
          <w:tcPr>
            <w:tcW w:w="3846" w:type="pct"/>
            <w:gridSpan w:val="2"/>
            <w:tcBorders>
              <w:top w:val="nil"/>
              <w:left w:val="nil"/>
              <w:bottom w:val="nil"/>
              <w:right w:val="nil"/>
            </w:tcBorders>
          </w:tcPr>
          <w:p w14:paraId="47191337"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Except where otherwise specifically stated, the Project Manager shall decide contractual matters between the Employer and the Contractor in the role representing the Employer.</w:t>
            </w:r>
          </w:p>
        </w:tc>
      </w:tr>
      <w:tr w:rsidR="0016255D" w:rsidRPr="00465C52" w14:paraId="605716B2" w14:textId="77777777" w:rsidTr="004B5A5B">
        <w:tc>
          <w:tcPr>
            <w:tcW w:w="1154" w:type="pct"/>
            <w:tcBorders>
              <w:top w:val="nil"/>
              <w:left w:val="nil"/>
              <w:bottom w:val="nil"/>
              <w:right w:val="nil"/>
            </w:tcBorders>
          </w:tcPr>
          <w:p w14:paraId="1521D989" w14:textId="4644F384"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794" w:name="_Toc333923228"/>
            <w:bookmarkStart w:id="795" w:name="_Toc497228212"/>
            <w:bookmarkStart w:id="796" w:name="_Toc25317343"/>
            <w:r w:rsidRPr="00465C52">
              <w:rPr>
                <w:color w:val="0D0D0D" w:themeColor="text1" w:themeTint="F2"/>
              </w:rPr>
              <w:t>Delegation</w:t>
            </w:r>
            <w:bookmarkEnd w:id="794"/>
            <w:bookmarkEnd w:id="795"/>
            <w:bookmarkEnd w:id="796"/>
          </w:p>
        </w:tc>
        <w:tc>
          <w:tcPr>
            <w:tcW w:w="3846" w:type="pct"/>
            <w:gridSpan w:val="2"/>
            <w:tcBorders>
              <w:top w:val="nil"/>
              <w:left w:val="nil"/>
              <w:bottom w:val="nil"/>
              <w:right w:val="nil"/>
            </w:tcBorders>
          </w:tcPr>
          <w:p w14:paraId="4EA30DD9" w14:textId="7A684909" w:rsidR="00ED5291" w:rsidRPr="00465C52" w:rsidRDefault="001C06E9"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Unless o</w:t>
            </w:r>
            <w:r w:rsidR="00ED5291" w:rsidRPr="00465C52">
              <w:rPr>
                <w:color w:val="0D0D0D" w:themeColor="text1" w:themeTint="F2"/>
              </w:rPr>
              <w:t xml:space="preserve">therwise </w:t>
            </w:r>
            <w:r w:rsidR="00ED5291" w:rsidRPr="00465C52">
              <w:rPr>
                <w:b/>
                <w:color w:val="0D0D0D" w:themeColor="text1" w:themeTint="F2"/>
              </w:rPr>
              <w:t>specified in the PCC,</w:t>
            </w:r>
            <w:r w:rsidR="00ED5291" w:rsidRPr="00465C52">
              <w:rPr>
                <w:color w:val="0D0D0D" w:themeColor="text1" w:themeTint="F2"/>
              </w:rPr>
              <w:t xml:space="preserve"> the Project Manager may delegate any of his duties and responsibilities to other people, except to the Adjudicator, after notifying the Contractor, and may revoke any delegation after notifying the Contractor.</w:t>
            </w:r>
          </w:p>
        </w:tc>
      </w:tr>
      <w:tr w:rsidR="0016255D" w:rsidRPr="00465C52" w14:paraId="2A42FF53" w14:textId="77777777" w:rsidTr="004B5A5B">
        <w:tc>
          <w:tcPr>
            <w:tcW w:w="1154" w:type="pct"/>
            <w:tcBorders>
              <w:top w:val="nil"/>
              <w:left w:val="nil"/>
              <w:bottom w:val="nil"/>
              <w:right w:val="nil"/>
            </w:tcBorders>
          </w:tcPr>
          <w:p w14:paraId="080E94D7" w14:textId="40018111"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797" w:name="_Toc333923229"/>
            <w:bookmarkStart w:id="798" w:name="_Toc497228213"/>
            <w:bookmarkStart w:id="799" w:name="_Toc25317344"/>
            <w:r w:rsidRPr="00465C52">
              <w:rPr>
                <w:color w:val="0D0D0D" w:themeColor="text1" w:themeTint="F2"/>
              </w:rPr>
              <w:t>Communica</w:t>
            </w:r>
            <w:r w:rsidRPr="00465C52">
              <w:rPr>
                <w:color w:val="0D0D0D" w:themeColor="text1" w:themeTint="F2"/>
              </w:rPr>
              <w:softHyphen/>
              <w:t>tions</w:t>
            </w:r>
            <w:bookmarkEnd w:id="797"/>
            <w:bookmarkEnd w:id="798"/>
            <w:bookmarkEnd w:id="799"/>
          </w:p>
        </w:tc>
        <w:tc>
          <w:tcPr>
            <w:tcW w:w="3846" w:type="pct"/>
            <w:gridSpan w:val="2"/>
            <w:tcBorders>
              <w:top w:val="nil"/>
              <w:left w:val="nil"/>
              <w:bottom w:val="nil"/>
              <w:right w:val="nil"/>
            </w:tcBorders>
          </w:tcPr>
          <w:p w14:paraId="3270BE58"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Communications between parties that are referred to in the Conditions shall be effective only when in writing. A notice shall be effective only when it is delivered.</w:t>
            </w:r>
          </w:p>
        </w:tc>
      </w:tr>
      <w:tr w:rsidR="0016255D" w:rsidRPr="00465C52" w14:paraId="73DE5608" w14:textId="77777777" w:rsidTr="004B5A5B">
        <w:tc>
          <w:tcPr>
            <w:tcW w:w="1154" w:type="pct"/>
            <w:tcBorders>
              <w:top w:val="nil"/>
              <w:left w:val="nil"/>
              <w:bottom w:val="nil"/>
              <w:right w:val="nil"/>
            </w:tcBorders>
          </w:tcPr>
          <w:p w14:paraId="6749E652" w14:textId="58373A2E"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00" w:name="_Toc333923230"/>
            <w:bookmarkStart w:id="801" w:name="_Toc497228214"/>
            <w:bookmarkStart w:id="802" w:name="_Toc25317345"/>
            <w:r w:rsidRPr="00465C52">
              <w:rPr>
                <w:color w:val="0D0D0D" w:themeColor="text1" w:themeTint="F2"/>
              </w:rPr>
              <w:t>Subcontracting</w:t>
            </w:r>
            <w:bookmarkEnd w:id="800"/>
            <w:bookmarkEnd w:id="801"/>
            <w:bookmarkEnd w:id="802"/>
          </w:p>
        </w:tc>
        <w:tc>
          <w:tcPr>
            <w:tcW w:w="3846" w:type="pct"/>
            <w:gridSpan w:val="2"/>
            <w:tcBorders>
              <w:top w:val="nil"/>
              <w:left w:val="nil"/>
              <w:bottom w:val="nil"/>
              <w:right w:val="nil"/>
            </w:tcBorders>
          </w:tcPr>
          <w:p w14:paraId="03A51158"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Contractor may subcontract with the approval of the Project Manager but may not assign the Contract without the approval of the Employer in writing. Subcontracting shall not alter the Contractor’s obligations.</w:t>
            </w:r>
            <w:r w:rsidR="00D70B5F" w:rsidRPr="00465C52">
              <w:rPr>
                <w:color w:val="0D0D0D" w:themeColor="text1" w:themeTint="F2"/>
              </w:rPr>
              <w:t xml:space="preserve"> </w:t>
            </w:r>
            <w:r w:rsidR="00D70B5F" w:rsidRPr="00465C52">
              <w:rPr>
                <w:rFonts w:eastAsia="Arial Narrow"/>
                <w:color w:val="0D0D0D" w:themeColor="text1" w:themeTint="F2"/>
              </w:rPr>
              <w:t>The Contractor shall require that its Subcontractors execute the Works in accordance with the Contract, including complying with the relevant ES requirements</w:t>
            </w:r>
            <w:r w:rsidR="00A42622" w:rsidRPr="00465C52">
              <w:rPr>
                <w:rFonts w:eastAsia="Arial Narrow"/>
                <w:color w:val="0D0D0D" w:themeColor="text1" w:themeTint="F2"/>
              </w:rPr>
              <w:t xml:space="preserve"> and the obligations set out in Sub-Clause </w:t>
            </w:r>
            <w:r w:rsidR="007A52D8" w:rsidRPr="00465C52">
              <w:rPr>
                <w:rFonts w:eastAsia="Arial Narrow"/>
                <w:color w:val="0D0D0D" w:themeColor="text1" w:themeTint="F2"/>
              </w:rPr>
              <w:t>28.1</w:t>
            </w:r>
            <w:r w:rsidR="003F3736" w:rsidRPr="00465C52">
              <w:rPr>
                <w:rFonts w:eastAsia="Arial Narrow"/>
                <w:color w:val="0D0D0D" w:themeColor="text1" w:themeTint="F2"/>
              </w:rPr>
              <w:t>.</w:t>
            </w:r>
          </w:p>
          <w:p w14:paraId="1915C975" w14:textId="025ECA58" w:rsidR="00AB77F4" w:rsidRPr="00465C52" w:rsidRDefault="006201DF"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noProof/>
                <w:color w:val="0D0D0D" w:themeColor="text1" w:themeTint="F2"/>
              </w:rPr>
              <w:t>S</w:t>
            </w:r>
            <w:r w:rsidR="00AB77F4" w:rsidRPr="00465C52">
              <w:rPr>
                <w:noProof/>
                <w:color w:val="0D0D0D" w:themeColor="text1" w:themeTint="F2"/>
              </w:rPr>
              <w:t>ubmision by the Contractor</w:t>
            </w:r>
            <w:r w:rsidRPr="00465C52">
              <w:rPr>
                <w:noProof/>
                <w:color w:val="0D0D0D" w:themeColor="text1" w:themeTint="F2"/>
              </w:rPr>
              <w:t xml:space="preserve"> for approval of the Project Manager</w:t>
            </w:r>
            <w:r w:rsidR="00AB77F4" w:rsidRPr="00465C52">
              <w:rPr>
                <w:noProof/>
                <w:color w:val="0D0D0D" w:themeColor="text1" w:themeTint="F2"/>
              </w:rPr>
              <w:t>, addition of any Subcontractor not named in the Contract, shall also include the Subcontractor’s declaration in accordance with Appendix C- Sexual exploitation and Abuse (SEA) and/or Sexual Harassment (SH) Performance Declaration</w:t>
            </w:r>
          </w:p>
        </w:tc>
      </w:tr>
      <w:tr w:rsidR="0016255D" w:rsidRPr="00465C52" w14:paraId="7E9F2931" w14:textId="77777777" w:rsidTr="004B5A5B">
        <w:tc>
          <w:tcPr>
            <w:tcW w:w="1154" w:type="pct"/>
            <w:tcBorders>
              <w:top w:val="nil"/>
              <w:left w:val="nil"/>
              <w:bottom w:val="nil"/>
              <w:right w:val="nil"/>
            </w:tcBorders>
          </w:tcPr>
          <w:p w14:paraId="33976A84" w14:textId="07129534"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03" w:name="_Toc333923231"/>
            <w:bookmarkStart w:id="804" w:name="_Toc497228215"/>
            <w:bookmarkStart w:id="805" w:name="_Toc25317346"/>
            <w:r w:rsidRPr="00465C52">
              <w:rPr>
                <w:color w:val="0D0D0D" w:themeColor="text1" w:themeTint="F2"/>
              </w:rPr>
              <w:t>Other Contractors</w:t>
            </w:r>
            <w:bookmarkEnd w:id="803"/>
            <w:bookmarkEnd w:id="804"/>
            <w:bookmarkEnd w:id="805"/>
          </w:p>
        </w:tc>
        <w:tc>
          <w:tcPr>
            <w:tcW w:w="3846" w:type="pct"/>
            <w:gridSpan w:val="2"/>
            <w:tcBorders>
              <w:top w:val="nil"/>
              <w:left w:val="nil"/>
              <w:bottom w:val="nil"/>
              <w:right w:val="nil"/>
            </w:tcBorders>
          </w:tcPr>
          <w:p w14:paraId="52DE1C4C"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The Contractor shall cooperate and share the Site with other contractors, public authorities, utilities, and the Employer between the dates given in the Schedule of Other Contractors, as </w:t>
            </w:r>
            <w:r w:rsidRPr="00465C52">
              <w:rPr>
                <w:b/>
                <w:color w:val="0D0D0D" w:themeColor="text1" w:themeTint="F2"/>
              </w:rPr>
              <w:t>referred to in the PCC.</w:t>
            </w:r>
            <w:r w:rsidRPr="00465C52">
              <w:rPr>
                <w:color w:val="0D0D0D" w:themeColor="text1" w:themeTint="F2"/>
              </w:rPr>
              <w:t xml:space="preserve"> The Contractor shall also provide facilities and services for them as described in the Schedule. The Employer may modify the Schedule of Other </w:t>
            </w:r>
            <w:proofErr w:type="gramStart"/>
            <w:r w:rsidRPr="00465C52">
              <w:rPr>
                <w:color w:val="0D0D0D" w:themeColor="text1" w:themeTint="F2"/>
              </w:rPr>
              <w:t>Contractors, and</w:t>
            </w:r>
            <w:proofErr w:type="gramEnd"/>
            <w:r w:rsidRPr="00465C52">
              <w:rPr>
                <w:color w:val="0D0D0D" w:themeColor="text1" w:themeTint="F2"/>
              </w:rPr>
              <w:t xml:space="preserve"> shall notify the Contractor of any such modification.</w:t>
            </w:r>
          </w:p>
          <w:p w14:paraId="2DF0815A" w14:textId="0985309E"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bookmarkStart w:id="806" w:name="_Toc14461998"/>
            <w:bookmarkStart w:id="807" w:name="_Toc14463718"/>
            <w:r w:rsidRPr="00465C52">
              <w:rPr>
                <w:color w:val="0D0D0D" w:themeColor="text1" w:themeTint="F2"/>
              </w:rPr>
              <w:t>The Contractor shall also, as stated in the Specification or as instructed by the Project Manager, cooperate with and allow appropriate opportunities for the Employer’s or any other personnel, notified to the Contractor by the Employer or Project Manager, to conduct any environmental and social assessment.</w:t>
            </w:r>
            <w:bookmarkEnd w:id="806"/>
            <w:bookmarkEnd w:id="807"/>
          </w:p>
        </w:tc>
      </w:tr>
      <w:tr w:rsidR="0016255D" w:rsidRPr="00465C52" w14:paraId="61BE4A0B" w14:textId="77777777" w:rsidTr="004B5A5B">
        <w:trPr>
          <w:cantSplit/>
        </w:trPr>
        <w:tc>
          <w:tcPr>
            <w:tcW w:w="1154" w:type="pct"/>
            <w:tcBorders>
              <w:top w:val="nil"/>
              <w:left w:val="nil"/>
              <w:bottom w:val="nil"/>
              <w:right w:val="nil"/>
            </w:tcBorders>
          </w:tcPr>
          <w:p w14:paraId="3AFC324A" w14:textId="6B00C146"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08" w:name="_Toc333923232"/>
            <w:bookmarkStart w:id="809" w:name="_Toc497228216"/>
            <w:bookmarkStart w:id="810" w:name="_Toc25317347"/>
            <w:r w:rsidRPr="00465C52">
              <w:rPr>
                <w:color w:val="0D0D0D" w:themeColor="text1" w:themeTint="F2"/>
              </w:rPr>
              <w:lastRenderedPageBreak/>
              <w:t>Personnel and Equipment</w:t>
            </w:r>
            <w:bookmarkEnd w:id="808"/>
            <w:bookmarkEnd w:id="809"/>
            <w:bookmarkEnd w:id="810"/>
          </w:p>
        </w:tc>
        <w:tc>
          <w:tcPr>
            <w:tcW w:w="3846" w:type="pct"/>
            <w:gridSpan w:val="2"/>
            <w:tcBorders>
              <w:top w:val="nil"/>
              <w:left w:val="nil"/>
              <w:bottom w:val="nil"/>
              <w:right w:val="nil"/>
            </w:tcBorders>
          </w:tcPr>
          <w:p w14:paraId="78221387"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noProof/>
                <w:color w:val="0D0D0D" w:themeColor="text1" w:themeTint="F2"/>
                <w:szCs w:val="20"/>
              </w:rPr>
            </w:pPr>
            <w:r w:rsidRPr="00465C52">
              <w:rPr>
                <w:color w:val="0D0D0D" w:themeColor="text1" w:themeTint="F2"/>
              </w:rPr>
              <w:t>The</w:t>
            </w:r>
            <w:r w:rsidRPr="00465C52">
              <w:rPr>
                <w:noProof/>
                <w:color w:val="0D0D0D" w:themeColor="text1" w:themeTint="F2"/>
                <w:szCs w:val="20"/>
              </w:rPr>
              <w:t xml:space="preserve"> Contractor shall employ the Key Personnel and use the Equipment identified in its Bid, to carry out the Works or other personnel and Equipment approved by the Project Manager. The Project Manager shall approve any proposed replacement of Key Personnel and Equipment only if their relevant qualifications or characteristics are substantially equal to or better than those proposed in the Bid.</w:t>
            </w:r>
          </w:p>
          <w:p w14:paraId="4E54094B"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szCs w:val="20"/>
              </w:rPr>
              <w:t xml:space="preserve">The Project Manager may require the Contractor to remove (or cause to </w:t>
            </w:r>
            <w:proofErr w:type="gramStart"/>
            <w:r w:rsidRPr="00465C52">
              <w:rPr>
                <w:color w:val="0D0D0D" w:themeColor="text1" w:themeTint="F2"/>
                <w:szCs w:val="20"/>
              </w:rPr>
              <w:t>be removed</w:t>
            </w:r>
            <w:proofErr w:type="gramEnd"/>
            <w:r w:rsidRPr="00465C52">
              <w:rPr>
                <w:color w:val="0D0D0D" w:themeColor="text1" w:themeTint="F2"/>
                <w:szCs w:val="20"/>
              </w:rPr>
              <w:t>) any person employed on the Site or Works, including the Key Personnel (if any), who:</w:t>
            </w:r>
          </w:p>
          <w:p w14:paraId="08F567C7" w14:textId="77777777" w:rsidR="00ED5291" w:rsidRPr="00465C52" w:rsidRDefault="00ED5291" w:rsidP="00151EF3">
            <w:pPr>
              <w:pStyle w:val="ListParagraph"/>
              <w:numPr>
                <w:ilvl w:val="0"/>
                <w:numId w:val="68"/>
              </w:numPr>
              <w:spacing w:before="120" w:after="120"/>
              <w:ind w:left="884"/>
              <w:jc w:val="both"/>
              <w:rPr>
                <w:color w:val="0D0D0D" w:themeColor="text1" w:themeTint="F2"/>
              </w:rPr>
            </w:pPr>
            <w:r w:rsidRPr="00465C52">
              <w:rPr>
                <w:color w:val="0D0D0D" w:themeColor="text1" w:themeTint="F2"/>
              </w:rPr>
              <w:t>persists in any misconduct or lack of care;</w:t>
            </w:r>
          </w:p>
          <w:p w14:paraId="499AF57D" w14:textId="77777777" w:rsidR="00ED5291" w:rsidRPr="00465C52" w:rsidRDefault="00ED5291" w:rsidP="00151EF3">
            <w:pPr>
              <w:pStyle w:val="ListParagraph"/>
              <w:numPr>
                <w:ilvl w:val="0"/>
                <w:numId w:val="68"/>
              </w:numPr>
              <w:spacing w:before="120" w:after="120"/>
              <w:ind w:left="884"/>
              <w:jc w:val="both"/>
              <w:rPr>
                <w:color w:val="0D0D0D" w:themeColor="text1" w:themeTint="F2"/>
              </w:rPr>
            </w:pPr>
            <w:r w:rsidRPr="00465C52">
              <w:rPr>
                <w:color w:val="0D0D0D" w:themeColor="text1" w:themeTint="F2"/>
              </w:rPr>
              <w:t>carries out duties incompetently or negligently;</w:t>
            </w:r>
          </w:p>
          <w:p w14:paraId="58C89F17" w14:textId="77777777" w:rsidR="00ED5291" w:rsidRPr="00465C52" w:rsidRDefault="00ED5291" w:rsidP="00151EF3">
            <w:pPr>
              <w:pStyle w:val="ListParagraph"/>
              <w:numPr>
                <w:ilvl w:val="0"/>
                <w:numId w:val="68"/>
              </w:numPr>
              <w:spacing w:before="120" w:after="120"/>
              <w:ind w:left="884"/>
              <w:jc w:val="both"/>
              <w:rPr>
                <w:color w:val="0D0D0D" w:themeColor="text1" w:themeTint="F2"/>
              </w:rPr>
            </w:pPr>
            <w:r w:rsidRPr="00465C52">
              <w:rPr>
                <w:color w:val="0D0D0D" w:themeColor="text1" w:themeTint="F2"/>
              </w:rPr>
              <w:t>fails to comply with any provision of the Contract;</w:t>
            </w:r>
          </w:p>
          <w:p w14:paraId="238C17AA" w14:textId="77777777" w:rsidR="00ED5291" w:rsidRPr="00465C52" w:rsidRDefault="00ED5291" w:rsidP="00151EF3">
            <w:pPr>
              <w:pStyle w:val="ListParagraph"/>
              <w:numPr>
                <w:ilvl w:val="0"/>
                <w:numId w:val="68"/>
              </w:numPr>
              <w:spacing w:before="120" w:after="120"/>
              <w:ind w:left="884"/>
              <w:jc w:val="both"/>
              <w:rPr>
                <w:color w:val="0D0D0D" w:themeColor="text1" w:themeTint="F2"/>
              </w:rPr>
            </w:pPr>
            <w:r w:rsidRPr="00465C52">
              <w:rPr>
                <w:color w:val="0D0D0D" w:themeColor="text1" w:themeTint="F2"/>
              </w:rPr>
              <w:t>persists in any conduct which is prejudicial to safety, health, or the protection of the environment;</w:t>
            </w:r>
          </w:p>
          <w:p w14:paraId="50749439" w14:textId="77777777" w:rsidR="00ED5291" w:rsidRPr="00465C52" w:rsidRDefault="00ED5291" w:rsidP="00151EF3">
            <w:pPr>
              <w:pStyle w:val="ListParagraph"/>
              <w:numPr>
                <w:ilvl w:val="0"/>
                <w:numId w:val="68"/>
              </w:numPr>
              <w:spacing w:before="120" w:after="120"/>
              <w:ind w:left="884"/>
              <w:jc w:val="both"/>
              <w:rPr>
                <w:color w:val="0D0D0D" w:themeColor="text1" w:themeTint="F2"/>
              </w:rPr>
            </w:pPr>
            <w:r w:rsidRPr="00465C52">
              <w:rPr>
                <w:color w:val="0D0D0D" w:themeColor="text1" w:themeTint="F2"/>
              </w:rPr>
              <w:t xml:space="preserve">based on reasonable evidence, is determined to have engaged in Fraud and Corruption during the execution of the Works; </w:t>
            </w:r>
          </w:p>
          <w:p w14:paraId="236722C7" w14:textId="04D49FBD" w:rsidR="00ED5291" w:rsidRPr="00465C52" w:rsidRDefault="00ED5291" w:rsidP="00151EF3">
            <w:pPr>
              <w:pStyle w:val="ListParagraph"/>
              <w:numPr>
                <w:ilvl w:val="0"/>
                <w:numId w:val="68"/>
              </w:numPr>
              <w:spacing w:before="120" w:after="120"/>
              <w:ind w:left="884"/>
              <w:jc w:val="both"/>
              <w:rPr>
                <w:color w:val="0D0D0D" w:themeColor="text1" w:themeTint="F2"/>
              </w:rPr>
            </w:pPr>
            <w:r w:rsidRPr="00465C52">
              <w:rPr>
                <w:color w:val="0D0D0D" w:themeColor="text1" w:themeTint="F2"/>
              </w:rPr>
              <w:t xml:space="preserve">has been recruited </w:t>
            </w:r>
            <w:proofErr w:type="gramStart"/>
            <w:r w:rsidRPr="00465C52">
              <w:rPr>
                <w:color w:val="0D0D0D" w:themeColor="text1" w:themeTint="F2"/>
              </w:rPr>
              <w:t>from</w:t>
            </w:r>
            <w:proofErr w:type="gramEnd"/>
            <w:r w:rsidRPr="00465C52">
              <w:rPr>
                <w:color w:val="0D0D0D" w:themeColor="text1" w:themeTint="F2"/>
              </w:rPr>
              <w:t xml:space="preserve"> the Employer’s </w:t>
            </w:r>
            <w:r w:rsidR="00AC6E6A" w:rsidRPr="00465C52">
              <w:rPr>
                <w:color w:val="0D0D0D" w:themeColor="text1" w:themeTint="F2"/>
              </w:rPr>
              <w:t>Personnel</w:t>
            </w:r>
            <w:r w:rsidRPr="00465C52">
              <w:rPr>
                <w:color w:val="0D0D0D" w:themeColor="text1" w:themeTint="F2"/>
              </w:rPr>
              <w:t>;</w:t>
            </w:r>
          </w:p>
          <w:p w14:paraId="46ADFE7D" w14:textId="77777777" w:rsidR="00ED5291" w:rsidRPr="00465C52" w:rsidRDefault="00ED5291" w:rsidP="00151EF3">
            <w:pPr>
              <w:pStyle w:val="ListParagraph"/>
              <w:numPr>
                <w:ilvl w:val="0"/>
                <w:numId w:val="68"/>
              </w:numPr>
              <w:spacing w:before="120" w:after="120"/>
              <w:ind w:left="884"/>
              <w:jc w:val="both"/>
              <w:rPr>
                <w:color w:val="0D0D0D" w:themeColor="text1" w:themeTint="F2"/>
              </w:rPr>
            </w:pPr>
            <w:r w:rsidRPr="00465C52">
              <w:rPr>
                <w:color w:val="0D0D0D" w:themeColor="text1" w:themeTint="F2"/>
              </w:rPr>
              <w:t>undertakes behavior which breaches the Code of Conduct for Contractor’s Personnel (ES).</w:t>
            </w:r>
          </w:p>
          <w:p w14:paraId="1C08E538" w14:textId="77777777" w:rsidR="00ED5291" w:rsidRPr="00465C52" w:rsidRDefault="00ED5291" w:rsidP="00347DB2">
            <w:pPr>
              <w:spacing w:before="120" w:after="120"/>
              <w:ind w:left="530"/>
              <w:contextualSpacing/>
              <w:jc w:val="both"/>
              <w:rPr>
                <w:color w:val="0D0D0D" w:themeColor="text1" w:themeTint="F2"/>
                <w:szCs w:val="20"/>
              </w:rPr>
            </w:pPr>
            <w:r w:rsidRPr="00465C52">
              <w:rPr>
                <w:color w:val="0D0D0D" w:themeColor="text1" w:themeTint="F2"/>
                <w:szCs w:val="20"/>
              </w:rPr>
              <w:t xml:space="preserve">If appropriate, the Contractor shall then promptly appoint (or cause to be appointed) a suitable replacement with equivalent skills and experience. </w:t>
            </w:r>
          </w:p>
          <w:p w14:paraId="1C4E46B9" w14:textId="55A6DC0A" w:rsidR="00ED5291" w:rsidRPr="00465C52" w:rsidRDefault="00ED5291" w:rsidP="00347DB2">
            <w:pPr>
              <w:suppressAutoHyphens/>
              <w:overflowPunct w:val="0"/>
              <w:autoSpaceDE w:val="0"/>
              <w:autoSpaceDN w:val="0"/>
              <w:adjustRightInd w:val="0"/>
              <w:spacing w:before="120" w:after="120"/>
              <w:ind w:left="530" w:right="36"/>
              <w:contextualSpacing/>
              <w:jc w:val="both"/>
              <w:textAlignment w:val="baseline"/>
              <w:rPr>
                <w:noProof/>
                <w:color w:val="0D0D0D" w:themeColor="text1" w:themeTint="F2"/>
                <w:szCs w:val="20"/>
              </w:rPr>
            </w:pPr>
            <w:r w:rsidRPr="00465C52">
              <w:rPr>
                <w:color w:val="0D0D0D" w:themeColor="text1" w:themeTint="F2"/>
                <w:szCs w:val="20"/>
              </w:rPr>
              <w:t xml:space="preserve">Notwithstanding any requirement from the Project Manager to remove or </w:t>
            </w:r>
            <w:proofErr w:type="gramStart"/>
            <w:r w:rsidRPr="00465C52">
              <w:rPr>
                <w:color w:val="0D0D0D" w:themeColor="text1" w:themeTint="F2"/>
                <w:szCs w:val="20"/>
              </w:rPr>
              <w:t>cause to remove</w:t>
            </w:r>
            <w:proofErr w:type="gramEnd"/>
            <w:r w:rsidRPr="00465C52">
              <w:rPr>
                <w:color w:val="0D0D0D" w:themeColor="text1" w:themeTint="F2"/>
                <w:szCs w:val="20"/>
              </w:rPr>
              <w:t xml:space="preserve"> any person, the Contractor shall take immediate action as appropriate in response to any violation of (a) through (g) above. Such immediate action shall include removing (or causing to be removed) from the Site or other places where the Works are being carried out, any Contractor’s Personnel who engages in (a), (b), (c), (d), (e) or (g) above or has been recruited as stated in (f) above.</w:t>
            </w:r>
          </w:p>
          <w:p w14:paraId="01FBF596" w14:textId="6C00C550"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szCs w:val="20"/>
              </w:rPr>
            </w:pPr>
            <w:r w:rsidRPr="00465C52">
              <w:rPr>
                <w:color w:val="0D0D0D" w:themeColor="text1" w:themeTint="F2"/>
                <w:szCs w:val="20"/>
              </w:rPr>
              <w:t>The Contractor shall take all necessary safety measures to avoid the occurrence of incidents and injuries to any third party</w:t>
            </w:r>
            <w:r w:rsidR="00844717" w:rsidRPr="00465C52">
              <w:rPr>
                <w:color w:val="0D0D0D" w:themeColor="text1" w:themeTint="F2"/>
                <w:szCs w:val="20"/>
              </w:rPr>
              <w:t>,</w:t>
            </w:r>
            <w:r w:rsidRPr="00465C52">
              <w:rPr>
                <w:color w:val="0D0D0D" w:themeColor="text1" w:themeTint="F2"/>
                <w:szCs w:val="20"/>
              </w:rPr>
              <w:t xml:space="preserve"> associated with the use of</w:t>
            </w:r>
            <w:r w:rsidR="00844717" w:rsidRPr="00465C52">
              <w:rPr>
                <w:color w:val="0D0D0D" w:themeColor="text1" w:themeTint="F2"/>
                <w:szCs w:val="20"/>
              </w:rPr>
              <w:t xml:space="preserve">, if any, </w:t>
            </w:r>
            <w:r w:rsidRPr="00465C52">
              <w:rPr>
                <w:color w:val="0D0D0D" w:themeColor="text1" w:themeTint="F2"/>
                <w:szCs w:val="20"/>
              </w:rPr>
              <w:t xml:space="preserve">Equipment on public roads or other public infrastructure. The Contractor shall monitor road safety incidents and accidents to identify negative safety </w:t>
            </w:r>
            <w:proofErr w:type="gramStart"/>
            <w:r w:rsidRPr="00465C52">
              <w:rPr>
                <w:color w:val="0D0D0D" w:themeColor="text1" w:themeTint="F2"/>
                <w:szCs w:val="20"/>
              </w:rPr>
              <w:t>issues, and</w:t>
            </w:r>
            <w:proofErr w:type="gramEnd"/>
            <w:r w:rsidRPr="00465C52">
              <w:rPr>
                <w:color w:val="0D0D0D" w:themeColor="text1" w:themeTint="F2"/>
                <w:szCs w:val="20"/>
              </w:rPr>
              <w:t xml:space="preserve"> establish and implement necessary measures to resolve them.</w:t>
            </w:r>
          </w:p>
          <w:p w14:paraId="3A092ED2" w14:textId="77777777" w:rsidR="00ED5291" w:rsidRPr="00465C52" w:rsidRDefault="16DCC97D"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Labor</w:t>
            </w:r>
          </w:p>
          <w:p w14:paraId="3532C8D1" w14:textId="77777777" w:rsidR="00ED5291" w:rsidRPr="00465C52" w:rsidRDefault="00ED5291" w:rsidP="00151EF3">
            <w:pPr>
              <w:pStyle w:val="ListParagraph"/>
              <w:numPr>
                <w:ilvl w:val="2"/>
                <w:numId w:val="67"/>
              </w:numPr>
              <w:spacing w:before="120" w:after="120"/>
              <w:ind w:right="-72"/>
              <w:jc w:val="both"/>
              <w:rPr>
                <w:color w:val="0D0D0D" w:themeColor="text1" w:themeTint="F2"/>
              </w:rPr>
            </w:pPr>
            <w:r w:rsidRPr="00465C52">
              <w:rPr>
                <w:i/>
                <w:color w:val="0D0D0D" w:themeColor="text1" w:themeTint="F2"/>
              </w:rPr>
              <w:t>Engagement of Staff and Labor.</w:t>
            </w:r>
            <w:r w:rsidRPr="00465C52">
              <w:rPr>
                <w:color w:val="0D0D0D" w:themeColor="text1" w:themeTint="F2"/>
              </w:rPr>
              <w:t xml:space="preserve"> The Contractor shall provide and employ on the Site for the execution of the Works such skilled, semi-skilled and unskilled labor as is necessary for the proper and timely execution of the Contract. The Contractor is encouraged, to the extent practicable and reasonable, to employ staff and labor with appropriate qualifications and experience from sources within the Country.</w:t>
            </w:r>
          </w:p>
          <w:p w14:paraId="7FE8BCDC" w14:textId="7F073800" w:rsidR="00ED5291" w:rsidRPr="00465C52" w:rsidRDefault="00ED5291" w:rsidP="00347DB2">
            <w:pPr>
              <w:pStyle w:val="ListParagraph"/>
              <w:spacing w:before="120" w:after="120"/>
              <w:ind w:right="-72"/>
              <w:jc w:val="both"/>
              <w:rPr>
                <w:color w:val="0D0D0D" w:themeColor="text1" w:themeTint="F2"/>
              </w:rPr>
            </w:pPr>
            <w:r w:rsidRPr="00465C52">
              <w:rPr>
                <w:color w:val="0D0D0D" w:themeColor="text1" w:themeTint="F2"/>
              </w:rPr>
              <w:t xml:space="preserve">Unless otherwise provided in the Contract, the Contractor shall be responsible for the recruitment, transportation, accommodation </w:t>
            </w:r>
            <w:r w:rsidR="006A52BE" w:rsidRPr="00465C52">
              <w:rPr>
                <w:color w:val="0D0D0D" w:themeColor="text1" w:themeTint="F2"/>
              </w:rPr>
              <w:t xml:space="preserve">and </w:t>
            </w:r>
            <w:r w:rsidR="00BE22AB" w:rsidRPr="00465C52">
              <w:rPr>
                <w:color w:val="0D0D0D" w:themeColor="text1" w:themeTint="F2"/>
              </w:rPr>
              <w:t xml:space="preserve">welfare facilities in accordance with </w:t>
            </w:r>
            <w:r w:rsidR="00D64E4E" w:rsidRPr="00465C52">
              <w:rPr>
                <w:color w:val="0D0D0D" w:themeColor="text1" w:themeTint="F2"/>
              </w:rPr>
              <w:t xml:space="preserve">GCC </w:t>
            </w:r>
            <w:r w:rsidR="00BE22AB" w:rsidRPr="00465C52">
              <w:rPr>
                <w:color w:val="0D0D0D" w:themeColor="text1" w:themeTint="F2"/>
              </w:rPr>
              <w:t>Sub-Clause 9.4</w:t>
            </w:r>
            <w:r w:rsidR="00367DEE" w:rsidRPr="00465C52">
              <w:rPr>
                <w:color w:val="0D0D0D" w:themeColor="text1" w:themeTint="F2"/>
              </w:rPr>
              <w:t>.</w:t>
            </w:r>
            <w:r w:rsidR="00BE22AB" w:rsidRPr="00465C52">
              <w:rPr>
                <w:color w:val="0D0D0D" w:themeColor="text1" w:themeTint="F2"/>
              </w:rPr>
              <w:t>6, of the Contractor’s Personnel</w:t>
            </w:r>
            <w:r w:rsidR="006A52BE" w:rsidRPr="00465C52">
              <w:rPr>
                <w:color w:val="0D0D0D" w:themeColor="text1" w:themeTint="F2"/>
              </w:rPr>
              <w:t>,</w:t>
            </w:r>
            <w:r w:rsidRPr="00465C52">
              <w:rPr>
                <w:color w:val="0D0D0D" w:themeColor="text1" w:themeTint="F2"/>
              </w:rPr>
              <w:t xml:space="preserve"> and for all payments in connection therewith.</w:t>
            </w:r>
          </w:p>
          <w:p w14:paraId="1EA2390A" w14:textId="7D5456C4" w:rsidR="00ED5291" w:rsidRPr="00465C52" w:rsidRDefault="00ED5291" w:rsidP="00347DB2">
            <w:pPr>
              <w:spacing w:before="120" w:after="120"/>
              <w:ind w:left="720" w:right="-72"/>
              <w:contextualSpacing/>
              <w:jc w:val="both"/>
              <w:rPr>
                <w:color w:val="0D0D0D" w:themeColor="text1" w:themeTint="F2"/>
                <w:szCs w:val="20"/>
              </w:rPr>
            </w:pPr>
            <w:r w:rsidRPr="00465C52">
              <w:rPr>
                <w:color w:val="0D0D0D" w:themeColor="text1" w:themeTint="F2"/>
                <w:szCs w:val="20"/>
              </w:rPr>
              <w:t xml:space="preserve">The Contractor shall provide the Contractor’s Personnel information and documentation that are clear and understandable regarding their terms and conditions of employment. The information and documentation shall set out their rights under relevant labor laws </w:t>
            </w:r>
            <w:r w:rsidRPr="00465C52">
              <w:rPr>
                <w:color w:val="0D0D0D" w:themeColor="text1" w:themeTint="F2"/>
                <w:szCs w:val="20"/>
              </w:rPr>
              <w:lastRenderedPageBreak/>
              <w:t>applicable to the Contractor’s Personnel (which will include any applicable collective agreements), including their rights related to hours of work, wages, overtime, compensation and benefits, as well as those arising from any requirements in the Specification. The Contractor’s Personnel shall be informed when any material changes to their terms or conditions of employment occur.</w:t>
            </w:r>
          </w:p>
          <w:p w14:paraId="5072E483" w14:textId="77777777" w:rsidR="00ED5291" w:rsidRPr="00465C52" w:rsidRDefault="00ED5291" w:rsidP="00151EF3">
            <w:pPr>
              <w:pStyle w:val="ListParagraph"/>
              <w:numPr>
                <w:ilvl w:val="2"/>
                <w:numId w:val="67"/>
              </w:numPr>
              <w:spacing w:before="120" w:after="120"/>
              <w:ind w:right="-72"/>
              <w:jc w:val="both"/>
              <w:rPr>
                <w:color w:val="0D0D0D" w:themeColor="text1" w:themeTint="F2"/>
              </w:rPr>
            </w:pPr>
            <w:r w:rsidRPr="00465C52">
              <w:rPr>
                <w:i/>
                <w:color w:val="0D0D0D" w:themeColor="text1" w:themeTint="F2"/>
              </w:rPr>
              <w:t>Conditions of Labor.</w:t>
            </w:r>
            <w:r w:rsidRPr="00465C52">
              <w:rPr>
                <w:color w:val="0D0D0D" w:themeColor="text1" w:themeTint="F2"/>
              </w:rPr>
              <w:t xml:space="preserve"> The Contractor shall inform the Contractor’s Personnel about:</w:t>
            </w:r>
          </w:p>
          <w:p w14:paraId="62B5520D" w14:textId="2791AABF" w:rsidR="00ED5291" w:rsidRPr="00465C52" w:rsidRDefault="00ED5291" w:rsidP="00151EF3">
            <w:pPr>
              <w:pStyle w:val="ListParagraph"/>
              <w:numPr>
                <w:ilvl w:val="2"/>
                <w:numId w:val="63"/>
              </w:numPr>
              <w:tabs>
                <w:tab w:val="clear" w:pos="864"/>
              </w:tabs>
              <w:spacing w:before="120" w:after="120"/>
              <w:ind w:left="1066"/>
              <w:jc w:val="both"/>
              <w:rPr>
                <w:color w:val="0D0D0D" w:themeColor="text1" w:themeTint="F2"/>
              </w:rPr>
            </w:pPr>
            <w:r w:rsidRPr="00465C52">
              <w:rPr>
                <w:color w:val="0D0D0D" w:themeColor="text1" w:themeTint="F2"/>
              </w:rPr>
              <w:t>any deduction to their payment and the conditions of such deductions in accordance with the applicable laws or as stated in the Specification; and</w:t>
            </w:r>
          </w:p>
          <w:p w14:paraId="61199C1B" w14:textId="77777777" w:rsidR="00ED5291" w:rsidRPr="00465C52" w:rsidRDefault="00ED5291" w:rsidP="00151EF3">
            <w:pPr>
              <w:pStyle w:val="ListParagraph"/>
              <w:numPr>
                <w:ilvl w:val="2"/>
                <w:numId w:val="63"/>
              </w:numPr>
              <w:tabs>
                <w:tab w:val="clear" w:pos="864"/>
              </w:tabs>
              <w:spacing w:before="120" w:after="120"/>
              <w:ind w:left="1066"/>
              <w:jc w:val="both"/>
              <w:rPr>
                <w:color w:val="0D0D0D" w:themeColor="text1" w:themeTint="F2"/>
              </w:rPr>
            </w:pPr>
            <w:r w:rsidRPr="00465C52">
              <w:rPr>
                <w:color w:val="0D0D0D" w:themeColor="text1" w:themeTint="F2"/>
              </w:rPr>
              <w:t xml:space="preserve">their liability to pay personal income taxes in the Country in respect of such of their salaries, wages, allowances and any benefits as are subject to tax under the laws of the Country for the time being in force. </w:t>
            </w:r>
          </w:p>
          <w:p w14:paraId="2E869A6A" w14:textId="77777777" w:rsidR="00ED5291" w:rsidRPr="00465C52" w:rsidRDefault="00ED5291" w:rsidP="00347DB2">
            <w:pPr>
              <w:spacing w:before="120" w:after="120"/>
              <w:ind w:left="710"/>
              <w:contextualSpacing/>
              <w:jc w:val="both"/>
              <w:rPr>
                <w:color w:val="0D0D0D" w:themeColor="text1" w:themeTint="F2"/>
                <w:szCs w:val="20"/>
              </w:rPr>
            </w:pPr>
            <w:r w:rsidRPr="00465C52">
              <w:rPr>
                <w:color w:val="0D0D0D" w:themeColor="text1" w:themeTint="F2"/>
                <w:szCs w:val="20"/>
              </w:rPr>
              <w:t xml:space="preserve">The Contractor shall perform such duties </w:t>
            </w:r>
            <w:proofErr w:type="gramStart"/>
            <w:r w:rsidRPr="00465C52">
              <w:rPr>
                <w:color w:val="0D0D0D" w:themeColor="text1" w:themeTint="F2"/>
                <w:szCs w:val="20"/>
              </w:rPr>
              <w:t>in regard to</w:t>
            </w:r>
            <w:proofErr w:type="gramEnd"/>
            <w:r w:rsidRPr="00465C52">
              <w:rPr>
                <w:color w:val="0D0D0D" w:themeColor="text1" w:themeTint="F2"/>
                <w:szCs w:val="20"/>
              </w:rPr>
              <w:t xml:space="preserve"> such deductions thereof as may be imposed on him by such laws. </w:t>
            </w:r>
          </w:p>
          <w:p w14:paraId="040A45D1" w14:textId="1A501983" w:rsidR="0050384A" w:rsidRPr="00465C52" w:rsidRDefault="00ED5291" w:rsidP="00347DB2">
            <w:pPr>
              <w:spacing w:before="120" w:after="120"/>
              <w:ind w:left="710"/>
              <w:contextualSpacing/>
              <w:jc w:val="both"/>
              <w:rPr>
                <w:rFonts w:eastAsia="Arial Narrow"/>
                <w:color w:val="0D0D0D" w:themeColor="text1" w:themeTint="F2"/>
              </w:rPr>
            </w:pPr>
            <w:r w:rsidRPr="00465C52">
              <w:rPr>
                <w:color w:val="0D0D0D" w:themeColor="text1" w:themeTint="F2"/>
                <w:szCs w:val="20"/>
              </w:rPr>
              <w:t>Where required by applicable laws or as stated in the Specification, the Contractor shall provide the Contractor’s Personnel written notice of termination of employment and details of severance payments in a timely manner. The Contractor shall have paid the Contractor’s Personnel (either directly or where appropriate for their benefit) all due wages and entitlements including, as applicable, social security benefits and pension contributions, on or before the end of their engagement/ employment.</w:t>
            </w:r>
          </w:p>
          <w:p w14:paraId="060CDB6C" w14:textId="0DEF6BF1" w:rsidR="00ED5291" w:rsidRPr="00465C52" w:rsidRDefault="0050384A" w:rsidP="00151EF3">
            <w:pPr>
              <w:pStyle w:val="ListParagraph"/>
              <w:numPr>
                <w:ilvl w:val="2"/>
                <w:numId w:val="67"/>
              </w:numPr>
              <w:spacing w:before="120" w:after="120"/>
              <w:ind w:right="-72"/>
              <w:jc w:val="both"/>
              <w:rPr>
                <w:color w:val="0D0D0D" w:themeColor="text1" w:themeTint="F2"/>
              </w:rPr>
            </w:pPr>
            <w:r w:rsidRPr="00465C52">
              <w:rPr>
                <w:rFonts w:eastAsia="Arial Narrow"/>
                <w:color w:val="0D0D0D" w:themeColor="text1" w:themeTint="F2"/>
              </w:rPr>
              <w:t xml:space="preserve">The Contractor may bring into the Country any foreign personnel who are necessary for the execution of the Works to the extent allowed by the applicable Laws. The Contractor shall ensure that these personnel are provided with the required residence visas and work permits. The Employer will, if requested by the Contractor, use </w:t>
            </w:r>
            <w:proofErr w:type="gramStart"/>
            <w:r w:rsidRPr="00465C52">
              <w:rPr>
                <w:rFonts w:eastAsia="Arial Narrow"/>
                <w:color w:val="0D0D0D" w:themeColor="text1" w:themeTint="F2"/>
              </w:rPr>
              <w:t>its</w:t>
            </w:r>
            <w:proofErr w:type="gramEnd"/>
            <w:r w:rsidRPr="00465C52">
              <w:rPr>
                <w:rFonts w:eastAsia="Arial Narrow"/>
                <w:color w:val="0D0D0D" w:themeColor="text1" w:themeTint="F2"/>
              </w:rPr>
              <w:t xml:space="preserve"> best endeavors in a timely and expeditious manner to assist the Contractor in obtaining any local, state, national, or government permission required for bringing in the Contractor’s personnel</w:t>
            </w:r>
            <w:r w:rsidR="00ED5291" w:rsidRPr="00465C52">
              <w:rPr>
                <w:color w:val="0D0D0D" w:themeColor="text1" w:themeTint="F2"/>
              </w:rPr>
              <w:t>.</w:t>
            </w:r>
            <w:r w:rsidRPr="00465C52">
              <w:rPr>
                <w:color w:val="0D0D0D" w:themeColor="text1" w:themeTint="F2"/>
              </w:rPr>
              <w:t xml:space="preserve"> </w:t>
            </w:r>
          </w:p>
          <w:p w14:paraId="60132F22" w14:textId="77777777" w:rsidR="00ED5291" w:rsidRPr="00465C52" w:rsidRDefault="00ED5291" w:rsidP="00151EF3">
            <w:pPr>
              <w:pStyle w:val="ListParagraph"/>
              <w:numPr>
                <w:ilvl w:val="2"/>
                <w:numId w:val="67"/>
              </w:numPr>
              <w:spacing w:before="120" w:after="120"/>
              <w:ind w:right="-72"/>
              <w:jc w:val="both"/>
              <w:rPr>
                <w:color w:val="0D0D0D" w:themeColor="text1" w:themeTint="F2"/>
              </w:rPr>
            </w:pPr>
            <w:r w:rsidRPr="00465C52">
              <w:rPr>
                <w:color w:val="0D0D0D" w:themeColor="text1" w:themeTint="F2"/>
              </w:rPr>
              <w:t xml:space="preserve">The Contractor shall at its own expense provide the means of repatriation to and the Contractor’s Personnel employed on the Contract at the Site to their various home countries. It shall also provide suitable temporary maintenance of all such persons from the cessation of their employment on the Contract to the date programmed for their departure. </w:t>
            </w:r>
            <w:proofErr w:type="gramStart"/>
            <w:r w:rsidRPr="00465C52">
              <w:rPr>
                <w:color w:val="0D0D0D" w:themeColor="text1" w:themeTint="F2"/>
              </w:rPr>
              <w:t>In the event that</w:t>
            </w:r>
            <w:proofErr w:type="gramEnd"/>
            <w:r w:rsidRPr="00465C52">
              <w:rPr>
                <w:color w:val="0D0D0D" w:themeColor="text1" w:themeTint="F2"/>
              </w:rPr>
              <w:t xml:space="preserve"> the Contractor defaults in providing such means of transportation and temporary maintenance, the Employer may provide the same to such personnel and recover the cost of doing so from the Contractor.</w:t>
            </w:r>
          </w:p>
          <w:p w14:paraId="47A093EF" w14:textId="77777777" w:rsidR="00ED5291" w:rsidRPr="00465C52" w:rsidRDefault="00ED5291" w:rsidP="00151EF3">
            <w:pPr>
              <w:pStyle w:val="ListParagraph"/>
              <w:numPr>
                <w:ilvl w:val="2"/>
                <w:numId w:val="67"/>
              </w:numPr>
              <w:spacing w:before="120" w:after="120"/>
              <w:ind w:right="-72"/>
              <w:jc w:val="both"/>
              <w:rPr>
                <w:color w:val="0D0D0D" w:themeColor="text1" w:themeTint="F2"/>
              </w:rPr>
            </w:pPr>
            <w:r w:rsidRPr="00465C52">
              <w:rPr>
                <w:i/>
                <w:color w:val="0D0D0D" w:themeColor="text1" w:themeTint="F2"/>
              </w:rPr>
              <w:t>Disorderly conduct.</w:t>
            </w:r>
            <w:r w:rsidRPr="00465C52">
              <w:rPr>
                <w:color w:val="0D0D0D" w:themeColor="text1" w:themeTint="F2"/>
              </w:rPr>
              <w:t xml:space="preserve"> The Contractor </w:t>
            </w:r>
            <w:proofErr w:type="gramStart"/>
            <w:r w:rsidRPr="00465C52">
              <w:rPr>
                <w:color w:val="0D0D0D" w:themeColor="text1" w:themeTint="F2"/>
              </w:rPr>
              <w:t>shall at all times</w:t>
            </w:r>
            <w:proofErr w:type="gramEnd"/>
            <w:r w:rsidRPr="00465C52">
              <w:rPr>
                <w:color w:val="0D0D0D" w:themeColor="text1" w:themeTint="F2"/>
              </w:rPr>
              <w:t xml:space="preserve"> during the progress of the Contract use its best endeavors to prevent any unlawful, riotous or disorderly conduct or behavior by or amongst the Contractor’s Personnel. </w:t>
            </w:r>
          </w:p>
          <w:p w14:paraId="2B87F9FC" w14:textId="312E6B01" w:rsidR="00ED5291" w:rsidRPr="00465C52" w:rsidRDefault="00ED5291" w:rsidP="00151EF3">
            <w:pPr>
              <w:pStyle w:val="ListParagraph"/>
              <w:numPr>
                <w:ilvl w:val="2"/>
                <w:numId w:val="67"/>
              </w:numPr>
              <w:spacing w:before="120" w:after="120"/>
              <w:ind w:right="-72"/>
              <w:jc w:val="both"/>
              <w:rPr>
                <w:color w:val="0D0D0D" w:themeColor="text1" w:themeTint="F2"/>
              </w:rPr>
            </w:pPr>
            <w:r w:rsidRPr="00465C52">
              <w:rPr>
                <w:i/>
                <w:color w:val="0D0D0D" w:themeColor="text1" w:themeTint="F2"/>
              </w:rPr>
              <w:t>Facilities for Staff and Labor.</w:t>
            </w:r>
            <w:r w:rsidRPr="00465C52">
              <w:rPr>
                <w:color w:val="0D0D0D" w:themeColor="text1" w:themeTint="F2"/>
              </w:rPr>
              <w:t xml:space="preserve"> Except as otherwise stated in the Specification, the Contractor shall provide and maintain all necessary accommodation and welfare facilities for the Contractor’s Personnel. If stated in the Specification, the Contractor shall give access to or provide services that accommodate the physical, social and cultural </w:t>
            </w:r>
            <w:r w:rsidRPr="00465C52">
              <w:rPr>
                <w:color w:val="0D0D0D" w:themeColor="text1" w:themeTint="F2"/>
              </w:rPr>
              <w:lastRenderedPageBreak/>
              <w:t xml:space="preserve">needs of the Contractor’s Personnel. The Contractor shall also provide similar facilities for the Employer’s </w:t>
            </w:r>
            <w:r w:rsidR="00AC6E6A" w:rsidRPr="00465C52">
              <w:rPr>
                <w:color w:val="0D0D0D" w:themeColor="text1" w:themeTint="F2"/>
              </w:rPr>
              <w:t xml:space="preserve">Personnel </w:t>
            </w:r>
            <w:r w:rsidRPr="00465C52">
              <w:rPr>
                <w:color w:val="0D0D0D" w:themeColor="text1" w:themeTint="F2"/>
              </w:rPr>
              <w:t>if stated in the Specification.</w:t>
            </w:r>
          </w:p>
          <w:p w14:paraId="5342613A" w14:textId="5CCBC5CD" w:rsidR="00ED5291" w:rsidRPr="00465C52" w:rsidRDefault="00ED5291" w:rsidP="00151EF3">
            <w:pPr>
              <w:pStyle w:val="ListParagraph"/>
              <w:numPr>
                <w:ilvl w:val="2"/>
                <w:numId w:val="67"/>
              </w:numPr>
              <w:spacing w:before="120" w:after="120"/>
              <w:ind w:right="-72"/>
              <w:jc w:val="both"/>
              <w:rPr>
                <w:color w:val="0D0D0D" w:themeColor="text1" w:themeTint="F2"/>
              </w:rPr>
            </w:pPr>
            <w:r w:rsidRPr="00465C52">
              <w:rPr>
                <w:color w:val="0D0D0D" w:themeColor="text1" w:themeTint="F2"/>
              </w:rPr>
              <w:t>The Contractor shall, in all dealings with the Contractor’s Personnel, pay due regard to all recognized festivals, official holidays, religious or other customs and all local laws and regulations pertaining to the employment of labor. The Contractor shall provide the Contractor’s Personnel annual holiday and sick, maternity and family leave, as required by applicable laws or as stated in the Specification.</w:t>
            </w:r>
          </w:p>
          <w:p w14:paraId="6736A4EA" w14:textId="10702B68" w:rsidR="00ED5291" w:rsidRPr="00465C52" w:rsidRDefault="00ED5291" w:rsidP="00151EF3">
            <w:pPr>
              <w:pStyle w:val="ListParagraph"/>
              <w:numPr>
                <w:ilvl w:val="2"/>
                <w:numId w:val="67"/>
              </w:numPr>
              <w:spacing w:before="120" w:after="120"/>
              <w:ind w:right="-72"/>
              <w:jc w:val="both"/>
              <w:rPr>
                <w:color w:val="0D0D0D" w:themeColor="text1" w:themeTint="F2"/>
              </w:rPr>
            </w:pPr>
            <w:r w:rsidRPr="00465C52">
              <w:rPr>
                <w:i/>
                <w:color w:val="0D0D0D" w:themeColor="text1" w:themeTint="F2"/>
              </w:rPr>
              <w:t>Supply of Foodstuff</w:t>
            </w:r>
            <w:r w:rsidRPr="00465C52">
              <w:rPr>
                <w:color w:val="0D0D0D" w:themeColor="text1" w:themeTint="F2"/>
              </w:rPr>
              <w:t>s. The Contractor shall arrange for the provision of a sufficient supply of suitable food as may be stated in the Specification at reasonable prices for the Contractor’s Personnel for the purposes of or in connection with the Contract.</w:t>
            </w:r>
          </w:p>
          <w:p w14:paraId="57AD8116" w14:textId="77777777" w:rsidR="00ED5291" w:rsidRPr="00465C52" w:rsidRDefault="00ED5291" w:rsidP="00151EF3">
            <w:pPr>
              <w:pStyle w:val="ListParagraph"/>
              <w:numPr>
                <w:ilvl w:val="2"/>
                <w:numId w:val="67"/>
              </w:numPr>
              <w:spacing w:before="120" w:after="120"/>
              <w:ind w:right="-72"/>
              <w:jc w:val="both"/>
              <w:rPr>
                <w:color w:val="0D0D0D" w:themeColor="text1" w:themeTint="F2"/>
              </w:rPr>
            </w:pPr>
            <w:r w:rsidRPr="00465C52">
              <w:rPr>
                <w:i/>
                <w:color w:val="0D0D0D" w:themeColor="text1" w:themeTint="F2"/>
              </w:rPr>
              <w:t>Supply of Water</w:t>
            </w:r>
            <w:r w:rsidRPr="00465C52">
              <w:rPr>
                <w:color w:val="0D0D0D" w:themeColor="text1" w:themeTint="F2"/>
              </w:rPr>
              <w:t>. The Contractor shall, having regard to local conditions, provide on the Site an adequate supply of drinking and other water for the use of the Contractor’s Personnel.</w:t>
            </w:r>
          </w:p>
          <w:p w14:paraId="053BA8D4" w14:textId="77777777" w:rsidR="00ED5291" w:rsidRPr="00465C52" w:rsidRDefault="00ED5291" w:rsidP="00151EF3">
            <w:pPr>
              <w:pStyle w:val="ListParagraph"/>
              <w:numPr>
                <w:ilvl w:val="2"/>
                <w:numId w:val="67"/>
              </w:numPr>
              <w:spacing w:before="120" w:after="120"/>
              <w:ind w:right="-72"/>
              <w:jc w:val="both"/>
              <w:rPr>
                <w:color w:val="0D0D0D" w:themeColor="text1" w:themeTint="F2"/>
              </w:rPr>
            </w:pPr>
            <w:r w:rsidRPr="00465C52">
              <w:rPr>
                <w:i/>
                <w:color w:val="0D0D0D" w:themeColor="text1" w:themeTint="F2"/>
              </w:rPr>
              <w:t xml:space="preserve">Measures against Insect and Pest Nuisance. </w:t>
            </w:r>
            <w:r w:rsidRPr="00465C52">
              <w:rPr>
                <w:color w:val="0D0D0D" w:themeColor="text1" w:themeTint="F2"/>
              </w:rPr>
              <w:t xml:space="preserve">The Contractor shall </w:t>
            </w:r>
            <w:proofErr w:type="gramStart"/>
            <w:r w:rsidRPr="00465C52">
              <w:rPr>
                <w:color w:val="0D0D0D" w:themeColor="text1" w:themeTint="F2"/>
              </w:rPr>
              <w:t>at all times</w:t>
            </w:r>
            <w:proofErr w:type="gramEnd"/>
            <w:r w:rsidRPr="00465C52">
              <w:rPr>
                <w:color w:val="0D0D0D" w:themeColor="text1" w:themeTint="F2"/>
              </w:rPr>
              <w:t xml:space="preserve"> take the necessary precautions to protect the Contractor’s Personnel employed on the Site from insect and pest nuisance, and to reduce the danger to their health. The Contractor shall comply with all the regulations of the local health authorities, including use of appropriate insecticide.</w:t>
            </w:r>
            <w:bookmarkStart w:id="811" w:name="_Hlk533087918"/>
          </w:p>
          <w:p w14:paraId="13F32811" w14:textId="77777777" w:rsidR="00ED5291" w:rsidRPr="00465C52" w:rsidRDefault="00ED5291" w:rsidP="00151EF3">
            <w:pPr>
              <w:pStyle w:val="ListParagraph"/>
              <w:numPr>
                <w:ilvl w:val="2"/>
                <w:numId w:val="67"/>
              </w:numPr>
              <w:spacing w:before="120" w:after="120"/>
              <w:ind w:right="-72"/>
              <w:jc w:val="both"/>
              <w:rPr>
                <w:color w:val="0D0D0D" w:themeColor="text1" w:themeTint="F2"/>
              </w:rPr>
            </w:pPr>
            <w:r w:rsidRPr="00465C52">
              <w:rPr>
                <w:i/>
                <w:color w:val="0D0D0D" w:themeColor="text1" w:themeTint="F2"/>
              </w:rPr>
              <w:t>Alcoholic Liquor or Drugs</w:t>
            </w:r>
            <w:r w:rsidRPr="00465C52">
              <w:rPr>
                <w:color w:val="0D0D0D" w:themeColor="text1" w:themeTint="F2"/>
              </w:rPr>
              <w:t>. The Contractor shall not, otherwise than in accordance with the laws of the Country, import, sell, give, barter or otherwise dispose of any alcoholic liquor or drugs, or permit or allow importation, sale, gift, barter or disposal thereto by Contractor’s Personnel.</w:t>
            </w:r>
            <w:bookmarkEnd w:id="811"/>
          </w:p>
          <w:p w14:paraId="3C8FBFE8" w14:textId="77777777" w:rsidR="00ED5291" w:rsidRPr="00465C52" w:rsidRDefault="00ED5291" w:rsidP="00151EF3">
            <w:pPr>
              <w:pStyle w:val="ListParagraph"/>
              <w:numPr>
                <w:ilvl w:val="2"/>
                <w:numId w:val="67"/>
              </w:numPr>
              <w:spacing w:before="120" w:after="120"/>
              <w:ind w:right="-72"/>
              <w:jc w:val="both"/>
              <w:rPr>
                <w:color w:val="0D0D0D" w:themeColor="text1" w:themeTint="F2"/>
              </w:rPr>
            </w:pPr>
            <w:r w:rsidRPr="00465C52">
              <w:rPr>
                <w:i/>
                <w:color w:val="0D0D0D" w:themeColor="text1" w:themeTint="F2"/>
              </w:rPr>
              <w:t>Arms and Ammunition</w:t>
            </w:r>
            <w:r w:rsidRPr="00465C52">
              <w:rPr>
                <w:color w:val="0D0D0D" w:themeColor="text1" w:themeTint="F2"/>
              </w:rPr>
              <w:t>. The Contractor shall not give, barter, or otherwise dispose of, to any person, any arms or ammunition of any kind, or allow Contractor’s Personnel to do so.</w:t>
            </w:r>
          </w:p>
          <w:p w14:paraId="3822716C" w14:textId="77777777" w:rsidR="00ED5291" w:rsidRPr="00465C52" w:rsidRDefault="00ED5291" w:rsidP="00151EF3">
            <w:pPr>
              <w:pStyle w:val="ListParagraph"/>
              <w:numPr>
                <w:ilvl w:val="2"/>
                <w:numId w:val="67"/>
              </w:numPr>
              <w:spacing w:before="120" w:after="120"/>
              <w:ind w:right="-72"/>
              <w:jc w:val="both"/>
              <w:rPr>
                <w:color w:val="0D0D0D" w:themeColor="text1" w:themeTint="F2"/>
              </w:rPr>
            </w:pPr>
            <w:r w:rsidRPr="00465C52">
              <w:rPr>
                <w:i/>
                <w:color w:val="0D0D0D" w:themeColor="text1" w:themeTint="F2"/>
              </w:rPr>
              <w:t>Funeral Arrangements.</w:t>
            </w:r>
            <w:r w:rsidRPr="00465C52">
              <w:rPr>
                <w:color w:val="0D0D0D" w:themeColor="text1" w:themeTint="F2"/>
              </w:rPr>
              <w:t xml:space="preserve"> The Contractor shall be responsible, to the extent required by local regulations, for making any funeral arrangements for any of its local employees who may die while engaged upon the Works.</w:t>
            </w:r>
          </w:p>
          <w:p w14:paraId="1072CAB8" w14:textId="77777777" w:rsidR="00ED5291" w:rsidRPr="00465C52" w:rsidRDefault="00ED5291" w:rsidP="00151EF3">
            <w:pPr>
              <w:pStyle w:val="ListParagraph"/>
              <w:numPr>
                <w:ilvl w:val="2"/>
                <w:numId w:val="67"/>
              </w:numPr>
              <w:spacing w:before="120" w:after="120"/>
              <w:ind w:right="-72"/>
              <w:jc w:val="both"/>
              <w:rPr>
                <w:color w:val="0D0D0D" w:themeColor="text1" w:themeTint="F2"/>
              </w:rPr>
            </w:pPr>
            <w:r w:rsidRPr="00465C52">
              <w:rPr>
                <w:i/>
                <w:color w:val="0D0D0D" w:themeColor="text1" w:themeTint="F2"/>
              </w:rPr>
              <w:t>Forced Labor.</w:t>
            </w:r>
            <w:r w:rsidRPr="00465C52">
              <w:rPr>
                <w:color w:val="0D0D0D" w:themeColor="text1" w:themeTint="F2"/>
              </w:rPr>
              <w:t xml:space="preserve"> The Contractor, including its Subcontractors, shall not employ or engage forced labor. Forced labor consists of any work or service, not voluntarily performed, that is exacted from an individual under threat of force or penalty, and includes any kind of involuntary or compulsory labor, such as indentured labor, bonded labor or similar labor-contracting arrangements. </w:t>
            </w:r>
          </w:p>
          <w:p w14:paraId="1ED7B5A9" w14:textId="77777777" w:rsidR="00ED5291" w:rsidRPr="00465C52" w:rsidRDefault="00ED5291" w:rsidP="00347DB2">
            <w:pPr>
              <w:spacing w:before="120" w:after="120"/>
              <w:ind w:left="720" w:right="-72"/>
              <w:contextualSpacing/>
              <w:jc w:val="both"/>
              <w:rPr>
                <w:color w:val="0D0D0D" w:themeColor="text1" w:themeTint="F2"/>
                <w:szCs w:val="20"/>
              </w:rPr>
            </w:pPr>
            <w:r w:rsidRPr="00465C52">
              <w:rPr>
                <w:color w:val="0D0D0D" w:themeColor="text1" w:themeTint="F2"/>
                <w:szCs w:val="20"/>
              </w:rPr>
              <w:t xml:space="preserve">No </w:t>
            </w:r>
            <w:proofErr w:type="gramStart"/>
            <w:r w:rsidRPr="00465C52">
              <w:rPr>
                <w:color w:val="0D0D0D" w:themeColor="text1" w:themeTint="F2"/>
                <w:szCs w:val="20"/>
              </w:rPr>
              <w:t>persons</w:t>
            </w:r>
            <w:proofErr w:type="gramEnd"/>
            <w:r w:rsidRPr="00465C52">
              <w:rPr>
                <w:color w:val="0D0D0D" w:themeColor="text1" w:themeTint="F2"/>
                <w:szCs w:val="20"/>
              </w:rPr>
              <w:t xml:space="preserve"> shall be employed or engaged who have been subject to trafficking. Trafficking in persons is defined as the recruitment, transportation, transfer, harboring or receipt of persons by means of the threat or use of force or other forms of coercion, abduction, fraud, deception, abuse of power, or of a position of vulnerability, or of the giving or receiving of payments or benefits to achieve the consent of a person having control over another person, for the purposes of exploitation.</w:t>
            </w:r>
          </w:p>
          <w:p w14:paraId="5460CC71" w14:textId="77777777" w:rsidR="00ED5291" w:rsidRPr="00465C52" w:rsidRDefault="00ED5291" w:rsidP="00151EF3">
            <w:pPr>
              <w:pStyle w:val="ListParagraph"/>
              <w:numPr>
                <w:ilvl w:val="2"/>
                <w:numId w:val="67"/>
              </w:numPr>
              <w:spacing w:before="120" w:after="120"/>
              <w:ind w:right="-72"/>
              <w:jc w:val="both"/>
              <w:rPr>
                <w:color w:val="0D0D0D" w:themeColor="text1" w:themeTint="F2"/>
              </w:rPr>
            </w:pPr>
            <w:r w:rsidRPr="00465C52">
              <w:rPr>
                <w:i/>
                <w:color w:val="0D0D0D" w:themeColor="text1" w:themeTint="F2"/>
              </w:rPr>
              <w:t>Child Labor</w:t>
            </w:r>
            <w:r w:rsidRPr="00465C52">
              <w:rPr>
                <w:color w:val="0D0D0D" w:themeColor="text1" w:themeTint="F2"/>
              </w:rPr>
              <w:t xml:space="preserve">. The Contractor, including its Subcontractors, shall not employ or engage a child under the age of 14 unless the national law specifies a higher age (the minimum age). </w:t>
            </w:r>
          </w:p>
          <w:p w14:paraId="208FDFCC" w14:textId="77777777" w:rsidR="00ED5291" w:rsidRPr="00465C52" w:rsidRDefault="00ED5291" w:rsidP="00347DB2">
            <w:pPr>
              <w:pStyle w:val="ListParagraph"/>
              <w:spacing w:before="120" w:after="120"/>
              <w:ind w:right="-72"/>
              <w:jc w:val="both"/>
              <w:rPr>
                <w:color w:val="0D0D0D" w:themeColor="text1" w:themeTint="F2"/>
              </w:rPr>
            </w:pPr>
            <w:r w:rsidRPr="00465C52">
              <w:rPr>
                <w:color w:val="0D0D0D" w:themeColor="text1" w:themeTint="F2"/>
              </w:rPr>
              <w:lastRenderedPageBreak/>
              <w:t>The Contractor, including its Subcontractors, shall not employ or engage a child between the minimum age and the age of 18 in a manner that is likely to be hazardous, or to interfere with, the child’s education, or to be harmful to the child’s health or physical, mental, spiritual, moral, or social development.</w:t>
            </w:r>
          </w:p>
          <w:p w14:paraId="4A89594B" w14:textId="77777777" w:rsidR="00ED5291" w:rsidRPr="00465C52" w:rsidRDefault="00ED5291" w:rsidP="00347DB2">
            <w:pPr>
              <w:autoSpaceDE w:val="0"/>
              <w:autoSpaceDN w:val="0"/>
              <w:adjustRightInd w:val="0"/>
              <w:spacing w:before="120" w:after="120"/>
              <w:ind w:left="720"/>
              <w:contextualSpacing/>
              <w:jc w:val="both"/>
              <w:rPr>
                <w:color w:val="0D0D0D" w:themeColor="text1" w:themeTint="F2"/>
                <w:szCs w:val="20"/>
              </w:rPr>
            </w:pPr>
            <w:r w:rsidRPr="00465C52">
              <w:rPr>
                <w:color w:val="0D0D0D" w:themeColor="text1" w:themeTint="F2"/>
                <w:szCs w:val="20"/>
              </w:rPr>
              <w:t xml:space="preserve">The </w:t>
            </w:r>
            <w:proofErr w:type="gramStart"/>
            <w:r w:rsidRPr="00465C52">
              <w:rPr>
                <w:color w:val="0D0D0D" w:themeColor="text1" w:themeTint="F2"/>
                <w:szCs w:val="20"/>
              </w:rPr>
              <w:t>Contractor</w:t>
            </w:r>
            <w:proofErr w:type="gramEnd"/>
            <w:r w:rsidRPr="00465C52">
              <w:rPr>
                <w:color w:val="0D0D0D" w:themeColor="text1" w:themeTint="F2"/>
                <w:szCs w:val="20"/>
              </w:rPr>
              <w:t xml:space="preserve"> including its Subcontractors, shall only employ or engage children between the minimum age and the age of 18 after an appropriate risk assessment has been conducted by the Contractor with the Project Manager’s approval. The Contractor shall be subject to regular monitoring by the Project Manager that includes monitoring of health, working conditions and hours of work. </w:t>
            </w:r>
          </w:p>
          <w:p w14:paraId="12337754" w14:textId="77777777" w:rsidR="00ED5291" w:rsidRPr="00465C52" w:rsidRDefault="00ED5291" w:rsidP="00347DB2">
            <w:pPr>
              <w:autoSpaceDE w:val="0"/>
              <w:autoSpaceDN w:val="0"/>
              <w:adjustRightInd w:val="0"/>
              <w:spacing w:before="120" w:after="120"/>
              <w:ind w:left="720"/>
              <w:contextualSpacing/>
              <w:jc w:val="both"/>
              <w:rPr>
                <w:color w:val="0D0D0D" w:themeColor="text1" w:themeTint="F2"/>
                <w:szCs w:val="20"/>
              </w:rPr>
            </w:pPr>
            <w:r w:rsidRPr="00465C52">
              <w:rPr>
                <w:color w:val="0D0D0D" w:themeColor="text1" w:themeTint="F2"/>
                <w:szCs w:val="20"/>
              </w:rPr>
              <w:t>Work considered hazardous for children is work that, by its nature or the circumstances in which it is carried out, is likely to jeopardize the health, safety, or morals of children. Such work activities prohibited for children include work:</w:t>
            </w:r>
          </w:p>
          <w:p w14:paraId="5B758644" w14:textId="77777777" w:rsidR="00ED5291" w:rsidRPr="00465C52" w:rsidRDefault="00ED5291" w:rsidP="00151EF3">
            <w:pPr>
              <w:numPr>
                <w:ilvl w:val="0"/>
                <w:numId w:val="69"/>
              </w:numPr>
              <w:spacing w:before="120" w:after="120"/>
              <w:ind w:left="1070"/>
              <w:contextualSpacing/>
              <w:jc w:val="both"/>
              <w:rPr>
                <w:color w:val="0D0D0D" w:themeColor="text1" w:themeTint="F2"/>
                <w:szCs w:val="20"/>
              </w:rPr>
            </w:pPr>
            <w:r w:rsidRPr="00465C52">
              <w:rPr>
                <w:color w:val="0D0D0D" w:themeColor="text1" w:themeTint="F2"/>
                <w:szCs w:val="20"/>
              </w:rPr>
              <w:t>with exposure to physical, psychological or sexual abuse;</w:t>
            </w:r>
          </w:p>
          <w:p w14:paraId="46ACB3BF" w14:textId="77777777" w:rsidR="00ED5291" w:rsidRPr="00465C52" w:rsidRDefault="00ED5291" w:rsidP="00151EF3">
            <w:pPr>
              <w:numPr>
                <w:ilvl w:val="0"/>
                <w:numId w:val="69"/>
              </w:numPr>
              <w:spacing w:before="120" w:after="120"/>
              <w:ind w:left="1070"/>
              <w:contextualSpacing/>
              <w:jc w:val="both"/>
              <w:rPr>
                <w:color w:val="0D0D0D" w:themeColor="text1" w:themeTint="F2"/>
                <w:szCs w:val="20"/>
              </w:rPr>
            </w:pPr>
            <w:r w:rsidRPr="00465C52">
              <w:rPr>
                <w:color w:val="0D0D0D" w:themeColor="text1" w:themeTint="F2"/>
                <w:szCs w:val="20"/>
              </w:rPr>
              <w:t xml:space="preserve">underground, underwater, working at heights or in confined spaces; </w:t>
            </w:r>
          </w:p>
          <w:p w14:paraId="6A788671" w14:textId="77777777" w:rsidR="00ED5291" w:rsidRPr="00465C52" w:rsidRDefault="00ED5291" w:rsidP="00151EF3">
            <w:pPr>
              <w:numPr>
                <w:ilvl w:val="0"/>
                <w:numId w:val="69"/>
              </w:numPr>
              <w:spacing w:before="120" w:after="120"/>
              <w:ind w:left="1070"/>
              <w:contextualSpacing/>
              <w:jc w:val="both"/>
              <w:rPr>
                <w:color w:val="0D0D0D" w:themeColor="text1" w:themeTint="F2"/>
                <w:szCs w:val="20"/>
              </w:rPr>
            </w:pPr>
            <w:r w:rsidRPr="00465C52">
              <w:rPr>
                <w:color w:val="0D0D0D" w:themeColor="text1" w:themeTint="F2"/>
                <w:szCs w:val="20"/>
              </w:rPr>
              <w:t xml:space="preserve">with dangerous machinery, equipment or tools, or involving handling or </w:t>
            </w:r>
          </w:p>
          <w:p w14:paraId="2CCA9802" w14:textId="77777777" w:rsidR="00ED5291" w:rsidRPr="00465C52" w:rsidRDefault="00ED5291" w:rsidP="00151EF3">
            <w:pPr>
              <w:numPr>
                <w:ilvl w:val="0"/>
                <w:numId w:val="69"/>
              </w:numPr>
              <w:spacing w:before="120" w:after="120"/>
              <w:ind w:left="1070"/>
              <w:contextualSpacing/>
              <w:jc w:val="both"/>
              <w:rPr>
                <w:color w:val="0D0D0D" w:themeColor="text1" w:themeTint="F2"/>
                <w:szCs w:val="20"/>
              </w:rPr>
            </w:pPr>
            <w:r w:rsidRPr="00465C52">
              <w:rPr>
                <w:color w:val="0D0D0D" w:themeColor="text1" w:themeTint="F2"/>
                <w:szCs w:val="20"/>
              </w:rPr>
              <w:t xml:space="preserve">transport of heavy loads; </w:t>
            </w:r>
          </w:p>
          <w:p w14:paraId="73366156" w14:textId="77777777" w:rsidR="00ED5291" w:rsidRPr="00465C52" w:rsidRDefault="00ED5291" w:rsidP="00151EF3">
            <w:pPr>
              <w:numPr>
                <w:ilvl w:val="0"/>
                <w:numId w:val="69"/>
              </w:numPr>
              <w:spacing w:before="120" w:after="120"/>
              <w:ind w:left="1070"/>
              <w:contextualSpacing/>
              <w:jc w:val="both"/>
              <w:rPr>
                <w:color w:val="0D0D0D" w:themeColor="text1" w:themeTint="F2"/>
                <w:szCs w:val="20"/>
              </w:rPr>
            </w:pPr>
            <w:r w:rsidRPr="00465C52">
              <w:rPr>
                <w:color w:val="0D0D0D" w:themeColor="text1" w:themeTint="F2"/>
                <w:szCs w:val="20"/>
              </w:rPr>
              <w:t>in unhealthy environments exposing children to hazardous substances, agents, or processes, or to temperatures, noise or vibration damaging to health; or</w:t>
            </w:r>
          </w:p>
          <w:p w14:paraId="08410D91" w14:textId="77777777" w:rsidR="00ED5291" w:rsidRPr="00465C52" w:rsidRDefault="00ED5291" w:rsidP="00151EF3">
            <w:pPr>
              <w:numPr>
                <w:ilvl w:val="0"/>
                <w:numId w:val="69"/>
              </w:numPr>
              <w:spacing w:before="120" w:after="120"/>
              <w:ind w:left="1070"/>
              <w:contextualSpacing/>
              <w:jc w:val="both"/>
              <w:rPr>
                <w:color w:val="0D0D0D" w:themeColor="text1" w:themeTint="F2"/>
                <w:szCs w:val="20"/>
              </w:rPr>
            </w:pPr>
            <w:r w:rsidRPr="00465C52">
              <w:rPr>
                <w:color w:val="0D0D0D" w:themeColor="text1" w:themeTint="F2"/>
                <w:szCs w:val="20"/>
              </w:rPr>
              <w:t xml:space="preserve">under difficult conditions such as </w:t>
            </w:r>
            <w:proofErr w:type="gramStart"/>
            <w:r w:rsidRPr="00465C52">
              <w:rPr>
                <w:color w:val="0D0D0D" w:themeColor="text1" w:themeTint="F2"/>
                <w:szCs w:val="20"/>
              </w:rPr>
              <w:t>work</w:t>
            </w:r>
            <w:proofErr w:type="gramEnd"/>
            <w:r w:rsidRPr="00465C52">
              <w:rPr>
                <w:color w:val="0D0D0D" w:themeColor="text1" w:themeTint="F2"/>
                <w:szCs w:val="20"/>
              </w:rPr>
              <w:t xml:space="preserve"> for long hours, during the night or in confinement on the premises of the employer.</w:t>
            </w:r>
          </w:p>
          <w:p w14:paraId="42B227C0" w14:textId="77777777" w:rsidR="00ED5291" w:rsidRPr="00465C52" w:rsidRDefault="00ED5291" w:rsidP="00151EF3">
            <w:pPr>
              <w:pStyle w:val="ListParagraph"/>
              <w:numPr>
                <w:ilvl w:val="2"/>
                <w:numId w:val="67"/>
              </w:numPr>
              <w:spacing w:before="120" w:after="120"/>
              <w:ind w:right="-72"/>
              <w:jc w:val="both"/>
              <w:rPr>
                <w:color w:val="0D0D0D" w:themeColor="text1" w:themeTint="F2"/>
              </w:rPr>
            </w:pPr>
            <w:r w:rsidRPr="00465C52">
              <w:rPr>
                <w:i/>
                <w:color w:val="0D0D0D" w:themeColor="text1" w:themeTint="F2"/>
              </w:rPr>
              <w:t xml:space="preserve">Employment Records </w:t>
            </w:r>
            <w:proofErr w:type="gramStart"/>
            <w:r w:rsidRPr="00465C52">
              <w:rPr>
                <w:i/>
                <w:color w:val="0D0D0D" w:themeColor="text1" w:themeTint="F2"/>
              </w:rPr>
              <w:t>of</w:t>
            </w:r>
            <w:proofErr w:type="gramEnd"/>
            <w:r w:rsidRPr="00465C52">
              <w:rPr>
                <w:i/>
                <w:color w:val="0D0D0D" w:themeColor="text1" w:themeTint="F2"/>
              </w:rPr>
              <w:t xml:space="preserve"> Workers.</w:t>
            </w:r>
            <w:r w:rsidRPr="00465C52">
              <w:rPr>
                <w:color w:val="0D0D0D" w:themeColor="text1" w:themeTint="F2"/>
              </w:rPr>
              <w:t xml:space="preserve"> The Contractor shall keep complete and accurate records of the employment of labor at the Site. The records shall include the names, ages, genders, hours worked, and wages paid to all workers. These records shall be summarized </w:t>
            </w:r>
            <w:proofErr w:type="gramStart"/>
            <w:r w:rsidRPr="00465C52">
              <w:rPr>
                <w:color w:val="0D0D0D" w:themeColor="text1" w:themeTint="F2"/>
              </w:rPr>
              <w:t>on a monthly basis</w:t>
            </w:r>
            <w:proofErr w:type="gramEnd"/>
            <w:r w:rsidRPr="00465C52">
              <w:rPr>
                <w:color w:val="0D0D0D" w:themeColor="text1" w:themeTint="F2"/>
              </w:rPr>
              <w:t xml:space="preserve"> and submitted to the project Manager.</w:t>
            </w:r>
          </w:p>
          <w:p w14:paraId="25E9649F" w14:textId="77777777" w:rsidR="00ED5291" w:rsidRPr="00465C52" w:rsidRDefault="00ED5291" w:rsidP="00151EF3">
            <w:pPr>
              <w:pStyle w:val="ListParagraph"/>
              <w:numPr>
                <w:ilvl w:val="2"/>
                <w:numId w:val="67"/>
              </w:numPr>
              <w:spacing w:before="120" w:after="120"/>
              <w:ind w:right="-72"/>
              <w:jc w:val="both"/>
              <w:rPr>
                <w:color w:val="0D0D0D" w:themeColor="text1" w:themeTint="F2"/>
              </w:rPr>
            </w:pPr>
            <w:r w:rsidRPr="00465C52">
              <w:rPr>
                <w:i/>
                <w:color w:val="0D0D0D" w:themeColor="text1" w:themeTint="F2"/>
              </w:rPr>
              <w:t>Workers’ Organizations</w:t>
            </w:r>
            <w:r w:rsidRPr="00465C52">
              <w:rPr>
                <w:color w:val="0D0D0D" w:themeColor="text1" w:themeTint="F2"/>
              </w:rPr>
              <w:t>. In countries where the relevant labor laws recognize workers’ rights to form and to join workers’ organizations of their choosing and to bargain collectively without interference, the Contractor shall comply with such laws. In such circumstances, the role of legally established workers’ organizations and legitimate workers’ representatives will be respected, and they will be provided with information needed for meaningful negotiation in a timely manner. Where the relevant labor laws substantially restrict workers’ organizations, the Contractor shall enable alternative means for the Contractor’s Personnel to express their grievances and protect their rights regarding working conditions and terms of employment. The Contractor shall not seek to influence or control these alternative means. The Contractor shall not discriminate or retaliate against the Contractor’s Personnel who participate, or seek to participate, in such organizations and collective bargaining or alternative mechanisms. Workers’ organizations are expected to fairly represent the workers in the workforce.</w:t>
            </w:r>
          </w:p>
          <w:p w14:paraId="16EDB17E" w14:textId="77777777" w:rsidR="00ED5291" w:rsidRPr="00465C52" w:rsidRDefault="00ED5291" w:rsidP="00151EF3">
            <w:pPr>
              <w:pStyle w:val="ListParagraph"/>
              <w:numPr>
                <w:ilvl w:val="2"/>
                <w:numId w:val="67"/>
              </w:numPr>
              <w:spacing w:before="120" w:after="120"/>
              <w:ind w:right="-72"/>
              <w:jc w:val="both"/>
              <w:rPr>
                <w:color w:val="0D0D0D" w:themeColor="text1" w:themeTint="F2"/>
              </w:rPr>
            </w:pPr>
            <w:r w:rsidRPr="00465C52">
              <w:rPr>
                <w:i/>
                <w:color w:val="0D0D0D" w:themeColor="text1" w:themeTint="F2"/>
              </w:rPr>
              <w:t>Non-Discrimination and Equal Opportunity.</w:t>
            </w:r>
            <w:r w:rsidRPr="00465C52">
              <w:rPr>
                <w:color w:val="0D0D0D" w:themeColor="text1" w:themeTint="F2"/>
              </w:rPr>
              <w:t xml:space="preserve"> The Contractor shall not make decisions relating to the employment or treatment of Contractor’s Personnel </w:t>
            </w:r>
            <w:proofErr w:type="gramStart"/>
            <w:r w:rsidRPr="00465C52">
              <w:rPr>
                <w:color w:val="0D0D0D" w:themeColor="text1" w:themeTint="F2"/>
              </w:rPr>
              <w:t>on the basis of</w:t>
            </w:r>
            <w:proofErr w:type="gramEnd"/>
            <w:r w:rsidRPr="00465C52">
              <w:rPr>
                <w:color w:val="0D0D0D" w:themeColor="text1" w:themeTint="F2"/>
              </w:rPr>
              <w:t xml:space="preserve"> personal characteristics </w:t>
            </w:r>
            <w:r w:rsidRPr="00465C52">
              <w:rPr>
                <w:color w:val="0D0D0D" w:themeColor="text1" w:themeTint="F2"/>
              </w:rPr>
              <w:lastRenderedPageBreak/>
              <w:t xml:space="preserve">unrelated to inherent job requirements. The Contractor shall base the employment of Contractor’s Personnel on the principle of equal opportunity and fair </w:t>
            </w:r>
            <w:proofErr w:type="gramStart"/>
            <w:r w:rsidRPr="00465C52">
              <w:rPr>
                <w:color w:val="0D0D0D" w:themeColor="text1" w:themeTint="F2"/>
              </w:rPr>
              <w:t>treatment, and</w:t>
            </w:r>
            <w:proofErr w:type="gramEnd"/>
            <w:r w:rsidRPr="00465C52">
              <w:rPr>
                <w:color w:val="0D0D0D" w:themeColor="text1" w:themeTint="F2"/>
              </w:rPr>
              <w:t xml:space="preserve"> shall not discriminate with respect to any aspects of the employment relationship, including recruitment and hiring, compensation (including wages and benefits), working conditions and terms of employment, access to training, job assignment, promotion, termination of employment or retirement, and disciplinary practices. </w:t>
            </w:r>
            <w:bookmarkStart w:id="812" w:name="_Hlk533088217"/>
          </w:p>
          <w:p w14:paraId="32F18C4A" w14:textId="3A38B159" w:rsidR="00ED5291" w:rsidRPr="00465C52" w:rsidRDefault="00ED5291" w:rsidP="00347DB2">
            <w:pPr>
              <w:pStyle w:val="ListParagraph"/>
              <w:spacing w:before="120" w:after="120"/>
              <w:ind w:right="-72"/>
              <w:jc w:val="both"/>
              <w:rPr>
                <w:color w:val="0D0D0D" w:themeColor="text1" w:themeTint="F2"/>
              </w:rPr>
            </w:pPr>
            <w:r w:rsidRPr="00465C52">
              <w:rPr>
                <w:color w:val="0D0D0D" w:themeColor="text1" w:themeTint="F2"/>
              </w:rPr>
              <w:t xml:space="preserve">Special measures of protection or assistance to remedy past discrimination or selection for a particular job based on the inherent requirements of the job shall not be deemed discrimination. The Contractor shall provide protection and assistance as necessary to ensure non-discrimination and equal opportunity, including for specific groups such as women, people with disabilities, migrant workers and children (of working age in accordance with </w:t>
            </w:r>
            <w:r w:rsidR="00D64E4E" w:rsidRPr="00465C52">
              <w:rPr>
                <w:color w:val="0D0D0D" w:themeColor="text1" w:themeTint="F2"/>
              </w:rPr>
              <w:t xml:space="preserve">GCC </w:t>
            </w:r>
            <w:r w:rsidRPr="00465C52">
              <w:rPr>
                <w:color w:val="0D0D0D" w:themeColor="text1" w:themeTint="F2"/>
              </w:rPr>
              <w:t xml:space="preserve">Sub-Clause 9.4.15). </w:t>
            </w:r>
          </w:p>
          <w:p w14:paraId="49947A56" w14:textId="014494E5" w:rsidR="00ED5291" w:rsidRPr="00465C52" w:rsidRDefault="00ED5291" w:rsidP="00151EF3">
            <w:pPr>
              <w:pStyle w:val="ListParagraph"/>
              <w:numPr>
                <w:ilvl w:val="2"/>
                <w:numId w:val="67"/>
              </w:numPr>
              <w:spacing w:before="120" w:after="120"/>
              <w:ind w:right="-72"/>
              <w:jc w:val="both"/>
              <w:rPr>
                <w:color w:val="0D0D0D" w:themeColor="text1" w:themeTint="F2"/>
              </w:rPr>
            </w:pPr>
            <w:r w:rsidRPr="00465C52">
              <w:rPr>
                <w:color w:val="0D0D0D" w:themeColor="text1" w:themeTint="F2"/>
              </w:rPr>
              <w:t xml:space="preserve"> </w:t>
            </w:r>
            <w:r w:rsidRPr="00465C52">
              <w:rPr>
                <w:i/>
                <w:color w:val="0D0D0D" w:themeColor="text1" w:themeTint="F2"/>
              </w:rPr>
              <w:t>Contractor’s Personnel Grievance Mechanism.</w:t>
            </w:r>
            <w:r w:rsidRPr="00465C52">
              <w:rPr>
                <w:color w:val="0D0D0D" w:themeColor="text1" w:themeTint="F2"/>
              </w:rPr>
              <w:t xml:space="preserve"> The Contractor shall have a grievance mechanism for Contractor’s Personnel, and where relevant the workers’ organizations stated in </w:t>
            </w:r>
            <w:r w:rsidR="00D64E4E" w:rsidRPr="00465C52">
              <w:rPr>
                <w:color w:val="0D0D0D" w:themeColor="text1" w:themeTint="F2"/>
              </w:rPr>
              <w:t xml:space="preserve">GCC </w:t>
            </w:r>
            <w:r w:rsidRPr="00465C52">
              <w:rPr>
                <w:color w:val="0D0D0D" w:themeColor="text1" w:themeTint="F2"/>
              </w:rPr>
              <w:t xml:space="preserve">Sub-Clause 9.4.17, to raise workplace concerns. The grievance mechanism shall be proportionate to the nature, scale, risks and impacts of the Contract. The mechanism </w:t>
            </w:r>
            <w:proofErr w:type="gramStart"/>
            <w:r w:rsidRPr="00465C52">
              <w:rPr>
                <w:color w:val="0D0D0D" w:themeColor="text1" w:themeTint="F2"/>
              </w:rPr>
              <w:t>shall</w:t>
            </w:r>
            <w:proofErr w:type="gramEnd"/>
            <w:r w:rsidRPr="00465C52">
              <w:rPr>
                <w:color w:val="0D0D0D" w:themeColor="text1" w:themeTint="F2"/>
              </w:rPr>
              <w:t xml:space="preserve"> address concerns promptly, using an understandable and transparent process that provides timely feedback to those concerned in a language they understand, without any retribution, and </w:t>
            </w:r>
            <w:proofErr w:type="gramStart"/>
            <w:r w:rsidRPr="00465C52">
              <w:rPr>
                <w:color w:val="0D0D0D" w:themeColor="text1" w:themeTint="F2"/>
              </w:rPr>
              <w:t>shall</w:t>
            </w:r>
            <w:proofErr w:type="gramEnd"/>
            <w:r w:rsidRPr="00465C52">
              <w:rPr>
                <w:color w:val="0D0D0D" w:themeColor="text1" w:themeTint="F2"/>
              </w:rPr>
              <w:t xml:space="preserve"> operate in an independent and objective manner. </w:t>
            </w:r>
          </w:p>
          <w:p w14:paraId="6025FE98" w14:textId="77777777" w:rsidR="00ED5291" w:rsidRPr="00465C52" w:rsidRDefault="00ED5291" w:rsidP="00347DB2">
            <w:pPr>
              <w:autoSpaceDE w:val="0"/>
              <w:autoSpaceDN w:val="0"/>
              <w:adjustRightInd w:val="0"/>
              <w:spacing w:before="120" w:after="120"/>
              <w:ind w:left="720"/>
              <w:contextualSpacing/>
              <w:jc w:val="both"/>
              <w:rPr>
                <w:color w:val="0D0D0D" w:themeColor="text1" w:themeTint="F2"/>
                <w:szCs w:val="20"/>
              </w:rPr>
            </w:pPr>
            <w:r w:rsidRPr="00465C52">
              <w:rPr>
                <w:color w:val="0D0D0D" w:themeColor="text1" w:themeTint="F2"/>
                <w:szCs w:val="20"/>
              </w:rPr>
              <w:t xml:space="preserve">The Contractor’s Personnel shall be informed of the grievance mechanism at the time of engagement for the Contract, and the measures put in place to protect them against any reprisal for its use. Measures will be put in place to make the grievance mechanism easily accessible to all Contractor’s Personnel. </w:t>
            </w:r>
          </w:p>
          <w:p w14:paraId="2CA506C1" w14:textId="77777777" w:rsidR="00ED5291" w:rsidRPr="00465C52" w:rsidRDefault="00ED5291" w:rsidP="00347DB2">
            <w:pPr>
              <w:autoSpaceDE w:val="0"/>
              <w:autoSpaceDN w:val="0"/>
              <w:adjustRightInd w:val="0"/>
              <w:spacing w:before="120" w:after="120"/>
              <w:ind w:left="720"/>
              <w:contextualSpacing/>
              <w:jc w:val="both"/>
              <w:rPr>
                <w:color w:val="0D0D0D" w:themeColor="text1" w:themeTint="F2"/>
                <w:szCs w:val="20"/>
              </w:rPr>
            </w:pPr>
            <w:r w:rsidRPr="00465C52">
              <w:rPr>
                <w:color w:val="0D0D0D" w:themeColor="text1" w:themeTint="F2"/>
                <w:szCs w:val="20"/>
              </w:rPr>
              <w:t>The grievance mechanism shall not impede access to other judicial or administrative remedies that might be available, or substitute for grievance mechanisms provided through collective agreements.</w:t>
            </w:r>
          </w:p>
          <w:p w14:paraId="5200E56A" w14:textId="17D9162C" w:rsidR="00ED5291" w:rsidRPr="00465C52" w:rsidRDefault="00ED5291" w:rsidP="00347DB2">
            <w:pPr>
              <w:autoSpaceDE w:val="0"/>
              <w:autoSpaceDN w:val="0"/>
              <w:adjustRightInd w:val="0"/>
              <w:spacing w:before="120" w:after="120"/>
              <w:ind w:left="720"/>
              <w:contextualSpacing/>
              <w:jc w:val="both"/>
              <w:rPr>
                <w:color w:val="0D0D0D" w:themeColor="text1" w:themeTint="F2"/>
                <w:szCs w:val="20"/>
              </w:rPr>
            </w:pPr>
            <w:r w:rsidRPr="00465C52">
              <w:rPr>
                <w:color w:val="0D0D0D" w:themeColor="text1" w:themeTint="F2"/>
                <w:szCs w:val="20"/>
              </w:rPr>
              <w:t xml:space="preserve">The grievance mechanism may utilize existing grievance mechanisms, providing that they are properly designed and implemented, address concerns promptly, and are readily accessible to </w:t>
            </w:r>
            <w:r w:rsidR="005804D6" w:rsidRPr="00465C52">
              <w:rPr>
                <w:bCs/>
                <w:color w:val="0D0D0D" w:themeColor="text1" w:themeTint="F2"/>
              </w:rPr>
              <w:t>Contractor’s Personnel</w:t>
            </w:r>
            <w:r w:rsidRPr="00465C52">
              <w:rPr>
                <w:color w:val="0D0D0D" w:themeColor="text1" w:themeTint="F2"/>
                <w:szCs w:val="20"/>
              </w:rPr>
              <w:t>. Existing grievance mechanisms may be supplemented as needed with Contract-specific arrangements.</w:t>
            </w:r>
            <w:bookmarkEnd w:id="812"/>
          </w:p>
          <w:p w14:paraId="076E0268" w14:textId="394A7546" w:rsidR="00ED5291" w:rsidRPr="00465C52" w:rsidRDefault="00ED5291" w:rsidP="00151EF3">
            <w:pPr>
              <w:pStyle w:val="ListParagraph"/>
              <w:numPr>
                <w:ilvl w:val="2"/>
                <w:numId w:val="67"/>
              </w:numPr>
              <w:spacing w:before="120" w:after="120"/>
              <w:ind w:right="-72"/>
              <w:jc w:val="both"/>
              <w:rPr>
                <w:color w:val="0D0D0D" w:themeColor="text1" w:themeTint="F2"/>
              </w:rPr>
            </w:pPr>
            <w:r w:rsidRPr="00465C52">
              <w:rPr>
                <w:i/>
                <w:color w:val="0D0D0D" w:themeColor="text1" w:themeTint="F2"/>
              </w:rPr>
              <w:t>Training of Contractor’s Personnel.</w:t>
            </w:r>
            <w:r w:rsidRPr="00465C52">
              <w:rPr>
                <w:color w:val="0D0D0D" w:themeColor="text1" w:themeTint="F2"/>
              </w:rPr>
              <w:t xml:space="preserve"> The Contractor shall provide appropriate training to relevant Contractor’s Personnel on ES aspects of the Contract, including appropriate sensitization on prohibition of SEA</w:t>
            </w:r>
            <w:r w:rsidR="00AB4DFF" w:rsidRPr="00465C52">
              <w:rPr>
                <w:color w:val="0D0D0D" w:themeColor="text1" w:themeTint="F2"/>
              </w:rPr>
              <w:t xml:space="preserve"> and SH</w:t>
            </w:r>
            <w:r w:rsidRPr="00465C52">
              <w:rPr>
                <w:color w:val="0D0D0D" w:themeColor="text1" w:themeTint="F2"/>
              </w:rPr>
              <w:t xml:space="preserve">, and health and safety training referred to in </w:t>
            </w:r>
            <w:r w:rsidR="00D64E4E" w:rsidRPr="00465C52">
              <w:rPr>
                <w:color w:val="0D0D0D" w:themeColor="text1" w:themeTint="F2"/>
              </w:rPr>
              <w:t xml:space="preserve">GCC </w:t>
            </w:r>
            <w:r w:rsidRPr="00465C52">
              <w:rPr>
                <w:color w:val="0D0D0D" w:themeColor="text1" w:themeTint="F2"/>
              </w:rPr>
              <w:t xml:space="preserve">Sub-Clause 18.2. </w:t>
            </w:r>
          </w:p>
          <w:p w14:paraId="310FD808" w14:textId="3A3DF7C5" w:rsidR="00ED5291" w:rsidRPr="00465C52" w:rsidRDefault="00ED5291" w:rsidP="00347DB2">
            <w:pPr>
              <w:pStyle w:val="ListParagraph"/>
              <w:spacing w:before="120" w:after="120"/>
              <w:ind w:right="-72"/>
              <w:jc w:val="both"/>
              <w:rPr>
                <w:color w:val="0D0D0D" w:themeColor="text1" w:themeTint="F2"/>
              </w:rPr>
            </w:pPr>
            <w:r w:rsidRPr="00465C52">
              <w:rPr>
                <w:color w:val="0D0D0D" w:themeColor="text1" w:themeTint="F2"/>
              </w:rPr>
              <w:t xml:space="preserve">As stated in the Specification or as instructed by the Project Manager, the Contractor shall also allow appropriate opportunities for the relevant Contractor’s Personnel to be trained </w:t>
            </w:r>
            <w:proofErr w:type="gramStart"/>
            <w:r w:rsidRPr="00465C52">
              <w:rPr>
                <w:color w:val="0D0D0D" w:themeColor="text1" w:themeTint="F2"/>
              </w:rPr>
              <w:t>on</w:t>
            </w:r>
            <w:proofErr w:type="gramEnd"/>
            <w:r w:rsidRPr="00465C52">
              <w:rPr>
                <w:color w:val="0D0D0D" w:themeColor="text1" w:themeTint="F2"/>
              </w:rPr>
              <w:t xml:space="preserve"> ES aspects of the Contract by the Employer’s </w:t>
            </w:r>
            <w:r w:rsidR="00AC6E6A" w:rsidRPr="00465C52">
              <w:rPr>
                <w:color w:val="0D0D0D" w:themeColor="text1" w:themeTint="F2"/>
              </w:rPr>
              <w:t>Personnel</w:t>
            </w:r>
            <w:r w:rsidRPr="00465C52">
              <w:rPr>
                <w:color w:val="0D0D0D" w:themeColor="text1" w:themeTint="F2"/>
              </w:rPr>
              <w:t xml:space="preserve">.  </w:t>
            </w:r>
          </w:p>
          <w:p w14:paraId="47DF6F51" w14:textId="26AA7F3F" w:rsidR="00ED5291" w:rsidRPr="00465C52" w:rsidRDefault="00ED5291" w:rsidP="00347DB2">
            <w:pPr>
              <w:spacing w:before="120" w:after="120"/>
              <w:ind w:left="720"/>
              <w:contextualSpacing/>
              <w:jc w:val="both"/>
              <w:rPr>
                <w:color w:val="0D0D0D" w:themeColor="text1" w:themeTint="F2"/>
                <w:szCs w:val="20"/>
              </w:rPr>
            </w:pPr>
            <w:r w:rsidRPr="00465C52">
              <w:rPr>
                <w:color w:val="0D0D0D" w:themeColor="text1" w:themeTint="F2"/>
                <w:szCs w:val="20"/>
              </w:rPr>
              <w:t>The Contractor shall provide training on SEA</w:t>
            </w:r>
            <w:r w:rsidR="00AB4DFF" w:rsidRPr="00465C52">
              <w:rPr>
                <w:color w:val="0D0D0D" w:themeColor="text1" w:themeTint="F2"/>
                <w:szCs w:val="20"/>
              </w:rPr>
              <w:t xml:space="preserve"> and SH</w:t>
            </w:r>
            <w:r w:rsidRPr="00465C52">
              <w:rPr>
                <w:color w:val="0D0D0D" w:themeColor="text1" w:themeTint="F2"/>
                <w:szCs w:val="20"/>
              </w:rPr>
              <w:t>, including its prevention, to any of its personnel who has a role to supervise other Contractor’s Personnel.</w:t>
            </w:r>
            <w:r w:rsidR="00AC40C7" w:rsidRPr="00465C52" w:rsidDel="00AC40C7">
              <w:rPr>
                <w:color w:val="0D0D0D" w:themeColor="text1" w:themeTint="F2"/>
                <w:szCs w:val="20"/>
              </w:rPr>
              <w:t xml:space="preserve"> </w:t>
            </w:r>
          </w:p>
        </w:tc>
      </w:tr>
      <w:tr w:rsidR="0016255D" w:rsidRPr="00465C52" w14:paraId="33E7EC1A" w14:textId="77777777" w:rsidTr="004B5A5B">
        <w:tc>
          <w:tcPr>
            <w:tcW w:w="1154" w:type="pct"/>
            <w:tcBorders>
              <w:top w:val="nil"/>
              <w:left w:val="nil"/>
              <w:bottom w:val="nil"/>
              <w:right w:val="nil"/>
            </w:tcBorders>
          </w:tcPr>
          <w:p w14:paraId="5C2B7D1C" w14:textId="6C3D6BB7"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13" w:name="_Toc333923233"/>
            <w:bookmarkStart w:id="814" w:name="_Toc497228217"/>
            <w:bookmarkStart w:id="815" w:name="_Toc25317348"/>
            <w:r w:rsidRPr="00465C52">
              <w:rPr>
                <w:color w:val="0D0D0D" w:themeColor="text1" w:themeTint="F2"/>
              </w:rPr>
              <w:lastRenderedPageBreak/>
              <w:t>Employer’s and Contractor’s Risks</w:t>
            </w:r>
            <w:bookmarkEnd w:id="813"/>
            <w:bookmarkEnd w:id="814"/>
            <w:bookmarkEnd w:id="815"/>
          </w:p>
        </w:tc>
        <w:tc>
          <w:tcPr>
            <w:tcW w:w="3846" w:type="pct"/>
            <w:gridSpan w:val="2"/>
            <w:tcBorders>
              <w:top w:val="nil"/>
              <w:left w:val="nil"/>
              <w:bottom w:val="nil"/>
              <w:right w:val="nil"/>
            </w:tcBorders>
          </w:tcPr>
          <w:p w14:paraId="0B6B7158"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Employer carries the risks which this Contract states are Employer’s risks, and the Contractor carries the risks which this Contract states are Contractor’s risks.</w:t>
            </w:r>
          </w:p>
        </w:tc>
      </w:tr>
      <w:tr w:rsidR="0016255D" w:rsidRPr="00465C52" w14:paraId="5F025745" w14:textId="77777777" w:rsidTr="004B5A5B">
        <w:tc>
          <w:tcPr>
            <w:tcW w:w="1154" w:type="pct"/>
            <w:tcBorders>
              <w:top w:val="nil"/>
              <w:left w:val="nil"/>
              <w:bottom w:val="nil"/>
              <w:right w:val="nil"/>
            </w:tcBorders>
          </w:tcPr>
          <w:p w14:paraId="63595E96" w14:textId="4DF1ECE5"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16" w:name="_Toc333923234"/>
            <w:bookmarkStart w:id="817" w:name="_Toc497228218"/>
            <w:bookmarkStart w:id="818" w:name="_Toc25317349"/>
            <w:r w:rsidRPr="00465C52">
              <w:rPr>
                <w:color w:val="0D0D0D" w:themeColor="text1" w:themeTint="F2"/>
              </w:rPr>
              <w:t>Employer’s Risks</w:t>
            </w:r>
            <w:bookmarkEnd w:id="816"/>
            <w:bookmarkEnd w:id="817"/>
            <w:bookmarkEnd w:id="818"/>
          </w:p>
        </w:tc>
        <w:tc>
          <w:tcPr>
            <w:tcW w:w="3846" w:type="pct"/>
            <w:gridSpan w:val="2"/>
            <w:tcBorders>
              <w:top w:val="nil"/>
              <w:left w:val="nil"/>
              <w:bottom w:val="nil"/>
              <w:right w:val="nil"/>
            </w:tcBorders>
          </w:tcPr>
          <w:p w14:paraId="768E82B8"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From the Start Date until the Defects Liability Certificate has been issued, the following are Employer’s risks:</w:t>
            </w:r>
          </w:p>
          <w:p w14:paraId="5439D211" w14:textId="77777777" w:rsidR="00ED5291" w:rsidRPr="00465C52" w:rsidRDefault="00ED5291" w:rsidP="00347DB2">
            <w:pPr>
              <w:numPr>
                <w:ilvl w:val="0"/>
                <w:numId w:val="22"/>
              </w:numPr>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The risk of personal injury, death, or loss of or damage to property (excluding the Works, Plant, Materials, and Equipment), which are due to</w:t>
            </w:r>
          </w:p>
          <w:p w14:paraId="493CAE84" w14:textId="77777777" w:rsidR="00ED5291" w:rsidRPr="00465C52" w:rsidRDefault="00ED5291" w:rsidP="00347DB2">
            <w:pPr>
              <w:numPr>
                <w:ilvl w:val="1"/>
                <w:numId w:val="20"/>
              </w:numPr>
              <w:tabs>
                <w:tab w:val="left" w:pos="1620"/>
              </w:tabs>
              <w:suppressAutoHyphens/>
              <w:overflowPunct w:val="0"/>
              <w:autoSpaceDE w:val="0"/>
              <w:autoSpaceDN w:val="0"/>
              <w:adjustRightInd w:val="0"/>
              <w:spacing w:before="120" w:after="120"/>
              <w:ind w:left="1620" w:right="36" w:hanging="540"/>
              <w:contextualSpacing/>
              <w:jc w:val="both"/>
              <w:textAlignment w:val="baseline"/>
              <w:rPr>
                <w:color w:val="0D0D0D" w:themeColor="text1" w:themeTint="F2"/>
              </w:rPr>
            </w:pPr>
            <w:r w:rsidRPr="00465C52">
              <w:rPr>
                <w:color w:val="0D0D0D" w:themeColor="text1" w:themeTint="F2"/>
              </w:rPr>
              <w:t>use or occupation of the Site by the Works or for the purpose of the Works, which is the unavoidable result of the Works or</w:t>
            </w:r>
          </w:p>
          <w:p w14:paraId="37FFDDB6" w14:textId="77777777" w:rsidR="00ED5291" w:rsidRPr="00465C52" w:rsidRDefault="00ED5291" w:rsidP="00347DB2">
            <w:pPr>
              <w:numPr>
                <w:ilvl w:val="1"/>
                <w:numId w:val="20"/>
              </w:numPr>
              <w:tabs>
                <w:tab w:val="left" w:pos="1620"/>
              </w:tabs>
              <w:suppressAutoHyphens/>
              <w:overflowPunct w:val="0"/>
              <w:autoSpaceDE w:val="0"/>
              <w:autoSpaceDN w:val="0"/>
              <w:adjustRightInd w:val="0"/>
              <w:spacing w:before="120" w:after="120"/>
              <w:ind w:left="1620" w:right="36" w:hanging="540"/>
              <w:contextualSpacing/>
              <w:jc w:val="both"/>
              <w:textAlignment w:val="baseline"/>
              <w:rPr>
                <w:color w:val="0D0D0D" w:themeColor="text1" w:themeTint="F2"/>
              </w:rPr>
            </w:pPr>
            <w:r w:rsidRPr="00465C52">
              <w:rPr>
                <w:color w:val="0D0D0D" w:themeColor="text1" w:themeTint="F2"/>
              </w:rPr>
              <w:t xml:space="preserve">negligence, breach of statutory duty, or interference with any legal right by the Employer or by any person employed by or contracted </w:t>
            </w:r>
            <w:proofErr w:type="gramStart"/>
            <w:r w:rsidRPr="00465C52">
              <w:rPr>
                <w:color w:val="0D0D0D" w:themeColor="text1" w:themeTint="F2"/>
              </w:rPr>
              <w:t>to</w:t>
            </w:r>
            <w:proofErr w:type="gramEnd"/>
            <w:r w:rsidRPr="00465C52">
              <w:rPr>
                <w:color w:val="0D0D0D" w:themeColor="text1" w:themeTint="F2"/>
              </w:rPr>
              <w:t xml:space="preserve"> him except the Contractor.</w:t>
            </w:r>
          </w:p>
          <w:p w14:paraId="6DE96E33" w14:textId="77777777" w:rsidR="00ED5291" w:rsidRPr="00465C52" w:rsidRDefault="00ED5291" w:rsidP="00347DB2">
            <w:pPr>
              <w:numPr>
                <w:ilvl w:val="0"/>
                <w:numId w:val="22"/>
              </w:numPr>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The risk of damage to the Works, Plant, Materials, and Equipment to the extent that it is due to a fault of the Employer or in the Employer’s design, or due to war or radioactive contamination directly affecting the country where the Works are to be executed.</w:t>
            </w:r>
          </w:p>
          <w:p w14:paraId="2F3587A0"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From the Completion Date until the Defects Liability Certificate has been issued, the risk of loss of or damage to the Works, Plant, and Materials is an Employer’s risk except loss or damage due to</w:t>
            </w:r>
          </w:p>
          <w:p w14:paraId="33A0CA96" w14:textId="77777777" w:rsidR="00ED5291" w:rsidRPr="00465C52" w:rsidRDefault="00ED5291" w:rsidP="00347DB2">
            <w:pPr>
              <w:numPr>
                <w:ilvl w:val="0"/>
                <w:numId w:val="21"/>
              </w:numPr>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a Defect which existed on the Completion Date,</w:t>
            </w:r>
          </w:p>
          <w:p w14:paraId="3A889E94" w14:textId="77777777" w:rsidR="00ED5291" w:rsidRPr="00465C52" w:rsidRDefault="00ED5291" w:rsidP="00347DB2">
            <w:pPr>
              <w:numPr>
                <w:ilvl w:val="0"/>
                <w:numId w:val="21"/>
              </w:numPr>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an event occurring before the Completion Date, which was not itself an Employer’s risk, or</w:t>
            </w:r>
          </w:p>
          <w:p w14:paraId="2638758D" w14:textId="77777777" w:rsidR="00ED5291" w:rsidRPr="00465C52" w:rsidRDefault="00ED5291" w:rsidP="00347DB2">
            <w:pPr>
              <w:numPr>
                <w:ilvl w:val="0"/>
                <w:numId w:val="21"/>
              </w:numPr>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the activities of the Contractor on the Site after the Completion Date.</w:t>
            </w:r>
          </w:p>
        </w:tc>
      </w:tr>
      <w:tr w:rsidR="0016255D" w:rsidRPr="00465C52" w14:paraId="4FF85481" w14:textId="77777777" w:rsidTr="004B5A5B">
        <w:tc>
          <w:tcPr>
            <w:tcW w:w="1154" w:type="pct"/>
            <w:tcBorders>
              <w:top w:val="nil"/>
              <w:left w:val="nil"/>
              <w:bottom w:val="nil"/>
              <w:right w:val="nil"/>
            </w:tcBorders>
          </w:tcPr>
          <w:p w14:paraId="77DAE2FB" w14:textId="7E172903"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19" w:name="_Toc333923235"/>
            <w:bookmarkStart w:id="820" w:name="_Toc497228219"/>
            <w:bookmarkStart w:id="821" w:name="_Toc25317350"/>
            <w:r w:rsidRPr="00465C52">
              <w:rPr>
                <w:color w:val="0D0D0D" w:themeColor="text1" w:themeTint="F2"/>
              </w:rPr>
              <w:t>Contractor’s Risks</w:t>
            </w:r>
            <w:bookmarkEnd w:id="819"/>
            <w:bookmarkEnd w:id="820"/>
            <w:bookmarkEnd w:id="821"/>
          </w:p>
        </w:tc>
        <w:tc>
          <w:tcPr>
            <w:tcW w:w="3846" w:type="pct"/>
            <w:gridSpan w:val="2"/>
            <w:tcBorders>
              <w:top w:val="nil"/>
              <w:left w:val="nil"/>
              <w:bottom w:val="nil"/>
              <w:right w:val="nil"/>
            </w:tcBorders>
          </w:tcPr>
          <w:p w14:paraId="2342AD1F" w14:textId="77777777" w:rsidR="00ED5291" w:rsidRPr="00465C52" w:rsidRDefault="00ED5291" w:rsidP="00347DB2">
            <w:pPr>
              <w:tabs>
                <w:tab w:val="left" w:pos="540"/>
              </w:tabs>
              <w:spacing w:before="120" w:after="120"/>
              <w:ind w:left="540" w:right="36" w:hanging="540"/>
              <w:contextualSpacing/>
              <w:jc w:val="both"/>
              <w:rPr>
                <w:color w:val="0D0D0D" w:themeColor="text1" w:themeTint="F2"/>
              </w:rPr>
            </w:pPr>
            <w:r w:rsidRPr="00465C52">
              <w:rPr>
                <w:color w:val="0D0D0D" w:themeColor="text1" w:themeTint="F2"/>
              </w:rPr>
              <w:t>12.1</w:t>
            </w:r>
            <w:r w:rsidRPr="00465C52">
              <w:rPr>
                <w:color w:val="0D0D0D" w:themeColor="text1" w:themeTint="F2"/>
              </w:rPr>
              <w:tab/>
              <w:t>From the Starting Date until the Defects Liability Certificate has been issued, the risks of personal injury, death, and loss of or damage to property (including, without limitation, the Works, Plant, Materials, and Equipment) which are not Employer’s risks are Contractor’s risks.</w:t>
            </w:r>
          </w:p>
        </w:tc>
      </w:tr>
      <w:tr w:rsidR="0016255D" w:rsidRPr="00465C52" w14:paraId="2BF65D9F" w14:textId="77777777" w:rsidTr="004B5A5B">
        <w:tc>
          <w:tcPr>
            <w:tcW w:w="1154" w:type="pct"/>
            <w:tcBorders>
              <w:top w:val="nil"/>
              <w:left w:val="nil"/>
              <w:bottom w:val="nil"/>
              <w:right w:val="nil"/>
            </w:tcBorders>
          </w:tcPr>
          <w:p w14:paraId="04CEB554" w14:textId="013C2CE3"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22" w:name="_Toc333923236"/>
            <w:bookmarkStart w:id="823" w:name="_Toc497228220"/>
            <w:bookmarkStart w:id="824" w:name="_Toc25317351"/>
            <w:r w:rsidRPr="00465C52">
              <w:rPr>
                <w:color w:val="0D0D0D" w:themeColor="text1" w:themeTint="F2"/>
              </w:rPr>
              <w:t>Insurance</w:t>
            </w:r>
            <w:bookmarkEnd w:id="822"/>
            <w:bookmarkEnd w:id="823"/>
            <w:bookmarkEnd w:id="824"/>
          </w:p>
        </w:tc>
        <w:tc>
          <w:tcPr>
            <w:tcW w:w="3846" w:type="pct"/>
            <w:gridSpan w:val="2"/>
            <w:tcBorders>
              <w:top w:val="nil"/>
              <w:left w:val="nil"/>
              <w:bottom w:val="nil"/>
              <w:right w:val="nil"/>
            </w:tcBorders>
          </w:tcPr>
          <w:p w14:paraId="090F108A"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The Contractor shall provide, in the joint names of the Employer and the Contractor, insurance cover from the Start Date to the end of the Defects Liability Period, in the amounts and deductibles </w:t>
            </w:r>
            <w:r w:rsidRPr="00465C52">
              <w:rPr>
                <w:b/>
                <w:color w:val="0D0D0D" w:themeColor="text1" w:themeTint="F2"/>
              </w:rPr>
              <w:t xml:space="preserve">stated in the PCC </w:t>
            </w:r>
            <w:r w:rsidRPr="00465C52">
              <w:rPr>
                <w:color w:val="0D0D0D" w:themeColor="text1" w:themeTint="F2"/>
              </w:rPr>
              <w:t>for the following events which are due to the Contractor’s risks:</w:t>
            </w:r>
          </w:p>
          <w:p w14:paraId="21FA3A61" w14:textId="77777777" w:rsidR="00ED5291" w:rsidRPr="00465C52" w:rsidRDefault="00ED5291" w:rsidP="00347DB2">
            <w:pPr>
              <w:numPr>
                <w:ilvl w:val="0"/>
                <w:numId w:val="23"/>
              </w:numPr>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loss of or damage to the Works, Plant, and Materials;</w:t>
            </w:r>
          </w:p>
          <w:p w14:paraId="179E5037" w14:textId="77777777" w:rsidR="00ED5291" w:rsidRPr="00465C52" w:rsidRDefault="00ED5291" w:rsidP="00347DB2">
            <w:pPr>
              <w:numPr>
                <w:ilvl w:val="0"/>
                <w:numId w:val="23"/>
              </w:numPr>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loss of or damage to Equipment;</w:t>
            </w:r>
          </w:p>
          <w:p w14:paraId="2F781191" w14:textId="77777777" w:rsidR="00ED5291" w:rsidRPr="00465C52" w:rsidRDefault="00ED5291" w:rsidP="00347DB2">
            <w:pPr>
              <w:numPr>
                <w:ilvl w:val="0"/>
                <w:numId w:val="23"/>
              </w:numPr>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loss of or damage to property (except the Works, Plant, Materials, and Equipment) in connection with the Contract; and</w:t>
            </w:r>
          </w:p>
          <w:p w14:paraId="2C46BB5F" w14:textId="77777777" w:rsidR="00ED5291" w:rsidRPr="00465C52" w:rsidRDefault="00ED5291" w:rsidP="00347DB2">
            <w:pPr>
              <w:numPr>
                <w:ilvl w:val="0"/>
                <w:numId w:val="23"/>
              </w:numPr>
              <w:suppressAutoHyphens/>
              <w:overflowPunct w:val="0"/>
              <w:autoSpaceDE w:val="0"/>
              <w:autoSpaceDN w:val="0"/>
              <w:adjustRightInd w:val="0"/>
              <w:spacing w:before="120" w:after="120"/>
              <w:ind w:right="36"/>
              <w:contextualSpacing/>
              <w:jc w:val="both"/>
              <w:textAlignment w:val="baseline"/>
              <w:rPr>
                <w:color w:val="0D0D0D" w:themeColor="text1" w:themeTint="F2"/>
              </w:rPr>
            </w:pPr>
            <w:r w:rsidRPr="00465C52">
              <w:rPr>
                <w:color w:val="0D0D0D" w:themeColor="text1" w:themeTint="F2"/>
              </w:rPr>
              <w:t>personal injury or death.</w:t>
            </w:r>
          </w:p>
          <w:p w14:paraId="308F013B"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Policies and certificates for insurance shall be delivered by the Contractor to the Project Manager for the Project Manager’s approval before the Start Date. All such insurance shall provide for compensation to be payable in the types and proportions of currencies required to rectify the loss or damage incurred.</w:t>
            </w:r>
          </w:p>
          <w:p w14:paraId="792F067A"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If the Contractor does not provide any of the policies and certificates required, the Employer may </w:t>
            </w:r>
            <w:proofErr w:type="spellStart"/>
            <w:proofErr w:type="gramStart"/>
            <w:r w:rsidRPr="00465C52">
              <w:rPr>
                <w:color w:val="0D0D0D" w:themeColor="text1" w:themeTint="F2"/>
              </w:rPr>
              <w:t>effect</w:t>
            </w:r>
            <w:proofErr w:type="spellEnd"/>
            <w:proofErr w:type="gramEnd"/>
            <w:r w:rsidRPr="00465C52">
              <w:rPr>
                <w:color w:val="0D0D0D" w:themeColor="text1" w:themeTint="F2"/>
              </w:rPr>
              <w:t xml:space="preserve"> the insurance which the Contractor should have provided and recover the premiums the Employer has paid from payments otherwise due to the Contractor or, if no payment is due, the payment of the premiums shall be a debt due.</w:t>
            </w:r>
          </w:p>
          <w:p w14:paraId="1C18728E"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lastRenderedPageBreak/>
              <w:t xml:space="preserve">Alterations to the terms of </w:t>
            </w:r>
            <w:proofErr w:type="gramStart"/>
            <w:r w:rsidRPr="00465C52">
              <w:rPr>
                <w:color w:val="0D0D0D" w:themeColor="text1" w:themeTint="F2"/>
              </w:rPr>
              <w:t>an insurance</w:t>
            </w:r>
            <w:proofErr w:type="gramEnd"/>
            <w:r w:rsidRPr="00465C52">
              <w:rPr>
                <w:color w:val="0D0D0D" w:themeColor="text1" w:themeTint="F2"/>
              </w:rPr>
              <w:t xml:space="preserve"> shall not be made without the approval of the Project Manager.</w:t>
            </w:r>
          </w:p>
          <w:p w14:paraId="70EF6B5A"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Both parties shall comply with any conditions of the insurance policies.</w:t>
            </w:r>
          </w:p>
        </w:tc>
      </w:tr>
      <w:tr w:rsidR="0016255D" w:rsidRPr="00465C52" w14:paraId="58C2BF89" w14:textId="77777777" w:rsidTr="004B5A5B">
        <w:tc>
          <w:tcPr>
            <w:tcW w:w="1154" w:type="pct"/>
            <w:tcBorders>
              <w:top w:val="nil"/>
              <w:left w:val="nil"/>
              <w:bottom w:val="nil"/>
              <w:right w:val="nil"/>
            </w:tcBorders>
          </w:tcPr>
          <w:p w14:paraId="25727567" w14:textId="2331BE0E"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25" w:name="_Toc333923237"/>
            <w:bookmarkStart w:id="826" w:name="_Toc497228221"/>
            <w:bookmarkStart w:id="827" w:name="_Toc25317352"/>
            <w:r w:rsidRPr="00465C52">
              <w:rPr>
                <w:color w:val="0D0D0D" w:themeColor="text1" w:themeTint="F2"/>
              </w:rPr>
              <w:lastRenderedPageBreak/>
              <w:t>Site Data</w:t>
            </w:r>
            <w:bookmarkEnd w:id="825"/>
            <w:bookmarkEnd w:id="826"/>
            <w:bookmarkEnd w:id="827"/>
          </w:p>
        </w:tc>
        <w:tc>
          <w:tcPr>
            <w:tcW w:w="3846" w:type="pct"/>
            <w:gridSpan w:val="2"/>
            <w:tcBorders>
              <w:top w:val="nil"/>
              <w:left w:val="nil"/>
              <w:bottom w:val="nil"/>
              <w:right w:val="nil"/>
            </w:tcBorders>
          </w:tcPr>
          <w:p w14:paraId="330EC5B0"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The Contractor shall be deemed to have examined any Site Data </w:t>
            </w:r>
            <w:r w:rsidRPr="00465C52">
              <w:rPr>
                <w:b/>
                <w:color w:val="0D0D0D" w:themeColor="text1" w:themeTint="F2"/>
              </w:rPr>
              <w:t>referred to in the PCC</w:t>
            </w:r>
            <w:r w:rsidRPr="00465C52">
              <w:rPr>
                <w:color w:val="0D0D0D" w:themeColor="text1" w:themeTint="F2"/>
              </w:rPr>
              <w:t>, supplemented by any information available to the Contractor.</w:t>
            </w:r>
          </w:p>
        </w:tc>
      </w:tr>
      <w:tr w:rsidR="0016255D" w:rsidRPr="00465C52" w14:paraId="47B4AB12" w14:textId="77777777" w:rsidTr="004B5A5B">
        <w:tc>
          <w:tcPr>
            <w:tcW w:w="1154" w:type="pct"/>
            <w:tcBorders>
              <w:top w:val="nil"/>
              <w:left w:val="nil"/>
              <w:bottom w:val="nil"/>
              <w:right w:val="nil"/>
            </w:tcBorders>
          </w:tcPr>
          <w:p w14:paraId="423AD95D" w14:textId="222FFA06"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28" w:name="_Toc333923238"/>
            <w:bookmarkStart w:id="829" w:name="_Toc497228222"/>
            <w:bookmarkStart w:id="830" w:name="_Toc25317353"/>
            <w:r w:rsidRPr="00465C52">
              <w:rPr>
                <w:color w:val="0D0D0D" w:themeColor="text1" w:themeTint="F2"/>
              </w:rPr>
              <w:t>Contractor to Construct the Works</w:t>
            </w:r>
            <w:bookmarkEnd w:id="828"/>
            <w:bookmarkEnd w:id="829"/>
            <w:bookmarkEnd w:id="830"/>
          </w:p>
        </w:tc>
        <w:tc>
          <w:tcPr>
            <w:tcW w:w="3846" w:type="pct"/>
            <w:gridSpan w:val="2"/>
            <w:tcBorders>
              <w:top w:val="nil"/>
              <w:left w:val="nil"/>
              <w:bottom w:val="nil"/>
              <w:right w:val="nil"/>
            </w:tcBorders>
          </w:tcPr>
          <w:p w14:paraId="17DFB37E" w14:textId="765702E0" w:rsidR="00ED5291" w:rsidRPr="00465C52" w:rsidRDefault="00ED5291" w:rsidP="00347DB2">
            <w:pPr>
              <w:numPr>
                <w:ilvl w:val="1"/>
                <w:numId w:val="17"/>
              </w:numPr>
              <w:tabs>
                <w:tab w:val="clear" w:pos="918"/>
              </w:tabs>
              <w:suppressAutoHyphens/>
              <w:overflowPunct w:val="0"/>
              <w:autoSpaceDE w:val="0"/>
              <w:autoSpaceDN w:val="0"/>
              <w:adjustRightInd w:val="0"/>
              <w:spacing w:before="120" w:after="120"/>
              <w:ind w:left="609" w:right="36"/>
              <w:contextualSpacing/>
              <w:jc w:val="both"/>
              <w:textAlignment w:val="baseline"/>
              <w:rPr>
                <w:color w:val="0D0D0D" w:themeColor="text1" w:themeTint="F2"/>
              </w:rPr>
            </w:pPr>
            <w:r w:rsidRPr="00465C52">
              <w:rPr>
                <w:color w:val="0D0D0D" w:themeColor="text1" w:themeTint="F2"/>
              </w:rPr>
              <w:t>The Contractor shall construct and install the Works in accordance with the Specification and Drawings.</w:t>
            </w:r>
          </w:p>
          <w:p w14:paraId="3ED7339A" w14:textId="03164211" w:rsidR="005210C8" w:rsidRPr="00465C52" w:rsidRDefault="007773C0" w:rsidP="00347DB2">
            <w:pPr>
              <w:numPr>
                <w:ilvl w:val="1"/>
                <w:numId w:val="17"/>
              </w:numPr>
              <w:tabs>
                <w:tab w:val="clear" w:pos="918"/>
              </w:tabs>
              <w:suppressAutoHyphens/>
              <w:overflowPunct w:val="0"/>
              <w:autoSpaceDE w:val="0"/>
              <w:autoSpaceDN w:val="0"/>
              <w:adjustRightInd w:val="0"/>
              <w:spacing w:before="120" w:after="120"/>
              <w:ind w:left="609" w:right="36"/>
              <w:contextualSpacing/>
              <w:jc w:val="both"/>
              <w:textAlignment w:val="baseline"/>
              <w:rPr>
                <w:color w:val="0D0D0D" w:themeColor="text1" w:themeTint="F2"/>
              </w:rPr>
            </w:pPr>
            <w:r w:rsidRPr="00465C52">
              <w:rPr>
                <w:color w:val="0D0D0D" w:themeColor="text1" w:themeTint="F2"/>
              </w:rPr>
              <w:t xml:space="preserve">If the Contract specifies </w:t>
            </w:r>
            <w:r w:rsidR="005210C8" w:rsidRPr="00465C52">
              <w:rPr>
                <w:color w:val="0D0D0D" w:themeColor="text1" w:themeTint="F2"/>
              </w:rPr>
              <w:t xml:space="preserve">that the Contractor shall design any part of the permanent Works, the Contractor shall </w:t>
            </w:r>
            <w:r w:rsidR="003A7D8C" w:rsidRPr="00465C52">
              <w:rPr>
                <w:color w:val="0D0D0D" w:themeColor="text1" w:themeTint="F2"/>
              </w:rPr>
              <w:t xml:space="preserve">take into the Employer’s </w:t>
            </w:r>
            <w:r w:rsidR="005210C8" w:rsidRPr="00465C52">
              <w:rPr>
                <w:color w:val="0D0D0D" w:themeColor="text1" w:themeTint="F2"/>
              </w:rPr>
              <w:t>requirements</w:t>
            </w:r>
            <w:r w:rsidR="003A7D8C" w:rsidRPr="00465C52">
              <w:rPr>
                <w:color w:val="0D0D0D" w:themeColor="text1" w:themeTint="F2"/>
              </w:rPr>
              <w:t xml:space="preserve"> which may include, if </w:t>
            </w:r>
            <w:r w:rsidR="005210C8" w:rsidRPr="00465C52">
              <w:rPr>
                <w:color w:val="0D0D0D" w:themeColor="text1" w:themeTint="F2"/>
              </w:rPr>
              <w:t>stated in the Specification:</w:t>
            </w:r>
          </w:p>
          <w:p w14:paraId="60E36E7D" w14:textId="5D6C28C1" w:rsidR="005210C8" w:rsidRPr="00465C52" w:rsidRDefault="005210C8" w:rsidP="00151EF3">
            <w:pPr>
              <w:pStyle w:val="ListParagraph"/>
              <w:numPr>
                <w:ilvl w:val="0"/>
                <w:numId w:val="95"/>
              </w:numPr>
              <w:spacing w:before="120" w:after="120"/>
              <w:ind w:right="71" w:hanging="561"/>
              <w:jc w:val="both"/>
              <w:rPr>
                <w:rFonts w:eastAsia="Arial Narrow"/>
                <w:color w:val="0D0D0D" w:themeColor="text1" w:themeTint="F2"/>
              </w:rPr>
            </w:pPr>
            <w:r w:rsidRPr="00465C52">
              <w:rPr>
                <w:rFonts w:eastAsia="Arial Narrow"/>
                <w:color w:val="0D0D0D" w:themeColor="text1" w:themeTint="F2"/>
              </w:rPr>
              <w:t xml:space="preserve">designing structural elements of the Works </w:t>
            </w:r>
            <w:proofErr w:type="gramStart"/>
            <w:r w:rsidRPr="00465C52">
              <w:rPr>
                <w:rFonts w:eastAsia="Arial Narrow"/>
                <w:color w:val="0D0D0D" w:themeColor="text1" w:themeTint="F2"/>
              </w:rPr>
              <w:t>taking into account</w:t>
            </w:r>
            <w:proofErr w:type="gramEnd"/>
            <w:r w:rsidRPr="00465C52">
              <w:rPr>
                <w:rFonts w:eastAsia="Arial Narrow"/>
                <w:color w:val="0D0D0D" w:themeColor="text1" w:themeTint="F2"/>
              </w:rPr>
              <w:t xml:space="preserve"> climate change considerations; </w:t>
            </w:r>
          </w:p>
          <w:p w14:paraId="10129F8F" w14:textId="7D1ADDE3" w:rsidR="005210C8" w:rsidRPr="00465C52" w:rsidRDefault="005210C8" w:rsidP="00151EF3">
            <w:pPr>
              <w:pStyle w:val="ListParagraph"/>
              <w:numPr>
                <w:ilvl w:val="0"/>
                <w:numId w:val="95"/>
              </w:numPr>
              <w:spacing w:before="120" w:after="120"/>
              <w:ind w:right="71" w:hanging="561"/>
              <w:jc w:val="both"/>
              <w:rPr>
                <w:rFonts w:eastAsia="Arial Narrow"/>
                <w:color w:val="0D0D0D" w:themeColor="text1" w:themeTint="F2"/>
              </w:rPr>
            </w:pPr>
            <w:r w:rsidRPr="00465C52">
              <w:rPr>
                <w:rFonts w:eastAsia="Arial Narrow"/>
                <w:color w:val="0D0D0D" w:themeColor="text1" w:themeTint="F2"/>
              </w:rPr>
              <w:t>applying the concept of universal access (the concept of universal access means unimpeded access for people of all ages and abilities in different situations and under various circumstances; and</w:t>
            </w:r>
          </w:p>
          <w:p w14:paraId="66B1A285" w14:textId="7BDC6C8B" w:rsidR="007773C0" w:rsidRPr="00465C52" w:rsidRDefault="005210C8" w:rsidP="00151EF3">
            <w:pPr>
              <w:pStyle w:val="ListParagraph"/>
              <w:numPr>
                <w:ilvl w:val="0"/>
                <w:numId w:val="95"/>
              </w:numPr>
              <w:suppressAutoHyphens/>
              <w:overflowPunct w:val="0"/>
              <w:autoSpaceDE w:val="0"/>
              <w:autoSpaceDN w:val="0"/>
              <w:adjustRightInd w:val="0"/>
              <w:spacing w:before="120" w:after="120"/>
              <w:ind w:right="36" w:hanging="561"/>
              <w:jc w:val="both"/>
              <w:textAlignment w:val="baseline"/>
              <w:rPr>
                <w:color w:val="0D0D0D" w:themeColor="text1" w:themeTint="F2"/>
              </w:rPr>
            </w:pPr>
            <w:r w:rsidRPr="00465C52">
              <w:rPr>
                <w:rFonts w:eastAsia="Arial Narrow"/>
                <w:color w:val="0D0D0D" w:themeColor="text1" w:themeTint="F2"/>
              </w:rPr>
              <w:t xml:space="preserve"> considering the incremental risks of the public’s potential exposure to operational accidents or natural hazards, including extreme weather events.</w:t>
            </w:r>
            <w:r w:rsidRPr="00465C52">
              <w:rPr>
                <w:color w:val="0D0D0D" w:themeColor="text1" w:themeTint="F2"/>
              </w:rPr>
              <w:t xml:space="preserve"> </w:t>
            </w:r>
          </w:p>
        </w:tc>
      </w:tr>
      <w:tr w:rsidR="0016255D" w:rsidRPr="00465C52" w14:paraId="45AA7046" w14:textId="77777777" w:rsidTr="004B5A5B">
        <w:tc>
          <w:tcPr>
            <w:tcW w:w="1154" w:type="pct"/>
            <w:tcBorders>
              <w:top w:val="nil"/>
              <w:left w:val="nil"/>
              <w:bottom w:val="nil"/>
              <w:right w:val="nil"/>
            </w:tcBorders>
          </w:tcPr>
          <w:p w14:paraId="7913BACF" w14:textId="0DF0AB7A"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31" w:name="_Toc333923239"/>
            <w:bookmarkStart w:id="832" w:name="_Toc497228223"/>
            <w:bookmarkStart w:id="833" w:name="_Toc25317354"/>
            <w:r w:rsidRPr="00465C52">
              <w:rPr>
                <w:color w:val="0D0D0D" w:themeColor="text1" w:themeTint="F2"/>
              </w:rPr>
              <w:t>The Works to Be Completed by the Intended Completion Date</w:t>
            </w:r>
            <w:bookmarkEnd w:id="831"/>
            <w:bookmarkEnd w:id="832"/>
            <w:bookmarkEnd w:id="833"/>
          </w:p>
        </w:tc>
        <w:tc>
          <w:tcPr>
            <w:tcW w:w="3846" w:type="pct"/>
            <w:gridSpan w:val="2"/>
            <w:tcBorders>
              <w:top w:val="nil"/>
              <w:left w:val="nil"/>
              <w:bottom w:val="nil"/>
              <w:right w:val="nil"/>
            </w:tcBorders>
          </w:tcPr>
          <w:p w14:paraId="04F29F46"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Contractor may commence execution of the Works on the Start Date and shall carry out the Works in accordance with the Program submitted by the Contractor, as updated with the approval of the Project Manager, and complete them by the Intended Completion Date.</w:t>
            </w:r>
          </w:p>
          <w:p w14:paraId="6AD4EE82" w14:textId="0F1CBEBC" w:rsidR="00ED5291" w:rsidRPr="00465C52" w:rsidRDefault="00ED5291" w:rsidP="00347DB2">
            <w:pPr>
              <w:pStyle w:val="ListParagraph"/>
              <w:numPr>
                <w:ilvl w:val="1"/>
                <w:numId w:val="17"/>
              </w:numPr>
              <w:tabs>
                <w:tab w:val="clear" w:pos="918"/>
                <w:tab w:val="num" w:pos="540"/>
              </w:tabs>
              <w:spacing w:before="120" w:after="120"/>
              <w:ind w:left="540" w:right="-72"/>
              <w:jc w:val="both"/>
              <w:rPr>
                <w:rFonts w:eastAsia="Arial Narrow"/>
                <w:color w:val="0D0D0D" w:themeColor="text1" w:themeTint="F2"/>
              </w:rPr>
            </w:pPr>
            <w:r w:rsidRPr="00465C52">
              <w:rPr>
                <w:rFonts w:eastAsia="Arial Narrow"/>
                <w:color w:val="0D0D0D" w:themeColor="text1" w:themeTint="F2"/>
              </w:rPr>
              <w:t xml:space="preserve">The Contractor shall not carry out mobilization to the Site unless the Project Manager gives approval, an approval that shall not be unreasonably </w:t>
            </w:r>
            <w:proofErr w:type="gramStart"/>
            <w:r w:rsidRPr="00465C52">
              <w:rPr>
                <w:rFonts w:eastAsia="Arial Narrow"/>
                <w:color w:val="0D0D0D" w:themeColor="text1" w:themeTint="F2"/>
              </w:rPr>
              <w:t xml:space="preserve">delayed, </w:t>
            </w:r>
            <w:r w:rsidR="000A186C" w:rsidRPr="00465C52">
              <w:rPr>
                <w:rFonts w:eastAsia="Arial Narrow"/>
                <w:color w:val="0D0D0D" w:themeColor="text1" w:themeTint="F2"/>
              </w:rPr>
              <w:t xml:space="preserve"> to</w:t>
            </w:r>
            <w:proofErr w:type="gramEnd"/>
            <w:r w:rsidR="000A186C" w:rsidRPr="00465C52">
              <w:rPr>
                <w:rFonts w:eastAsia="Arial Narrow"/>
                <w:color w:val="0D0D0D" w:themeColor="text1" w:themeTint="F2"/>
              </w:rPr>
              <w:t xml:space="preserve"> the </w:t>
            </w:r>
            <w:r w:rsidRPr="00465C52">
              <w:rPr>
                <w:rFonts w:eastAsia="Arial Narrow"/>
                <w:color w:val="0D0D0D" w:themeColor="text1" w:themeTint="F2"/>
              </w:rPr>
              <w:t xml:space="preserve">measures </w:t>
            </w:r>
            <w:r w:rsidR="000A186C" w:rsidRPr="00465C52">
              <w:rPr>
                <w:rFonts w:eastAsia="Arial Narrow"/>
                <w:color w:val="0D0D0D" w:themeColor="text1" w:themeTint="F2"/>
              </w:rPr>
              <w:t xml:space="preserve">the Contractor </w:t>
            </w:r>
            <w:proofErr w:type="gramStart"/>
            <w:r w:rsidR="000A186C" w:rsidRPr="00465C52">
              <w:rPr>
                <w:rFonts w:eastAsia="Arial Narrow"/>
                <w:color w:val="0D0D0D" w:themeColor="text1" w:themeTint="F2"/>
              </w:rPr>
              <w:t xml:space="preserve">proposes  </w:t>
            </w:r>
            <w:r w:rsidRPr="00465C52">
              <w:rPr>
                <w:rFonts w:eastAsia="Arial Narrow"/>
                <w:color w:val="0D0D0D" w:themeColor="text1" w:themeTint="F2"/>
              </w:rPr>
              <w:t>to</w:t>
            </w:r>
            <w:proofErr w:type="gramEnd"/>
            <w:r w:rsidRPr="00465C52">
              <w:rPr>
                <w:rFonts w:eastAsia="Arial Narrow"/>
                <w:color w:val="0D0D0D" w:themeColor="text1" w:themeTint="F2"/>
              </w:rPr>
              <w:t xml:space="preserve"> address environmental and social   risks and impacts, which at a minimum shall include applying the Management Strategies and Implementation Plans (MSIPs) and Code of Conduct for Contractor’s Personnel submitted as part of the Bid and agreed as part of the Contract. </w:t>
            </w:r>
          </w:p>
          <w:p w14:paraId="6D648E0D" w14:textId="2301B520" w:rsidR="00ED5291" w:rsidRPr="00465C52" w:rsidRDefault="00ED5291" w:rsidP="00347DB2">
            <w:pPr>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rFonts w:eastAsia="Arial Narrow"/>
                <w:color w:val="0D0D0D" w:themeColor="text1" w:themeTint="F2"/>
              </w:rPr>
              <w:t xml:space="preserve">The Contractor </w:t>
            </w:r>
            <w:proofErr w:type="gramStart"/>
            <w:r w:rsidRPr="00465C52">
              <w:rPr>
                <w:rFonts w:eastAsia="Arial Narrow"/>
                <w:color w:val="0D0D0D" w:themeColor="text1" w:themeTint="F2"/>
              </w:rPr>
              <w:t>shall submit,</w:t>
            </w:r>
            <w:proofErr w:type="gramEnd"/>
            <w:r w:rsidRPr="00465C52">
              <w:rPr>
                <w:rFonts w:eastAsia="Arial Narrow"/>
                <w:color w:val="0D0D0D" w:themeColor="text1" w:themeTint="F2"/>
              </w:rPr>
              <w:t xml:space="preserve"> to the Project Manager for its </w:t>
            </w:r>
            <w:r w:rsidR="003E5570" w:rsidRPr="00465C52">
              <w:rPr>
                <w:rFonts w:eastAsia="Arial Narrow"/>
                <w:color w:val="0D0D0D" w:themeColor="text1" w:themeTint="F2"/>
              </w:rPr>
              <w:t>approval any</w:t>
            </w:r>
            <w:r w:rsidRPr="00465C52">
              <w:rPr>
                <w:rFonts w:eastAsia="Arial Narrow"/>
                <w:color w:val="0D0D0D" w:themeColor="text1" w:themeTint="F2"/>
              </w:rPr>
              <w:t xml:space="preserve"> additional MSIPs as are necessary to manage the ES risks and impacts of ongoing Works. These MSIPs collectively comprise the Contractor’s Environmental and Social Management Plan (C-ESMP)</w:t>
            </w:r>
            <w:r w:rsidR="00966355" w:rsidRPr="00465C52">
              <w:rPr>
                <w:rFonts w:eastAsia="Arial Narrow"/>
                <w:color w:val="0D0D0D" w:themeColor="text1" w:themeTint="F2"/>
              </w:rPr>
              <w:t xml:space="preserve"> and Contractor’s Labor Management Procedure (C-LMP)</w:t>
            </w:r>
            <w:r w:rsidRPr="00465C52">
              <w:rPr>
                <w:rFonts w:eastAsia="Arial Narrow"/>
                <w:color w:val="0D0D0D" w:themeColor="text1" w:themeTint="F2"/>
              </w:rPr>
              <w:t xml:space="preserve">. The </w:t>
            </w:r>
            <w:r w:rsidRPr="00465C52">
              <w:rPr>
                <w:color w:val="0D0D0D" w:themeColor="text1" w:themeTint="F2"/>
                <w:szCs w:val="20"/>
              </w:rPr>
              <w:t>Contractor</w:t>
            </w:r>
            <w:r w:rsidRPr="00465C52">
              <w:rPr>
                <w:rFonts w:eastAsia="Arial Narrow"/>
                <w:color w:val="0D0D0D" w:themeColor="text1" w:themeTint="F2"/>
              </w:rPr>
              <w:t xml:space="preserve"> shall review the C-ESMP</w:t>
            </w:r>
            <w:r w:rsidR="001D52CA" w:rsidRPr="00465C52">
              <w:rPr>
                <w:rFonts w:eastAsia="Arial Narrow"/>
                <w:color w:val="0D0D0D" w:themeColor="text1" w:themeTint="F2"/>
              </w:rPr>
              <w:t xml:space="preserve"> and C-LMP</w:t>
            </w:r>
            <w:r w:rsidRPr="00465C52">
              <w:rPr>
                <w:rFonts w:eastAsia="Arial Narrow"/>
                <w:color w:val="0D0D0D" w:themeColor="text1" w:themeTint="F2"/>
              </w:rPr>
              <w:t xml:space="preserve"> periodically (but not less than every six (6) months), and update it as required to ensure that it contains measures appropriate to the Works. The updated C-ESMP</w:t>
            </w:r>
            <w:r w:rsidR="001D52CA" w:rsidRPr="00465C52">
              <w:rPr>
                <w:rFonts w:eastAsia="Arial Narrow"/>
                <w:color w:val="0D0D0D" w:themeColor="text1" w:themeTint="F2"/>
              </w:rPr>
              <w:t xml:space="preserve"> and C-LMP</w:t>
            </w:r>
            <w:r w:rsidRPr="00465C52">
              <w:rPr>
                <w:rFonts w:eastAsia="Arial Narrow"/>
                <w:color w:val="0D0D0D" w:themeColor="text1" w:themeTint="F2"/>
              </w:rPr>
              <w:t xml:space="preserve"> shall be submitted to the Project Manager for its approval.</w:t>
            </w:r>
          </w:p>
        </w:tc>
      </w:tr>
      <w:tr w:rsidR="0016255D" w:rsidRPr="00465C52" w14:paraId="340AADE3" w14:textId="77777777" w:rsidTr="004B5A5B">
        <w:tc>
          <w:tcPr>
            <w:tcW w:w="1154" w:type="pct"/>
            <w:tcBorders>
              <w:top w:val="nil"/>
              <w:left w:val="nil"/>
              <w:bottom w:val="nil"/>
              <w:right w:val="nil"/>
            </w:tcBorders>
          </w:tcPr>
          <w:p w14:paraId="36A20878" w14:textId="7C1BC8FA"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34" w:name="_Toc333923240"/>
            <w:bookmarkStart w:id="835" w:name="_Toc497228224"/>
            <w:bookmarkStart w:id="836" w:name="_Toc25317355"/>
            <w:r w:rsidRPr="00465C52">
              <w:rPr>
                <w:color w:val="0D0D0D" w:themeColor="text1" w:themeTint="F2"/>
              </w:rPr>
              <w:t>Approval by the Project Manager</w:t>
            </w:r>
            <w:bookmarkEnd w:id="834"/>
            <w:bookmarkEnd w:id="835"/>
            <w:bookmarkEnd w:id="836"/>
          </w:p>
        </w:tc>
        <w:tc>
          <w:tcPr>
            <w:tcW w:w="3846" w:type="pct"/>
            <w:gridSpan w:val="2"/>
            <w:tcBorders>
              <w:top w:val="nil"/>
              <w:left w:val="nil"/>
              <w:bottom w:val="nil"/>
              <w:right w:val="nil"/>
            </w:tcBorders>
          </w:tcPr>
          <w:p w14:paraId="012BB1AC" w14:textId="07F12EDE"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Contractor shall submit Specification and Drawings showing the proposed Temporary Works to the Project Manager, for his approval.</w:t>
            </w:r>
          </w:p>
          <w:p w14:paraId="044BD14E"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Contractor shall be responsible for design of Temporary Works.</w:t>
            </w:r>
          </w:p>
          <w:p w14:paraId="6BA94B31"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Project Manager’s approval shall not alter the Contractor’s responsibility for design of the Temporary Works.</w:t>
            </w:r>
          </w:p>
          <w:p w14:paraId="58B6826E"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lastRenderedPageBreak/>
              <w:t>The Contractor shall obtain approval of third parties to the design of the Temporary Works, where required.</w:t>
            </w:r>
          </w:p>
          <w:p w14:paraId="6CB698A4"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All Drawings prepared by the Contractor for the execution of the temporary or permanent Works, are subject to prior approval by the Project Manager before this use.</w:t>
            </w:r>
          </w:p>
        </w:tc>
      </w:tr>
      <w:tr w:rsidR="0016255D" w:rsidRPr="00465C52" w14:paraId="04D50D0C" w14:textId="77777777" w:rsidTr="004B5A5B">
        <w:tc>
          <w:tcPr>
            <w:tcW w:w="1154" w:type="pct"/>
            <w:tcBorders>
              <w:top w:val="nil"/>
              <w:left w:val="nil"/>
              <w:bottom w:val="nil"/>
              <w:right w:val="nil"/>
            </w:tcBorders>
          </w:tcPr>
          <w:p w14:paraId="18BD9CEF" w14:textId="29511D1B"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37" w:name="_Toc454910109"/>
            <w:bookmarkStart w:id="838" w:name="_Toc497228225"/>
            <w:bookmarkStart w:id="839" w:name="_Toc25317356"/>
            <w:r w:rsidRPr="00465C52">
              <w:rPr>
                <w:color w:val="0D0D0D" w:themeColor="text1" w:themeTint="F2"/>
              </w:rPr>
              <w:lastRenderedPageBreak/>
              <w:t>Health, Safety</w:t>
            </w:r>
            <w:bookmarkEnd w:id="837"/>
            <w:r w:rsidRPr="00465C52">
              <w:rPr>
                <w:color w:val="0D0D0D" w:themeColor="text1" w:themeTint="F2"/>
              </w:rPr>
              <w:t xml:space="preserve"> and Protection of the Environment</w:t>
            </w:r>
            <w:bookmarkEnd w:id="838"/>
            <w:bookmarkEnd w:id="839"/>
          </w:p>
        </w:tc>
        <w:tc>
          <w:tcPr>
            <w:tcW w:w="3846" w:type="pct"/>
            <w:gridSpan w:val="2"/>
            <w:tcBorders>
              <w:top w:val="nil"/>
              <w:left w:val="nil"/>
              <w:bottom w:val="nil"/>
              <w:right w:val="nil"/>
            </w:tcBorders>
          </w:tcPr>
          <w:p w14:paraId="3D3A2A88"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Contractor shall be responsible for the safety of all activities on the Site.</w:t>
            </w:r>
          </w:p>
          <w:p w14:paraId="7B7E7599" w14:textId="76FC27D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Contractor shall:</w:t>
            </w:r>
          </w:p>
          <w:p w14:paraId="2D030801" w14:textId="26C3F785" w:rsidR="0006241A" w:rsidRPr="00465C52" w:rsidRDefault="0006241A" w:rsidP="00151EF3">
            <w:pPr>
              <w:numPr>
                <w:ilvl w:val="0"/>
                <w:numId w:val="96"/>
              </w:numPr>
              <w:spacing w:before="120" w:after="120"/>
              <w:ind w:left="1059" w:hanging="561"/>
              <w:contextualSpacing/>
              <w:jc w:val="both"/>
              <w:rPr>
                <w:color w:val="0D0D0D" w:themeColor="text1" w:themeTint="F2"/>
              </w:rPr>
            </w:pPr>
            <w:r w:rsidRPr="00465C52">
              <w:rPr>
                <w:color w:val="0D0D0D" w:themeColor="text1" w:themeTint="F2"/>
              </w:rPr>
              <w:t>comply with all applicable health and safety regulations and Laws;</w:t>
            </w:r>
          </w:p>
          <w:p w14:paraId="74209A00" w14:textId="6856C9C7" w:rsidR="0006241A" w:rsidRPr="00465C52" w:rsidRDefault="0006241A" w:rsidP="00151EF3">
            <w:pPr>
              <w:numPr>
                <w:ilvl w:val="0"/>
                <w:numId w:val="96"/>
              </w:numPr>
              <w:spacing w:before="120" w:after="120"/>
              <w:ind w:left="1059" w:hanging="561"/>
              <w:contextualSpacing/>
              <w:jc w:val="both"/>
              <w:rPr>
                <w:color w:val="0D0D0D" w:themeColor="text1" w:themeTint="F2"/>
              </w:rPr>
            </w:pPr>
            <w:r w:rsidRPr="00465C52">
              <w:rPr>
                <w:color w:val="0D0D0D" w:themeColor="text1" w:themeTint="F2"/>
              </w:rPr>
              <w:t>comply with all applicable health and safety obligations specified in the Contract;</w:t>
            </w:r>
          </w:p>
          <w:p w14:paraId="21C0ECCF" w14:textId="5D1D324B" w:rsidR="0006241A" w:rsidRPr="00465C52" w:rsidRDefault="0006241A" w:rsidP="00151EF3">
            <w:pPr>
              <w:numPr>
                <w:ilvl w:val="0"/>
                <w:numId w:val="96"/>
              </w:numPr>
              <w:spacing w:before="120" w:after="120"/>
              <w:ind w:left="1059" w:hanging="561"/>
              <w:contextualSpacing/>
              <w:jc w:val="both"/>
              <w:rPr>
                <w:color w:val="0D0D0D" w:themeColor="text1" w:themeTint="F2"/>
              </w:rPr>
            </w:pPr>
            <w:proofErr w:type="gramStart"/>
            <w:r w:rsidRPr="00465C52">
              <w:rPr>
                <w:color w:val="0D0D0D" w:themeColor="text1" w:themeTint="F2"/>
              </w:rPr>
              <w:t>take</w:t>
            </w:r>
            <w:proofErr w:type="gramEnd"/>
            <w:r w:rsidRPr="00465C52">
              <w:rPr>
                <w:color w:val="0D0D0D" w:themeColor="text1" w:themeTint="F2"/>
              </w:rPr>
              <w:t xml:space="preserve"> care </w:t>
            </w:r>
            <w:proofErr w:type="gramStart"/>
            <w:r w:rsidRPr="00465C52">
              <w:rPr>
                <w:color w:val="0D0D0D" w:themeColor="text1" w:themeTint="F2"/>
              </w:rPr>
              <w:t>for</w:t>
            </w:r>
            <w:proofErr w:type="gramEnd"/>
            <w:r w:rsidRPr="00465C52">
              <w:rPr>
                <w:color w:val="0D0D0D" w:themeColor="text1" w:themeTint="F2"/>
              </w:rPr>
              <w:t xml:space="preserve"> the health and safety of all </w:t>
            </w:r>
            <w:proofErr w:type="gramStart"/>
            <w:r w:rsidRPr="00465C52">
              <w:rPr>
                <w:color w:val="0D0D0D" w:themeColor="text1" w:themeTint="F2"/>
              </w:rPr>
              <w:t>persons</w:t>
            </w:r>
            <w:proofErr w:type="gramEnd"/>
            <w:r w:rsidRPr="00465C52">
              <w:rPr>
                <w:color w:val="0D0D0D" w:themeColor="text1" w:themeTint="F2"/>
              </w:rPr>
              <w:t xml:space="preserve"> entitled to be on the Site and other places, if any, where the Works are being </w:t>
            </w:r>
            <w:proofErr w:type="gramStart"/>
            <w:r w:rsidRPr="00465C52">
              <w:rPr>
                <w:color w:val="0D0D0D" w:themeColor="text1" w:themeTint="F2"/>
              </w:rPr>
              <w:t>executed</w:t>
            </w:r>
            <w:proofErr w:type="gramEnd"/>
            <w:r w:rsidRPr="00465C52">
              <w:rPr>
                <w:color w:val="0D0D0D" w:themeColor="text1" w:themeTint="F2"/>
              </w:rPr>
              <w:t>;</w:t>
            </w:r>
          </w:p>
          <w:p w14:paraId="01498FF4" w14:textId="75E05FEA" w:rsidR="0006241A" w:rsidRPr="00465C52" w:rsidRDefault="0006241A" w:rsidP="00151EF3">
            <w:pPr>
              <w:numPr>
                <w:ilvl w:val="0"/>
                <w:numId w:val="96"/>
              </w:numPr>
              <w:spacing w:before="120" w:after="120"/>
              <w:ind w:left="1059" w:hanging="561"/>
              <w:contextualSpacing/>
              <w:jc w:val="both"/>
              <w:rPr>
                <w:color w:val="0D0D0D" w:themeColor="text1" w:themeTint="F2"/>
              </w:rPr>
            </w:pPr>
            <w:r w:rsidRPr="00465C52">
              <w:rPr>
                <w:color w:val="0D0D0D" w:themeColor="text1" w:themeTint="F2"/>
              </w:rPr>
              <w:t xml:space="preserve"> keep the Site and Works clear of unnecessary obstruction </w:t>
            </w:r>
            <w:proofErr w:type="gramStart"/>
            <w:r w:rsidRPr="00465C52">
              <w:rPr>
                <w:color w:val="0D0D0D" w:themeColor="text1" w:themeTint="F2"/>
              </w:rPr>
              <w:t>so as to</w:t>
            </w:r>
            <w:proofErr w:type="gramEnd"/>
            <w:r w:rsidRPr="00465C52">
              <w:rPr>
                <w:color w:val="0D0D0D" w:themeColor="text1" w:themeTint="F2"/>
              </w:rPr>
              <w:t xml:space="preserve"> avoid danger to these </w:t>
            </w:r>
            <w:proofErr w:type="gramStart"/>
            <w:r w:rsidRPr="00465C52">
              <w:rPr>
                <w:color w:val="0D0D0D" w:themeColor="text1" w:themeTint="F2"/>
              </w:rPr>
              <w:t>persons</w:t>
            </w:r>
            <w:proofErr w:type="gramEnd"/>
            <w:r w:rsidRPr="00465C52">
              <w:rPr>
                <w:color w:val="0D0D0D" w:themeColor="text1" w:themeTint="F2"/>
              </w:rPr>
              <w:t>;</w:t>
            </w:r>
          </w:p>
          <w:p w14:paraId="7E243371" w14:textId="55EAC733" w:rsidR="0006241A" w:rsidRPr="00465C52" w:rsidRDefault="0006241A" w:rsidP="00151EF3">
            <w:pPr>
              <w:numPr>
                <w:ilvl w:val="0"/>
                <w:numId w:val="96"/>
              </w:numPr>
              <w:spacing w:before="120" w:after="120"/>
              <w:ind w:left="1059" w:hanging="561"/>
              <w:contextualSpacing/>
              <w:jc w:val="both"/>
              <w:rPr>
                <w:color w:val="0D0D0D" w:themeColor="text1" w:themeTint="F2"/>
              </w:rPr>
            </w:pPr>
            <w:r w:rsidRPr="00465C52">
              <w:rPr>
                <w:color w:val="0D0D0D" w:themeColor="text1" w:themeTint="F2"/>
              </w:rPr>
              <w:t>provide fencing, lighting, safe access, guarding and watching of the Works until the issue of the Contract Certificate</w:t>
            </w:r>
            <w:r w:rsidR="00092FD7" w:rsidRPr="00465C52">
              <w:rPr>
                <w:color w:val="0D0D0D" w:themeColor="text1" w:themeTint="F2"/>
              </w:rPr>
              <w:t xml:space="preserve"> of Completion</w:t>
            </w:r>
            <w:r w:rsidRPr="00465C52">
              <w:rPr>
                <w:color w:val="0D0D0D" w:themeColor="text1" w:themeTint="F2"/>
              </w:rPr>
              <w:t xml:space="preserve">; </w:t>
            </w:r>
          </w:p>
          <w:p w14:paraId="42915359" w14:textId="04D52975" w:rsidR="0006241A" w:rsidRPr="00465C52" w:rsidRDefault="0006241A" w:rsidP="00151EF3">
            <w:pPr>
              <w:numPr>
                <w:ilvl w:val="0"/>
                <w:numId w:val="96"/>
              </w:numPr>
              <w:spacing w:before="120" w:after="120"/>
              <w:ind w:left="1059" w:hanging="561"/>
              <w:contextualSpacing/>
              <w:jc w:val="both"/>
              <w:rPr>
                <w:color w:val="0D0D0D" w:themeColor="text1" w:themeTint="F2"/>
              </w:rPr>
            </w:pPr>
            <w:r w:rsidRPr="00465C52">
              <w:rPr>
                <w:color w:val="0D0D0D" w:themeColor="text1" w:themeTint="F2"/>
              </w:rPr>
              <w:t xml:space="preserve">provide any Temporary Works (including roadways, footways, guards and fences) which may be necessary, because of the execution of the Works, for the use and protection of the public and of owners and occupiers of adjacent land; </w:t>
            </w:r>
          </w:p>
          <w:p w14:paraId="3D7278C0" w14:textId="39876B58" w:rsidR="00ED5291" w:rsidRPr="00465C52" w:rsidRDefault="00ED5291" w:rsidP="00151EF3">
            <w:pPr>
              <w:numPr>
                <w:ilvl w:val="0"/>
                <w:numId w:val="96"/>
              </w:numPr>
              <w:spacing w:before="120" w:after="120"/>
              <w:ind w:left="1059" w:hanging="561"/>
              <w:contextualSpacing/>
              <w:jc w:val="both"/>
              <w:rPr>
                <w:color w:val="0D0D0D" w:themeColor="text1" w:themeTint="F2"/>
              </w:rPr>
            </w:pPr>
            <w:r w:rsidRPr="00465C52">
              <w:rPr>
                <w:color w:val="0D0D0D" w:themeColor="text1" w:themeTint="F2"/>
              </w:rPr>
              <w:t>provide health and safety training of Contractor’s Personnel as appropriate and maintain training records;</w:t>
            </w:r>
          </w:p>
          <w:p w14:paraId="6B8F357D" w14:textId="2C6BC6FF" w:rsidR="00ED5291" w:rsidRPr="00465C52" w:rsidRDefault="00ED5291" w:rsidP="00151EF3">
            <w:pPr>
              <w:numPr>
                <w:ilvl w:val="0"/>
                <w:numId w:val="96"/>
              </w:numPr>
              <w:spacing w:before="120" w:after="120"/>
              <w:ind w:left="1059" w:hanging="561"/>
              <w:contextualSpacing/>
              <w:jc w:val="both"/>
              <w:rPr>
                <w:color w:val="0D0D0D" w:themeColor="text1" w:themeTint="F2"/>
              </w:rPr>
            </w:pPr>
            <w:r w:rsidRPr="00465C52">
              <w:rPr>
                <w:color w:val="0D0D0D" w:themeColor="text1" w:themeTint="F2"/>
              </w:rPr>
              <w:t xml:space="preserve">actively engage the Contractor’s Personnel in promoting </w:t>
            </w:r>
            <w:proofErr w:type="gramStart"/>
            <w:r w:rsidRPr="00465C52">
              <w:rPr>
                <w:color w:val="0D0D0D" w:themeColor="text1" w:themeTint="F2"/>
              </w:rPr>
              <w:t>understanding,</w:t>
            </w:r>
            <w:proofErr w:type="gramEnd"/>
            <w:r w:rsidRPr="00465C52">
              <w:rPr>
                <w:color w:val="0D0D0D" w:themeColor="text1" w:themeTint="F2"/>
              </w:rPr>
              <w:t xml:space="preserve"> and methods </w:t>
            </w:r>
            <w:proofErr w:type="gramStart"/>
            <w:r w:rsidRPr="00465C52">
              <w:rPr>
                <w:color w:val="0D0D0D" w:themeColor="text1" w:themeTint="F2"/>
              </w:rPr>
              <w:t>for,</w:t>
            </w:r>
            <w:proofErr w:type="gramEnd"/>
            <w:r w:rsidRPr="00465C52">
              <w:rPr>
                <w:color w:val="0D0D0D" w:themeColor="text1" w:themeTint="F2"/>
              </w:rPr>
              <w:t xml:space="preserve"> implementation of health and safety requirements, as well as in providing information to Contractor’s Personnel, training on occupational safety and health, and provision of personal protective equipment without expense to the Contractor’s Personnel; </w:t>
            </w:r>
          </w:p>
          <w:p w14:paraId="7003F125" w14:textId="20353E02" w:rsidR="00ED5291" w:rsidRPr="00465C52" w:rsidRDefault="00ED5291" w:rsidP="00151EF3">
            <w:pPr>
              <w:numPr>
                <w:ilvl w:val="0"/>
                <w:numId w:val="96"/>
              </w:numPr>
              <w:spacing w:before="120" w:after="120"/>
              <w:ind w:left="1059" w:hanging="561"/>
              <w:contextualSpacing/>
              <w:jc w:val="both"/>
              <w:rPr>
                <w:color w:val="0D0D0D" w:themeColor="text1" w:themeTint="F2"/>
              </w:rPr>
            </w:pPr>
            <w:r w:rsidRPr="00465C52">
              <w:rPr>
                <w:color w:val="0D0D0D" w:themeColor="text1" w:themeTint="F2"/>
              </w:rPr>
              <w:t xml:space="preserve">put in place workplace processes for Contractor’s Personnel to </w:t>
            </w:r>
            <w:bookmarkStart w:id="840" w:name="_Hlk533086189"/>
            <w:r w:rsidRPr="00465C52">
              <w:rPr>
                <w:color w:val="0D0D0D" w:themeColor="text1" w:themeTint="F2"/>
              </w:rPr>
              <w:t xml:space="preserve">report work situations that they believe are not safe or healthy, and to remove themselves from a work situation which they have reasonable justification to believe presents an imminent and </w:t>
            </w:r>
            <w:proofErr w:type="gramStart"/>
            <w:r w:rsidRPr="00465C52">
              <w:rPr>
                <w:color w:val="0D0D0D" w:themeColor="text1" w:themeTint="F2"/>
              </w:rPr>
              <w:t>serious danger</w:t>
            </w:r>
            <w:proofErr w:type="gramEnd"/>
            <w:r w:rsidRPr="00465C52">
              <w:rPr>
                <w:color w:val="0D0D0D" w:themeColor="text1" w:themeTint="F2"/>
              </w:rPr>
              <w:t xml:space="preserve"> to their life or health</w:t>
            </w:r>
            <w:r w:rsidR="005F440B" w:rsidRPr="00465C52">
              <w:rPr>
                <w:color w:val="0D0D0D" w:themeColor="text1" w:themeTint="F2"/>
              </w:rPr>
              <w:t>;</w:t>
            </w:r>
            <w:r w:rsidRPr="00465C52">
              <w:rPr>
                <w:color w:val="0D0D0D" w:themeColor="text1" w:themeTint="F2"/>
              </w:rPr>
              <w:t xml:space="preserve"> </w:t>
            </w:r>
            <w:bookmarkEnd w:id="840"/>
          </w:p>
          <w:p w14:paraId="2284D223" w14:textId="12339E2F" w:rsidR="005F440B" w:rsidRPr="00465C52" w:rsidRDefault="00ED5291" w:rsidP="00151EF3">
            <w:pPr>
              <w:numPr>
                <w:ilvl w:val="0"/>
                <w:numId w:val="96"/>
              </w:numPr>
              <w:spacing w:before="120" w:after="120"/>
              <w:ind w:left="1059" w:hanging="561"/>
              <w:contextualSpacing/>
              <w:jc w:val="both"/>
              <w:rPr>
                <w:color w:val="0D0D0D" w:themeColor="text1" w:themeTint="F2"/>
              </w:rPr>
            </w:pPr>
            <w:r w:rsidRPr="00465C52">
              <w:rPr>
                <w:color w:val="0D0D0D" w:themeColor="text1" w:themeTint="F2"/>
              </w:rPr>
              <w:t xml:space="preserve">Contractor’s Personnel who remove themselves from such work situations shall not be required to return to work until necessary remedial action to correct the situation has been taken. Contractor’s Personnel shall not be retaliated against or otherwise subject to reprisal or negative action for such reporting or removal; </w:t>
            </w:r>
          </w:p>
          <w:p w14:paraId="71D7F578" w14:textId="6FB5FBDF" w:rsidR="005F440B" w:rsidRPr="00465C52" w:rsidRDefault="00ED5291" w:rsidP="00151EF3">
            <w:pPr>
              <w:numPr>
                <w:ilvl w:val="0"/>
                <w:numId w:val="96"/>
              </w:numPr>
              <w:spacing w:before="120" w:after="120"/>
              <w:ind w:left="1059" w:hanging="561"/>
              <w:contextualSpacing/>
              <w:jc w:val="both"/>
              <w:rPr>
                <w:color w:val="0D0D0D" w:themeColor="text1" w:themeTint="F2"/>
              </w:rPr>
            </w:pPr>
            <w:r w:rsidRPr="00465C52">
              <w:rPr>
                <w:color w:val="0D0D0D" w:themeColor="text1" w:themeTint="F2"/>
              </w:rPr>
              <w:t xml:space="preserve">where the Employer’s </w:t>
            </w:r>
            <w:r w:rsidR="00AC6E6A" w:rsidRPr="00465C52">
              <w:rPr>
                <w:color w:val="0D0D0D" w:themeColor="text1" w:themeTint="F2"/>
              </w:rPr>
              <w:t>Personnel</w:t>
            </w:r>
            <w:r w:rsidRPr="00465C52">
              <w:rPr>
                <w:color w:val="0D0D0D" w:themeColor="text1" w:themeTint="F2"/>
              </w:rPr>
              <w:t xml:space="preserve">, any other contractors employed by the Employer, and/or personnel of any legally constituted public authorities and private utility companies are employed in carrying out, on or near the site, of any work not included in the Contract, collaborate in applying the health and safety requirements, without prejudice to the responsibility of the relevant </w:t>
            </w:r>
            <w:proofErr w:type="gramStart"/>
            <w:r w:rsidRPr="00465C52">
              <w:rPr>
                <w:color w:val="0D0D0D" w:themeColor="text1" w:themeTint="F2"/>
              </w:rPr>
              <w:t>entities  for</w:t>
            </w:r>
            <w:proofErr w:type="gramEnd"/>
            <w:r w:rsidRPr="00465C52">
              <w:rPr>
                <w:color w:val="0D0D0D" w:themeColor="text1" w:themeTint="F2"/>
              </w:rPr>
              <w:t xml:space="preserve"> the health and safety of </w:t>
            </w:r>
            <w:proofErr w:type="gramStart"/>
            <w:r w:rsidRPr="00465C52">
              <w:rPr>
                <w:color w:val="0D0D0D" w:themeColor="text1" w:themeTint="F2"/>
              </w:rPr>
              <w:t>their  own</w:t>
            </w:r>
            <w:proofErr w:type="gramEnd"/>
            <w:r w:rsidRPr="00465C52">
              <w:rPr>
                <w:color w:val="0D0D0D" w:themeColor="text1" w:themeTint="F2"/>
              </w:rPr>
              <w:t xml:space="preserve">  personnel; and </w:t>
            </w:r>
          </w:p>
          <w:p w14:paraId="56EEB6F6" w14:textId="77777777" w:rsidR="00EE34D5" w:rsidRPr="00465C52" w:rsidRDefault="00ED5291" w:rsidP="00151EF3">
            <w:pPr>
              <w:numPr>
                <w:ilvl w:val="0"/>
                <w:numId w:val="96"/>
              </w:numPr>
              <w:spacing w:before="120" w:after="120"/>
              <w:ind w:left="1059" w:hanging="561"/>
              <w:contextualSpacing/>
              <w:jc w:val="both"/>
              <w:rPr>
                <w:color w:val="0D0D0D" w:themeColor="text1" w:themeTint="F2"/>
                <w:szCs w:val="20"/>
              </w:rPr>
            </w:pPr>
            <w:r w:rsidRPr="00465C52">
              <w:rPr>
                <w:color w:val="0D0D0D" w:themeColor="text1" w:themeTint="F2"/>
              </w:rPr>
              <w:lastRenderedPageBreak/>
              <w:t>establish and implement a system for regular (not less than six-monthly) review of health and safety performance and the working environment.</w:t>
            </w:r>
          </w:p>
          <w:p w14:paraId="24BFB506" w14:textId="77777777" w:rsidR="00EE34D5" w:rsidRPr="00465C52" w:rsidRDefault="005F440B" w:rsidP="00151EF3">
            <w:pPr>
              <w:numPr>
                <w:ilvl w:val="0"/>
                <w:numId w:val="96"/>
              </w:numPr>
              <w:spacing w:before="120" w:after="120"/>
              <w:ind w:left="1059" w:hanging="561"/>
              <w:contextualSpacing/>
              <w:jc w:val="both"/>
              <w:rPr>
                <w:color w:val="0D0D0D" w:themeColor="text1" w:themeTint="F2"/>
                <w:szCs w:val="20"/>
              </w:rPr>
            </w:pPr>
            <w:r w:rsidRPr="00465C52">
              <w:rPr>
                <w:color w:val="0D0D0D" w:themeColor="text1" w:themeTint="F2"/>
                <w:szCs w:val="20"/>
              </w:rPr>
              <w:t xml:space="preserve">Subject to </w:t>
            </w:r>
            <w:r w:rsidR="00D64E4E" w:rsidRPr="00465C52">
              <w:rPr>
                <w:color w:val="0D0D0D" w:themeColor="text1" w:themeTint="F2"/>
                <w:szCs w:val="20"/>
              </w:rPr>
              <w:t xml:space="preserve">GCC </w:t>
            </w:r>
            <w:r w:rsidRPr="00465C52">
              <w:rPr>
                <w:color w:val="0D0D0D" w:themeColor="text1" w:themeTint="F2"/>
                <w:szCs w:val="20"/>
              </w:rPr>
              <w:t>Sub-Clause 16.2</w:t>
            </w:r>
            <w:r w:rsidR="00ED5291" w:rsidRPr="00465C52">
              <w:rPr>
                <w:color w:val="0D0D0D" w:themeColor="text1" w:themeTint="F2"/>
                <w:szCs w:val="20"/>
              </w:rPr>
              <w:t xml:space="preserve">, the </w:t>
            </w:r>
            <w:r w:rsidR="0057245A" w:rsidRPr="00465C52">
              <w:rPr>
                <w:color w:val="0D0D0D" w:themeColor="text1" w:themeTint="F2"/>
                <w:szCs w:val="20"/>
              </w:rPr>
              <w:t>selected c</w:t>
            </w:r>
            <w:r w:rsidR="00EE34D5" w:rsidRPr="00465C52">
              <w:rPr>
                <w:color w:val="0D0D0D" w:themeColor="text1" w:themeTint="F2"/>
                <w:szCs w:val="20"/>
              </w:rPr>
              <w:t>ontractor should</w:t>
            </w:r>
            <w:r w:rsidR="0057245A" w:rsidRPr="00465C52">
              <w:rPr>
                <w:color w:val="0D0D0D" w:themeColor="text1" w:themeTint="F2"/>
                <w:szCs w:val="20"/>
              </w:rPr>
              <w:t xml:space="preserve"> </w:t>
            </w:r>
            <w:r w:rsidR="00EE34D5" w:rsidRPr="00465C52">
              <w:rPr>
                <w:color w:val="0D0D0D" w:themeColor="text1" w:themeTint="F2"/>
              </w:rPr>
              <w:t xml:space="preserve">prepare and implement Contractor’s Environmental and Social Management Plan (C-ESMP), Contractor’s Labor Management Procedure (LMP) that </w:t>
            </w:r>
            <w:proofErr w:type="gramStart"/>
            <w:r w:rsidR="00EE34D5" w:rsidRPr="00465C52">
              <w:rPr>
                <w:color w:val="0D0D0D" w:themeColor="text1" w:themeTint="F2"/>
              </w:rPr>
              <w:t>comply</w:t>
            </w:r>
            <w:proofErr w:type="gramEnd"/>
            <w:r w:rsidR="00EE34D5" w:rsidRPr="00465C52">
              <w:rPr>
                <w:color w:val="0D0D0D" w:themeColor="text1" w:themeTint="F2"/>
              </w:rPr>
              <w:t xml:space="preserve"> with the project SEP, LMP, ESMP (OHS-related provisions). </w:t>
            </w:r>
            <w:proofErr w:type="gramStart"/>
            <w:r w:rsidR="00EE34D5" w:rsidRPr="00465C52">
              <w:rPr>
                <w:color w:val="0D0D0D" w:themeColor="text1" w:themeTint="F2"/>
              </w:rPr>
              <w:t>These plan</w:t>
            </w:r>
            <w:proofErr w:type="gramEnd"/>
            <w:r w:rsidR="00EE34D5" w:rsidRPr="00465C52">
              <w:rPr>
                <w:color w:val="0D0D0D" w:themeColor="text1" w:themeTint="F2"/>
              </w:rPr>
              <w:t xml:space="preserve"> will be submitted to the PCU for review and approval before the contractor is allowed to mobilize to the field</w:t>
            </w:r>
          </w:p>
          <w:p w14:paraId="59B6209B" w14:textId="0DE4FCB7" w:rsidR="00ED5291" w:rsidRPr="00465C52" w:rsidRDefault="00ED5291" w:rsidP="00151EF3">
            <w:pPr>
              <w:numPr>
                <w:ilvl w:val="0"/>
                <w:numId w:val="96"/>
              </w:numPr>
              <w:spacing w:before="120" w:after="120"/>
              <w:ind w:left="1059" w:hanging="561"/>
              <w:contextualSpacing/>
              <w:jc w:val="both"/>
              <w:rPr>
                <w:color w:val="0D0D0D" w:themeColor="text1" w:themeTint="F2"/>
                <w:szCs w:val="20"/>
              </w:rPr>
            </w:pPr>
            <w:r w:rsidRPr="00465C52">
              <w:rPr>
                <w:color w:val="0D0D0D" w:themeColor="text1" w:themeTint="F2"/>
                <w:szCs w:val="20"/>
              </w:rPr>
              <w:t>The health and safety manual shall be in addition to any other similar document required under applicable health and safety regulations and laws.</w:t>
            </w:r>
          </w:p>
          <w:p w14:paraId="3B0DC921" w14:textId="77777777" w:rsidR="00ED5291" w:rsidRPr="00465C52" w:rsidRDefault="00ED5291" w:rsidP="00347DB2">
            <w:pPr>
              <w:spacing w:before="120" w:after="120"/>
              <w:ind w:left="528" w:hanging="9"/>
              <w:contextualSpacing/>
              <w:jc w:val="both"/>
              <w:rPr>
                <w:color w:val="0D0D0D" w:themeColor="text1" w:themeTint="F2"/>
                <w:szCs w:val="20"/>
              </w:rPr>
            </w:pPr>
            <w:r w:rsidRPr="00465C52">
              <w:rPr>
                <w:color w:val="0D0D0D" w:themeColor="text1" w:themeTint="F2"/>
                <w:szCs w:val="20"/>
              </w:rPr>
              <w:t xml:space="preserve">The health and safety manual shall set out all the health and safety requirements under the Contract, </w:t>
            </w:r>
          </w:p>
          <w:p w14:paraId="1AE9C345" w14:textId="77777777" w:rsidR="00ED5291" w:rsidRPr="00465C52" w:rsidRDefault="00ED5291" w:rsidP="00151EF3">
            <w:pPr>
              <w:numPr>
                <w:ilvl w:val="0"/>
                <w:numId w:val="70"/>
              </w:numPr>
              <w:spacing w:before="120" w:after="120"/>
              <w:ind w:left="1142" w:hanging="540"/>
              <w:contextualSpacing/>
              <w:rPr>
                <w:color w:val="0D0D0D" w:themeColor="text1" w:themeTint="F2"/>
              </w:rPr>
            </w:pPr>
            <w:r w:rsidRPr="00465C52">
              <w:rPr>
                <w:rFonts w:eastAsia="Arial Narrow"/>
                <w:color w:val="0D0D0D" w:themeColor="text1" w:themeTint="F2"/>
                <w:szCs w:val="20"/>
              </w:rPr>
              <w:t>which</w:t>
            </w:r>
            <w:r w:rsidRPr="00465C52">
              <w:rPr>
                <w:color w:val="0D0D0D" w:themeColor="text1" w:themeTint="F2"/>
              </w:rPr>
              <w:t xml:space="preserve"> shall include at a minimum:</w:t>
            </w:r>
          </w:p>
          <w:p w14:paraId="14F4DE19" w14:textId="77777777" w:rsidR="00ED5291" w:rsidRPr="00465C52" w:rsidRDefault="00ED5291" w:rsidP="00151EF3">
            <w:pPr>
              <w:pStyle w:val="P3Header1-Clauses"/>
              <w:numPr>
                <w:ilvl w:val="0"/>
                <w:numId w:val="64"/>
              </w:numPr>
              <w:tabs>
                <w:tab w:val="left" w:pos="972"/>
              </w:tabs>
              <w:spacing w:before="120" w:after="120"/>
              <w:ind w:left="1506"/>
              <w:contextualSpacing/>
              <w:rPr>
                <w:color w:val="0D0D0D" w:themeColor="text1" w:themeTint="F2"/>
              </w:rPr>
            </w:pPr>
            <w:r w:rsidRPr="00465C52">
              <w:rPr>
                <w:color w:val="0D0D0D" w:themeColor="text1" w:themeTint="F2"/>
              </w:rPr>
              <w:t xml:space="preserve">the procedures to establish and maintain a safe working environment without risk to health at all workplaces, machinery, equipment and processes under the control of the Contractor, including control measures for chemical, physical and biological substances and agents; </w:t>
            </w:r>
          </w:p>
          <w:p w14:paraId="10F9291F" w14:textId="77777777" w:rsidR="00ED5291" w:rsidRPr="00465C52" w:rsidRDefault="00ED5291" w:rsidP="00151EF3">
            <w:pPr>
              <w:pStyle w:val="P3Header1-Clauses"/>
              <w:numPr>
                <w:ilvl w:val="0"/>
                <w:numId w:val="64"/>
              </w:numPr>
              <w:tabs>
                <w:tab w:val="left" w:pos="972"/>
              </w:tabs>
              <w:spacing w:before="120" w:after="120"/>
              <w:contextualSpacing/>
              <w:rPr>
                <w:color w:val="0D0D0D" w:themeColor="text1" w:themeTint="F2"/>
              </w:rPr>
            </w:pPr>
            <w:r w:rsidRPr="00465C52">
              <w:rPr>
                <w:color w:val="0D0D0D" w:themeColor="text1" w:themeTint="F2"/>
              </w:rPr>
              <w:t>details of the training to be provided, records to be kept;</w:t>
            </w:r>
          </w:p>
          <w:p w14:paraId="41AB3B0A" w14:textId="77777777" w:rsidR="00ED5291" w:rsidRPr="00465C52" w:rsidRDefault="00ED5291" w:rsidP="00151EF3">
            <w:pPr>
              <w:pStyle w:val="P3Header1-Clauses"/>
              <w:numPr>
                <w:ilvl w:val="0"/>
                <w:numId w:val="64"/>
              </w:numPr>
              <w:tabs>
                <w:tab w:val="left" w:pos="972"/>
              </w:tabs>
              <w:spacing w:before="120" w:after="120"/>
              <w:contextualSpacing/>
              <w:rPr>
                <w:color w:val="0D0D0D" w:themeColor="text1" w:themeTint="F2"/>
              </w:rPr>
            </w:pPr>
            <w:r w:rsidRPr="00465C52">
              <w:rPr>
                <w:rFonts w:eastAsia="Arial Narrow"/>
                <w:color w:val="0D0D0D" w:themeColor="text1" w:themeTint="F2"/>
              </w:rPr>
              <w:t xml:space="preserve">the procedures for prevention, preparedness and </w:t>
            </w:r>
            <w:r w:rsidRPr="00465C52">
              <w:rPr>
                <w:color w:val="0D0D0D" w:themeColor="text1" w:themeTint="F2"/>
              </w:rPr>
              <w:t>response activities to be implemented in the case of an emergency event (i.e. an unanticipated incident, arising from both natural and man-made hazards, typically in the form of fire, explosions, leaks or spills, which may occur for a variety of different reasons including failure to implement operating procedures that are designed to prevent their occurrence, extreme weather or lack of early warning);</w:t>
            </w:r>
          </w:p>
          <w:p w14:paraId="6104D1FC" w14:textId="77777777" w:rsidR="00ED5291" w:rsidRPr="00465C52" w:rsidRDefault="00ED5291" w:rsidP="00151EF3">
            <w:pPr>
              <w:pStyle w:val="P3Header1-Clauses"/>
              <w:numPr>
                <w:ilvl w:val="0"/>
                <w:numId w:val="64"/>
              </w:numPr>
              <w:spacing w:before="120" w:after="120"/>
              <w:ind w:left="1598"/>
              <w:contextualSpacing/>
              <w:rPr>
                <w:color w:val="0D0D0D" w:themeColor="text1" w:themeTint="F2"/>
              </w:rPr>
            </w:pPr>
            <w:r w:rsidRPr="00465C52">
              <w:rPr>
                <w:color w:val="0D0D0D" w:themeColor="text1" w:themeTint="F2"/>
              </w:rPr>
              <w:t xml:space="preserve">remedies for adverse impacts such as occupational injuries, deaths, disability and disease; </w:t>
            </w:r>
            <w:bookmarkStart w:id="841" w:name="_Hlk534972127"/>
          </w:p>
          <w:bookmarkEnd w:id="841"/>
          <w:p w14:paraId="10F8AB35" w14:textId="77777777" w:rsidR="00ED5291" w:rsidRPr="00465C52" w:rsidRDefault="00ED5291" w:rsidP="00151EF3">
            <w:pPr>
              <w:pStyle w:val="P3Header1-Clauses"/>
              <w:numPr>
                <w:ilvl w:val="0"/>
                <w:numId w:val="64"/>
              </w:numPr>
              <w:tabs>
                <w:tab w:val="left" w:pos="972"/>
              </w:tabs>
              <w:spacing w:before="120" w:after="120"/>
              <w:contextualSpacing/>
              <w:rPr>
                <w:color w:val="0D0D0D" w:themeColor="text1" w:themeTint="F2"/>
              </w:rPr>
            </w:pPr>
            <w:r w:rsidRPr="00465C52">
              <w:rPr>
                <w:color w:val="0D0D0D" w:themeColor="text1" w:themeTint="F2"/>
              </w:rPr>
              <w:t xml:space="preserve">the measures to be taken to avoid or minimize the potential for community exposure to water-borne, water-based, water-related, and vector-borne diseases, </w:t>
            </w:r>
          </w:p>
          <w:p w14:paraId="2ECCD0FE" w14:textId="77777777" w:rsidR="00ED5291" w:rsidRPr="00465C52" w:rsidRDefault="00ED5291" w:rsidP="00151EF3">
            <w:pPr>
              <w:pStyle w:val="P3Header1-Clauses"/>
              <w:numPr>
                <w:ilvl w:val="0"/>
                <w:numId w:val="64"/>
              </w:numPr>
              <w:tabs>
                <w:tab w:val="left" w:pos="972"/>
              </w:tabs>
              <w:spacing w:before="120" w:after="120"/>
              <w:contextualSpacing/>
              <w:rPr>
                <w:color w:val="0D0D0D" w:themeColor="text1" w:themeTint="F2"/>
              </w:rPr>
            </w:pPr>
            <w:proofErr w:type="gramStart"/>
            <w:r w:rsidRPr="00465C52">
              <w:rPr>
                <w:color w:val="0D0D0D" w:themeColor="text1" w:themeTint="F2"/>
              </w:rPr>
              <w:t>the measures</w:t>
            </w:r>
            <w:proofErr w:type="gramEnd"/>
            <w:r w:rsidRPr="00465C52">
              <w:rPr>
                <w:color w:val="0D0D0D" w:themeColor="text1" w:themeTint="F2"/>
              </w:rPr>
              <w:t xml:space="preserve"> to be implemented to avoid or minimize the spread of communicable diseases (including transfer of Sexually Transmitted Diseases or Infections (STDs), such as HIV virus) and non-communicable diseases associated with the execution of the Works, taking into consideration differentiated exposure to and higher sensitivity of vulnerable groups. This includes taking measures to avoid or minimize the transmission of communicable diseases that may be associated with the influx of temporary or permanent Contract-related labor; </w:t>
            </w:r>
          </w:p>
          <w:p w14:paraId="027A77B8" w14:textId="06302FBF" w:rsidR="00ED5291" w:rsidRPr="00465C52" w:rsidRDefault="00ED5291" w:rsidP="00151EF3">
            <w:pPr>
              <w:pStyle w:val="P3Header1-Clauses"/>
              <w:numPr>
                <w:ilvl w:val="0"/>
                <w:numId w:val="64"/>
              </w:numPr>
              <w:tabs>
                <w:tab w:val="left" w:pos="972"/>
              </w:tabs>
              <w:spacing w:before="120" w:after="120"/>
              <w:contextualSpacing/>
              <w:rPr>
                <w:color w:val="0D0D0D" w:themeColor="text1" w:themeTint="F2"/>
              </w:rPr>
            </w:pPr>
            <w:r w:rsidRPr="00465C52">
              <w:rPr>
                <w:color w:val="0D0D0D" w:themeColor="text1" w:themeTint="F2"/>
              </w:rPr>
              <w:t xml:space="preserve">the policies and procedures on the management and quality of accommodation and welfare facilities if such accommodation and welfare facilities are provided by the Contractor in accordance with </w:t>
            </w:r>
            <w:r w:rsidR="00D64E4E" w:rsidRPr="00465C52">
              <w:rPr>
                <w:color w:val="0D0D0D" w:themeColor="text1" w:themeTint="F2"/>
              </w:rPr>
              <w:t xml:space="preserve">GCC </w:t>
            </w:r>
            <w:r w:rsidRPr="00465C52">
              <w:rPr>
                <w:color w:val="0D0D0D" w:themeColor="text1" w:themeTint="F2"/>
              </w:rPr>
              <w:t>Sub-Clause 9.4.6; and</w:t>
            </w:r>
          </w:p>
          <w:p w14:paraId="2F4F8059" w14:textId="4A9F9FF7" w:rsidR="00ED5291" w:rsidRPr="00465C52" w:rsidRDefault="00ED5291" w:rsidP="00151EF3">
            <w:pPr>
              <w:numPr>
                <w:ilvl w:val="0"/>
                <w:numId w:val="70"/>
              </w:numPr>
              <w:spacing w:before="120" w:after="120"/>
              <w:ind w:left="1142" w:hanging="540"/>
              <w:contextualSpacing/>
              <w:rPr>
                <w:color w:val="0D0D0D" w:themeColor="text1" w:themeTint="F2"/>
              </w:rPr>
            </w:pPr>
            <w:r w:rsidRPr="00465C52">
              <w:rPr>
                <w:color w:val="0D0D0D" w:themeColor="text1" w:themeTint="F2"/>
              </w:rPr>
              <w:t xml:space="preserve">any </w:t>
            </w:r>
            <w:r w:rsidRPr="00465C52">
              <w:rPr>
                <w:rFonts w:eastAsia="Arial Narrow"/>
                <w:color w:val="0D0D0D" w:themeColor="text1" w:themeTint="F2"/>
                <w:szCs w:val="20"/>
              </w:rPr>
              <w:t>other</w:t>
            </w:r>
            <w:r w:rsidRPr="00465C52">
              <w:rPr>
                <w:color w:val="0D0D0D" w:themeColor="text1" w:themeTint="F2"/>
              </w:rPr>
              <w:t xml:space="preserve"> requirements stated in the Specification</w:t>
            </w:r>
            <w:r w:rsidR="005B717C" w:rsidRPr="00465C52">
              <w:rPr>
                <w:color w:val="0D0D0D" w:themeColor="text1" w:themeTint="F2"/>
              </w:rPr>
              <w:t>.</w:t>
            </w:r>
          </w:p>
          <w:p w14:paraId="17FB9A26" w14:textId="5ACEAC02" w:rsidR="00ED5291" w:rsidRPr="00465C52" w:rsidRDefault="00606BE8"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noProof/>
                <w:color w:val="0D0D0D" w:themeColor="text1" w:themeTint="F2"/>
                <w:szCs w:val="20"/>
              </w:rPr>
            </w:pPr>
            <w:r w:rsidRPr="00465C52">
              <w:rPr>
                <w:color w:val="0D0D0D" w:themeColor="text1" w:themeTint="F2"/>
              </w:rPr>
              <w:t xml:space="preserve">Protection </w:t>
            </w:r>
            <w:r w:rsidR="00ED5291" w:rsidRPr="00465C52">
              <w:rPr>
                <w:color w:val="0D0D0D" w:themeColor="text1" w:themeTint="F2"/>
              </w:rPr>
              <w:t>of the environment</w:t>
            </w:r>
          </w:p>
          <w:p w14:paraId="26EB37DD" w14:textId="45A9B812" w:rsidR="00ED5291" w:rsidRPr="00465C52" w:rsidRDefault="00ED5291" w:rsidP="00151EF3">
            <w:pPr>
              <w:pStyle w:val="ListParagraph"/>
              <w:numPr>
                <w:ilvl w:val="0"/>
                <w:numId w:val="94"/>
              </w:numPr>
              <w:spacing w:before="120" w:after="120"/>
              <w:ind w:right="-72"/>
              <w:jc w:val="both"/>
              <w:rPr>
                <w:rFonts w:eastAsia="Arial Narrow"/>
                <w:color w:val="0D0D0D" w:themeColor="text1" w:themeTint="F2"/>
              </w:rPr>
            </w:pPr>
            <w:r w:rsidRPr="00465C52">
              <w:rPr>
                <w:rFonts w:eastAsia="Arial Narrow"/>
                <w:color w:val="0D0D0D" w:themeColor="text1" w:themeTint="F2"/>
              </w:rPr>
              <w:lastRenderedPageBreak/>
              <w:t xml:space="preserve">The Contractor shall take all necessary measures </w:t>
            </w:r>
            <w:proofErr w:type="gramStart"/>
            <w:r w:rsidRPr="00465C52">
              <w:rPr>
                <w:rFonts w:eastAsia="Arial Narrow"/>
                <w:color w:val="0D0D0D" w:themeColor="text1" w:themeTint="F2"/>
              </w:rPr>
              <w:t>to:</w:t>
            </w:r>
            <w:proofErr w:type="gramEnd"/>
            <w:r w:rsidR="001C06E9" w:rsidRPr="00465C52">
              <w:rPr>
                <w:rFonts w:eastAsia="Arial Narrow"/>
                <w:color w:val="0D0D0D" w:themeColor="text1" w:themeTint="F2"/>
              </w:rPr>
              <w:t xml:space="preserve"> </w:t>
            </w:r>
            <w:r w:rsidRPr="00465C52">
              <w:rPr>
                <w:rFonts w:eastAsia="Arial Narrow"/>
                <w:color w:val="0D0D0D" w:themeColor="text1" w:themeTint="F2"/>
              </w:rPr>
              <w:t xml:space="preserve">protect the environment (both on and off the Site); and </w:t>
            </w:r>
          </w:p>
          <w:p w14:paraId="28CAED48" w14:textId="0392703C" w:rsidR="00ED5291" w:rsidRPr="00465C52" w:rsidRDefault="001C06E9" w:rsidP="00151EF3">
            <w:pPr>
              <w:pStyle w:val="ListParagraph"/>
              <w:numPr>
                <w:ilvl w:val="0"/>
                <w:numId w:val="94"/>
              </w:numPr>
              <w:spacing w:before="120" w:after="120"/>
              <w:ind w:right="-72"/>
              <w:jc w:val="both"/>
              <w:rPr>
                <w:color w:val="0D0D0D" w:themeColor="text1" w:themeTint="F2"/>
              </w:rPr>
            </w:pPr>
            <w:r w:rsidRPr="00465C52">
              <w:rPr>
                <w:rFonts w:eastAsia="Arial Narrow"/>
                <w:color w:val="0D0D0D" w:themeColor="text1" w:themeTint="F2"/>
              </w:rPr>
              <w:t xml:space="preserve"> </w:t>
            </w:r>
            <w:r w:rsidR="00ED5291" w:rsidRPr="00465C52">
              <w:rPr>
                <w:rFonts w:eastAsia="Arial Narrow"/>
                <w:color w:val="0D0D0D" w:themeColor="text1" w:themeTint="F2"/>
              </w:rPr>
              <w:t>limit damage and nuisance to people and property resulting from pollution, noise and other results of the Contractor’s operations and</w:t>
            </w:r>
            <w:proofErr w:type="gramStart"/>
            <w:r w:rsidR="00ED5291" w:rsidRPr="00465C52">
              <w:rPr>
                <w:rFonts w:eastAsia="Arial Narrow"/>
                <w:color w:val="0D0D0D" w:themeColor="text1" w:themeTint="F2"/>
              </w:rPr>
              <w:t>/ or</w:t>
            </w:r>
            <w:proofErr w:type="gramEnd"/>
            <w:r w:rsidR="00ED5291" w:rsidRPr="00465C52">
              <w:rPr>
                <w:rFonts w:eastAsia="Arial Narrow"/>
                <w:color w:val="0D0D0D" w:themeColor="text1" w:themeTint="F2"/>
              </w:rPr>
              <w:t xml:space="preserve"> activities.</w:t>
            </w:r>
          </w:p>
          <w:p w14:paraId="0BFDAE63" w14:textId="68C8A2BB" w:rsidR="00ED5291" w:rsidRPr="00465C52" w:rsidRDefault="00ED5291" w:rsidP="00347DB2">
            <w:pPr>
              <w:spacing w:before="120" w:after="120"/>
              <w:ind w:left="709"/>
              <w:contextualSpacing/>
              <w:jc w:val="both"/>
              <w:rPr>
                <w:rFonts w:eastAsia="Arial Narrow"/>
                <w:color w:val="0D0D0D" w:themeColor="text1" w:themeTint="F2"/>
              </w:rPr>
            </w:pPr>
            <w:r w:rsidRPr="00465C52">
              <w:rPr>
                <w:rFonts w:eastAsia="Arial Narrow"/>
                <w:color w:val="0D0D0D" w:themeColor="text1" w:themeTint="F2"/>
              </w:rPr>
              <w:t>The Contractor shall ensure that emissions, surface discharges, effluent and any other pollutants from the Contractor’s activities shall exceed neither the values indicated in the Specification, nor those prescribed by applicable laws.</w:t>
            </w:r>
          </w:p>
          <w:p w14:paraId="12348B6A" w14:textId="224AEEE6" w:rsidR="00ED5291" w:rsidRPr="00465C52" w:rsidRDefault="00ED5291" w:rsidP="00347DB2">
            <w:pPr>
              <w:pStyle w:val="ListParagraph"/>
              <w:spacing w:before="120" w:after="120"/>
              <w:ind w:left="709" w:right="-72"/>
              <w:jc w:val="both"/>
              <w:rPr>
                <w:noProof/>
                <w:color w:val="0D0D0D" w:themeColor="text1" w:themeTint="F2"/>
                <w:szCs w:val="20"/>
              </w:rPr>
            </w:pPr>
            <w:r w:rsidRPr="00465C52">
              <w:rPr>
                <w:rFonts w:eastAsia="Arial Narrow"/>
                <w:color w:val="0D0D0D" w:themeColor="text1" w:themeTint="F2"/>
              </w:rPr>
              <w:t xml:space="preserve">In the event of damage to the environment, property and/or nuisance to people, on or off Site </w:t>
            </w:r>
            <w:proofErr w:type="gramStart"/>
            <w:r w:rsidRPr="00465C52">
              <w:rPr>
                <w:rFonts w:eastAsia="Arial Narrow"/>
                <w:color w:val="0D0D0D" w:themeColor="text1" w:themeTint="F2"/>
              </w:rPr>
              <w:t>as a result of</w:t>
            </w:r>
            <w:proofErr w:type="gramEnd"/>
            <w:r w:rsidRPr="00465C52">
              <w:rPr>
                <w:rFonts w:eastAsia="Arial Narrow"/>
                <w:color w:val="0D0D0D" w:themeColor="text1" w:themeTint="F2"/>
              </w:rPr>
              <w:t xml:space="preserve"> the Contractor’s operations, the Contractor shall agree with the Project </w:t>
            </w:r>
            <w:proofErr w:type="gramStart"/>
            <w:r w:rsidRPr="00465C52">
              <w:rPr>
                <w:rFonts w:eastAsia="Arial Narrow"/>
                <w:color w:val="0D0D0D" w:themeColor="text1" w:themeTint="F2"/>
              </w:rPr>
              <w:t>Manager  the</w:t>
            </w:r>
            <w:proofErr w:type="gramEnd"/>
            <w:r w:rsidRPr="00465C52">
              <w:rPr>
                <w:rFonts w:eastAsia="Arial Narrow"/>
                <w:color w:val="0D0D0D" w:themeColor="text1" w:themeTint="F2"/>
              </w:rPr>
              <w:t xml:space="preserve"> appropriate actions and time scale to remedy, as practicable, the damaged environment to its former condition. The Contractor shall implement such remedies at its cost to the satisfaction of the Project Manager.</w:t>
            </w:r>
          </w:p>
        </w:tc>
      </w:tr>
      <w:tr w:rsidR="0016255D" w:rsidRPr="00465C52" w14:paraId="4D07E799" w14:textId="77777777" w:rsidTr="004B5A5B">
        <w:tc>
          <w:tcPr>
            <w:tcW w:w="1154" w:type="pct"/>
            <w:tcBorders>
              <w:top w:val="nil"/>
              <w:left w:val="nil"/>
              <w:bottom w:val="nil"/>
              <w:right w:val="nil"/>
            </w:tcBorders>
          </w:tcPr>
          <w:p w14:paraId="7C6226ED" w14:textId="198ECB22"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42" w:name="_Toc25317357"/>
            <w:r w:rsidRPr="00465C52">
              <w:rPr>
                <w:color w:val="0D0D0D" w:themeColor="text1" w:themeTint="F2"/>
              </w:rPr>
              <w:lastRenderedPageBreak/>
              <w:t>Archaeological and Geological Findings</w:t>
            </w:r>
            <w:bookmarkEnd w:id="842"/>
          </w:p>
        </w:tc>
        <w:tc>
          <w:tcPr>
            <w:tcW w:w="3846" w:type="pct"/>
            <w:gridSpan w:val="2"/>
            <w:tcBorders>
              <w:top w:val="nil"/>
              <w:left w:val="nil"/>
              <w:bottom w:val="nil"/>
              <w:right w:val="nil"/>
            </w:tcBorders>
          </w:tcPr>
          <w:p w14:paraId="5C7C3A52" w14:textId="77777777" w:rsidR="00ED5291" w:rsidRPr="00465C52" w:rsidRDefault="00ED5291" w:rsidP="00347DB2">
            <w:pPr>
              <w:pStyle w:val="ListParagraph"/>
              <w:numPr>
                <w:ilvl w:val="1"/>
                <w:numId w:val="17"/>
              </w:numPr>
              <w:tabs>
                <w:tab w:val="clear" w:pos="918"/>
                <w:tab w:val="num" w:pos="540"/>
              </w:tabs>
              <w:spacing w:before="120" w:after="120"/>
              <w:ind w:left="540" w:right="-72"/>
              <w:jc w:val="both"/>
              <w:rPr>
                <w:rFonts w:eastAsia="Arial Narrow"/>
                <w:color w:val="0D0D0D" w:themeColor="text1" w:themeTint="F2"/>
              </w:rPr>
            </w:pPr>
            <w:r w:rsidRPr="00465C52">
              <w:rPr>
                <w:color w:val="0D0D0D" w:themeColor="text1" w:themeTint="F2"/>
              </w:rPr>
              <w:t xml:space="preserve">All </w:t>
            </w:r>
            <w:r w:rsidRPr="00465C52">
              <w:rPr>
                <w:rFonts w:eastAsia="Arial Narrow"/>
                <w:color w:val="0D0D0D" w:themeColor="text1" w:themeTint="F2"/>
              </w:rPr>
              <w:t>fossils, coins, articles of value or antiquity, structures, groups of structures, and other remains or items of geological, archaeological, paleontological, historical, architectural or religious interest found on the Site shall be placed under the care and custody of the Employer. The Contractor shall:</w:t>
            </w:r>
          </w:p>
          <w:p w14:paraId="24D64F1B" w14:textId="77777777" w:rsidR="00ED5291" w:rsidRPr="00465C52" w:rsidRDefault="00ED5291" w:rsidP="00151EF3">
            <w:pPr>
              <w:numPr>
                <w:ilvl w:val="0"/>
                <w:numId w:val="73"/>
              </w:numPr>
              <w:spacing w:before="120" w:after="120"/>
              <w:ind w:left="1142" w:hanging="540"/>
              <w:contextualSpacing/>
              <w:jc w:val="both"/>
              <w:rPr>
                <w:rFonts w:eastAsia="Arial Narrow"/>
                <w:color w:val="0D0D0D" w:themeColor="text1" w:themeTint="F2"/>
                <w:szCs w:val="20"/>
              </w:rPr>
            </w:pPr>
            <w:r w:rsidRPr="00465C52">
              <w:rPr>
                <w:rFonts w:eastAsia="Arial Narrow"/>
                <w:color w:val="0D0D0D" w:themeColor="text1" w:themeTint="F2"/>
                <w:szCs w:val="20"/>
              </w:rPr>
              <w:t xml:space="preserve">take all reasonable precautions, including </w:t>
            </w:r>
            <w:proofErr w:type="gramStart"/>
            <w:r w:rsidRPr="00465C52">
              <w:rPr>
                <w:rFonts w:eastAsia="Arial Narrow"/>
                <w:color w:val="0D0D0D" w:themeColor="text1" w:themeTint="F2"/>
                <w:szCs w:val="20"/>
              </w:rPr>
              <w:t>fencing-off</w:t>
            </w:r>
            <w:proofErr w:type="gramEnd"/>
            <w:r w:rsidRPr="00465C52">
              <w:rPr>
                <w:rFonts w:eastAsia="Arial Narrow"/>
                <w:color w:val="0D0D0D" w:themeColor="text1" w:themeTint="F2"/>
                <w:szCs w:val="20"/>
              </w:rPr>
              <w:t xml:space="preserve"> the area or site of the finding, to avoid further disturbance and prevent Contractor’s Personnel or other </w:t>
            </w:r>
            <w:proofErr w:type="gramStart"/>
            <w:r w:rsidRPr="00465C52">
              <w:rPr>
                <w:rFonts w:eastAsia="Arial Narrow"/>
                <w:color w:val="0D0D0D" w:themeColor="text1" w:themeTint="F2"/>
                <w:szCs w:val="20"/>
              </w:rPr>
              <w:t>persons</w:t>
            </w:r>
            <w:proofErr w:type="gramEnd"/>
            <w:r w:rsidRPr="00465C52">
              <w:rPr>
                <w:rFonts w:eastAsia="Arial Narrow"/>
                <w:color w:val="0D0D0D" w:themeColor="text1" w:themeTint="F2"/>
                <w:szCs w:val="20"/>
              </w:rPr>
              <w:t xml:space="preserve"> from removing or damaging any of these findings; </w:t>
            </w:r>
          </w:p>
          <w:p w14:paraId="4CA58730" w14:textId="77777777" w:rsidR="00ED5291" w:rsidRPr="00465C52" w:rsidRDefault="00ED5291" w:rsidP="00151EF3">
            <w:pPr>
              <w:numPr>
                <w:ilvl w:val="0"/>
                <w:numId w:val="73"/>
              </w:numPr>
              <w:spacing w:before="120" w:after="120"/>
              <w:ind w:left="1142" w:hanging="540"/>
              <w:contextualSpacing/>
              <w:jc w:val="both"/>
              <w:rPr>
                <w:rFonts w:eastAsia="Arial Narrow"/>
                <w:color w:val="0D0D0D" w:themeColor="text1" w:themeTint="F2"/>
                <w:szCs w:val="20"/>
              </w:rPr>
            </w:pPr>
            <w:r w:rsidRPr="00465C52">
              <w:rPr>
                <w:rFonts w:eastAsia="Arial Narrow"/>
                <w:color w:val="0D0D0D" w:themeColor="text1" w:themeTint="F2"/>
                <w:szCs w:val="20"/>
              </w:rPr>
              <w:t>train relevant Contractor’s Personnel on appropriate actions to be taken in the event of such findings; and</w:t>
            </w:r>
          </w:p>
          <w:p w14:paraId="0540281D" w14:textId="7417D2F2" w:rsidR="00ED5291" w:rsidRPr="00465C52" w:rsidRDefault="00ED5291" w:rsidP="00151EF3">
            <w:pPr>
              <w:numPr>
                <w:ilvl w:val="0"/>
                <w:numId w:val="73"/>
              </w:numPr>
              <w:spacing w:before="120" w:after="120"/>
              <w:ind w:left="1142" w:right="-72" w:hanging="540"/>
              <w:contextualSpacing/>
              <w:jc w:val="both"/>
              <w:rPr>
                <w:color w:val="0D0D0D" w:themeColor="text1" w:themeTint="F2"/>
                <w:szCs w:val="20"/>
              </w:rPr>
            </w:pPr>
            <w:r w:rsidRPr="00465C52">
              <w:rPr>
                <w:rFonts w:eastAsia="Arial Narrow"/>
                <w:color w:val="0D0D0D" w:themeColor="text1" w:themeTint="F2"/>
                <w:szCs w:val="20"/>
              </w:rPr>
              <w:t>implement any other action consistent with the requirements of the Specification and relevant laws</w:t>
            </w:r>
            <w:r w:rsidRPr="00465C52">
              <w:rPr>
                <w:color w:val="0D0D0D" w:themeColor="text1" w:themeTint="F2"/>
                <w:szCs w:val="20"/>
              </w:rPr>
              <w:t xml:space="preserve">. </w:t>
            </w:r>
          </w:p>
          <w:p w14:paraId="094F94B0" w14:textId="77777777" w:rsidR="00ED5291" w:rsidRPr="00465C52" w:rsidRDefault="00ED5291" w:rsidP="00347DB2">
            <w:pPr>
              <w:suppressAutoHyphens/>
              <w:overflowPunct w:val="0"/>
              <w:autoSpaceDE w:val="0"/>
              <w:autoSpaceDN w:val="0"/>
              <w:adjustRightInd w:val="0"/>
              <w:spacing w:before="120" w:after="120"/>
              <w:ind w:left="529" w:right="36"/>
              <w:contextualSpacing/>
              <w:jc w:val="both"/>
              <w:textAlignment w:val="baseline"/>
              <w:rPr>
                <w:color w:val="0D0D0D" w:themeColor="text1" w:themeTint="F2"/>
              </w:rPr>
            </w:pPr>
            <w:r w:rsidRPr="00465C52">
              <w:rPr>
                <w:rFonts w:eastAsia="Arial Narrow"/>
                <w:noProof/>
                <w:color w:val="0D0D0D" w:themeColor="text1" w:themeTint="F2"/>
                <w:szCs w:val="20"/>
              </w:rPr>
              <w:t xml:space="preserve">The Contractor shall, as soon as practicable after discovery of any such finding, notify the </w:t>
            </w:r>
            <w:r w:rsidRPr="00465C52">
              <w:rPr>
                <w:rFonts w:eastAsia="Arial Narrow"/>
                <w:color w:val="0D0D0D" w:themeColor="text1" w:themeTint="F2"/>
                <w:szCs w:val="20"/>
              </w:rPr>
              <w:t xml:space="preserve">Project Manager </w:t>
            </w:r>
            <w:r w:rsidRPr="00465C52">
              <w:rPr>
                <w:rFonts w:eastAsia="Arial Narrow"/>
                <w:noProof/>
                <w:color w:val="0D0D0D" w:themeColor="text1" w:themeTint="F2"/>
                <w:szCs w:val="20"/>
              </w:rPr>
              <w:t xml:space="preserve">of such discoveries and carry out the </w:t>
            </w:r>
            <w:r w:rsidRPr="00465C52">
              <w:rPr>
                <w:rFonts w:eastAsia="Arial Narrow"/>
                <w:color w:val="0D0D0D" w:themeColor="text1" w:themeTint="F2"/>
                <w:szCs w:val="20"/>
              </w:rPr>
              <w:t>Project Manager</w:t>
            </w:r>
            <w:r w:rsidRPr="00465C52">
              <w:rPr>
                <w:rFonts w:eastAsia="Arial Narrow"/>
                <w:noProof/>
                <w:color w:val="0D0D0D" w:themeColor="text1" w:themeTint="F2"/>
                <w:szCs w:val="20"/>
              </w:rPr>
              <w:t>’s instructions for dealing with them.</w:t>
            </w:r>
          </w:p>
        </w:tc>
      </w:tr>
      <w:tr w:rsidR="0016255D" w:rsidRPr="00465C52" w14:paraId="4460EC78" w14:textId="77777777" w:rsidTr="004B5A5B">
        <w:tc>
          <w:tcPr>
            <w:tcW w:w="1154" w:type="pct"/>
            <w:tcBorders>
              <w:top w:val="nil"/>
              <w:left w:val="nil"/>
              <w:right w:val="nil"/>
            </w:tcBorders>
          </w:tcPr>
          <w:p w14:paraId="434CB33F" w14:textId="3087CB10"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43" w:name="_Toc333923243"/>
            <w:bookmarkStart w:id="844" w:name="_Toc497228227"/>
            <w:bookmarkStart w:id="845" w:name="_Toc25317358"/>
            <w:r w:rsidRPr="00465C52">
              <w:rPr>
                <w:color w:val="0D0D0D" w:themeColor="text1" w:themeTint="F2"/>
              </w:rPr>
              <w:t>Possession of the Site</w:t>
            </w:r>
            <w:bookmarkEnd w:id="843"/>
            <w:bookmarkEnd w:id="844"/>
            <w:bookmarkEnd w:id="845"/>
          </w:p>
        </w:tc>
        <w:tc>
          <w:tcPr>
            <w:tcW w:w="3846" w:type="pct"/>
            <w:gridSpan w:val="2"/>
            <w:tcBorders>
              <w:top w:val="nil"/>
              <w:left w:val="nil"/>
              <w:right w:val="nil"/>
            </w:tcBorders>
          </w:tcPr>
          <w:p w14:paraId="7085497B"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The Employer shall give possession of all parts of the Site to the Contractor.  If possession of a part is not given by the date </w:t>
            </w:r>
            <w:r w:rsidRPr="00465C52">
              <w:rPr>
                <w:b/>
                <w:color w:val="0D0D0D" w:themeColor="text1" w:themeTint="F2"/>
              </w:rPr>
              <w:t>stated in the PCC,</w:t>
            </w:r>
            <w:r w:rsidRPr="00465C52">
              <w:rPr>
                <w:color w:val="0D0D0D" w:themeColor="text1" w:themeTint="F2"/>
              </w:rPr>
              <w:t xml:space="preserve"> the Employer shall be deemed to have delayed the start of the relevant activities, and this shall be a Compensation Event.</w:t>
            </w:r>
          </w:p>
        </w:tc>
      </w:tr>
      <w:tr w:rsidR="0016255D" w:rsidRPr="00465C52" w14:paraId="4C3152F6" w14:textId="77777777" w:rsidTr="004B5A5B">
        <w:tc>
          <w:tcPr>
            <w:tcW w:w="1154" w:type="pct"/>
          </w:tcPr>
          <w:p w14:paraId="555C89F0" w14:textId="2CB76CD6"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46" w:name="_Toc333923244"/>
            <w:bookmarkStart w:id="847" w:name="_Toc497228228"/>
            <w:bookmarkStart w:id="848" w:name="_Toc25317359"/>
            <w:r w:rsidRPr="00465C52">
              <w:rPr>
                <w:color w:val="0D0D0D" w:themeColor="text1" w:themeTint="F2"/>
              </w:rPr>
              <w:t>Access to the Site</w:t>
            </w:r>
            <w:bookmarkEnd w:id="846"/>
            <w:bookmarkEnd w:id="847"/>
            <w:bookmarkEnd w:id="848"/>
          </w:p>
        </w:tc>
        <w:tc>
          <w:tcPr>
            <w:tcW w:w="3846" w:type="pct"/>
            <w:gridSpan w:val="2"/>
          </w:tcPr>
          <w:p w14:paraId="5A24ADED"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Contractor shall allow the Project Manager and any person authorized by the Project Manager (</w:t>
            </w:r>
            <w:r w:rsidRPr="00465C52">
              <w:rPr>
                <w:rFonts w:eastAsia="Arial Narrow"/>
                <w:color w:val="0D0D0D" w:themeColor="text1" w:themeTint="F2"/>
              </w:rPr>
              <w:t xml:space="preserve">including the Bank staff or consultants acting on the Bank’s behalf, stakeholders and third parties, such as independent experts, local communities, or non-governmental </w:t>
            </w:r>
            <w:r w:rsidRPr="00465C52">
              <w:rPr>
                <w:color w:val="0D0D0D" w:themeColor="text1" w:themeTint="F2"/>
              </w:rPr>
              <w:t>organizations), including to carry out environmental and social audit, as appropriate,</w:t>
            </w:r>
            <w:r w:rsidRPr="00465C52">
              <w:rPr>
                <w:rFonts w:eastAsia="Arial Narrow"/>
                <w:b/>
                <w:color w:val="0D0D0D" w:themeColor="text1" w:themeTint="F2"/>
              </w:rPr>
              <w:t xml:space="preserve"> </w:t>
            </w:r>
            <w:r w:rsidRPr="00465C52">
              <w:rPr>
                <w:color w:val="0D0D0D" w:themeColor="text1" w:themeTint="F2"/>
              </w:rPr>
              <w:t>access to the Site and to any place where work in connection with the Contract is being carried out or is intended to be carried out.</w:t>
            </w:r>
          </w:p>
        </w:tc>
      </w:tr>
      <w:tr w:rsidR="0016255D" w:rsidRPr="00465C52" w14:paraId="1F5BFA20" w14:textId="77777777" w:rsidTr="004B5A5B">
        <w:tc>
          <w:tcPr>
            <w:tcW w:w="1154" w:type="pct"/>
          </w:tcPr>
          <w:p w14:paraId="1B48767E" w14:textId="4E19FDA8"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49" w:name="_Toc333923245"/>
            <w:bookmarkStart w:id="850" w:name="_Toc497228229"/>
            <w:bookmarkStart w:id="851" w:name="_Toc25317360"/>
            <w:r w:rsidRPr="00465C52">
              <w:rPr>
                <w:color w:val="0D0D0D" w:themeColor="text1" w:themeTint="F2"/>
              </w:rPr>
              <w:t>Instructions, Inspections and Audits</w:t>
            </w:r>
            <w:bookmarkEnd w:id="849"/>
            <w:bookmarkEnd w:id="850"/>
            <w:bookmarkEnd w:id="851"/>
          </w:p>
        </w:tc>
        <w:tc>
          <w:tcPr>
            <w:tcW w:w="3846" w:type="pct"/>
            <w:gridSpan w:val="2"/>
          </w:tcPr>
          <w:p w14:paraId="45F6926B"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Contractor shall carry out all instructions of the Project Manager which comply with the applicable laws where the Site is located.</w:t>
            </w:r>
          </w:p>
        </w:tc>
      </w:tr>
      <w:tr w:rsidR="0016255D" w:rsidRPr="00465C52" w14:paraId="34451F73" w14:textId="77777777" w:rsidTr="004B5A5B">
        <w:tc>
          <w:tcPr>
            <w:tcW w:w="1154" w:type="pct"/>
          </w:tcPr>
          <w:p w14:paraId="26975CA4" w14:textId="77777777" w:rsidR="00ED5291" w:rsidRPr="00465C52" w:rsidRDefault="00ED5291" w:rsidP="00347DB2">
            <w:pPr>
              <w:pStyle w:val="Section8-Clauses"/>
              <w:tabs>
                <w:tab w:val="clear" w:pos="360"/>
              </w:tabs>
              <w:spacing w:before="120" w:after="120"/>
              <w:contextualSpacing/>
              <w:rPr>
                <w:color w:val="0D0D0D" w:themeColor="text1" w:themeTint="F2"/>
              </w:rPr>
            </w:pPr>
          </w:p>
        </w:tc>
        <w:tc>
          <w:tcPr>
            <w:tcW w:w="3846" w:type="pct"/>
            <w:gridSpan w:val="2"/>
          </w:tcPr>
          <w:p w14:paraId="17C9D034"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The Contractor shall </w:t>
            </w:r>
            <w:proofErr w:type="gramStart"/>
            <w:r w:rsidRPr="00465C52">
              <w:rPr>
                <w:color w:val="0D0D0D" w:themeColor="text1" w:themeTint="F2"/>
              </w:rPr>
              <w:t>keep, and</w:t>
            </w:r>
            <w:proofErr w:type="gramEnd"/>
            <w:r w:rsidRPr="00465C52">
              <w:rPr>
                <w:color w:val="0D0D0D" w:themeColor="text1" w:themeTint="F2"/>
              </w:rPr>
              <w:t xml:space="preserve"> shall make all reasonable efforts to cause its Subcontractors and subconsultants to keep, accurate and systematic accounts and records in respect of the Works in such form and details as will clearly identify relevant time changes and costs.</w:t>
            </w:r>
          </w:p>
        </w:tc>
      </w:tr>
      <w:tr w:rsidR="0016255D" w:rsidRPr="00465C52" w14:paraId="477CAB92" w14:textId="77777777" w:rsidTr="004B5A5B">
        <w:tc>
          <w:tcPr>
            <w:tcW w:w="1154" w:type="pct"/>
          </w:tcPr>
          <w:p w14:paraId="5AD46055" w14:textId="77777777" w:rsidR="00ED5291" w:rsidRPr="00465C52" w:rsidRDefault="00ED5291" w:rsidP="00347DB2">
            <w:pPr>
              <w:pStyle w:val="Section8-Clauses"/>
              <w:tabs>
                <w:tab w:val="clear" w:pos="360"/>
              </w:tabs>
              <w:spacing w:before="120" w:after="120"/>
              <w:contextualSpacing/>
              <w:rPr>
                <w:color w:val="0D0D0D" w:themeColor="text1" w:themeTint="F2"/>
              </w:rPr>
            </w:pPr>
          </w:p>
        </w:tc>
        <w:tc>
          <w:tcPr>
            <w:tcW w:w="3846" w:type="pct"/>
            <w:gridSpan w:val="2"/>
          </w:tcPr>
          <w:p w14:paraId="208089C1" w14:textId="117E1B3E"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Inspections &amp;</w:t>
            </w:r>
            <w:r w:rsidR="00F90851" w:rsidRPr="00465C52">
              <w:rPr>
                <w:color w:val="0D0D0D" w:themeColor="text1" w:themeTint="F2"/>
              </w:rPr>
              <w:t xml:space="preserve"> </w:t>
            </w:r>
            <w:r w:rsidRPr="00465C52">
              <w:rPr>
                <w:color w:val="0D0D0D" w:themeColor="text1" w:themeTint="F2"/>
              </w:rPr>
              <w:t>Audit by the Bank</w:t>
            </w:r>
          </w:p>
          <w:p w14:paraId="7E3161AA" w14:textId="53B8B700" w:rsidR="00ED5291" w:rsidRPr="00465C52" w:rsidRDefault="00ED5291" w:rsidP="00347DB2">
            <w:pPr>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Pursuant to paragraph 2.2 e. of Appendix A to the GCC- Fraud and Corruption, the Contractor shall permit and shall cause its agents (where declared or not), subcontractors, subconsultants, service providers, suppliers, and personnel, to permit, the Bank and/or persons appointed by the Bank to inspect the site and/or the accounts, records and other documents relating to the procurement process, selection and/or contract execution, and to have such accounts, records and other documents audited by auditors appointed by the Bank. The Contractor’s and its Subcontractors’ and subconsultants’ attention is drawn to </w:t>
            </w:r>
            <w:r w:rsidR="00D64E4E" w:rsidRPr="00465C52">
              <w:rPr>
                <w:color w:val="0D0D0D" w:themeColor="text1" w:themeTint="F2"/>
              </w:rPr>
              <w:t xml:space="preserve">GCC </w:t>
            </w:r>
            <w:r w:rsidRPr="00465C52">
              <w:rPr>
                <w:color w:val="0D0D0D" w:themeColor="text1" w:themeTint="F2"/>
              </w:rPr>
              <w:t>Sub-Clause 25.1 (Fraud and Corruption) which provides, inter alia, that acts intended to materially impede the exercise of the Bank’s inspection and audit rights constitute a prohibited practice subject to contract termination (as well as to a determination of ineligibility pursuant to the Bank’s prevailing sanctions procedures).</w:t>
            </w:r>
          </w:p>
        </w:tc>
      </w:tr>
      <w:tr w:rsidR="0016255D" w:rsidRPr="00465C52" w14:paraId="284F17A7" w14:textId="77777777" w:rsidTr="004B5A5B">
        <w:tc>
          <w:tcPr>
            <w:tcW w:w="1154" w:type="pct"/>
            <w:tcBorders>
              <w:top w:val="nil"/>
              <w:left w:val="nil"/>
              <w:bottom w:val="nil"/>
              <w:right w:val="nil"/>
            </w:tcBorders>
          </w:tcPr>
          <w:p w14:paraId="14CEE0C6" w14:textId="73AEE87F"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52" w:name="_Toc333923246"/>
            <w:bookmarkStart w:id="853" w:name="_Toc497228230"/>
            <w:bookmarkStart w:id="854" w:name="_Toc25317361"/>
            <w:r w:rsidRPr="00465C52">
              <w:rPr>
                <w:color w:val="0D0D0D" w:themeColor="text1" w:themeTint="F2"/>
              </w:rPr>
              <w:t>Appointment of the Adjudicator</w:t>
            </w:r>
            <w:bookmarkEnd w:id="852"/>
            <w:bookmarkEnd w:id="853"/>
            <w:bookmarkEnd w:id="854"/>
          </w:p>
        </w:tc>
        <w:tc>
          <w:tcPr>
            <w:tcW w:w="3846" w:type="pct"/>
            <w:gridSpan w:val="2"/>
            <w:tcBorders>
              <w:top w:val="nil"/>
              <w:left w:val="nil"/>
              <w:bottom w:val="nil"/>
              <w:right w:val="nil"/>
            </w:tcBorders>
          </w:tcPr>
          <w:p w14:paraId="5F91D283"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The Adjudicator shall be appointed jointly by the Employer and the Contractor, at the time of the Employer’s issuance of the Letter of Acceptance. If, in the Letter of Acceptance, the Employer does not agree </w:t>
            </w:r>
            <w:proofErr w:type="gramStart"/>
            <w:r w:rsidRPr="00465C52">
              <w:rPr>
                <w:color w:val="0D0D0D" w:themeColor="text1" w:themeTint="F2"/>
              </w:rPr>
              <w:t>on</w:t>
            </w:r>
            <w:proofErr w:type="gramEnd"/>
            <w:r w:rsidRPr="00465C52">
              <w:rPr>
                <w:color w:val="0D0D0D" w:themeColor="text1" w:themeTint="F2"/>
              </w:rPr>
              <w:t xml:space="preserve"> the appointment of the Adjudicator, the Employer will request the Appointing Authority </w:t>
            </w:r>
            <w:r w:rsidRPr="00465C52">
              <w:rPr>
                <w:b/>
                <w:color w:val="0D0D0D" w:themeColor="text1" w:themeTint="F2"/>
              </w:rPr>
              <w:t xml:space="preserve">designated in the </w:t>
            </w:r>
            <w:proofErr w:type="gramStart"/>
            <w:r w:rsidRPr="00465C52">
              <w:rPr>
                <w:b/>
                <w:color w:val="0D0D0D" w:themeColor="text1" w:themeTint="F2"/>
              </w:rPr>
              <w:t>PCC</w:t>
            </w:r>
            <w:r w:rsidRPr="00465C52">
              <w:rPr>
                <w:color w:val="0D0D0D" w:themeColor="text1" w:themeTint="F2"/>
              </w:rPr>
              <w:t>,</w:t>
            </w:r>
            <w:proofErr w:type="gramEnd"/>
            <w:r w:rsidRPr="00465C52">
              <w:rPr>
                <w:color w:val="0D0D0D" w:themeColor="text1" w:themeTint="F2"/>
              </w:rPr>
              <w:t xml:space="preserve"> to appoint the Adjudicator within 14 days of receipt of such request. </w:t>
            </w:r>
          </w:p>
          <w:p w14:paraId="7845C979"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Should the Adjudicator resign or </w:t>
            </w:r>
            <w:proofErr w:type="gramStart"/>
            <w:r w:rsidRPr="00465C52">
              <w:rPr>
                <w:color w:val="0D0D0D" w:themeColor="text1" w:themeTint="F2"/>
              </w:rPr>
              <w:t>die, or</w:t>
            </w:r>
            <w:proofErr w:type="gramEnd"/>
            <w:r w:rsidRPr="00465C52">
              <w:rPr>
                <w:color w:val="0D0D0D" w:themeColor="text1" w:themeTint="F2"/>
              </w:rPr>
              <w:t xml:space="preserve"> should the Employer and the Contractor agree that the Adjudicator is not functioning in accordance with the provisions of the Contract, a new Adjudicator shall be jointly appointed by the Employer and the Contractor.  In case of disagreement between the Employer and the Contractor, within 30 days, the Adjudicator shall be designated by the Appointing Authority </w:t>
            </w:r>
            <w:r w:rsidRPr="00465C52">
              <w:rPr>
                <w:b/>
                <w:color w:val="0D0D0D" w:themeColor="text1" w:themeTint="F2"/>
              </w:rPr>
              <w:t>designated in the PCC</w:t>
            </w:r>
            <w:r w:rsidRPr="00465C52">
              <w:rPr>
                <w:color w:val="0D0D0D" w:themeColor="text1" w:themeTint="F2"/>
              </w:rPr>
              <w:t xml:space="preserve"> at the request of either party, within 14 days of receipt of such request.</w:t>
            </w:r>
          </w:p>
        </w:tc>
      </w:tr>
      <w:tr w:rsidR="0016255D" w:rsidRPr="00465C52" w14:paraId="70832B6C" w14:textId="77777777" w:rsidTr="004B5A5B">
        <w:tc>
          <w:tcPr>
            <w:tcW w:w="1154" w:type="pct"/>
            <w:tcBorders>
              <w:top w:val="nil"/>
              <w:left w:val="nil"/>
              <w:bottom w:val="nil"/>
              <w:right w:val="nil"/>
            </w:tcBorders>
          </w:tcPr>
          <w:p w14:paraId="7D4B1C55" w14:textId="2F2BAF85"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55" w:name="_Toc333923247"/>
            <w:bookmarkStart w:id="856" w:name="_Toc497228231"/>
            <w:bookmarkStart w:id="857" w:name="_Toc25317362"/>
            <w:r w:rsidRPr="00465C52">
              <w:rPr>
                <w:color w:val="0D0D0D" w:themeColor="text1" w:themeTint="F2"/>
              </w:rPr>
              <w:t>Procedure for Disputes</w:t>
            </w:r>
            <w:bookmarkEnd w:id="855"/>
            <w:bookmarkEnd w:id="856"/>
            <w:bookmarkEnd w:id="857"/>
          </w:p>
        </w:tc>
        <w:tc>
          <w:tcPr>
            <w:tcW w:w="3846" w:type="pct"/>
            <w:gridSpan w:val="2"/>
            <w:tcBorders>
              <w:top w:val="nil"/>
              <w:left w:val="nil"/>
              <w:bottom w:val="nil"/>
              <w:right w:val="nil"/>
            </w:tcBorders>
          </w:tcPr>
          <w:p w14:paraId="458AF1B3"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If the Contractor believes that a decision taken by the Project Manager was either outside the authority given to the Project Manager by the Contract or that the decision was wrongly taken, the decision shall be referred to the Adjudicator within 14 days of the notification of the Project Manager’s decision.</w:t>
            </w:r>
          </w:p>
          <w:p w14:paraId="7E672D93"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Adjudicator shall give a decision in writing within 28 days of receipt of a notification of a dispute.</w:t>
            </w:r>
          </w:p>
          <w:p w14:paraId="574C6087"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The Adjudicator shall be paid by the hour at the </w:t>
            </w:r>
            <w:r w:rsidRPr="00465C52">
              <w:rPr>
                <w:b/>
                <w:color w:val="0D0D0D" w:themeColor="text1" w:themeTint="F2"/>
              </w:rPr>
              <w:t>rate specified in the</w:t>
            </w:r>
            <w:r w:rsidRPr="00465C52">
              <w:rPr>
                <w:color w:val="0D0D0D" w:themeColor="text1" w:themeTint="F2"/>
              </w:rPr>
              <w:t xml:space="preserve"> </w:t>
            </w:r>
            <w:r w:rsidRPr="00465C52">
              <w:rPr>
                <w:b/>
                <w:color w:val="0D0D0D" w:themeColor="text1" w:themeTint="F2"/>
              </w:rPr>
              <w:t>PCC,</w:t>
            </w:r>
            <w:r w:rsidRPr="00465C52">
              <w:rPr>
                <w:color w:val="0D0D0D" w:themeColor="text1" w:themeTint="F2"/>
              </w:rPr>
              <w:t xml:space="preserve"> together with reimbursable expenses of the types </w:t>
            </w:r>
            <w:r w:rsidRPr="00465C52">
              <w:rPr>
                <w:b/>
                <w:color w:val="0D0D0D" w:themeColor="text1" w:themeTint="F2"/>
              </w:rPr>
              <w:t>specified in the PCC</w:t>
            </w:r>
            <w:r w:rsidRPr="00465C52">
              <w:rPr>
                <w:color w:val="0D0D0D" w:themeColor="text1" w:themeTint="F2"/>
              </w:rPr>
              <w:t xml:space="preserve">, and the cost shall be divided equally between the Employer and the Contractor, whatever decision is reached by the Adjudicator. Either party may refer a decision of the Adjudicator to an Arbitrator within 28 days of the Adjudicator’s written decision. If neither party </w:t>
            </w:r>
            <w:proofErr w:type="gramStart"/>
            <w:r w:rsidRPr="00465C52">
              <w:rPr>
                <w:color w:val="0D0D0D" w:themeColor="text1" w:themeTint="F2"/>
              </w:rPr>
              <w:t>refers</w:t>
            </w:r>
            <w:proofErr w:type="gramEnd"/>
            <w:r w:rsidRPr="00465C52">
              <w:rPr>
                <w:color w:val="0D0D0D" w:themeColor="text1" w:themeTint="F2"/>
              </w:rPr>
              <w:t xml:space="preserve"> the dispute to arbitration within the above 28 days, the Adjudicator’s decision shall be final and binding.</w:t>
            </w:r>
          </w:p>
          <w:p w14:paraId="28200C43"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lastRenderedPageBreak/>
              <w:t xml:space="preserve">The arbitration shall be conducted in accordance with the arbitration procedures published by the institution named </w:t>
            </w:r>
            <w:proofErr w:type="gramStart"/>
            <w:r w:rsidRPr="00465C52">
              <w:rPr>
                <w:color w:val="0D0D0D" w:themeColor="text1" w:themeTint="F2"/>
              </w:rPr>
              <w:t>and in the place</w:t>
            </w:r>
            <w:proofErr w:type="gramEnd"/>
            <w:r w:rsidRPr="00465C52">
              <w:rPr>
                <w:color w:val="0D0D0D" w:themeColor="text1" w:themeTint="F2"/>
              </w:rPr>
              <w:t xml:space="preserve"> </w:t>
            </w:r>
            <w:r w:rsidRPr="00465C52">
              <w:rPr>
                <w:b/>
                <w:color w:val="0D0D0D" w:themeColor="text1" w:themeTint="F2"/>
              </w:rPr>
              <w:t>specified</w:t>
            </w:r>
            <w:r w:rsidRPr="00465C52">
              <w:rPr>
                <w:color w:val="0D0D0D" w:themeColor="text1" w:themeTint="F2"/>
              </w:rPr>
              <w:t xml:space="preserve"> </w:t>
            </w:r>
            <w:r w:rsidRPr="00465C52">
              <w:rPr>
                <w:b/>
                <w:color w:val="0D0D0D" w:themeColor="text1" w:themeTint="F2"/>
              </w:rPr>
              <w:t>in the PCC.</w:t>
            </w:r>
            <w:r w:rsidRPr="00465C52">
              <w:rPr>
                <w:color w:val="0D0D0D" w:themeColor="text1" w:themeTint="F2"/>
              </w:rPr>
              <w:t xml:space="preserve"> </w:t>
            </w:r>
          </w:p>
        </w:tc>
      </w:tr>
      <w:tr w:rsidR="0016255D" w:rsidRPr="00465C52" w14:paraId="794E76CD" w14:textId="77777777" w:rsidTr="004B5A5B">
        <w:tc>
          <w:tcPr>
            <w:tcW w:w="1154" w:type="pct"/>
            <w:tcBorders>
              <w:top w:val="nil"/>
              <w:left w:val="nil"/>
              <w:bottom w:val="nil"/>
              <w:right w:val="nil"/>
            </w:tcBorders>
          </w:tcPr>
          <w:p w14:paraId="7325BA34" w14:textId="628CFA45"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58" w:name="_Toc497228232"/>
            <w:bookmarkStart w:id="859" w:name="_Toc25317363"/>
            <w:r w:rsidRPr="00465C52">
              <w:rPr>
                <w:color w:val="0D0D0D" w:themeColor="text1" w:themeTint="F2"/>
              </w:rPr>
              <w:lastRenderedPageBreak/>
              <w:t>Fraud and Corruption</w:t>
            </w:r>
            <w:bookmarkEnd w:id="858"/>
            <w:bookmarkEnd w:id="859"/>
          </w:p>
        </w:tc>
        <w:tc>
          <w:tcPr>
            <w:tcW w:w="3846" w:type="pct"/>
            <w:gridSpan w:val="2"/>
            <w:tcBorders>
              <w:top w:val="nil"/>
              <w:left w:val="nil"/>
              <w:bottom w:val="nil"/>
              <w:right w:val="nil"/>
            </w:tcBorders>
          </w:tcPr>
          <w:p w14:paraId="0965535B"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The Bank requires compliance with the Bank’s Anti-Corruption </w:t>
            </w:r>
            <w:proofErr w:type="gramStart"/>
            <w:r w:rsidRPr="00465C52">
              <w:rPr>
                <w:color w:val="0D0D0D" w:themeColor="text1" w:themeTint="F2"/>
              </w:rPr>
              <w:t>Guidelines</w:t>
            </w:r>
            <w:proofErr w:type="gramEnd"/>
            <w:r w:rsidRPr="00465C52">
              <w:rPr>
                <w:color w:val="0D0D0D" w:themeColor="text1" w:themeTint="F2"/>
              </w:rPr>
              <w:t xml:space="preserve"> and its prevailing sanctions policies and procedures as set forth in the WBG’s Sanctions Framework, as set forth in Appendix A to the GCC.</w:t>
            </w:r>
          </w:p>
          <w:p w14:paraId="0F3B8448"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The Employer requires the Contractor to disclose any commissions or fees that may have been paid or are to be paid to agents or any other party with respect to the bidding process or execution of the Contract. The information disclosed must include at least the name and address of the agent or other party, the amount and currency, and the purpose of the commission, gratuity or fee. </w:t>
            </w:r>
          </w:p>
        </w:tc>
      </w:tr>
      <w:tr w:rsidR="0016255D" w:rsidRPr="00465C52" w14:paraId="15326318" w14:textId="77777777" w:rsidTr="004B5A5B">
        <w:tc>
          <w:tcPr>
            <w:tcW w:w="1154" w:type="pct"/>
            <w:tcBorders>
              <w:top w:val="nil"/>
              <w:left w:val="nil"/>
              <w:bottom w:val="nil"/>
              <w:right w:val="nil"/>
            </w:tcBorders>
          </w:tcPr>
          <w:p w14:paraId="52307C99" w14:textId="77777777"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r w:rsidRPr="00465C52">
              <w:rPr>
                <w:color w:val="0D0D0D" w:themeColor="text1" w:themeTint="F2"/>
              </w:rPr>
              <w:t xml:space="preserve"> </w:t>
            </w:r>
            <w:bookmarkStart w:id="860" w:name="_Toc25317364"/>
            <w:r w:rsidRPr="00465C52">
              <w:rPr>
                <w:color w:val="0D0D0D" w:themeColor="text1" w:themeTint="F2"/>
              </w:rPr>
              <w:t>Stakeholder Engagement</w:t>
            </w:r>
            <w:bookmarkEnd w:id="860"/>
          </w:p>
        </w:tc>
        <w:tc>
          <w:tcPr>
            <w:tcW w:w="3846" w:type="pct"/>
            <w:gridSpan w:val="2"/>
            <w:tcBorders>
              <w:top w:val="nil"/>
              <w:left w:val="nil"/>
              <w:bottom w:val="nil"/>
              <w:right w:val="nil"/>
            </w:tcBorders>
          </w:tcPr>
          <w:p w14:paraId="2928E99A" w14:textId="6E1DA674"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szCs w:val="20"/>
              </w:rPr>
            </w:pPr>
            <w:r w:rsidRPr="00465C52">
              <w:rPr>
                <w:color w:val="0D0D0D" w:themeColor="text1" w:themeTint="F2"/>
                <w:szCs w:val="20"/>
              </w:rPr>
              <w:t xml:space="preserve"> The Contractor shall provide relevant contract-related information, as the Employer and/or Project Manager may reasonably request to conduct Stakeholder engagements. “Stakeholder” refers to individuals or groups who:</w:t>
            </w:r>
          </w:p>
          <w:p w14:paraId="219681A1" w14:textId="77777777" w:rsidR="00ED5291" w:rsidRPr="00465C52" w:rsidRDefault="00ED5291" w:rsidP="00151EF3">
            <w:pPr>
              <w:pStyle w:val="ListParagraph"/>
              <w:numPr>
                <w:ilvl w:val="3"/>
                <w:numId w:val="65"/>
              </w:numPr>
              <w:spacing w:before="120" w:after="120"/>
              <w:ind w:left="975" w:right="250" w:hanging="421"/>
              <w:jc w:val="both"/>
              <w:rPr>
                <w:color w:val="0D0D0D" w:themeColor="text1" w:themeTint="F2"/>
              </w:rPr>
            </w:pPr>
            <w:r w:rsidRPr="00465C52">
              <w:rPr>
                <w:color w:val="0D0D0D" w:themeColor="text1" w:themeTint="F2"/>
              </w:rPr>
              <w:t xml:space="preserve">are affected or likely to be affected by the Contract; and </w:t>
            </w:r>
          </w:p>
          <w:p w14:paraId="25F7B84F" w14:textId="77777777" w:rsidR="00ED5291" w:rsidRPr="00465C52" w:rsidRDefault="00ED5291" w:rsidP="00151EF3">
            <w:pPr>
              <w:pStyle w:val="ListParagraph"/>
              <w:numPr>
                <w:ilvl w:val="3"/>
                <w:numId w:val="65"/>
              </w:numPr>
              <w:spacing w:before="120" w:after="120"/>
              <w:ind w:left="975" w:right="250" w:hanging="421"/>
              <w:jc w:val="both"/>
              <w:rPr>
                <w:color w:val="0D0D0D" w:themeColor="text1" w:themeTint="F2"/>
              </w:rPr>
            </w:pPr>
            <w:r w:rsidRPr="00465C52">
              <w:rPr>
                <w:color w:val="0D0D0D" w:themeColor="text1" w:themeTint="F2"/>
              </w:rPr>
              <w:t xml:space="preserve">may have an interest in the Contract. </w:t>
            </w:r>
          </w:p>
          <w:p w14:paraId="2B6678BB" w14:textId="4D59B3F6" w:rsidR="00ED5291" w:rsidRPr="00465C52" w:rsidRDefault="00ED5291" w:rsidP="00347DB2">
            <w:pPr>
              <w:suppressAutoHyphens/>
              <w:overflowPunct w:val="0"/>
              <w:autoSpaceDE w:val="0"/>
              <w:autoSpaceDN w:val="0"/>
              <w:adjustRightInd w:val="0"/>
              <w:spacing w:before="120" w:after="120"/>
              <w:ind w:left="525" w:right="36"/>
              <w:contextualSpacing/>
              <w:jc w:val="both"/>
              <w:textAlignment w:val="baseline"/>
              <w:rPr>
                <w:color w:val="0D0D0D" w:themeColor="text1" w:themeTint="F2"/>
              </w:rPr>
            </w:pPr>
            <w:r w:rsidRPr="00465C52">
              <w:rPr>
                <w:color w:val="0D0D0D" w:themeColor="text1" w:themeTint="F2"/>
                <w:szCs w:val="20"/>
              </w:rPr>
              <w:t>The Contractor may also directly participate in Stakeholder engagements, as the Employer and/or Project Manager may reasonably request</w:t>
            </w:r>
            <w:r w:rsidR="006F61D8" w:rsidRPr="00465C52">
              <w:rPr>
                <w:color w:val="0D0D0D" w:themeColor="text1" w:themeTint="F2"/>
                <w:szCs w:val="20"/>
              </w:rPr>
              <w:t>.</w:t>
            </w:r>
          </w:p>
        </w:tc>
      </w:tr>
      <w:tr w:rsidR="0016255D" w:rsidRPr="00465C52" w14:paraId="245AE994" w14:textId="77777777" w:rsidTr="004B5A5B">
        <w:tc>
          <w:tcPr>
            <w:tcW w:w="1154" w:type="pct"/>
            <w:tcBorders>
              <w:top w:val="nil"/>
              <w:left w:val="nil"/>
              <w:bottom w:val="nil"/>
              <w:right w:val="nil"/>
            </w:tcBorders>
          </w:tcPr>
          <w:p w14:paraId="49105C4C" w14:textId="5520C31F" w:rsidR="00ED5291" w:rsidRPr="00465C52" w:rsidRDefault="00ED5291" w:rsidP="00347DB2">
            <w:pPr>
              <w:pStyle w:val="Section8-Clauses"/>
              <w:numPr>
                <w:ilvl w:val="0"/>
                <w:numId w:val="17"/>
              </w:numPr>
              <w:tabs>
                <w:tab w:val="clear" w:pos="360"/>
                <w:tab w:val="clear" w:pos="540"/>
              </w:tabs>
              <w:spacing w:before="120" w:after="120"/>
              <w:ind w:left="360" w:right="-26" w:hanging="360"/>
              <w:contextualSpacing/>
              <w:rPr>
                <w:color w:val="0D0D0D" w:themeColor="text1" w:themeTint="F2"/>
              </w:rPr>
            </w:pPr>
            <w:bookmarkStart w:id="861" w:name="_Toc25317365"/>
            <w:r w:rsidRPr="00465C52">
              <w:rPr>
                <w:color w:val="0D0D0D" w:themeColor="text1" w:themeTint="F2"/>
              </w:rPr>
              <w:t>Suppliers</w:t>
            </w:r>
            <w:r w:rsidR="00AC40C7" w:rsidRPr="00465C52">
              <w:rPr>
                <w:color w:val="0D0D0D" w:themeColor="text1" w:themeTint="F2"/>
              </w:rPr>
              <w:t xml:space="preserve"> </w:t>
            </w:r>
            <w:r w:rsidRPr="00465C52">
              <w:rPr>
                <w:color w:val="0D0D0D" w:themeColor="text1" w:themeTint="F2"/>
              </w:rPr>
              <w:t>(other than Subcontractors)</w:t>
            </w:r>
            <w:bookmarkEnd w:id="861"/>
          </w:p>
        </w:tc>
        <w:tc>
          <w:tcPr>
            <w:tcW w:w="3846" w:type="pct"/>
            <w:gridSpan w:val="2"/>
            <w:tcBorders>
              <w:top w:val="nil"/>
              <w:left w:val="nil"/>
              <w:bottom w:val="nil"/>
              <w:right w:val="nil"/>
            </w:tcBorders>
          </w:tcPr>
          <w:p w14:paraId="13B19B84" w14:textId="5605705F"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Forced Labor: The Contractor shall take measures to require its suppliers (other than Subcontractors) not to employ or engage forced labor including trafficked persons as described in </w:t>
            </w:r>
            <w:r w:rsidR="00D64E4E" w:rsidRPr="00465C52">
              <w:rPr>
                <w:color w:val="0D0D0D" w:themeColor="text1" w:themeTint="F2"/>
              </w:rPr>
              <w:t xml:space="preserve">GCC </w:t>
            </w:r>
            <w:r w:rsidRPr="00465C52">
              <w:rPr>
                <w:color w:val="0D0D0D" w:themeColor="text1" w:themeTint="F2"/>
              </w:rPr>
              <w:t>Sub-Clause 9.4.14. If forced labor/trafficking cases are identified, the Contractor shall take measures to require the suppliers to take appropriate steps to remedy them. Where the supplier does not remedy the situation, the Contractor shall within a reasonable period substitute the supplier with a supplier that is able to manage such risks.</w:t>
            </w:r>
          </w:p>
          <w:p w14:paraId="03108F82" w14:textId="3E0D65B3"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i/>
                <w:color w:val="0D0D0D" w:themeColor="text1" w:themeTint="F2"/>
              </w:rPr>
              <w:t>Child Labor:</w:t>
            </w:r>
            <w:r w:rsidRPr="00465C52">
              <w:rPr>
                <w:color w:val="0D0D0D" w:themeColor="text1" w:themeTint="F2"/>
              </w:rPr>
              <w:t xml:space="preserve"> The Contractor shall take measures to require its suppliers (other than Subcontractors) not to employ or engage child labor as described in </w:t>
            </w:r>
            <w:r w:rsidR="00D64E4E" w:rsidRPr="00465C52">
              <w:rPr>
                <w:color w:val="0D0D0D" w:themeColor="text1" w:themeTint="F2"/>
              </w:rPr>
              <w:t xml:space="preserve">GCC </w:t>
            </w:r>
            <w:r w:rsidRPr="00465C52">
              <w:rPr>
                <w:color w:val="0D0D0D" w:themeColor="text1" w:themeTint="F2"/>
              </w:rPr>
              <w:t>Sub-Clause 9.4.15. If child labor cases are identified, the Contractor shall take measures to require the suppliers to take appropriate steps to remedy them. Where the supplier does not remedy the situation, the Contractor shall within a reasonable period substitute the supplier with a supplier that is able to manage such risks.</w:t>
            </w:r>
          </w:p>
          <w:p w14:paraId="0E906FF5" w14:textId="1B07613C"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i/>
                <w:color w:val="0D0D0D" w:themeColor="text1" w:themeTint="F2"/>
              </w:rPr>
              <w:t>Serious Safety Issues:</w:t>
            </w:r>
            <w:r w:rsidRPr="00465C52">
              <w:rPr>
                <w:color w:val="0D0D0D" w:themeColor="text1" w:themeTint="F2"/>
              </w:rPr>
              <w:t xml:space="preserve"> The Contractor, including its Subcontractors, shall comply with all applicable safety obligations, including as stated in </w:t>
            </w:r>
            <w:r w:rsidR="00D64E4E" w:rsidRPr="00465C52">
              <w:rPr>
                <w:color w:val="0D0D0D" w:themeColor="text1" w:themeTint="F2"/>
              </w:rPr>
              <w:t xml:space="preserve">GCC </w:t>
            </w:r>
            <w:r w:rsidRPr="00465C52">
              <w:rPr>
                <w:color w:val="0D0D0D" w:themeColor="text1" w:themeTint="F2"/>
              </w:rPr>
              <w:t xml:space="preserve">Sub-Clause 18.2. The Contractor shall also take measures to require its suppliers (other than Subcontractors) to </w:t>
            </w:r>
            <w:r w:rsidR="006F61D8" w:rsidRPr="00465C52">
              <w:rPr>
                <w:color w:val="0D0D0D" w:themeColor="text1" w:themeTint="F2"/>
              </w:rPr>
              <w:t xml:space="preserve">adopt </w:t>
            </w:r>
            <w:r w:rsidRPr="00465C52">
              <w:rPr>
                <w:color w:val="0D0D0D" w:themeColor="text1" w:themeTint="F2"/>
              </w:rPr>
              <w:t xml:space="preserve">procedures and mitigation measures </w:t>
            </w:r>
            <w:r w:rsidR="006F61D8" w:rsidRPr="00465C52">
              <w:rPr>
                <w:color w:val="0D0D0D" w:themeColor="text1" w:themeTint="F2"/>
              </w:rPr>
              <w:t xml:space="preserve">adequate </w:t>
            </w:r>
            <w:r w:rsidRPr="00465C52">
              <w:rPr>
                <w:color w:val="0D0D0D" w:themeColor="text1" w:themeTint="F2"/>
              </w:rPr>
              <w:t>to address safety issues related to their personnel. If serious safety issues are identified, the Contractor shall take measures to require the suppliers to take appropriate steps to remedy them. Where the supplier does not remedy the situation, the Contractor shall within a reasonable period substitute the supplier with a supplier that is able to manage such risks.</w:t>
            </w:r>
            <w:r w:rsidRPr="00465C52">
              <w:rPr>
                <w:rFonts w:eastAsia="Arial Narrow"/>
                <w:color w:val="0D0D0D" w:themeColor="text1" w:themeTint="F2"/>
              </w:rPr>
              <w:t xml:space="preserve"> </w:t>
            </w:r>
          </w:p>
          <w:p w14:paraId="5623C2E0"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i/>
                <w:color w:val="0D0D0D" w:themeColor="text1" w:themeTint="F2"/>
              </w:rPr>
              <w:t>Obtaining</w:t>
            </w:r>
            <w:r w:rsidRPr="00465C52">
              <w:rPr>
                <w:rFonts w:eastAsia="Arial Narrow"/>
                <w:i/>
                <w:color w:val="0D0D0D" w:themeColor="text1" w:themeTint="F2"/>
              </w:rPr>
              <w:t xml:space="preserve"> natural resource materials in relation to supplier:</w:t>
            </w:r>
            <w:r w:rsidRPr="00465C52">
              <w:rPr>
                <w:color w:val="0D0D0D" w:themeColor="text1" w:themeTint="F2"/>
              </w:rPr>
              <w:t xml:space="preserve"> The Contractor shall obtain natural resource </w:t>
            </w:r>
            <w:r w:rsidRPr="00465C52">
              <w:rPr>
                <w:i/>
                <w:color w:val="0D0D0D" w:themeColor="text1" w:themeTint="F2"/>
              </w:rPr>
              <w:t>materials</w:t>
            </w:r>
            <w:r w:rsidRPr="00465C52">
              <w:rPr>
                <w:color w:val="0D0D0D" w:themeColor="text1" w:themeTint="F2"/>
              </w:rPr>
              <w:t xml:space="preserve"> from suppliers that can demonstrate, through compliance with the applicable verification </w:t>
            </w:r>
            <w:r w:rsidRPr="00465C52">
              <w:rPr>
                <w:color w:val="0D0D0D" w:themeColor="text1" w:themeTint="F2"/>
              </w:rPr>
              <w:lastRenderedPageBreak/>
              <w:t xml:space="preserve">and/ or certification requirements, that obtaining such materials is not contributing to the risk of significant conversion or significant degradation of natural or critical habitats such as unsustainably harvested wood products, gravel or sand extraction from </w:t>
            </w:r>
            <w:proofErr w:type="gramStart"/>
            <w:r w:rsidRPr="00465C52">
              <w:rPr>
                <w:color w:val="0D0D0D" w:themeColor="text1" w:themeTint="F2"/>
              </w:rPr>
              <w:t>river beds</w:t>
            </w:r>
            <w:proofErr w:type="gramEnd"/>
            <w:r w:rsidRPr="00465C52">
              <w:rPr>
                <w:color w:val="0D0D0D" w:themeColor="text1" w:themeTint="F2"/>
              </w:rPr>
              <w:t xml:space="preserve"> or beaches.</w:t>
            </w:r>
          </w:p>
          <w:p w14:paraId="34F7E00C" w14:textId="77777777" w:rsidR="00ED5291" w:rsidRPr="00465C52" w:rsidRDefault="00ED5291" w:rsidP="00347DB2">
            <w:pPr>
              <w:pStyle w:val="ListParagraph"/>
              <w:spacing w:before="120" w:after="120"/>
              <w:ind w:left="540" w:right="37"/>
              <w:jc w:val="both"/>
              <w:rPr>
                <w:color w:val="0D0D0D" w:themeColor="text1" w:themeTint="F2"/>
              </w:rPr>
            </w:pPr>
            <w:r w:rsidRPr="00465C52">
              <w:rPr>
                <w:color w:val="0D0D0D" w:themeColor="text1" w:themeTint="F2"/>
              </w:rPr>
              <w:t>If a supplier cannot continue to demonstrate that obtaining such materials is not contributing to the risk of significant conversion or significant degradation of natural or critical habitats, the Contractor shall within a reasonable period substitute the supplier with a supplier that is able to demonstrate that they are not significantly adversely impacting the habitats.</w:t>
            </w:r>
          </w:p>
        </w:tc>
      </w:tr>
      <w:tr w:rsidR="0016255D" w:rsidRPr="00465C52" w14:paraId="7F404FF5" w14:textId="77777777" w:rsidTr="004B5A5B">
        <w:tc>
          <w:tcPr>
            <w:tcW w:w="1154" w:type="pct"/>
            <w:tcBorders>
              <w:top w:val="nil"/>
              <w:left w:val="nil"/>
              <w:bottom w:val="nil"/>
              <w:right w:val="nil"/>
            </w:tcBorders>
          </w:tcPr>
          <w:p w14:paraId="4EBF959A" w14:textId="58A35223"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62" w:name="_Toc25317366"/>
            <w:r w:rsidRPr="00465C52">
              <w:rPr>
                <w:color w:val="0D0D0D" w:themeColor="text1" w:themeTint="F2"/>
              </w:rPr>
              <w:lastRenderedPageBreak/>
              <w:t>Code of Conduct</w:t>
            </w:r>
            <w:bookmarkEnd w:id="862"/>
          </w:p>
        </w:tc>
        <w:tc>
          <w:tcPr>
            <w:tcW w:w="3846" w:type="pct"/>
            <w:gridSpan w:val="2"/>
            <w:tcBorders>
              <w:top w:val="nil"/>
              <w:left w:val="nil"/>
              <w:bottom w:val="nil"/>
              <w:right w:val="nil"/>
            </w:tcBorders>
          </w:tcPr>
          <w:p w14:paraId="0F3941AC" w14:textId="7CB8073B" w:rsidR="00326FC1" w:rsidRPr="00465C52" w:rsidRDefault="00326FC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szCs w:val="20"/>
              </w:rPr>
              <w:t xml:space="preserve">The Contractor shall have a Code of Conduct for the Contractor’s Personnel. </w:t>
            </w:r>
          </w:p>
          <w:p w14:paraId="2299140A" w14:textId="77777777" w:rsidR="00326FC1" w:rsidRPr="00465C52" w:rsidRDefault="00326FC1" w:rsidP="00347DB2">
            <w:pPr>
              <w:spacing w:before="120" w:after="120"/>
              <w:ind w:left="529"/>
              <w:contextualSpacing/>
              <w:jc w:val="both"/>
              <w:rPr>
                <w:bCs/>
                <w:color w:val="0D0D0D" w:themeColor="text1" w:themeTint="F2"/>
              </w:rPr>
            </w:pPr>
            <w:r w:rsidRPr="00465C52">
              <w:rPr>
                <w:bCs/>
                <w:color w:val="0D0D0D" w:themeColor="text1" w:themeTint="F2"/>
              </w:rPr>
              <w:t xml:space="preserve">The Contractor shall take all necessary measures to ensure that each Contractor’s Personnel is made aware of the Code of Conduct including specific behaviors that are </w:t>
            </w:r>
            <w:proofErr w:type="gramStart"/>
            <w:r w:rsidRPr="00465C52">
              <w:rPr>
                <w:bCs/>
                <w:color w:val="0D0D0D" w:themeColor="text1" w:themeTint="F2"/>
              </w:rPr>
              <w:t>prohibited, and</w:t>
            </w:r>
            <w:proofErr w:type="gramEnd"/>
            <w:r w:rsidRPr="00465C52">
              <w:rPr>
                <w:bCs/>
                <w:color w:val="0D0D0D" w:themeColor="text1" w:themeTint="F2"/>
              </w:rPr>
              <w:t xml:space="preserve"> understands the consequences of engaging in such prohibited behaviors.  </w:t>
            </w:r>
          </w:p>
          <w:p w14:paraId="65A29215" w14:textId="77777777" w:rsidR="00326FC1" w:rsidRPr="00465C52" w:rsidRDefault="00326FC1" w:rsidP="00347DB2">
            <w:pPr>
              <w:spacing w:before="120" w:after="120"/>
              <w:ind w:left="529"/>
              <w:contextualSpacing/>
              <w:jc w:val="both"/>
              <w:rPr>
                <w:bCs/>
                <w:color w:val="0D0D0D" w:themeColor="text1" w:themeTint="F2"/>
              </w:rPr>
            </w:pPr>
            <w:r w:rsidRPr="00465C52">
              <w:rPr>
                <w:bCs/>
                <w:color w:val="0D0D0D" w:themeColor="text1" w:themeTint="F2"/>
              </w:rPr>
              <w:t xml:space="preserve">These measures include providing instructions and documentation that can be understood by the Contractor’s Personnel and seeking to obtain that person’s signature acknowledging receipt of </w:t>
            </w:r>
            <w:r w:rsidRPr="00465C52">
              <w:rPr>
                <w:color w:val="0D0D0D" w:themeColor="text1" w:themeTint="F2"/>
              </w:rPr>
              <w:t>such instructions and/or documentation, as appropriate</w:t>
            </w:r>
            <w:r w:rsidRPr="00465C52">
              <w:rPr>
                <w:bCs/>
                <w:color w:val="0D0D0D" w:themeColor="text1" w:themeTint="F2"/>
              </w:rPr>
              <w:t>.</w:t>
            </w:r>
          </w:p>
          <w:p w14:paraId="28CB104A" w14:textId="77777777" w:rsidR="00326FC1" w:rsidRPr="00465C52" w:rsidRDefault="00326FC1" w:rsidP="00347DB2">
            <w:pPr>
              <w:spacing w:before="120" w:after="120"/>
              <w:ind w:left="529"/>
              <w:contextualSpacing/>
              <w:jc w:val="both"/>
              <w:rPr>
                <w:bCs/>
                <w:color w:val="0D0D0D" w:themeColor="text1" w:themeTint="F2"/>
              </w:rPr>
            </w:pPr>
            <w:r w:rsidRPr="00465C52">
              <w:rPr>
                <w:bCs/>
                <w:color w:val="0D0D0D" w:themeColor="text1" w:themeTint="F2"/>
              </w:rPr>
              <w:t>The Contractor shall also ensure that the Code of Conduct is visibly displayed in multiple locations on the Site and any other place where the Works will be carried out, as well as in areas outside the Site accessible to the local community and project affected people. The posted Code of Conduct shall be provided in languages comprehensible to Contractor’s Personnel, Employer’s Personnel and the local community.</w:t>
            </w:r>
          </w:p>
          <w:p w14:paraId="32018461" w14:textId="113CA680" w:rsidR="00ED5291" w:rsidRPr="00465C52" w:rsidRDefault="00326FC1" w:rsidP="00347DB2">
            <w:pPr>
              <w:spacing w:before="120" w:after="120"/>
              <w:ind w:left="529"/>
              <w:contextualSpacing/>
              <w:jc w:val="both"/>
              <w:rPr>
                <w:color w:val="0D0D0D" w:themeColor="text1" w:themeTint="F2"/>
              </w:rPr>
            </w:pPr>
            <w:r w:rsidRPr="00465C52">
              <w:rPr>
                <w:bCs/>
                <w:color w:val="0D0D0D" w:themeColor="text1" w:themeTint="F2"/>
              </w:rPr>
              <w:t xml:space="preserve">The Contractor’s Management Strategy and Implementation Plans shall include appropriate processes for the Contractor to verify compliance with these obligations.  </w:t>
            </w:r>
          </w:p>
        </w:tc>
      </w:tr>
      <w:tr w:rsidR="0016255D" w:rsidRPr="00465C52" w14:paraId="01978534" w14:textId="77777777" w:rsidTr="004B5A5B">
        <w:tc>
          <w:tcPr>
            <w:tcW w:w="1154" w:type="pct"/>
            <w:tcBorders>
              <w:top w:val="nil"/>
              <w:left w:val="nil"/>
              <w:bottom w:val="nil"/>
              <w:right w:val="nil"/>
            </w:tcBorders>
          </w:tcPr>
          <w:p w14:paraId="61485839" w14:textId="507AEC45"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r w:rsidRPr="00465C52">
              <w:rPr>
                <w:color w:val="0D0D0D" w:themeColor="text1" w:themeTint="F2"/>
              </w:rPr>
              <w:t xml:space="preserve"> </w:t>
            </w:r>
            <w:bookmarkStart w:id="863" w:name="_Toc25317367"/>
            <w:r w:rsidRPr="00465C52">
              <w:rPr>
                <w:color w:val="0D0D0D" w:themeColor="text1" w:themeTint="F2"/>
              </w:rPr>
              <w:t>Security of the Site</w:t>
            </w:r>
            <w:bookmarkEnd w:id="863"/>
          </w:p>
        </w:tc>
        <w:tc>
          <w:tcPr>
            <w:tcW w:w="3846" w:type="pct"/>
            <w:gridSpan w:val="2"/>
            <w:tcBorders>
              <w:top w:val="nil"/>
              <w:left w:val="nil"/>
              <w:bottom w:val="nil"/>
              <w:right w:val="nil"/>
            </w:tcBorders>
          </w:tcPr>
          <w:p w14:paraId="2F6D640A"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rFonts w:eastAsia="Arial Narrow"/>
                <w:color w:val="0D0D0D" w:themeColor="text1" w:themeTint="F2"/>
              </w:rPr>
            </w:pPr>
            <w:r w:rsidRPr="00465C52">
              <w:rPr>
                <w:rFonts w:eastAsia="Arial Narrow"/>
                <w:color w:val="0D0D0D" w:themeColor="text1" w:themeTint="F2"/>
              </w:rPr>
              <w:t>The Contractor shall be responsible for the security of the Site, and:</w:t>
            </w:r>
          </w:p>
          <w:p w14:paraId="12A3AB9A" w14:textId="77777777" w:rsidR="00ED5291" w:rsidRPr="00465C52" w:rsidRDefault="00ED5291" w:rsidP="00151EF3">
            <w:pPr>
              <w:numPr>
                <w:ilvl w:val="0"/>
                <w:numId w:val="74"/>
              </w:numPr>
              <w:spacing w:before="120" w:after="120"/>
              <w:ind w:left="1142" w:hanging="540"/>
              <w:contextualSpacing/>
              <w:jc w:val="both"/>
              <w:rPr>
                <w:rFonts w:eastAsia="Arial Narrow"/>
                <w:color w:val="0D0D0D" w:themeColor="text1" w:themeTint="F2"/>
              </w:rPr>
            </w:pPr>
            <w:r w:rsidRPr="00465C52">
              <w:rPr>
                <w:rFonts w:eastAsia="Arial Narrow"/>
                <w:color w:val="0D0D0D" w:themeColor="text1" w:themeTint="F2"/>
                <w:szCs w:val="20"/>
              </w:rPr>
              <w:t>for</w:t>
            </w:r>
            <w:r w:rsidRPr="00465C52">
              <w:rPr>
                <w:rFonts w:eastAsia="Arial Narrow"/>
                <w:color w:val="0D0D0D" w:themeColor="text1" w:themeTint="F2"/>
              </w:rPr>
              <w:t xml:space="preserve"> keeping unauthorized persons off the Site; </w:t>
            </w:r>
          </w:p>
          <w:p w14:paraId="54D0BE9C" w14:textId="612BD0FA" w:rsidR="00ED5291" w:rsidRPr="00465C52" w:rsidRDefault="00ED5291" w:rsidP="00151EF3">
            <w:pPr>
              <w:numPr>
                <w:ilvl w:val="0"/>
                <w:numId w:val="74"/>
              </w:numPr>
              <w:spacing w:before="120" w:after="120"/>
              <w:ind w:left="1142" w:hanging="540"/>
              <w:contextualSpacing/>
              <w:jc w:val="both"/>
              <w:rPr>
                <w:rFonts w:eastAsia="Arial Narrow"/>
                <w:color w:val="0D0D0D" w:themeColor="text1" w:themeTint="F2"/>
              </w:rPr>
            </w:pPr>
            <w:r w:rsidRPr="00465C52">
              <w:rPr>
                <w:rFonts w:eastAsia="Arial Narrow"/>
                <w:color w:val="0D0D0D" w:themeColor="text1" w:themeTint="F2"/>
                <w:szCs w:val="20"/>
              </w:rPr>
              <w:t>authorized</w:t>
            </w:r>
            <w:r w:rsidRPr="00465C52">
              <w:rPr>
                <w:rFonts w:eastAsia="Arial Narrow"/>
                <w:color w:val="0D0D0D" w:themeColor="text1" w:themeTint="F2"/>
              </w:rPr>
              <w:t xml:space="preserve"> persons shall be limited to the Contractor’s Personnel, the Employer’s </w:t>
            </w:r>
            <w:r w:rsidR="00AC6E6A" w:rsidRPr="00465C52">
              <w:rPr>
                <w:rFonts w:eastAsia="Arial Narrow"/>
                <w:color w:val="0D0D0D" w:themeColor="text1" w:themeTint="F2"/>
              </w:rPr>
              <w:t>Personnel</w:t>
            </w:r>
            <w:r w:rsidRPr="00465C52">
              <w:rPr>
                <w:rFonts w:eastAsia="Arial Narrow"/>
                <w:color w:val="0D0D0D" w:themeColor="text1" w:themeTint="F2"/>
              </w:rPr>
              <w:t>, and to any other personnel identified as authorized personnel (including the Employer’s other contractors on the Site), by a notice from the Employer or the Project Manager to the Contractor.</w:t>
            </w:r>
          </w:p>
          <w:p w14:paraId="6CF44AF3" w14:textId="6BA67F89" w:rsidR="007D1E97" w:rsidRPr="00465C52" w:rsidRDefault="007D1E97" w:rsidP="00347DB2">
            <w:pPr>
              <w:spacing w:before="120" w:after="120"/>
              <w:ind w:left="525"/>
              <w:contextualSpacing/>
              <w:jc w:val="both"/>
              <w:rPr>
                <w:rFonts w:eastAsia="Arial Narrow"/>
                <w:color w:val="0D0D0D" w:themeColor="text1" w:themeTint="F2"/>
              </w:rPr>
            </w:pPr>
            <w:r w:rsidRPr="00465C52">
              <w:rPr>
                <w:rFonts w:eastAsia="Arial Narrow"/>
                <w:color w:val="0D0D0D" w:themeColor="text1" w:themeTint="F2"/>
              </w:rPr>
              <w:t xml:space="preserve">Subject to </w:t>
            </w:r>
            <w:r w:rsidR="00D64E4E" w:rsidRPr="00465C52">
              <w:rPr>
                <w:rFonts w:eastAsia="Arial Narrow"/>
                <w:color w:val="0D0D0D" w:themeColor="text1" w:themeTint="F2"/>
              </w:rPr>
              <w:t xml:space="preserve">GCC </w:t>
            </w:r>
            <w:r w:rsidRPr="00465C52">
              <w:rPr>
                <w:rFonts w:eastAsia="Arial Narrow"/>
                <w:color w:val="0D0D0D" w:themeColor="text1" w:themeTint="F2"/>
              </w:rPr>
              <w:t>Sub-Clause 16.2, the Contractor shall submit for the Project Manager’s No-objection a security management plan that sets out the security arrangements for the Site.</w:t>
            </w:r>
          </w:p>
          <w:p w14:paraId="672D51E4" w14:textId="51048726" w:rsidR="00ED5291" w:rsidRPr="00465C52" w:rsidRDefault="00ED5291" w:rsidP="00347DB2">
            <w:pPr>
              <w:pStyle w:val="ESSpara"/>
              <w:numPr>
                <w:ilvl w:val="0"/>
                <w:numId w:val="0"/>
              </w:numPr>
              <w:spacing w:before="120" w:after="120"/>
              <w:ind w:left="529"/>
              <w:contextualSpacing/>
              <w:rPr>
                <w:rFonts w:ascii="Times New Roman" w:eastAsia="Arial Narrow" w:hAnsi="Times New Roman" w:cs="Times New Roman"/>
                <w:color w:val="0D0D0D" w:themeColor="text1" w:themeTint="F2"/>
                <w:sz w:val="24"/>
                <w:szCs w:val="24"/>
                <w:lang w:eastAsia="en-US"/>
              </w:rPr>
            </w:pPr>
            <w:r w:rsidRPr="00465C52">
              <w:rPr>
                <w:rFonts w:ascii="Times New Roman" w:eastAsia="Arial Narrow" w:hAnsi="Times New Roman" w:cs="Times New Roman"/>
                <w:color w:val="0D0D0D" w:themeColor="text1" w:themeTint="F2"/>
                <w:sz w:val="24"/>
                <w:szCs w:val="24"/>
                <w:lang w:eastAsia="en-US"/>
              </w:rPr>
              <w:t>The Contractor shall (</w:t>
            </w:r>
            <w:proofErr w:type="spellStart"/>
            <w:r w:rsidRPr="00465C52">
              <w:rPr>
                <w:rFonts w:ascii="Times New Roman" w:eastAsia="Arial Narrow" w:hAnsi="Times New Roman" w:cs="Times New Roman"/>
                <w:color w:val="0D0D0D" w:themeColor="text1" w:themeTint="F2"/>
                <w:sz w:val="24"/>
                <w:szCs w:val="24"/>
                <w:lang w:eastAsia="en-US"/>
              </w:rPr>
              <w:t>i</w:t>
            </w:r>
            <w:proofErr w:type="spellEnd"/>
            <w:r w:rsidRPr="00465C52">
              <w:rPr>
                <w:rFonts w:ascii="Times New Roman" w:eastAsia="Arial Narrow" w:hAnsi="Times New Roman" w:cs="Times New Roman"/>
                <w:color w:val="0D0D0D" w:themeColor="text1" w:themeTint="F2"/>
                <w:sz w:val="24"/>
                <w:szCs w:val="24"/>
                <w:lang w:eastAsia="en-US"/>
              </w:rPr>
              <w:t xml:space="preserve">) conduct appropriate background checks on any personnel retained to provide security; (ii) train the security personnel adequately (or determine that they are properly trained) in the use of force (and where applicable, firearms), and appropriate conduct towards Contractor’s Personnel, Employer’s </w:t>
            </w:r>
            <w:r w:rsidR="00AC6E6A" w:rsidRPr="00465C52">
              <w:rPr>
                <w:rFonts w:ascii="Times New Roman" w:eastAsia="Arial Narrow" w:hAnsi="Times New Roman" w:cs="Times New Roman"/>
                <w:color w:val="0D0D0D" w:themeColor="text1" w:themeTint="F2"/>
                <w:sz w:val="24"/>
                <w:szCs w:val="24"/>
                <w:lang w:eastAsia="en-US"/>
              </w:rPr>
              <w:t xml:space="preserve">Personnel </w:t>
            </w:r>
            <w:r w:rsidRPr="00465C52">
              <w:rPr>
                <w:rFonts w:ascii="Times New Roman" w:eastAsia="Arial Narrow" w:hAnsi="Times New Roman" w:cs="Times New Roman"/>
                <w:color w:val="0D0D0D" w:themeColor="text1" w:themeTint="F2"/>
                <w:sz w:val="24"/>
                <w:szCs w:val="24"/>
                <w:lang w:eastAsia="en-US"/>
              </w:rPr>
              <w:t xml:space="preserve">and affected communities; and (iii) require the security personnel to act within the applicable Laws and any requirements set out in the Specification. </w:t>
            </w:r>
          </w:p>
          <w:p w14:paraId="50AB9542" w14:textId="77777777" w:rsidR="00ED5291" w:rsidRPr="00465C52" w:rsidRDefault="00ED5291" w:rsidP="00347DB2">
            <w:pPr>
              <w:spacing w:before="120" w:after="120"/>
              <w:ind w:left="529"/>
              <w:contextualSpacing/>
              <w:jc w:val="both"/>
              <w:rPr>
                <w:color w:val="0D0D0D" w:themeColor="text1" w:themeTint="F2"/>
              </w:rPr>
            </w:pPr>
            <w:r w:rsidRPr="00465C52">
              <w:rPr>
                <w:color w:val="0D0D0D" w:themeColor="text1" w:themeTint="F2"/>
              </w:rPr>
              <w:lastRenderedPageBreak/>
              <w:t>The Contractor shall not permit any use of force by security personnel in providing security except when used for preventive and defensive purposes in proportion to the nature and extent of the threat.</w:t>
            </w:r>
          </w:p>
          <w:p w14:paraId="6189E15D" w14:textId="35C192C0" w:rsidR="00ED5291" w:rsidRPr="00465C52" w:rsidRDefault="00ED5291" w:rsidP="00347DB2">
            <w:pPr>
              <w:spacing w:before="120" w:after="120"/>
              <w:ind w:left="529" w:right="245"/>
              <w:contextualSpacing/>
              <w:jc w:val="both"/>
              <w:rPr>
                <w:color w:val="0D0D0D" w:themeColor="text1" w:themeTint="F2"/>
              </w:rPr>
            </w:pPr>
            <w:r w:rsidRPr="00465C52">
              <w:rPr>
                <w:rFonts w:eastAsia="Arial Narrow"/>
                <w:color w:val="0D0D0D" w:themeColor="text1" w:themeTint="F2"/>
              </w:rPr>
              <w:t>In making security arrangements, the Contractor shall also comply with any additional requirements stated in the Specification</w:t>
            </w:r>
            <w:r w:rsidR="005B717C" w:rsidRPr="00465C52">
              <w:rPr>
                <w:rFonts w:eastAsia="Arial Narrow"/>
                <w:color w:val="0D0D0D" w:themeColor="text1" w:themeTint="F2"/>
              </w:rPr>
              <w:t>s</w:t>
            </w:r>
          </w:p>
        </w:tc>
      </w:tr>
      <w:tr w:rsidR="0016255D" w:rsidRPr="00465C52" w14:paraId="56578494" w14:textId="77777777" w:rsidTr="004B5A5B">
        <w:tc>
          <w:tcPr>
            <w:tcW w:w="5000" w:type="pct"/>
            <w:gridSpan w:val="3"/>
            <w:tcBorders>
              <w:top w:val="nil"/>
              <w:left w:val="nil"/>
              <w:bottom w:val="nil"/>
              <w:right w:val="nil"/>
            </w:tcBorders>
          </w:tcPr>
          <w:p w14:paraId="2CDDDC41" w14:textId="5E7C6C2A" w:rsidR="00ED5291" w:rsidRPr="00465C52" w:rsidRDefault="00ED5291" w:rsidP="00347DB2">
            <w:pPr>
              <w:pStyle w:val="Section8-Section"/>
              <w:spacing w:after="120"/>
              <w:contextualSpacing/>
              <w:rPr>
                <w:color w:val="0D0D0D" w:themeColor="text1" w:themeTint="F2"/>
                <w:szCs w:val="24"/>
              </w:rPr>
            </w:pPr>
            <w:bookmarkStart w:id="864" w:name="_Toc333923249"/>
            <w:bookmarkStart w:id="865" w:name="_Toc497228233"/>
            <w:bookmarkStart w:id="866" w:name="_Toc25317368"/>
            <w:r w:rsidRPr="00465C52">
              <w:rPr>
                <w:color w:val="0D0D0D" w:themeColor="text1" w:themeTint="F2"/>
              </w:rPr>
              <w:lastRenderedPageBreak/>
              <w:t>B.  Time Control</w:t>
            </w:r>
            <w:bookmarkEnd w:id="864"/>
            <w:bookmarkEnd w:id="865"/>
            <w:bookmarkEnd w:id="866"/>
          </w:p>
        </w:tc>
      </w:tr>
      <w:tr w:rsidR="0016255D" w:rsidRPr="00465C52" w14:paraId="0640AE9E" w14:textId="77777777" w:rsidTr="004B5A5B">
        <w:tc>
          <w:tcPr>
            <w:tcW w:w="1154" w:type="pct"/>
            <w:tcBorders>
              <w:top w:val="nil"/>
              <w:left w:val="nil"/>
              <w:bottom w:val="nil"/>
              <w:right w:val="nil"/>
            </w:tcBorders>
          </w:tcPr>
          <w:p w14:paraId="7685F45F" w14:textId="7280C8D4"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67" w:name="_Toc333923250"/>
            <w:bookmarkStart w:id="868" w:name="_Toc497228234"/>
            <w:bookmarkStart w:id="869" w:name="_Toc25317369"/>
            <w:r w:rsidRPr="00465C52">
              <w:rPr>
                <w:color w:val="0D0D0D" w:themeColor="text1" w:themeTint="F2"/>
              </w:rPr>
              <w:t>Program</w:t>
            </w:r>
            <w:bookmarkEnd w:id="867"/>
            <w:bookmarkEnd w:id="868"/>
            <w:r w:rsidR="005F440B" w:rsidRPr="00465C52">
              <w:rPr>
                <w:color w:val="0D0D0D" w:themeColor="text1" w:themeTint="F2"/>
              </w:rPr>
              <w:t xml:space="preserve"> and Progress Reports</w:t>
            </w:r>
            <w:bookmarkEnd w:id="869"/>
          </w:p>
        </w:tc>
        <w:tc>
          <w:tcPr>
            <w:tcW w:w="3846" w:type="pct"/>
            <w:gridSpan w:val="2"/>
            <w:tcBorders>
              <w:top w:val="nil"/>
              <w:left w:val="nil"/>
              <w:bottom w:val="nil"/>
              <w:right w:val="nil"/>
            </w:tcBorders>
          </w:tcPr>
          <w:p w14:paraId="0BFCD780" w14:textId="0250CFC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Within the time </w:t>
            </w:r>
            <w:r w:rsidRPr="00465C52">
              <w:rPr>
                <w:b/>
                <w:color w:val="0D0D0D" w:themeColor="text1" w:themeTint="F2"/>
              </w:rPr>
              <w:t>stated in the PCC</w:t>
            </w:r>
            <w:r w:rsidRPr="00465C52">
              <w:rPr>
                <w:color w:val="0D0D0D" w:themeColor="text1" w:themeTint="F2"/>
              </w:rPr>
              <w:t>, after the date of the Letter of Acceptance, the Contractor shall submit to the Project Manager for approval a Program showing the general methods, arrangements, order, and timing for all the activities in the Works. In the case of a lump-sum contract, the activities in the Program shall be consistent with those in the Activity Schedule.</w:t>
            </w:r>
            <w:r w:rsidR="005F440B" w:rsidRPr="00465C52">
              <w:rPr>
                <w:color w:val="0D0D0D" w:themeColor="text1" w:themeTint="F2"/>
              </w:rPr>
              <w:t xml:space="preserve"> The Project Manager’s approval of the Program shall not alter the Contractor’s obligations. The Contractor may revise the Program and submit it to the Project Manager again at any time.  A revised Program shall show the effect of Variations and Compensation Events.</w:t>
            </w:r>
          </w:p>
          <w:p w14:paraId="7DE40E0E"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An update of the Program shall be a program showing the actual progress achieved on each activity and the effect of the progress achieved on the timing of the remaining work, including any changes to the sequence of the activities.</w:t>
            </w:r>
          </w:p>
          <w:p w14:paraId="29464AF6" w14:textId="745652FC" w:rsidR="00D3025C" w:rsidRPr="00465C52" w:rsidRDefault="00ED5291" w:rsidP="00347DB2">
            <w:pPr>
              <w:pStyle w:val="ListParagraph"/>
              <w:numPr>
                <w:ilvl w:val="1"/>
                <w:numId w:val="17"/>
              </w:numPr>
              <w:tabs>
                <w:tab w:val="clear" w:pos="918"/>
                <w:tab w:val="num" w:pos="540"/>
              </w:tabs>
              <w:spacing w:before="120" w:after="120"/>
              <w:ind w:left="540" w:right="-72"/>
              <w:jc w:val="both"/>
              <w:rPr>
                <w:color w:val="0D0D0D" w:themeColor="text1" w:themeTint="F2"/>
              </w:rPr>
            </w:pPr>
            <w:r w:rsidRPr="00465C52">
              <w:rPr>
                <w:color w:val="0D0D0D" w:themeColor="text1" w:themeTint="F2"/>
              </w:rPr>
              <w:t xml:space="preserve">The Contractor shall monitor progress of the </w:t>
            </w:r>
            <w:r w:rsidR="00B807E3" w:rsidRPr="00465C52">
              <w:rPr>
                <w:color w:val="0D0D0D" w:themeColor="text1" w:themeTint="F2"/>
              </w:rPr>
              <w:t>Works and</w:t>
            </w:r>
            <w:r w:rsidRPr="00465C52">
              <w:rPr>
                <w:color w:val="0D0D0D" w:themeColor="text1" w:themeTint="F2"/>
              </w:rPr>
              <w:t xml:space="preserve"> submit to the Project manager progress report and any updated Program showing the actual progress achieved and the effect of the progress achieved on the timing of the remaining Works, including any changes to the sequence of the activities, at intervals no longer than the period</w:t>
            </w:r>
            <w:r w:rsidR="00D3025C" w:rsidRPr="00465C52">
              <w:rPr>
                <w:color w:val="0D0D0D" w:themeColor="text1" w:themeTint="F2"/>
              </w:rPr>
              <w:t>s</w:t>
            </w:r>
            <w:r w:rsidRPr="00465C52">
              <w:rPr>
                <w:color w:val="0D0D0D" w:themeColor="text1" w:themeTint="F2"/>
              </w:rPr>
              <w:t xml:space="preserve"> </w:t>
            </w:r>
            <w:r w:rsidRPr="00465C52">
              <w:rPr>
                <w:b/>
                <w:color w:val="0D0D0D" w:themeColor="text1" w:themeTint="F2"/>
              </w:rPr>
              <w:t>stated in the PCC.</w:t>
            </w:r>
            <w:r w:rsidRPr="00465C52">
              <w:rPr>
                <w:color w:val="0D0D0D" w:themeColor="text1" w:themeTint="F2"/>
              </w:rPr>
              <w:t xml:space="preserve"> </w:t>
            </w:r>
            <w:r w:rsidR="00E47807" w:rsidRPr="00465C52">
              <w:rPr>
                <w:color w:val="0D0D0D" w:themeColor="text1" w:themeTint="F2"/>
              </w:rPr>
              <w:t xml:space="preserve">If the Contractor does not submit an updated Program within this period, the Project Manager may withhold the amount </w:t>
            </w:r>
            <w:r w:rsidR="00E47807" w:rsidRPr="00465C52">
              <w:rPr>
                <w:b/>
                <w:color w:val="0D0D0D" w:themeColor="text1" w:themeTint="F2"/>
              </w:rPr>
              <w:t xml:space="preserve">stated in the PCC </w:t>
            </w:r>
            <w:r w:rsidR="00E47807" w:rsidRPr="00465C52">
              <w:rPr>
                <w:color w:val="0D0D0D" w:themeColor="text1" w:themeTint="F2"/>
              </w:rPr>
              <w:t xml:space="preserve">from the next payment certificate and continue to withhold this amount until the next payment after the date on which the overdue Program has been submitted. </w:t>
            </w:r>
            <w:r w:rsidR="00D3025C" w:rsidRPr="00465C52">
              <w:rPr>
                <w:color w:val="0D0D0D" w:themeColor="text1" w:themeTint="F2"/>
              </w:rPr>
              <w:t>In the case of lump-</w:t>
            </w:r>
            <w:r w:rsidR="00B807E3" w:rsidRPr="00465C52">
              <w:rPr>
                <w:color w:val="0D0D0D" w:themeColor="text1" w:themeTint="F2"/>
              </w:rPr>
              <w:t>sum Contract</w:t>
            </w:r>
            <w:r w:rsidR="00D3025C" w:rsidRPr="00465C52">
              <w:rPr>
                <w:color w:val="0D0D0D" w:themeColor="text1" w:themeTint="F2"/>
              </w:rPr>
              <w:t>, the Contractor shall provide an updated Activity Schedule within 14 days of being instructed to by the Project Manager.</w:t>
            </w:r>
          </w:p>
          <w:p w14:paraId="30FC3702" w14:textId="5E279056" w:rsidR="00ED5291" w:rsidRPr="00465C52" w:rsidRDefault="00ED5291" w:rsidP="00347DB2">
            <w:pPr>
              <w:pStyle w:val="ListParagraph"/>
              <w:numPr>
                <w:ilvl w:val="1"/>
                <w:numId w:val="17"/>
              </w:numPr>
              <w:tabs>
                <w:tab w:val="clear" w:pos="918"/>
                <w:tab w:val="num" w:pos="540"/>
              </w:tabs>
              <w:spacing w:before="120" w:after="120"/>
              <w:ind w:left="540" w:right="-72"/>
              <w:jc w:val="both"/>
              <w:rPr>
                <w:color w:val="0D0D0D" w:themeColor="text1" w:themeTint="F2"/>
              </w:rPr>
            </w:pPr>
            <w:r w:rsidRPr="00465C52">
              <w:rPr>
                <w:color w:val="0D0D0D" w:themeColor="text1" w:themeTint="F2"/>
              </w:rPr>
              <w:t xml:space="preserve">Unless otherwise stated in the Specification, each progress report shall include </w:t>
            </w:r>
            <w:r w:rsidRPr="00465C52">
              <w:rPr>
                <w:rFonts w:eastAsia="Arial Narrow"/>
                <w:color w:val="0D0D0D" w:themeColor="text1" w:themeTint="F2"/>
              </w:rPr>
              <w:t xml:space="preserve">the Environmental and Social (ES) metrics set out in Appendix B. </w:t>
            </w:r>
            <w:r w:rsidRPr="00465C52">
              <w:rPr>
                <w:color w:val="0D0D0D" w:themeColor="text1" w:themeTint="F2"/>
              </w:rPr>
              <w:t xml:space="preserve"> </w:t>
            </w:r>
          </w:p>
          <w:p w14:paraId="56D70E62" w14:textId="0920B1E7" w:rsidR="00ED5291" w:rsidRPr="00465C52" w:rsidRDefault="00ED5291" w:rsidP="00347DB2">
            <w:pPr>
              <w:pStyle w:val="ListParagraph"/>
              <w:numPr>
                <w:ilvl w:val="1"/>
                <w:numId w:val="17"/>
              </w:numPr>
              <w:tabs>
                <w:tab w:val="clear" w:pos="918"/>
                <w:tab w:val="num" w:pos="540"/>
              </w:tabs>
              <w:spacing w:before="120" w:after="120"/>
              <w:ind w:left="540" w:right="-72"/>
              <w:jc w:val="both"/>
              <w:rPr>
                <w:color w:val="0D0D0D" w:themeColor="text1" w:themeTint="F2"/>
              </w:rPr>
            </w:pPr>
            <w:r w:rsidRPr="00465C52">
              <w:rPr>
                <w:color w:val="0D0D0D" w:themeColor="text1" w:themeTint="F2"/>
              </w:rPr>
              <w:t>In addition to the progress report</w:t>
            </w:r>
            <w:r w:rsidR="005F440B" w:rsidRPr="00465C52">
              <w:rPr>
                <w:color w:val="0D0D0D" w:themeColor="text1" w:themeTint="F2"/>
              </w:rPr>
              <w:t>s</w:t>
            </w:r>
            <w:r w:rsidRPr="00465C52">
              <w:rPr>
                <w:color w:val="0D0D0D" w:themeColor="text1" w:themeTint="F2"/>
              </w:rPr>
              <w:t xml:space="preserve">, </w:t>
            </w:r>
            <w:r w:rsidRPr="00465C52">
              <w:rPr>
                <w:rFonts w:eastAsia="Arial Narrow"/>
                <w:color w:val="0D0D0D" w:themeColor="text1" w:themeTint="F2"/>
              </w:rPr>
              <w:t xml:space="preserve">the Contractor shall inform the Project Manager immediately of any allegation, incident or accident </w:t>
            </w:r>
            <w:proofErr w:type="gramStart"/>
            <w:r w:rsidRPr="00465C52">
              <w:rPr>
                <w:rFonts w:eastAsia="Arial Narrow"/>
                <w:color w:val="0D0D0D" w:themeColor="text1" w:themeTint="F2"/>
              </w:rPr>
              <w:t>in</w:t>
            </w:r>
            <w:proofErr w:type="gramEnd"/>
            <w:r w:rsidRPr="00465C52">
              <w:rPr>
                <w:rFonts w:eastAsia="Arial Narrow"/>
                <w:color w:val="0D0D0D" w:themeColor="text1" w:themeTint="F2"/>
              </w:rPr>
              <w:t xml:space="preserve"> the Site, which has or is likely to have a significant adverse effect on the environment, the affected communities, the public, Employer’s </w:t>
            </w:r>
            <w:r w:rsidR="00AC6E6A" w:rsidRPr="00465C52">
              <w:rPr>
                <w:rFonts w:eastAsia="Arial Narrow"/>
                <w:color w:val="0D0D0D" w:themeColor="text1" w:themeTint="F2"/>
              </w:rPr>
              <w:t>Personnel</w:t>
            </w:r>
            <w:r w:rsidRPr="00465C52">
              <w:rPr>
                <w:rFonts w:eastAsia="Arial Narrow"/>
                <w:color w:val="0D0D0D" w:themeColor="text1" w:themeTint="F2"/>
              </w:rPr>
              <w:t xml:space="preserve"> or Contractor’s Personnel. This includes, but is not limited to, any incident or </w:t>
            </w:r>
            <w:proofErr w:type="gramStart"/>
            <w:r w:rsidRPr="00465C52">
              <w:rPr>
                <w:rFonts w:eastAsia="Arial Narrow"/>
                <w:color w:val="0D0D0D" w:themeColor="text1" w:themeTint="F2"/>
              </w:rPr>
              <w:t>accident causing</w:t>
            </w:r>
            <w:proofErr w:type="gramEnd"/>
            <w:r w:rsidRPr="00465C52">
              <w:rPr>
                <w:rFonts w:eastAsia="Arial Narrow"/>
                <w:color w:val="0D0D0D" w:themeColor="text1" w:themeTint="F2"/>
              </w:rPr>
              <w:t xml:space="preserve"> fatality or serious injury; significant adverse effects or damage to private property; or any allegation of SEA</w:t>
            </w:r>
            <w:r w:rsidR="00F02B65" w:rsidRPr="00465C52">
              <w:rPr>
                <w:rFonts w:eastAsia="Arial Narrow"/>
                <w:color w:val="0D0D0D" w:themeColor="text1" w:themeTint="F2"/>
              </w:rPr>
              <w:t xml:space="preserve"> and/or SH</w:t>
            </w:r>
            <w:r w:rsidRPr="00465C52">
              <w:rPr>
                <w:rFonts w:eastAsia="Arial Narrow"/>
                <w:color w:val="0D0D0D" w:themeColor="text1" w:themeTint="F2"/>
              </w:rPr>
              <w:t>. In case of SEA</w:t>
            </w:r>
            <w:r w:rsidR="00F02B65" w:rsidRPr="00465C52">
              <w:rPr>
                <w:rFonts w:eastAsia="Arial Narrow"/>
                <w:color w:val="0D0D0D" w:themeColor="text1" w:themeTint="F2"/>
              </w:rPr>
              <w:t xml:space="preserve"> and/or SH</w:t>
            </w:r>
            <w:r w:rsidRPr="00465C52">
              <w:rPr>
                <w:rFonts w:eastAsia="Arial Narrow"/>
                <w:color w:val="0D0D0D" w:themeColor="text1" w:themeTint="F2"/>
              </w:rPr>
              <w:t xml:space="preserve">, while maintaining confidentiality as appropriate, the type of allegation (sexual exploitation, </w:t>
            </w:r>
            <w:r w:rsidR="006972A7" w:rsidRPr="00465C52">
              <w:rPr>
                <w:rFonts w:eastAsia="Arial Narrow"/>
                <w:color w:val="0D0D0D" w:themeColor="text1" w:themeTint="F2"/>
              </w:rPr>
              <w:t xml:space="preserve">sexual abuse </w:t>
            </w:r>
            <w:r w:rsidRPr="00465C52">
              <w:rPr>
                <w:rFonts w:eastAsia="Arial Narrow"/>
                <w:color w:val="0D0D0D" w:themeColor="text1" w:themeTint="F2"/>
              </w:rPr>
              <w:t xml:space="preserve">or sexual </w:t>
            </w:r>
            <w:r w:rsidR="006972A7" w:rsidRPr="00465C52">
              <w:rPr>
                <w:rFonts w:eastAsia="Arial Narrow"/>
                <w:color w:val="0D0D0D" w:themeColor="text1" w:themeTint="F2"/>
              </w:rPr>
              <w:t>harassment</w:t>
            </w:r>
            <w:r w:rsidRPr="00465C52">
              <w:rPr>
                <w:rFonts w:eastAsia="Arial Narrow"/>
                <w:color w:val="0D0D0D" w:themeColor="text1" w:themeTint="F2"/>
              </w:rPr>
              <w:t>), gender and age of the person who experienced the alleged incident should be included in the information.</w:t>
            </w:r>
          </w:p>
          <w:p w14:paraId="134FAA75" w14:textId="5BD584C6" w:rsidR="00ED5291" w:rsidRPr="00465C52" w:rsidRDefault="00ED5291" w:rsidP="00347DB2">
            <w:pPr>
              <w:spacing w:before="120" w:after="120"/>
              <w:ind w:left="515"/>
              <w:contextualSpacing/>
              <w:jc w:val="both"/>
              <w:rPr>
                <w:rFonts w:eastAsia="Arial Narrow"/>
                <w:color w:val="0D0D0D" w:themeColor="text1" w:themeTint="F2"/>
                <w:szCs w:val="20"/>
              </w:rPr>
            </w:pPr>
            <w:r w:rsidRPr="00465C52">
              <w:rPr>
                <w:rFonts w:eastAsia="Arial Narrow"/>
                <w:color w:val="0D0D0D" w:themeColor="text1" w:themeTint="F2"/>
                <w:szCs w:val="20"/>
              </w:rPr>
              <w:t xml:space="preserve">The Contractor, upon becoming aware of the allegation, incident or accident, shall also immediately inform the Project Manager of any such incident or accident on the Subcontractors’ or suppliers’ premises </w:t>
            </w:r>
            <w:r w:rsidRPr="00465C52">
              <w:rPr>
                <w:rFonts w:eastAsia="Arial Narrow"/>
                <w:color w:val="0D0D0D" w:themeColor="text1" w:themeTint="F2"/>
                <w:szCs w:val="20"/>
              </w:rPr>
              <w:lastRenderedPageBreak/>
              <w:t xml:space="preserve">relating to the Works which has or is likely to have a significant adverse effect on the environment, the affected communities, the public, Employer’s </w:t>
            </w:r>
            <w:r w:rsidR="00AC6E6A" w:rsidRPr="00465C52">
              <w:rPr>
                <w:rFonts w:eastAsia="Arial Narrow"/>
                <w:color w:val="0D0D0D" w:themeColor="text1" w:themeTint="F2"/>
                <w:szCs w:val="20"/>
              </w:rPr>
              <w:t>Personnel</w:t>
            </w:r>
            <w:r w:rsidRPr="00465C52">
              <w:rPr>
                <w:rFonts w:eastAsia="Arial Narrow"/>
                <w:color w:val="0D0D0D" w:themeColor="text1" w:themeTint="F2"/>
                <w:szCs w:val="20"/>
              </w:rPr>
              <w:t xml:space="preserve">, or Contractor’s, its Subcontractors’ and suppliers’ personnel. The notification shall provide sufficient detail regarding such incidents or accidents. The Contractor shall provide full details of such incidents or accidents to the Project Manager within the timeframe agreed with the Project Manager. </w:t>
            </w:r>
          </w:p>
          <w:p w14:paraId="44CCF786" w14:textId="424DB3E4" w:rsidR="00ED5291" w:rsidRPr="00465C52" w:rsidRDefault="00ED5291" w:rsidP="00347DB2">
            <w:pPr>
              <w:spacing w:before="120" w:after="120"/>
              <w:ind w:left="515" w:right="-72"/>
              <w:contextualSpacing/>
              <w:jc w:val="both"/>
              <w:rPr>
                <w:color w:val="0D0D0D" w:themeColor="text1" w:themeTint="F2"/>
              </w:rPr>
            </w:pPr>
            <w:r w:rsidRPr="00465C52">
              <w:rPr>
                <w:rFonts w:eastAsia="Arial Narrow"/>
                <w:color w:val="0D0D0D" w:themeColor="text1" w:themeTint="F2"/>
                <w:szCs w:val="20"/>
              </w:rPr>
              <w:t xml:space="preserve">The Contractor shall require its Subcontractors and suppliers (other than Subcontractors) to immediately notify the Contractor of any incidents or accidents referred to in this </w:t>
            </w:r>
            <w:r w:rsidR="00B807E3" w:rsidRPr="00465C52">
              <w:rPr>
                <w:rFonts w:eastAsia="Arial Narrow"/>
                <w:color w:val="0D0D0D" w:themeColor="text1" w:themeTint="F2"/>
                <w:szCs w:val="20"/>
              </w:rPr>
              <w:t>Sub clause</w:t>
            </w:r>
            <w:r w:rsidRPr="00465C52">
              <w:rPr>
                <w:rFonts w:eastAsia="Arial Narrow"/>
                <w:color w:val="0D0D0D" w:themeColor="text1" w:themeTint="F2"/>
                <w:szCs w:val="20"/>
              </w:rPr>
              <w:t>.</w:t>
            </w:r>
          </w:p>
        </w:tc>
      </w:tr>
      <w:tr w:rsidR="0016255D" w:rsidRPr="00465C52" w14:paraId="6D2F4C3D" w14:textId="77777777" w:rsidTr="004B5A5B">
        <w:tc>
          <w:tcPr>
            <w:tcW w:w="1154" w:type="pct"/>
            <w:tcBorders>
              <w:top w:val="nil"/>
              <w:left w:val="nil"/>
              <w:bottom w:val="nil"/>
              <w:right w:val="nil"/>
            </w:tcBorders>
          </w:tcPr>
          <w:p w14:paraId="7A779C31" w14:textId="474BDAC5"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70" w:name="_Toc333923251"/>
            <w:bookmarkStart w:id="871" w:name="_Toc497228235"/>
            <w:bookmarkStart w:id="872" w:name="_Toc25317370"/>
            <w:r w:rsidRPr="00465C52">
              <w:rPr>
                <w:color w:val="0D0D0D" w:themeColor="text1" w:themeTint="F2"/>
              </w:rPr>
              <w:lastRenderedPageBreak/>
              <w:t>Extension of the Intended Completion Date</w:t>
            </w:r>
            <w:bookmarkEnd w:id="870"/>
            <w:bookmarkEnd w:id="871"/>
            <w:bookmarkEnd w:id="872"/>
          </w:p>
        </w:tc>
        <w:tc>
          <w:tcPr>
            <w:tcW w:w="3846" w:type="pct"/>
            <w:gridSpan w:val="2"/>
            <w:tcBorders>
              <w:top w:val="nil"/>
              <w:left w:val="nil"/>
              <w:bottom w:val="nil"/>
              <w:right w:val="nil"/>
            </w:tcBorders>
          </w:tcPr>
          <w:p w14:paraId="59AFF7DD"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The Project Manager shall extend the Intended Completion Date if a Compensation Event occurs or a Variation is issued which makes it impossible for Completion to be achieved by the Intended Completion Date without the Contractor taking steps to accelerate the remaining work, which would cause the Contractor to incur additional </w:t>
            </w:r>
            <w:proofErr w:type="gramStart"/>
            <w:r w:rsidRPr="00465C52">
              <w:rPr>
                <w:color w:val="0D0D0D" w:themeColor="text1" w:themeTint="F2"/>
              </w:rPr>
              <w:t>cost</w:t>
            </w:r>
            <w:proofErr w:type="gramEnd"/>
            <w:r w:rsidRPr="00465C52">
              <w:rPr>
                <w:color w:val="0D0D0D" w:themeColor="text1" w:themeTint="F2"/>
              </w:rPr>
              <w:t>.</w:t>
            </w:r>
          </w:p>
          <w:p w14:paraId="4EC4C10F"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Project Manager shall decide whether and by how much to extend the Intended Completion Date within 21 days of the Contractor asking the Project Manager for a decision upon the effect of a Compensation Event or Variation and submitting full supporting information. If the Contractor has failed to give early warning of a delay or has failed to cooperate in dealing with a delay, the delay by this failure shall not be considered in assessing the new Intended Completion Date.</w:t>
            </w:r>
          </w:p>
        </w:tc>
      </w:tr>
      <w:tr w:rsidR="0016255D" w:rsidRPr="00465C52" w14:paraId="2554501F" w14:textId="77777777" w:rsidTr="004B5A5B">
        <w:tc>
          <w:tcPr>
            <w:tcW w:w="1154" w:type="pct"/>
            <w:tcBorders>
              <w:top w:val="nil"/>
              <w:left w:val="nil"/>
              <w:bottom w:val="nil"/>
              <w:right w:val="nil"/>
            </w:tcBorders>
          </w:tcPr>
          <w:p w14:paraId="4A8CC0A9" w14:textId="104B7BFA"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73" w:name="_Toc333923252"/>
            <w:bookmarkStart w:id="874" w:name="_Toc497228236"/>
            <w:bookmarkStart w:id="875" w:name="_Toc25317371"/>
            <w:r w:rsidRPr="00465C52">
              <w:rPr>
                <w:color w:val="0D0D0D" w:themeColor="text1" w:themeTint="F2"/>
              </w:rPr>
              <w:t>Acceleration</w:t>
            </w:r>
            <w:bookmarkEnd w:id="873"/>
            <w:bookmarkEnd w:id="874"/>
            <w:bookmarkEnd w:id="875"/>
          </w:p>
        </w:tc>
        <w:tc>
          <w:tcPr>
            <w:tcW w:w="3846" w:type="pct"/>
            <w:gridSpan w:val="2"/>
            <w:tcBorders>
              <w:top w:val="nil"/>
              <w:left w:val="nil"/>
              <w:bottom w:val="nil"/>
              <w:right w:val="nil"/>
            </w:tcBorders>
          </w:tcPr>
          <w:p w14:paraId="14C80105"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When the Employer wants the Contractor to finish before the Intended Completion Date, the Project Manager shall obtain priced proposals for achieving the necessary acceleration from the Contractor. If the Employer accepts these proposals, the Intended Completion Date shall be adjusted accordingly and confirmed by both the Employer and the Contractor.</w:t>
            </w:r>
          </w:p>
          <w:p w14:paraId="57DBC653"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If the Contractor’s priced proposals for an acceleration are accepted by the Employer, they are incorporated in the Contract Price and treated as a Variation.</w:t>
            </w:r>
          </w:p>
        </w:tc>
      </w:tr>
      <w:tr w:rsidR="0016255D" w:rsidRPr="00465C52" w14:paraId="10E7A4DB" w14:textId="77777777" w:rsidTr="004B5A5B">
        <w:tc>
          <w:tcPr>
            <w:tcW w:w="1154" w:type="pct"/>
            <w:tcBorders>
              <w:top w:val="nil"/>
              <w:left w:val="nil"/>
              <w:bottom w:val="nil"/>
              <w:right w:val="nil"/>
            </w:tcBorders>
          </w:tcPr>
          <w:p w14:paraId="2E92734E" w14:textId="45484938"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76" w:name="_Toc333923253"/>
            <w:bookmarkStart w:id="877" w:name="_Toc497228237"/>
            <w:bookmarkStart w:id="878" w:name="_Toc25317372"/>
            <w:r w:rsidRPr="00465C52">
              <w:rPr>
                <w:color w:val="0D0D0D" w:themeColor="text1" w:themeTint="F2"/>
              </w:rPr>
              <w:t>Delays Ordered by the Project Manager</w:t>
            </w:r>
            <w:bookmarkEnd w:id="876"/>
            <w:bookmarkEnd w:id="877"/>
            <w:bookmarkEnd w:id="878"/>
          </w:p>
        </w:tc>
        <w:tc>
          <w:tcPr>
            <w:tcW w:w="3846" w:type="pct"/>
            <w:gridSpan w:val="2"/>
            <w:tcBorders>
              <w:top w:val="nil"/>
              <w:left w:val="nil"/>
              <w:bottom w:val="nil"/>
              <w:right w:val="nil"/>
            </w:tcBorders>
          </w:tcPr>
          <w:p w14:paraId="435E3A19"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Project Manager may instruct the Contractor to delay the start or progress of any activity within the Works.</w:t>
            </w:r>
          </w:p>
        </w:tc>
      </w:tr>
      <w:tr w:rsidR="0016255D" w:rsidRPr="00465C52" w14:paraId="7DD7A87A" w14:textId="77777777" w:rsidTr="004B5A5B">
        <w:tc>
          <w:tcPr>
            <w:tcW w:w="1154" w:type="pct"/>
            <w:tcBorders>
              <w:top w:val="nil"/>
              <w:left w:val="nil"/>
              <w:bottom w:val="nil"/>
              <w:right w:val="nil"/>
            </w:tcBorders>
          </w:tcPr>
          <w:p w14:paraId="21AC1BE2" w14:textId="46874D22"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79" w:name="_Toc333923254"/>
            <w:bookmarkStart w:id="880" w:name="_Toc497228238"/>
            <w:bookmarkStart w:id="881" w:name="_Toc25317373"/>
            <w:r w:rsidRPr="00465C52">
              <w:rPr>
                <w:color w:val="0D0D0D" w:themeColor="text1" w:themeTint="F2"/>
              </w:rPr>
              <w:t>Management Meetings</w:t>
            </w:r>
            <w:bookmarkEnd w:id="879"/>
            <w:bookmarkEnd w:id="880"/>
            <w:bookmarkEnd w:id="881"/>
          </w:p>
        </w:tc>
        <w:tc>
          <w:tcPr>
            <w:tcW w:w="3846" w:type="pct"/>
            <w:gridSpan w:val="2"/>
            <w:tcBorders>
              <w:top w:val="nil"/>
              <w:left w:val="nil"/>
              <w:bottom w:val="nil"/>
              <w:right w:val="nil"/>
            </w:tcBorders>
          </w:tcPr>
          <w:p w14:paraId="62B67B06"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Either the Project Manager or the Contractor may require the other to attend a management meeting. The business of </w:t>
            </w:r>
            <w:proofErr w:type="gramStart"/>
            <w:r w:rsidRPr="00465C52">
              <w:rPr>
                <w:color w:val="0D0D0D" w:themeColor="text1" w:themeTint="F2"/>
              </w:rPr>
              <w:t>a management</w:t>
            </w:r>
            <w:proofErr w:type="gramEnd"/>
            <w:r w:rsidRPr="00465C52">
              <w:rPr>
                <w:color w:val="0D0D0D" w:themeColor="text1" w:themeTint="F2"/>
              </w:rPr>
              <w:t xml:space="preserve"> meeting shall be to review the plans for remaining work and to deal with matters raised in accordance with the early warning procedure.</w:t>
            </w:r>
          </w:p>
          <w:p w14:paraId="0D9A91CA"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Project Manager shall record the business of management meetings and provide copies of the record to those attending the meeting and to the Employer. The responsibility of the parties for actions to be taken shall be decided by the Project Manager either at the management meeting or after the management meeting and stated in writing to all who attended the meeting.</w:t>
            </w:r>
          </w:p>
        </w:tc>
      </w:tr>
      <w:tr w:rsidR="0016255D" w:rsidRPr="00465C52" w14:paraId="40E2171D" w14:textId="77777777" w:rsidTr="004B5A5B">
        <w:tc>
          <w:tcPr>
            <w:tcW w:w="1154" w:type="pct"/>
            <w:tcBorders>
              <w:top w:val="nil"/>
              <w:left w:val="nil"/>
              <w:bottom w:val="nil"/>
              <w:right w:val="nil"/>
            </w:tcBorders>
          </w:tcPr>
          <w:p w14:paraId="55675611" w14:textId="3CA07E01"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82" w:name="_Toc333923255"/>
            <w:bookmarkStart w:id="883" w:name="_Toc497228239"/>
            <w:bookmarkStart w:id="884" w:name="_Toc25317374"/>
            <w:r w:rsidRPr="00465C52">
              <w:rPr>
                <w:color w:val="0D0D0D" w:themeColor="text1" w:themeTint="F2"/>
              </w:rPr>
              <w:t>Early Warning</w:t>
            </w:r>
            <w:bookmarkEnd w:id="882"/>
            <w:bookmarkEnd w:id="883"/>
            <w:bookmarkEnd w:id="884"/>
          </w:p>
        </w:tc>
        <w:tc>
          <w:tcPr>
            <w:tcW w:w="3846" w:type="pct"/>
            <w:gridSpan w:val="2"/>
            <w:tcBorders>
              <w:top w:val="nil"/>
              <w:left w:val="nil"/>
              <w:bottom w:val="nil"/>
              <w:right w:val="nil"/>
            </w:tcBorders>
          </w:tcPr>
          <w:p w14:paraId="785DACDA"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The Contractor shall warn the Project Manager at the earliest opportunity of specific likely future events or circumstances that may adversely affect the quality of the work, increase the Contract Price, or delay the execution of the Works.  The Project Manager may require the Contractor to provide an estimate of the expected effect of the </w:t>
            </w:r>
            <w:r w:rsidRPr="00465C52">
              <w:rPr>
                <w:color w:val="0D0D0D" w:themeColor="text1" w:themeTint="F2"/>
              </w:rPr>
              <w:lastRenderedPageBreak/>
              <w:t>future event or circumstance on the Contract Price and Completion Date. The estimate shall be provided by the Contractor as soon as reasonably possible.</w:t>
            </w:r>
          </w:p>
          <w:p w14:paraId="3CBD2FDD"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Contractor shall cooperate with the Project Manager in making and considering proposals for how the effect of such an event or circumstance can be avoided or reduced by anyone involved in the work and in carrying out any resulting instruction of the Project Manager.</w:t>
            </w:r>
          </w:p>
        </w:tc>
      </w:tr>
      <w:tr w:rsidR="0016255D" w:rsidRPr="00465C52" w14:paraId="02681782" w14:textId="77777777" w:rsidTr="004B5A5B">
        <w:tc>
          <w:tcPr>
            <w:tcW w:w="5000" w:type="pct"/>
            <w:gridSpan w:val="3"/>
            <w:tcBorders>
              <w:top w:val="nil"/>
              <w:left w:val="nil"/>
              <w:bottom w:val="nil"/>
              <w:right w:val="nil"/>
            </w:tcBorders>
          </w:tcPr>
          <w:p w14:paraId="3C9D879B" w14:textId="572552ED" w:rsidR="00ED5291" w:rsidRPr="00465C52" w:rsidRDefault="00ED5291" w:rsidP="00347DB2">
            <w:pPr>
              <w:pStyle w:val="Section8-Section"/>
              <w:spacing w:after="120"/>
              <w:contextualSpacing/>
              <w:rPr>
                <w:color w:val="0D0D0D" w:themeColor="text1" w:themeTint="F2"/>
              </w:rPr>
            </w:pPr>
            <w:bookmarkStart w:id="885" w:name="_Toc333923256"/>
            <w:bookmarkStart w:id="886" w:name="_Toc497228240"/>
            <w:bookmarkStart w:id="887" w:name="_Toc25317375"/>
            <w:r w:rsidRPr="00465C52">
              <w:rPr>
                <w:color w:val="0D0D0D" w:themeColor="text1" w:themeTint="F2"/>
              </w:rPr>
              <w:lastRenderedPageBreak/>
              <w:t>C.  Quality Control</w:t>
            </w:r>
            <w:bookmarkEnd w:id="885"/>
            <w:bookmarkEnd w:id="886"/>
            <w:bookmarkEnd w:id="887"/>
          </w:p>
        </w:tc>
      </w:tr>
      <w:tr w:rsidR="0016255D" w:rsidRPr="00465C52" w14:paraId="5E75A9A9" w14:textId="77777777" w:rsidTr="004B5A5B">
        <w:tc>
          <w:tcPr>
            <w:tcW w:w="1154" w:type="pct"/>
            <w:tcBorders>
              <w:top w:val="nil"/>
              <w:left w:val="nil"/>
              <w:bottom w:val="nil"/>
              <w:right w:val="nil"/>
            </w:tcBorders>
          </w:tcPr>
          <w:p w14:paraId="6E5A93AA" w14:textId="77777777"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88" w:name="_Toc333923257"/>
            <w:bookmarkStart w:id="889" w:name="_Toc497228241"/>
            <w:bookmarkStart w:id="890" w:name="_Toc25317376"/>
            <w:r w:rsidRPr="00465C52">
              <w:rPr>
                <w:color w:val="0D0D0D" w:themeColor="text1" w:themeTint="F2"/>
              </w:rPr>
              <w:t>Identifying Defects</w:t>
            </w:r>
            <w:bookmarkEnd w:id="888"/>
            <w:bookmarkEnd w:id="889"/>
            <w:bookmarkEnd w:id="890"/>
          </w:p>
        </w:tc>
        <w:tc>
          <w:tcPr>
            <w:tcW w:w="3846" w:type="pct"/>
            <w:gridSpan w:val="2"/>
            <w:tcBorders>
              <w:top w:val="nil"/>
              <w:left w:val="nil"/>
              <w:bottom w:val="nil"/>
              <w:right w:val="nil"/>
            </w:tcBorders>
          </w:tcPr>
          <w:p w14:paraId="23DFDEDE"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Project Manager shall check the Contractor’s work and notify the Contractor of any Defects that are found. Such checking shall not affect the Contractor’s responsibilities. The Project Manager may instruct the Contractor to search for a Defect and to uncover and test any work that the Project Manager considers may have a Defect.</w:t>
            </w:r>
          </w:p>
        </w:tc>
      </w:tr>
      <w:tr w:rsidR="0016255D" w:rsidRPr="00465C52" w14:paraId="624A9173" w14:textId="77777777" w:rsidTr="004B5A5B">
        <w:tc>
          <w:tcPr>
            <w:tcW w:w="1154" w:type="pct"/>
            <w:tcBorders>
              <w:top w:val="nil"/>
              <w:left w:val="nil"/>
              <w:bottom w:val="nil"/>
              <w:right w:val="nil"/>
            </w:tcBorders>
          </w:tcPr>
          <w:p w14:paraId="62FAAF61" w14:textId="0CBB31CC"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91" w:name="_Toc333923258"/>
            <w:bookmarkStart w:id="892" w:name="_Toc497228242"/>
            <w:bookmarkStart w:id="893" w:name="_Toc25317377"/>
            <w:r w:rsidRPr="00465C52">
              <w:rPr>
                <w:color w:val="0D0D0D" w:themeColor="text1" w:themeTint="F2"/>
              </w:rPr>
              <w:t>Tests</w:t>
            </w:r>
            <w:bookmarkEnd w:id="891"/>
            <w:bookmarkEnd w:id="892"/>
            <w:bookmarkEnd w:id="893"/>
          </w:p>
        </w:tc>
        <w:tc>
          <w:tcPr>
            <w:tcW w:w="3846" w:type="pct"/>
            <w:gridSpan w:val="2"/>
            <w:tcBorders>
              <w:top w:val="nil"/>
              <w:left w:val="nil"/>
              <w:bottom w:val="nil"/>
              <w:right w:val="nil"/>
            </w:tcBorders>
          </w:tcPr>
          <w:p w14:paraId="46270729" w14:textId="2ED9231D"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If the Project Manager instructs the Contractor to carry out a test not specified in the Specification to check whether any work has a Defect and the test shows that it does, the Contractor shall pay for the test and any samples. If there is no Defect, the test shall be a Compensation Event.</w:t>
            </w:r>
          </w:p>
        </w:tc>
      </w:tr>
      <w:tr w:rsidR="0016255D" w:rsidRPr="00465C52" w14:paraId="3CD00C30" w14:textId="77777777" w:rsidTr="004B5A5B">
        <w:tc>
          <w:tcPr>
            <w:tcW w:w="1154" w:type="pct"/>
            <w:tcBorders>
              <w:top w:val="nil"/>
              <w:left w:val="nil"/>
              <w:bottom w:val="nil"/>
              <w:right w:val="nil"/>
            </w:tcBorders>
          </w:tcPr>
          <w:p w14:paraId="61BAD5A5" w14:textId="2DD9A19F"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94" w:name="_Toc333923259"/>
            <w:bookmarkStart w:id="895" w:name="_Toc497228243"/>
            <w:bookmarkStart w:id="896" w:name="_Toc25317378"/>
            <w:r w:rsidRPr="00465C52">
              <w:rPr>
                <w:color w:val="0D0D0D" w:themeColor="text1" w:themeTint="F2"/>
              </w:rPr>
              <w:t>Correction of Defects</w:t>
            </w:r>
            <w:bookmarkEnd w:id="894"/>
            <w:bookmarkEnd w:id="895"/>
            <w:bookmarkEnd w:id="896"/>
          </w:p>
        </w:tc>
        <w:tc>
          <w:tcPr>
            <w:tcW w:w="3846" w:type="pct"/>
            <w:gridSpan w:val="2"/>
            <w:tcBorders>
              <w:top w:val="nil"/>
              <w:left w:val="nil"/>
              <w:bottom w:val="nil"/>
              <w:right w:val="nil"/>
            </w:tcBorders>
          </w:tcPr>
          <w:p w14:paraId="57A31838"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The Project Manager shall give notice to the Contractor of any Defects before the end of the Defects Liability Period, which begins at Completion, and is </w:t>
            </w:r>
            <w:r w:rsidRPr="00465C52">
              <w:rPr>
                <w:b/>
                <w:color w:val="0D0D0D" w:themeColor="text1" w:themeTint="F2"/>
              </w:rPr>
              <w:t>defined in the PCC.</w:t>
            </w:r>
            <w:r w:rsidRPr="00465C52">
              <w:rPr>
                <w:color w:val="0D0D0D" w:themeColor="text1" w:themeTint="F2"/>
              </w:rPr>
              <w:t xml:space="preserve"> The Defects Liability Period shall be extended for as long as Defects remain to be corrected.</w:t>
            </w:r>
          </w:p>
          <w:p w14:paraId="26E51129"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Every time notice of a Defect is given, the Contractor shall correct the notified Defect within the length of time specified by the Project Manager’s notice.</w:t>
            </w:r>
          </w:p>
        </w:tc>
      </w:tr>
      <w:tr w:rsidR="0016255D" w:rsidRPr="00465C52" w14:paraId="17DD10E9" w14:textId="77777777" w:rsidTr="004B5A5B">
        <w:tc>
          <w:tcPr>
            <w:tcW w:w="1154" w:type="pct"/>
            <w:tcBorders>
              <w:top w:val="nil"/>
              <w:left w:val="nil"/>
              <w:bottom w:val="nil"/>
              <w:right w:val="nil"/>
            </w:tcBorders>
          </w:tcPr>
          <w:p w14:paraId="1470736B" w14:textId="0A7C8814"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897" w:name="_Toc333923260"/>
            <w:bookmarkStart w:id="898" w:name="_Toc497228244"/>
            <w:bookmarkStart w:id="899" w:name="_Toc25317379"/>
            <w:r w:rsidRPr="00465C52">
              <w:rPr>
                <w:color w:val="0D0D0D" w:themeColor="text1" w:themeTint="F2"/>
              </w:rPr>
              <w:t>Uncorrected Defects</w:t>
            </w:r>
            <w:bookmarkEnd w:id="897"/>
            <w:bookmarkEnd w:id="898"/>
            <w:bookmarkEnd w:id="899"/>
          </w:p>
        </w:tc>
        <w:tc>
          <w:tcPr>
            <w:tcW w:w="3846" w:type="pct"/>
            <w:gridSpan w:val="2"/>
            <w:tcBorders>
              <w:top w:val="nil"/>
              <w:left w:val="nil"/>
              <w:bottom w:val="nil"/>
              <w:right w:val="nil"/>
            </w:tcBorders>
          </w:tcPr>
          <w:p w14:paraId="39088B84"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If the Contractor has not corrected a Defect within the time specified in the Project Manager’s notice, the Project Manager shall assess the cost of having the Defect corrected, and the Contractor shall pay this amount.</w:t>
            </w:r>
          </w:p>
        </w:tc>
      </w:tr>
      <w:tr w:rsidR="0016255D" w:rsidRPr="00465C52" w14:paraId="6FCE7A70" w14:textId="77777777" w:rsidTr="004B5A5B">
        <w:tc>
          <w:tcPr>
            <w:tcW w:w="5000" w:type="pct"/>
            <w:gridSpan w:val="3"/>
            <w:tcBorders>
              <w:top w:val="nil"/>
              <w:left w:val="nil"/>
              <w:bottom w:val="nil"/>
              <w:right w:val="nil"/>
            </w:tcBorders>
          </w:tcPr>
          <w:p w14:paraId="16DE78D6" w14:textId="16B982E3" w:rsidR="00ED5291" w:rsidRPr="00465C52" w:rsidRDefault="00ED5291" w:rsidP="00347DB2">
            <w:pPr>
              <w:pStyle w:val="Section8-Section"/>
              <w:keepNext/>
              <w:keepLines/>
              <w:spacing w:after="120"/>
              <w:contextualSpacing/>
              <w:rPr>
                <w:color w:val="0D0D0D" w:themeColor="text1" w:themeTint="F2"/>
              </w:rPr>
            </w:pPr>
            <w:bookmarkStart w:id="900" w:name="_Toc333923261"/>
            <w:bookmarkStart w:id="901" w:name="_Toc497228245"/>
            <w:bookmarkStart w:id="902" w:name="_Toc25317380"/>
            <w:r w:rsidRPr="00465C52">
              <w:rPr>
                <w:color w:val="0D0D0D" w:themeColor="text1" w:themeTint="F2"/>
              </w:rPr>
              <w:t>D.  Cost Control</w:t>
            </w:r>
            <w:bookmarkEnd w:id="900"/>
            <w:bookmarkEnd w:id="901"/>
            <w:bookmarkEnd w:id="902"/>
          </w:p>
        </w:tc>
      </w:tr>
      <w:tr w:rsidR="0016255D" w:rsidRPr="00465C52" w14:paraId="3972FCC6" w14:textId="77777777" w:rsidTr="004B5A5B">
        <w:tc>
          <w:tcPr>
            <w:tcW w:w="1154" w:type="pct"/>
            <w:tcBorders>
              <w:top w:val="nil"/>
              <w:left w:val="nil"/>
              <w:bottom w:val="nil"/>
              <w:right w:val="nil"/>
            </w:tcBorders>
          </w:tcPr>
          <w:p w14:paraId="5F3C0C94" w14:textId="77777777"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03" w:name="_Toc333923262"/>
            <w:bookmarkStart w:id="904" w:name="_Toc497228246"/>
            <w:bookmarkStart w:id="905" w:name="_Toc25317381"/>
            <w:r w:rsidRPr="00465C52">
              <w:rPr>
                <w:color w:val="0D0D0D" w:themeColor="text1" w:themeTint="F2"/>
              </w:rPr>
              <w:t>Contract Price</w:t>
            </w:r>
            <w:bookmarkEnd w:id="903"/>
            <w:r w:rsidRPr="00465C52">
              <w:rPr>
                <w:color w:val="0D0D0D" w:themeColor="text1" w:themeTint="F2"/>
                <w:vertAlign w:val="superscript"/>
              </w:rPr>
              <w:footnoteReference w:id="21"/>
            </w:r>
            <w:bookmarkEnd w:id="904"/>
            <w:bookmarkEnd w:id="905"/>
          </w:p>
        </w:tc>
        <w:tc>
          <w:tcPr>
            <w:tcW w:w="3846" w:type="pct"/>
            <w:gridSpan w:val="2"/>
            <w:tcBorders>
              <w:top w:val="nil"/>
              <w:left w:val="nil"/>
              <w:bottom w:val="nil"/>
              <w:right w:val="nil"/>
            </w:tcBorders>
          </w:tcPr>
          <w:p w14:paraId="1DBB6734"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Bill of Quantities shall contain priced items for the Works to be performed by the Contractor. The Bill of Quantities is used to calculate the Contract Price. The Contractor will be paid for the quantity of the work accomplished at the rate in the Bill of Quantities for each item.</w:t>
            </w:r>
          </w:p>
        </w:tc>
      </w:tr>
      <w:tr w:rsidR="0016255D" w:rsidRPr="00465C52" w14:paraId="22838B03" w14:textId="77777777" w:rsidTr="004B5A5B">
        <w:tc>
          <w:tcPr>
            <w:tcW w:w="1154" w:type="pct"/>
            <w:tcBorders>
              <w:top w:val="nil"/>
              <w:left w:val="nil"/>
              <w:bottom w:val="nil"/>
              <w:right w:val="nil"/>
            </w:tcBorders>
          </w:tcPr>
          <w:p w14:paraId="0B580B54" w14:textId="6B9EEDBF"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06" w:name="_Toc333923263"/>
            <w:bookmarkStart w:id="907" w:name="_Toc497228247"/>
            <w:bookmarkStart w:id="908" w:name="_Toc25317382"/>
            <w:r w:rsidRPr="00465C52">
              <w:rPr>
                <w:color w:val="0D0D0D" w:themeColor="text1" w:themeTint="F2"/>
              </w:rPr>
              <w:t>Changes in the Contract Price</w:t>
            </w:r>
            <w:bookmarkEnd w:id="906"/>
            <w:r w:rsidRPr="00465C52">
              <w:rPr>
                <w:color w:val="0D0D0D" w:themeColor="text1" w:themeTint="F2"/>
                <w:vertAlign w:val="superscript"/>
              </w:rPr>
              <w:footnoteReference w:id="22"/>
            </w:r>
            <w:bookmarkEnd w:id="907"/>
            <w:bookmarkEnd w:id="908"/>
          </w:p>
        </w:tc>
        <w:tc>
          <w:tcPr>
            <w:tcW w:w="3846" w:type="pct"/>
            <w:gridSpan w:val="2"/>
            <w:tcBorders>
              <w:top w:val="nil"/>
              <w:left w:val="nil"/>
              <w:bottom w:val="nil"/>
              <w:right w:val="nil"/>
            </w:tcBorders>
          </w:tcPr>
          <w:p w14:paraId="4BB74F5C"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If the final quantity of the work done differs from the quantity in the Bill of Quantities for the </w:t>
            </w:r>
            <w:proofErr w:type="gramStart"/>
            <w:r w:rsidRPr="00465C52">
              <w:rPr>
                <w:color w:val="0D0D0D" w:themeColor="text1" w:themeTint="F2"/>
              </w:rPr>
              <w:t>particular item</w:t>
            </w:r>
            <w:proofErr w:type="gramEnd"/>
            <w:r w:rsidRPr="00465C52">
              <w:rPr>
                <w:color w:val="0D0D0D" w:themeColor="text1" w:themeTint="F2"/>
              </w:rPr>
              <w:t xml:space="preserve"> by more than 25 percent, provided the change exceeds 1 percent of the Initial Contract Price, the </w:t>
            </w:r>
            <w:r w:rsidRPr="00465C52">
              <w:rPr>
                <w:color w:val="0D0D0D" w:themeColor="text1" w:themeTint="F2"/>
              </w:rPr>
              <w:lastRenderedPageBreak/>
              <w:t>Project Manager shall adjust the rate to allow for the change. The Project Manager shall not adjust rates from changes in quantities if thereby the Initial Contract Price is exceeded by more than 15 percent, except with the prior approval of the Employer.</w:t>
            </w:r>
          </w:p>
          <w:p w14:paraId="526C5EF4"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If requested by the Project Manager, the Contractor shall provide the Project Manager with a detailed cost breakdown of any rate in the Bill of Quantities.</w:t>
            </w:r>
          </w:p>
        </w:tc>
      </w:tr>
      <w:tr w:rsidR="0016255D" w:rsidRPr="00465C52" w14:paraId="6B8E5800" w14:textId="77777777" w:rsidTr="004B5A5B">
        <w:tc>
          <w:tcPr>
            <w:tcW w:w="1154" w:type="pct"/>
            <w:tcBorders>
              <w:top w:val="nil"/>
              <w:left w:val="nil"/>
              <w:right w:val="nil"/>
            </w:tcBorders>
          </w:tcPr>
          <w:p w14:paraId="2B78B9CC" w14:textId="308B96B9"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09" w:name="_Toc333923264"/>
            <w:bookmarkStart w:id="910" w:name="_Toc497228248"/>
            <w:bookmarkStart w:id="911" w:name="_Toc25317383"/>
            <w:r w:rsidRPr="00465C52">
              <w:rPr>
                <w:color w:val="0D0D0D" w:themeColor="text1" w:themeTint="F2"/>
              </w:rPr>
              <w:lastRenderedPageBreak/>
              <w:t>Variations</w:t>
            </w:r>
            <w:bookmarkEnd w:id="909"/>
            <w:bookmarkEnd w:id="910"/>
            <w:bookmarkEnd w:id="911"/>
          </w:p>
        </w:tc>
        <w:tc>
          <w:tcPr>
            <w:tcW w:w="3846" w:type="pct"/>
            <w:gridSpan w:val="2"/>
            <w:tcBorders>
              <w:top w:val="nil"/>
              <w:left w:val="nil"/>
              <w:right w:val="nil"/>
            </w:tcBorders>
          </w:tcPr>
          <w:p w14:paraId="517C9A6E"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All Variations shall be included in updated Programs</w:t>
            </w:r>
            <w:r w:rsidRPr="00465C52">
              <w:rPr>
                <w:color w:val="0D0D0D" w:themeColor="text1" w:themeTint="F2"/>
                <w:vertAlign w:val="superscript"/>
              </w:rPr>
              <w:footnoteReference w:id="23"/>
            </w:r>
            <w:r w:rsidRPr="00465C52">
              <w:rPr>
                <w:color w:val="0D0D0D" w:themeColor="text1" w:themeTint="F2"/>
              </w:rPr>
              <w:t xml:space="preserve"> produced by the Contractor.</w:t>
            </w:r>
          </w:p>
          <w:p w14:paraId="343D4734" w14:textId="1DE9436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Contractor shall provide the Project Manager with a quotation for carrying out the Variation when requested to do so by the Project Manager.</w:t>
            </w:r>
            <w:r w:rsidR="00AD3DC1" w:rsidRPr="00465C52">
              <w:rPr>
                <w:color w:val="0D0D0D" w:themeColor="text1" w:themeTint="F2"/>
              </w:rPr>
              <w:t xml:space="preserve"> The Contractor shall also provide information of any ES risks and impacts of the Variation. </w:t>
            </w:r>
            <w:r w:rsidRPr="00465C52">
              <w:rPr>
                <w:color w:val="0D0D0D" w:themeColor="text1" w:themeTint="F2"/>
              </w:rPr>
              <w:t xml:space="preserve">The Project </w:t>
            </w:r>
            <w:proofErr w:type="gramStart"/>
            <w:r w:rsidRPr="00465C52">
              <w:rPr>
                <w:color w:val="0D0D0D" w:themeColor="text1" w:themeTint="F2"/>
              </w:rPr>
              <w:t>Manager shall</w:t>
            </w:r>
            <w:proofErr w:type="gramEnd"/>
            <w:r w:rsidRPr="00465C52">
              <w:rPr>
                <w:color w:val="0D0D0D" w:themeColor="text1" w:themeTint="F2"/>
              </w:rPr>
              <w:t xml:space="preserve"> assess the quotation, which shall be given within seven (7) days of the request or within any longer period stated by the Project Manager and before the Variation is ordered.</w:t>
            </w:r>
          </w:p>
          <w:p w14:paraId="2DE1562E"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If the Contractor’s quotation is unreasonable, the Project Manager may order the Variation and make a change to the Contract Price, which shall be based on the Project Manager’s own forecast of the effects of the Variation on the Contractor’s costs.</w:t>
            </w:r>
          </w:p>
          <w:p w14:paraId="38B3F6B5"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If the Project Manager decides that the urgency of varying the work would prevent a quotation being given and considered without delaying the work, no quotation shall be </w:t>
            </w:r>
            <w:proofErr w:type="gramStart"/>
            <w:r w:rsidRPr="00465C52">
              <w:rPr>
                <w:color w:val="0D0D0D" w:themeColor="text1" w:themeTint="F2"/>
              </w:rPr>
              <w:t>given</w:t>
            </w:r>
            <w:proofErr w:type="gramEnd"/>
            <w:r w:rsidRPr="00465C52">
              <w:rPr>
                <w:color w:val="0D0D0D" w:themeColor="text1" w:themeTint="F2"/>
              </w:rPr>
              <w:t xml:space="preserve"> and the Variation shall be treated as a Compensation Event.</w:t>
            </w:r>
          </w:p>
          <w:p w14:paraId="6B0C48FB"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The Contractor shall not be entitled to additional payment for costs that could have been avoided by giving early warning. </w:t>
            </w:r>
          </w:p>
          <w:p w14:paraId="5158AD1C" w14:textId="18CB861C"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If the work in the Variation corresponds to an item description in the Bill of Quantities and if, in the opinion of the Project Manager, the quantity of work above the limit stated in </w:t>
            </w:r>
            <w:r w:rsidR="00D64E4E" w:rsidRPr="00465C52">
              <w:rPr>
                <w:color w:val="0D0D0D" w:themeColor="text1" w:themeTint="F2"/>
              </w:rPr>
              <w:t xml:space="preserve">GCC </w:t>
            </w:r>
            <w:r w:rsidRPr="00465C52">
              <w:rPr>
                <w:color w:val="0D0D0D" w:themeColor="text1" w:themeTint="F2"/>
              </w:rPr>
              <w:t xml:space="preserve">Sub-Clause </w:t>
            </w:r>
            <w:r w:rsidR="00826055" w:rsidRPr="00465C52">
              <w:rPr>
                <w:color w:val="0D0D0D" w:themeColor="text1" w:themeTint="F2"/>
              </w:rPr>
              <w:t>41</w:t>
            </w:r>
            <w:r w:rsidRPr="00465C52">
              <w:rPr>
                <w:color w:val="0D0D0D" w:themeColor="text1" w:themeTint="F2"/>
              </w:rPr>
              <w:t xml:space="preserve">.1 or the timing of its execution do not cause the cost per unit of quantity to change, the rate in the Bill of Quantities shall be used to calculate the value of the Variation. If the cost per unit of quantity changes, or if the nature or timing of the work in the Variation does not correspond with items in the Bill of Quantities, the quotation by the Contractor shall be in the form of new rates for the relevant items of work. </w:t>
            </w:r>
            <w:r w:rsidRPr="00465C52">
              <w:rPr>
                <w:color w:val="0D0D0D" w:themeColor="text1" w:themeTint="F2"/>
                <w:vertAlign w:val="superscript"/>
              </w:rPr>
              <w:footnoteReference w:id="24"/>
            </w:r>
          </w:p>
          <w:p w14:paraId="51F5E29D"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Value Engineering: The Contractor may prepare, at its own cost, a value engineering proposal at any time during the performance of the contract. The value engineering proposal shall, at a minimum, include the following;</w:t>
            </w:r>
          </w:p>
          <w:p w14:paraId="610379E6" w14:textId="77777777" w:rsidR="00ED5291" w:rsidRPr="00465C52" w:rsidRDefault="00ED5291" w:rsidP="00151EF3">
            <w:pPr>
              <w:numPr>
                <w:ilvl w:val="0"/>
                <w:numId w:val="81"/>
              </w:numPr>
              <w:spacing w:before="120" w:after="120"/>
              <w:ind w:left="1142" w:hanging="540"/>
              <w:contextualSpacing/>
              <w:jc w:val="both"/>
              <w:rPr>
                <w:color w:val="0D0D0D" w:themeColor="text1" w:themeTint="F2"/>
              </w:rPr>
            </w:pPr>
            <w:r w:rsidRPr="00465C52">
              <w:rPr>
                <w:color w:val="0D0D0D" w:themeColor="text1" w:themeTint="F2"/>
              </w:rPr>
              <w:t>the proposed change(s), and a description of the difference to the existing contract requirements;</w:t>
            </w:r>
          </w:p>
          <w:p w14:paraId="5D6856BA" w14:textId="52E4A2C8" w:rsidR="00ED5291" w:rsidRPr="00465C52" w:rsidRDefault="00ED5291" w:rsidP="00151EF3">
            <w:pPr>
              <w:numPr>
                <w:ilvl w:val="0"/>
                <w:numId w:val="81"/>
              </w:numPr>
              <w:spacing w:before="120" w:after="120"/>
              <w:ind w:left="1142" w:hanging="540"/>
              <w:contextualSpacing/>
              <w:jc w:val="both"/>
              <w:rPr>
                <w:color w:val="0D0D0D" w:themeColor="text1" w:themeTint="F2"/>
              </w:rPr>
            </w:pPr>
            <w:r w:rsidRPr="00465C52">
              <w:rPr>
                <w:color w:val="0D0D0D" w:themeColor="text1" w:themeTint="F2"/>
              </w:rPr>
              <w:t xml:space="preserve">a full cost/benefit analysis of the proposed change(s) </w:t>
            </w:r>
            <w:r w:rsidRPr="00465C52">
              <w:rPr>
                <w:rFonts w:eastAsia="Arial Narrow"/>
                <w:color w:val="0D0D0D" w:themeColor="text1" w:themeTint="F2"/>
                <w:szCs w:val="20"/>
              </w:rPr>
              <w:t>including</w:t>
            </w:r>
            <w:r w:rsidRPr="00465C52">
              <w:rPr>
                <w:color w:val="0D0D0D" w:themeColor="text1" w:themeTint="F2"/>
              </w:rPr>
              <w:t xml:space="preserve"> a description and estimate of costs (including life cycle cost) the Employer may incur in implementing the value engineering proposal; </w:t>
            </w:r>
          </w:p>
          <w:p w14:paraId="2A4F4020" w14:textId="77777777" w:rsidR="00B858BB" w:rsidRPr="00465C52" w:rsidRDefault="00ED5291" w:rsidP="00151EF3">
            <w:pPr>
              <w:numPr>
                <w:ilvl w:val="0"/>
                <w:numId w:val="81"/>
              </w:numPr>
              <w:spacing w:before="120" w:after="120"/>
              <w:ind w:left="1142" w:hanging="540"/>
              <w:contextualSpacing/>
              <w:jc w:val="both"/>
              <w:rPr>
                <w:color w:val="0D0D0D" w:themeColor="text1" w:themeTint="F2"/>
              </w:rPr>
            </w:pPr>
            <w:r w:rsidRPr="00465C52">
              <w:rPr>
                <w:color w:val="0D0D0D" w:themeColor="text1" w:themeTint="F2"/>
              </w:rPr>
              <w:t>a description of any effect(s) of the change on performance/functionality</w:t>
            </w:r>
            <w:r w:rsidR="00B858BB" w:rsidRPr="00465C52">
              <w:rPr>
                <w:color w:val="0D0D0D" w:themeColor="text1" w:themeTint="F2"/>
              </w:rPr>
              <w:t xml:space="preserve">; and </w:t>
            </w:r>
          </w:p>
          <w:p w14:paraId="06D4062D" w14:textId="142D7976" w:rsidR="00ED5291" w:rsidRPr="00465C52" w:rsidRDefault="00B858BB" w:rsidP="00151EF3">
            <w:pPr>
              <w:numPr>
                <w:ilvl w:val="0"/>
                <w:numId w:val="81"/>
              </w:numPr>
              <w:spacing w:before="120" w:after="120"/>
              <w:ind w:left="1142" w:hanging="540"/>
              <w:contextualSpacing/>
              <w:jc w:val="both"/>
              <w:rPr>
                <w:color w:val="0D0D0D" w:themeColor="text1" w:themeTint="F2"/>
              </w:rPr>
            </w:pPr>
            <w:r w:rsidRPr="00465C52">
              <w:rPr>
                <w:color w:val="0D0D0D" w:themeColor="text1" w:themeTint="F2"/>
              </w:rPr>
              <w:lastRenderedPageBreak/>
              <w:t>a description of the proposed work to be performed, a program</w:t>
            </w:r>
            <w:r w:rsidR="00AD3DC1" w:rsidRPr="00465C52">
              <w:rPr>
                <w:color w:val="0D0D0D" w:themeColor="text1" w:themeTint="F2"/>
              </w:rPr>
              <w:t xml:space="preserve"> </w:t>
            </w:r>
            <w:r w:rsidRPr="00465C52">
              <w:rPr>
                <w:color w:val="0D0D0D" w:themeColor="text1" w:themeTint="F2"/>
              </w:rPr>
              <w:t>for its execution and sufficient ES information to enable an evaluation of ES risks and impacts</w:t>
            </w:r>
            <w:r w:rsidR="00AD3DC1" w:rsidRPr="00465C52">
              <w:rPr>
                <w:color w:val="0D0D0D" w:themeColor="text1" w:themeTint="F2"/>
              </w:rPr>
              <w:t>.</w:t>
            </w:r>
          </w:p>
          <w:p w14:paraId="0EFD8F58" w14:textId="77777777" w:rsidR="00ED5291" w:rsidRPr="00465C52" w:rsidRDefault="00ED5291" w:rsidP="00347DB2">
            <w:pPr>
              <w:spacing w:before="120" w:after="120"/>
              <w:ind w:left="522" w:right="36"/>
              <w:contextualSpacing/>
              <w:jc w:val="both"/>
              <w:rPr>
                <w:color w:val="0D0D0D" w:themeColor="text1" w:themeTint="F2"/>
              </w:rPr>
            </w:pPr>
            <w:r w:rsidRPr="00465C52">
              <w:rPr>
                <w:color w:val="0D0D0D" w:themeColor="text1" w:themeTint="F2"/>
              </w:rPr>
              <w:t>The Employer may accept the value engineering proposal if the proposal demonstrates benefits that:</w:t>
            </w:r>
          </w:p>
          <w:p w14:paraId="3070CFC7" w14:textId="77777777" w:rsidR="00ED5291" w:rsidRPr="00465C52" w:rsidRDefault="00ED5291" w:rsidP="00151EF3">
            <w:pPr>
              <w:numPr>
                <w:ilvl w:val="0"/>
                <w:numId w:val="80"/>
              </w:numPr>
              <w:spacing w:before="120" w:after="120"/>
              <w:ind w:left="1142" w:hanging="540"/>
              <w:contextualSpacing/>
              <w:jc w:val="both"/>
              <w:rPr>
                <w:color w:val="0D0D0D" w:themeColor="text1" w:themeTint="F2"/>
              </w:rPr>
            </w:pPr>
            <w:r w:rsidRPr="00465C52">
              <w:rPr>
                <w:color w:val="0D0D0D" w:themeColor="text1" w:themeTint="F2"/>
              </w:rPr>
              <w:t>accelerates the contract completion period; or</w:t>
            </w:r>
          </w:p>
          <w:p w14:paraId="72DFD098" w14:textId="77777777" w:rsidR="00ED5291" w:rsidRPr="00465C52" w:rsidRDefault="00ED5291" w:rsidP="00151EF3">
            <w:pPr>
              <w:numPr>
                <w:ilvl w:val="0"/>
                <w:numId w:val="80"/>
              </w:numPr>
              <w:spacing w:before="120" w:after="120"/>
              <w:ind w:left="1142" w:hanging="540"/>
              <w:contextualSpacing/>
              <w:jc w:val="both"/>
              <w:rPr>
                <w:color w:val="0D0D0D" w:themeColor="text1" w:themeTint="F2"/>
              </w:rPr>
            </w:pPr>
            <w:r w:rsidRPr="00465C52">
              <w:rPr>
                <w:rFonts w:eastAsia="Arial Narrow"/>
                <w:color w:val="0D0D0D" w:themeColor="text1" w:themeTint="F2"/>
                <w:szCs w:val="20"/>
              </w:rPr>
              <w:t>reduces</w:t>
            </w:r>
            <w:r w:rsidRPr="00465C52">
              <w:rPr>
                <w:color w:val="0D0D0D" w:themeColor="text1" w:themeTint="F2"/>
              </w:rPr>
              <w:t xml:space="preserve"> the Contract Price or the life cycle costs to the Employer; or</w:t>
            </w:r>
          </w:p>
          <w:p w14:paraId="0F52461E" w14:textId="77777777" w:rsidR="00ED5291" w:rsidRPr="00465C52" w:rsidRDefault="00ED5291" w:rsidP="00151EF3">
            <w:pPr>
              <w:numPr>
                <w:ilvl w:val="0"/>
                <w:numId w:val="80"/>
              </w:numPr>
              <w:spacing w:before="120" w:after="120"/>
              <w:ind w:left="1142" w:hanging="540"/>
              <w:contextualSpacing/>
              <w:jc w:val="both"/>
              <w:rPr>
                <w:color w:val="0D0D0D" w:themeColor="text1" w:themeTint="F2"/>
              </w:rPr>
            </w:pPr>
            <w:r w:rsidRPr="00465C52">
              <w:rPr>
                <w:rFonts w:eastAsia="Arial Narrow"/>
                <w:color w:val="0D0D0D" w:themeColor="text1" w:themeTint="F2"/>
                <w:szCs w:val="20"/>
              </w:rPr>
              <w:t>improves</w:t>
            </w:r>
            <w:r w:rsidRPr="00465C52">
              <w:rPr>
                <w:color w:val="0D0D0D" w:themeColor="text1" w:themeTint="F2"/>
              </w:rPr>
              <w:t xml:space="preserve"> the quality, efficiency, safety or sustainability of the Facilities; or</w:t>
            </w:r>
          </w:p>
          <w:p w14:paraId="625899C7" w14:textId="77777777" w:rsidR="00ED5291" w:rsidRPr="00465C52" w:rsidRDefault="00ED5291" w:rsidP="00347DB2">
            <w:pPr>
              <w:spacing w:before="120" w:after="120"/>
              <w:ind w:left="1152" w:right="36" w:hanging="576"/>
              <w:contextualSpacing/>
              <w:jc w:val="both"/>
              <w:rPr>
                <w:color w:val="0D0D0D" w:themeColor="text1" w:themeTint="F2"/>
              </w:rPr>
            </w:pPr>
            <w:r w:rsidRPr="00465C52">
              <w:rPr>
                <w:color w:val="0D0D0D" w:themeColor="text1" w:themeTint="F2"/>
              </w:rPr>
              <w:t>(d</w:t>
            </w:r>
            <w:proofErr w:type="gramStart"/>
            <w:r w:rsidRPr="00465C52">
              <w:rPr>
                <w:color w:val="0D0D0D" w:themeColor="text1" w:themeTint="F2"/>
              </w:rPr>
              <w:t xml:space="preserve">) </w:t>
            </w:r>
            <w:r w:rsidRPr="00465C52">
              <w:rPr>
                <w:color w:val="0D0D0D" w:themeColor="text1" w:themeTint="F2"/>
              </w:rPr>
              <w:tab/>
              <w:t>yields</w:t>
            </w:r>
            <w:proofErr w:type="gramEnd"/>
            <w:r w:rsidRPr="00465C52">
              <w:rPr>
                <w:color w:val="0D0D0D" w:themeColor="text1" w:themeTint="F2"/>
              </w:rPr>
              <w:t xml:space="preserve"> any other benefits to the Employer,</w:t>
            </w:r>
          </w:p>
          <w:p w14:paraId="7C105FED" w14:textId="77777777" w:rsidR="00ED5291" w:rsidRPr="00465C52" w:rsidRDefault="00ED5291" w:rsidP="00347DB2">
            <w:pPr>
              <w:spacing w:before="120" w:after="120"/>
              <w:ind w:left="545" w:right="36"/>
              <w:contextualSpacing/>
              <w:jc w:val="both"/>
              <w:rPr>
                <w:color w:val="0D0D0D" w:themeColor="text1" w:themeTint="F2"/>
              </w:rPr>
            </w:pPr>
            <w:r w:rsidRPr="00465C52">
              <w:rPr>
                <w:color w:val="0D0D0D" w:themeColor="text1" w:themeTint="F2"/>
              </w:rPr>
              <w:t>without compromising the functionality of the Works.</w:t>
            </w:r>
          </w:p>
          <w:p w14:paraId="1B3CF1E0" w14:textId="77777777" w:rsidR="00ED5291" w:rsidRPr="00465C52" w:rsidRDefault="00ED5291" w:rsidP="00347DB2">
            <w:pPr>
              <w:spacing w:before="120" w:after="120"/>
              <w:ind w:left="522" w:right="36"/>
              <w:contextualSpacing/>
              <w:jc w:val="both"/>
              <w:rPr>
                <w:color w:val="0D0D0D" w:themeColor="text1" w:themeTint="F2"/>
              </w:rPr>
            </w:pPr>
            <w:r w:rsidRPr="00465C52">
              <w:rPr>
                <w:color w:val="0D0D0D" w:themeColor="text1" w:themeTint="F2"/>
              </w:rPr>
              <w:t>If the value engineering proposal is approved by the Employer and results in:</w:t>
            </w:r>
          </w:p>
          <w:p w14:paraId="0C17CBB6" w14:textId="77777777" w:rsidR="00ED5291" w:rsidRPr="00465C52" w:rsidRDefault="00ED5291" w:rsidP="00151EF3">
            <w:pPr>
              <w:numPr>
                <w:ilvl w:val="0"/>
                <w:numId w:val="79"/>
              </w:numPr>
              <w:spacing w:before="120" w:after="120"/>
              <w:ind w:left="1142" w:hanging="540"/>
              <w:contextualSpacing/>
              <w:jc w:val="both"/>
              <w:rPr>
                <w:color w:val="0D0D0D" w:themeColor="text1" w:themeTint="F2"/>
              </w:rPr>
            </w:pPr>
            <w:r w:rsidRPr="00465C52">
              <w:rPr>
                <w:color w:val="0D0D0D" w:themeColor="text1" w:themeTint="F2"/>
              </w:rPr>
              <w:t xml:space="preserve">a </w:t>
            </w:r>
            <w:r w:rsidRPr="00465C52">
              <w:rPr>
                <w:rFonts w:eastAsia="Arial Narrow"/>
                <w:color w:val="0D0D0D" w:themeColor="text1" w:themeTint="F2"/>
                <w:szCs w:val="20"/>
              </w:rPr>
              <w:t>reduction</w:t>
            </w:r>
            <w:r w:rsidRPr="00465C52">
              <w:rPr>
                <w:color w:val="0D0D0D" w:themeColor="text1" w:themeTint="F2"/>
              </w:rPr>
              <w:t xml:space="preserve"> of the Contract Price; the amount to be paid to the Contractor shall be the </w:t>
            </w:r>
            <w:r w:rsidRPr="00465C52">
              <w:rPr>
                <w:b/>
                <w:color w:val="0D0D0D" w:themeColor="text1" w:themeTint="F2"/>
              </w:rPr>
              <w:t>percentage specified in the PCC</w:t>
            </w:r>
            <w:r w:rsidRPr="00465C52">
              <w:rPr>
                <w:color w:val="0D0D0D" w:themeColor="text1" w:themeTint="F2"/>
              </w:rPr>
              <w:t xml:space="preserve"> of the reduction in the Contract Price; or</w:t>
            </w:r>
          </w:p>
          <w:p w14:paraId="07EEB47A" w14:textId="77777777" w:rsidR="00ED5291" w:rsidRPr="00465C52" w:rsidRDefault="00ED5291" w:rsidP="00151EF3">
            <w:pPr>
              <w:numPr>
                <w:ilvl w:val="0"/>
                <w:numId w:val="79"/>
              </w:numPr>
              <w:spacing w:before="120" w:after="120"/>
              <w:ind w:left="1142" w:hanging="540"/>
              <w:contextualSpacing/>
              <w:jc w:val="both"/>
              <w:rPr>
                <w:color w:val="0D0D0D" w:themeColor="text1" w:themeTint="F2"/>
              </w:rPr>
            </w:pPr>
            <w:r w:rsidRPr="00465C52">
              <w:rPr>
                <w:color w:val="0D0D0D" w:themeColor="text1" w:themeTint="F2"/>
              </w:rPr>
              <w:t xml:space="preserve">an increase in the Contract Price; but results in a reduction in life </w:t>
            </w:r>
            <w:r w:rsidRPr="00465C52">
              <w:rPr>
                <w:rFonts w:eastAsia="Arial Narrow"/>
                <w:color w:val="0D0D0D" w:themeColor="text1" w:themeTint="F2"/>
                <w:szCs w:val="20"/>
              </w:rPr>
              <w:t>cycle</w:t>
            </w:r>
            <w:r w:rsidRPr="00465C52">
              <w:rPr>
                <w:color w:val="0D0D0D" w:themeColor="text1" w:themeTint="F2"/>
              </w:rPr>
              <w:t xml:space="preserve"> costs due to any benefit described in (a) to (d) above, the amount to be paid to the Contractor shall be the full increase in the Contract Price.</w:t>
            </w:r>
          </w:p>
        </w:tc>
      </w:tr>
      <w:tr w:rsidR="0016255D" w:rsidRPr="00465C52" w14:paraId="58F5A53D" w14:textId="77777777" w:rsidTr="004B5A5B">
        <w:tc>
          <w:tcPr>
            <w:tcW w:w="1154" w:type="pct"/>
            <w:tcBorders>
              <w:top w:val="nil"/>
              <w:left w:val="nil"/>
              <w:bottom w:val="nil"/>
              <w:right w:val="nil"/>
            </w:tcBorders>
          </w:tcPr>
          <w:p w14:paraId="4ED2F43B" w14:textId="65857A40"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12" w:name="_Toc333923265"/>
            <w:bookmarkStart w:id="913" w:name="_Toc497228249"/>
            <w:bookmarkStart w:id="914" w:name="_Toc25317384"/>
            <w:r w:rsidRPr="00465C52">
              <w:rPr>
                <w:color w:val="0D0D0D" w:themeColor="text1" w:themeTint="F2"/>
              </w:rPr>
              <w:lastRenderedPageBreak/>
              <w:t>Cash Flow Forecasts</w:t>
            </w:r>
            <w:bookmarkEnd w:id="912"/>
            <w:bookmarkEnd w:id="913"/>
            <w:bookmarkEnd w:id="914"/>
          </w:p>
        </w:tc>
        <w:tc>
          <w:tcPr>
            <w:tcW w:w="3846" w:type="pct"/>
            <w:gridSpan w:val="2"/>
            <w:tcBorders>
              <w:top w:val="nil"/>
              <w:left w:val="nil"/>
              <w:bottom w:val="nil"/>
              <w:right w:val="nil"/>
            </w:tcBorders>
          </w:tcPr>
          <w:p w14:paraId="0DF05B92"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When the Program,</w:t>
            </w:r>
            <w:r w:rsidRPr="00465C52">
              <w:rPr>
                <w:color w:val="0D0D0D" w:themeColor="text1" w:themeTint="F2"/>
                <w:vertAlign w:val="superscript"/>
              </w:rPr>
              <w:footnoteReference w:id="25"/>
            </w:r>
            <w:r w:rsidRPr="00465C52">
              <w:rPr>
                <w:color w:val="0D0D0D" w:themeColor="text1" w:themeTint="F2"/>
              </w:rPr>
              <w:t xml:space="preserve"> is updated, the Contractor shall provide the Project Manager with an updated cash flow forecast.  The cash flow forecast shall include different currencies, as defined in the Contract, converted as necessary using the Contract exchange rates.</w:t>
            </w:r>
          </w:p>
        </w:tc>
      </w:tr>
      <w:tr w:rsidR="0016255D" w:rsidRPr="00465C52" w14:paraId="79FFBF3F" w14:textId="77777777" w:rsidTr="004B5A5B">
        <w:tc>
          <w:tcPr>
            <w:tcW w:w="1154" w:type="pct"/>
            <w:tcBorders>
              <w:top w:val="nil"/>
              <w:left w:val="nil"/>
              <w:bottom w:val="nil"/>
              <w:right w:val="nil"/>
            </w:tcBorders>
          </w:tcPr>
          <w:p w14:paraId="62D0EDA6" w14:textId="5DD16074"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15" w:name="_Toc333923266"/>
            <w:bookmarkStart w:id="916" w:name="_Toc497228250"/>
            <w:bookmarkStart w:id="917" w:name="_Toc25317385"/>
            <w:r w:rsidRPr="00465C52">
              <w:rPr>
                <w:color w:val="0D0D0D" w:themeColor="text1" w:themeTint="F2"/>
              </w:rPr>
              <w:t>Payment Certificates</w:t>
            </w:r>
            <w:bookmarkEnd w:id="915"/>
            <w:bookmarkEnd w:id="916"/>
            <w:bookmarkEnd w:id="917"/>
          </w:p>
        </w:tc>
        <w:tc>
          <w:tcPr>
            <w:tcW w:w="3846" w:type="pct"/>
            <w:gridSpan w:val="2"/>
            <w:tcBorders>
              <w:top w:val="nil"/>
              <w:left w:val="nil"/>
              <w:bottom w:val="nil"/>
              <w:right w:val="nil"/>
            </w:tcBorders>
          </w:tcPr>
          <w:p w14:paraId="0439E701"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Contractor shall submit to the Project Manager monthly statements of the estimated value of the work executed less the cumulative amount certified previously.</w:t>
            </w:r>
          </w:p>
          <w:p w14:paraId="3C5FC1D8"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Project Manager shall check the Contractor’s monthly statement and certify the amount to be paid to the Contractor.</w:t>
            </w:r>
          </w:p>
          <w:p w14:paraId="409C42F3"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value of work executed shall be determined by the Project Manager.</w:t>
            </w:r>
          </w:p>
          <w:p w14:paraId="45C1490E"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value of work executed shall comprise the value of the quantities of work in the Bill of Quantities that have been completed.</w:t>
            </w:r>
            <w:r w:rsidRPr="00465C52">
              <w:rPr>
                <w:color w:val="0D0D0D" w:themeColor="text1" w:themeTint="F2"/>
                <w:vertAlign w:val="superscript"/>
              </w:rPr>
              <w:footnoteReference w:id="26"/>
            </w:r>
          </w:p>
          <w:p w14:paraId="231C83B1"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value of work executed shall include the valuation of Variations and Compensation Events.</w:t>
            </w:r>
          </w:p>
          <w:p w14:paraId="17F4DC78"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Project Manager may exclude any item certified in a previous certificate or reduce the proportion of any item previously certified in any certificate in the light of later information.</w:t>
            </w:r>
          </w:p>
          <w:p w14:paraId="27BA9FCB"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If the Contractor was, or is, failing to perform any ES obligations or work under the Contract, the value of this work or obligation, as determined by the Project Manager, may be withheld until the work or obligation has been performed, and/or the cost of rectification or replacement, as determined by the Project Manager, may be withheld until rectification or replacement has been completed. Failure to perform includes, but is not limited to the following:  </w:t>
            </w:r>
          </w:p>
          <w:p w14:paraId="3D90EB10" w14:textId="77777777" w:rsidR="00ED5291" w:rsidRPr="00465C52" w:rsidRDefault="00ED5291" w:rsidP="00151EF3">
            <w:pPr>
              <w:numPr>
                <w:ilvl w:val="0"/>
                <w:numId w:val="78"/>
              </w:numPr>
              <w:spacing w:before="120" w:after="120"/>
              <w:ind w:left="1142" w:hanging="540"/>
              <w:contextualSpacing/>
              <w:jc w:val="both"/>
              <w:rPr>
                <w:color w:val="0D0D0D" w:themeColor="text1" w:themeTint="F2"/>
              </w:rPr>
            </w:pPr>
            <w:r w:rsidRPr="00465C52">
              <w:rPr>
                <w:color w:val="0D0D0D" w:themeColor="text1" w:themeTint="F2"/>
              </w:rPr>
              <w:lastRenderedPageBreak/>
              <w:t xml:space="preserve">failure to comply with any ES obligations or work described in the Works’ Requirements which may </w:t>
            </w:r>
            <w:proofErr w:type="gramStart"/>
            <w:r w:rsidRPr="00465C52">
              <w:rPr>
                <w:color w:val="0D0D0D" w:themeColor="text1" w:themeTint="F2"/>
              </w:rPr>
              <w:t>include:</w:t>
            </w:r>
            <w:proofErr w:type="gramEnd"/>
            <w:r w:rsidRPr="00465C52">
              <w:rPr>
                <w:color w:val="0D0D0D" w:themeColor="text1" w:themeTint="F2"/>
              </w:rPr>
              <w:t xml:space="preserve"> working outside site </w:t>
            </w:r>
            <w:r w:rsidRPr="00465C52">
              <w:rPr>
                <w:rFonts w:eastAsia="Arial Narrow"/>
                <w:color w:val="0D0D0D" w:themeColor="text1" w:themeTint="F2"/>
                <w:szCs w:val="20"/>
              </w:rPr>
              <w:t>boundaries</w:t>
            </w:r>
            <w:r w:rsidRPr="00465C52">
              <w:rPr>
                <w:color w:val="0D0D0D" w:themeColor="text1" w:themeTint="F2"/>
              </w:rPr>
              <w:t>, excessive dust, failure to keep public roads in a safe usable condition, damage to offsite vegetation, pollution of water courses from oils or sedimentation, contamination of land e.g. from oils, human waste, damage to archeology or cultural heritage features, air pollution as a result of unauthorized and/or inefficient combustion;</w:t>
            </w:r>
          </w:p>
          <w:p w14:paraId="7B96A71D" w14:textId="77777777" w:rsidR="00ED5291" w:rsidRPr="00465C52" w:rsidRDefault="00ED5291" w:rsidP="00151EF3">
            <w:pPr>
              <w:numPr>
                <w:ilvl w:val="0"/>
                <w:numId w:val="78"/>
              </w:numPr>
              <w:spacing w:before="120" w:after="120"/>
              <w:ind w:left="1142" w:hanging="540"/>
              <w:contextualSpacing/>
              <w:jc w:val="both"/>
              <w:rPr>
                <w:color w:val="0D0D0D" w:themeColor="text1" w:themeTint="F2"/>
              </w:rPr>
            </w:pPr>
            <w:r w:rsidRPr="00465C52">
              <w:rPr>
                <w:color w:val="0D0D0D" w:themeColor="text1" w:themeTint="F2"/>
              </w:rPr>
              <w:t xml:space="preserve">failure to </w:t>
            </w:r>
            <w:r w:rsidRPr="00465C52">
              <w:rPr>
                <w:rFonts w:eastAsia="Arial Narrow"/>
                <w:color w:val="0D0D0D" w:themeColor="text1" w:themeTint="F2"/>
                <w:szCs w:val="20"/>
              </w:rPr>
              <w:t>regularly</w:t>
            </w:r>
            <w:r w:rsidRPr="00465C52">
              <w:rPr>
                <w:color w:val="0D0D0D" w:themeColor="text1" w:themeTint="F2"/>
              </w:rPr>
              <w:t xml:space="preserve"> review C-ESMP and/or update it in a timely manner to address emerging ES issues, or anticipated risks or impacts;</w:t>
            </w:r>
          </w:p>
          <w:p w14:paraId="5D960FB9" w14:textId="77777777" w:rsidR="00ED5291" w:rsidRPr="00465C52" w:rsidRDefault="00ED5291" w:rsidP="00151EF3">
            <w:pPr>
              <w:numPr>
                <w:ilvl w:val="0"/>
                <w:numId w:val="78"/>
              </w:numPr>
              <w:spacing w:before="120" w:after="120"/>
              <w:ind w:left="1142" w:hanging="540"/>
              <w:contextualSpacing/>
              <w:jc w:val="both"/>
              <w:rPr>
                <w:color w:val="0D0D0D" w:themeColor="text1" w:themeTint="F2"/>
              </w:rPr>
            </w:pPr>
            <w:r w:rsidRPr="00465C52">
              <w:rPr>
                <w:color w:val="0D0D0D" w:themeColor="text1" w:themeTint="F2"/>
              </w:rPr>
              <w:t xml:space="preserve">failure to </w:t>
            </w:r>
            <w:r w:rsidRPr="00465C52">
              <w:rPr>
                <w:rFonts w:eastAsia="Arial Narrow"/>
                <w:color w:val="0D0D0D" w:themeColor="text1" w:themeTint="F2"/>
                <w:szCs w:val="20"/>
              </w:rPr>
              <w:t>implement</w:t>
            </w:r>
            <w:r w:rsidRPr="00465C52">
              <w:rPr>
                <w:color w:val="0D0D0D" w:themeColor="text1" w:themeTint="F2"/>
              </w:rPr>
              <w:t xml:space="preserve"> the C-ESMP e.g. failure to provide required training or sensitization;</w:t>
            </w:r>
          </w:p>
          <w:p w14:paraId="60E626B7" w14:textId="77777777" w:rsidR="00ED5291" w:rsidRPr="00465C52" w:rsidRDefault="00ED5291" w:rsidP="00151EF3">
            <w:pPr>
              <w:numPr>
                <w:ilvl w:val="0"/>
                <w:numId w:val="78"/>
              </w:numPr>
              <w:spacing w:before="120" w:after="120"/>
              <w:ind w:left="1142" w:hanging="540"/>
              <w:contextualSpacing/>
              <w:jc w:val="both"/>
              <w:rPr>
                <w:color w:val="0D0D0D" w:themeColor="text1" w:themeTint="F2"/>
              </w:rPr>
            </w:pPr>
            <w:r w:rsidRPr="00465C52">
              <w:rPr>
                <w:color w:val="0D0D0D" w:themeColor="text1" w:themeTint="F2"/>
              </w:rPr>
              <w:t xml:space="preserve">failing to have appropriate consents/permits prior to undertaking </w:t>
            </w:r>
            <w:r w:rsidRPr="00465C52">
              <w:rPr>
                <w:rFonts w:eastAsia="Arial Narrow"/>
                <w:color w:val="0D0D0D" w:themeColor="text1" w:themeTint="F2"/>
                <w:szCs w:val="20"/>
              </w:rPr>
              <w:t>Works</w:t>
            </w:r>
            <w:r w:rsidRPr="00465C52">
              <w:rPr>
                <w:color w:val="0D0D0D" w:themeColor="text1" w:themeTint="F2"/>
              </w:rPr>
              <w:t xml:space="preserve"> or related activities;</w:t>
            </w:r>
          </w:p>
          <w:p w14:paraId="786813A4" w14:textId="77777777" w:rsidR="00ED5291" w:rsidRPr="00465C52" w:rsidRDefault="00ED5291" w:rsidP="00151EF3">
            <w:pPr>
              <w:numPr>
                <w:ilvl w:val="0"/>
                <w:numId w:val="78"/>
              </w:numPr>
              <w:spacing w:before="120" w:after="120"/>
              <w:ind w:left="1142" w:hanging="540"/>
              <w:contextualSpacing/>
              <w:jc w:val="both"/>
              <w:rPr>
                <w:color w:val="0D0D0D" w:themeColor="text1" w:themeTint="F2"/>
              </w:rPr>
            </w:pPr>
            <w:r w:rsidRPr="00465C52">
              <w:rPr>
                <w:color w:val="0D0D0D" w:themeColor="text1" w:themeTint="F2"/>
              </w:rPr>
              <w:t xml:space="preserve">failure to submit ES </w:t>
            </w:r>
            <w:proofErr w:type="gramStart"/>
            <w:r w:rsidRPr="00465C52">
              <w:rPr>
                <w:color w:val="0D0D0D" w:themeColor="text1" w:themeTint="F2"/>
              </w:rPr>
              <w:t>report/s</w:t>
            </w:r>
            <w:proofErr w:type="gramEnd"/>
            <w:r w:rsidRPr="00465C52">
              <w:rPr>
                <w:color w:val="0D0D0D" w:themeColor="text1" w:themeTint="F2"/>
              </w:rPr>
              <w:t xml:space="preserve"> (as described in Appendix B), or failure to </w:t>
            </w:r>
            <w:r w:rsidRPr="00465C52">
              <w:rPr>
                <w:rFonts w:eastAsia="Arial Narrow"/>
                <w:color w:val="0D0D0D" w:themeColor="text1" w:themeTint="F2"/>
                <w:szCs w:val="20"/>
              </w:rPr>
              <w:t>submit</w:t>
            </w:r>
            <w:r w:rsidRPr="00465C52">
              <w:rPr>
                <w:color w:val="0D0D0D" w:themeColor="text1" w:themeTint="F2"/>
              </w:rPr>
              <w:t xml:space="preserve"> such reports in a timely manner;</w:t>
            </w:r>
          </w:p>
          <w:p w14:paraId="19415251" w14:textId="5C7C87F1" w:rsidR="00ED5291" w:rsidRPr="00465C52" w:rsidRDefault="00ED5291" w:rsidP="00151EF3">
            <w:pPr>
              <w:numPr>
                <w:ilvl w:val="0"/>
                <w:numId w:val="78"/>
              </w:numPr>
              <w:spacing w:before="120" w:after="120"/>
              <w:ind w:left="1142" w:hanging="540"/>
              <w:contextualSpacing/>
              <w:jc w:val="both"/>
              <w:rPr>
                <w:color w:val="0D0D0D" w:themeColor="text1" w:themeTint="F2"/>
              </w:rPr>
            </w:pPr>
            <w:r w:rsidRPr="00465C52">
              <w:rPr>
                <w:color w:val="0D0D0D" w:themeColor="text1" w:themeTint="F2"/>
              </w:rPr>
              <w:t xml:space="preserve">failure to implement remediation as instructed by the Project Manager </w:t>
            </w:r>
            <w:r w:rsidRPr="00465C52">
              <w:rPr>
                <w:rFonts w:eastAsia="Arial Narrow"/>
                <w:color w:val="0D0D0D" w:themeColor="text1" w:themeTint="F2"/>
                <w:szCs w:val="20"/>
              </w:rPr>
              <w:t>within</w:t>
            </w:r>
            <w:r w:rsidRPr="00465C52">
              <w:rPr>
                <w:color w:val="0D0D0D" w:themeColor="text1" w:themeTint="F2"/>
              </w:rPr>
              <w:t xml:space="preserve"> the specified timeframe (e.g. remediation addressing non-compliance/s). </w:t>
            </w:r>
          </w:p>
        </w:tc>
      </w:tr>
      <w:tr w:rsidR="0016255D" w:rsidRPr="00465C52" w14:paraId="32FD44BB" w14:textId="77777777" w:rsidTr="004B5A5B">
        <w:tc>
          <w:tcPr>
            <w:tcW w:w="1154" w:type="pct"/>
            <w:tcBorders>
              <w:top w:val="nil"/>
              <w:left w:val="nil"/>
              <w:bottom w:val="nil"/>
              <w:right w:val="nil"/>
            </w:tcBorders>
          </w:tcPr>
          <w:p w14:paraId="6358BB36" w14:textId="40D3F147"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18" w:name="_Toc333923267"/>
            <w:bookmarkStart w:id="919" w:name="_Toc497228251"/>
            <w:bookmarkStart w:id="920" w:name="_Toc25317386"/>
            <w:r w:rsidRPr="00465C52">
              <w:rPr>
                <w:color w:val="0D0D0D" w:themeColor="text1" w:themeTint="F2"/>
              </w:rPr>
              <w:lastRenderedPageBreak/>
              <w:t>Payments</w:t>
            </w:r>
            <w:bookmarkEnd w:id="918"/>
            <w:bookmarkEnd w:id="919"/>
            <w:bookmarkEnd w:id="920"/>
          </w:p>
        </w:tc>
        <w:tc>
          <w:tcPr>
            <w:tcW w:w="3846" w:type="pct"/>
            <w:gridSpan w:val="2"/>
            <w:tcBorders>
              <w:top w:val="nil"/>
              <w:left w:val="nil"/>
              <w:bottom w:val="nil"/>
              <w:right w:val="nil"/>
            </w:tcBorders>
          </w:tcPr>
          <w:p w14:paraId="5E12F309"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Payments shall be adjusted for deductions for advance payments and retention. The Employer shall pay the Contractor the amounts certified by the Project Manager within 28 days of the date of each certificate. If the Employer makes a late payment, the Contractor shall be paid interest </w:t>
            </w:r>
            <w:proofErr w:type="gramStart"/>
            <w:r w:rsidRPr="00465C52">
              <w:rPr>
                <w:color w:val="0D0D0D" w:themeColor="text1" w:themeTint="F2"/>
              </w:rPr>
              <w:t>on</w:t>
            </w:r>
            <w:proofErr w:type="gramEnd"/>
            <w:r w:rsidRPr="00465C52">
              <w:rPr>
                <w:color w:val="0D0D0D" w:themeColor="text1" w:themeTint="F2"/>
              </w:rPr>
              <w:t xml:space="preserve"> the late payment in the next payment. Interest shall be calculated from the date by which the payment should have been made up to the date when the late payment is made at the prevailing rate of interest for commercial borrowing for each of the currencies in which payments are made.</w:t>
            </w:r>
          </w:p>
          <w:p w14:paraId="18029A1B"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If an amount certified is increased in a later certificate or </w:t>
            </w:r>
            <w:proofErr w:type="gramStart"/>
            <w:r w:rsidRPr="00465C52">
              <w:rPr>
                <w:color w:val="0D0D0D" w:themeColor="text1" w:themeTint="F2"/>
              </w:rPr>
              <w:t>as a result of</w:t>
            </w:r>
            <w:proofErr w:type="gramEnd"/>
            <w:r w:rsidRPr="00465C52">
              <w:rPr>
                <w:color w:val="0D0D0D" w:themeColor="text1" w:themeTint="F2"/>
              </w:rPr>
              <w:t xml:space="preserve"> an award by the Adjudicator or an Arbitrator, the Contractor shall be paid interest upon the delayed payment as set out in this clause. Interest shall be calculated from the date upon which the increased amount would have been certified in the absence of dispute.</w:t>
            </w:r>
          </w:p>
          <w:p w14:paraId="36DEBE9F"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Unless otherwise stated, all payments and deductions shall be paid or charged in the proportions of currencies comprising the Contract Price.</w:t>
            </w:r>
          </w:p>
          <w:p w14:paraId="1A43B82D"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Items of the Works for which no rate or price has been entered in shall not be paid for by the Employer and shall be deemed covered by other rates and prices in the Contract.</w:t>
            </w:r>
          </w:p>
        </w:tc>
      </w:tr>
      <w:tr w:rsidR="0016255D" w:rsidRPr="00465C52" w14:paraId="0ACDD7CD" w14:textId="77777777" w:rsidTr="004B5A5B">
        <w:tc>
          <w:tcPr>
            <w:tcW w:w="1154" w:type="pct"/>
            <w:tcBorders>
              <w:top w:val="nil"/>
              <w:left w:val="nil"/>
              <w:bottom w:val="nil"/>
              <w:right w:val="nil"/>
            </w:tcBorders>
          </w:tcPr>
          <w:p w14:paraId="39427E1E" w14:textId="7B506DE6"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21" w:name="_Toc333923268"/>
            <w:bookmarkStart w:id="922" w:name="_Toc497228252"/>
            <w:bookmarkStart w:id="923" w:name="_Toc25317387"/>
            <w:r w:rsidRPr="00465C52">
              <w:rPr>
                <w:color w:val="0D0D0D" w:themeColor="text1" w:themeTint="F2"/>
              </w:rPr>
              <w:t>Compensation Events</w:t>
            </w:r>
            <w:bookmarkEnd w:id="921"/>
            <w:bookmarkEnd w:id="922"/>
            <w:bookmarkEnd w:id="923"/>
          </w:p>
        </w:tc>
        <w:tc>
          <w:tcPr>
            <w:tcW w:w="3846" w:type="pct"/>
            <w:gridSpan w:val="2"/>
            <w:tcBorders>
              <w:top w:val="nil"/>
              <w:left w:val="nil"/>
              <w:bottom w:val="nil"/>
              <w:right w:val="nil"/>
            </w:tcBorders>
          </w:tcPr>
          <w:p w14:paraId="46ED29FA"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following shall be Compensation Events:</w:t>
            </w:r>
          </w:p>
          <w:p w14:paraId="137036F0" w14:textId="77777777" w:rsidR="00ED5291" w:rsidRPr="00465C52" w:rsidRDefault="00ED5291" w:rsidP="00151EF3">
            <w:pPr>
              <w:numPr>
                <w:ilvl w:val="0"/>
                <w:numId w:val="77"/>
              </w:numPr>
              <w:spacing w:before="120" w:after="120"/>
              <w:ind w:left="1142" w:hanging="540"/>
              <w:contextualSpacing/>
              <w:jc w:val="both"/>
              <w:rPr>
                <w:color w:val="0D0D0D" w:themeColor="text1" w:themeTint="F2"/>
              </w:rPr>
            </w:pPr>
            <w:r w:rsidRPr="00465C52">
              <w:rPr>
                <w:color w:val="0D0D0D" w:themeColor="text1" w:themeTint="F2"/>
              </w:rPr>
              <w:t xml:space="preserve">The </w:t>
            </w:r>
            <w:r w:rsidRPr="00465C52">
              <w:rPr>
                <w:rFonts w:eastAsia="Arial Narrow"/>
                <w:color w:val="0D0D0D" w:themeColor="text1" w:themeTint="F2"/>
                <w:szCs w:val="20"/>
              </w:rPr>
              <w:t>Employer</w:t>
            </w:r>
            <w:r w:rsidRPr="00465C52">
              <w:rPr>
                <w:color w:val="0D0D0D" w:themeColor="text1" w:themeTint="F2"/>
              </w:rPr>
              <w:t xml:space="preserve"> does not give access to a part of the Site by the Site Possession Date pursuant to GCC Sub-Clause 20.1.</w:t>
            </w:r>
          </w:p>
          <w:p w14:paraId="52F843DE" w14:textId="77777777" w:rsidR="00ED5291" w:rsidRPr="00465C52" w:rsidRDefault="00ED5291" w:rsidP="00151EF3">
            <w:pPr>
              <w:numPr>
                <w:ilvl w:val="0"/>
                <w:numId w:val="77"/>
              </w:numPr>
              <w:spacing w:before="120" w:after="120"/>
              <w:ind w:left="1142" w:hanging="540"/>
              <w:contextualSpacing/>
              <w:jc w:val="both"/>
              <w:rPr>
                <w:color w:val="0D0D0D" w:themeColor="text1" w:themeTint="F2"/>
              </w:rPr>
            </w:pPr>
            <w:r w:rsidRPr="00465C52">
              <w:rPr>
                <w:color w:val="0D0D0D" w:themeColor="text1" w:themeTint="F2"/>
              </w:rPr>
              <w:t xml:space="preserve">The </w:t>
            </w:r>
            <w:r w:rsidRPr="00465C52">
              <w:rPr>
                <w:rFonts w:eastAsia="Arial Narrow"/>
                <w:color w:val="0D0D0D" w:themeColor="text1" w:themeTint="F2"/>
                <w:szCs w:val="20"/>
              </w:rPr>
              <w:t>Employer</w:t>
            </w:r>
            <w:r w:rsidRPr="00465C52">
              <w:rPr>
                <w:color w:val="0D0D0D" w:themeColor="text1" w:themeTint="F2"/>
              </w:rPr>
              <w:t xml:space="preserve"> modifies the Schedule of Other Contractors in a way that affects the work of the Contractor under the Contract.</w:t>
            </w:r>
          </w:p>
          <w:p w14:paraId="19507BB6" w14:textId="5B24CA47" w:rsidR="00ED5291" w:rsidRPr="00465C52" w:rsidRDefault="00ED5291" w:rsidP="00151EF3">
            <w:pPr>
              <w:numPr>
                <w:ilvl w:val="0"/>
                <w:numId w:val="77"/>
              </w:numPr>
              <w:spacing w:before="120" w:after="120"/>
              <w:ind w:left="1142" w:hanging="540"/>
              <w:contextualSpacing/>
              <w:jc w:val="both"/>
              <w:rPr>
                <w:color w:val="0D0D0D" w:themeColor="text1" w:themeTint="F2"/>
              </w:rPr>
            </w:pPr>
            <w:r w:rsidRPr="00465C52">
              <w:rPr>
                <w:color w:val="0D0D0D" w:themeColor="text1" w:themeTint="F2"/>
              </w:rPr>
              <w:t xml:space="preserve">The </w:t>
            </w:r>
            <w:r w:rsidRPr="00465C52">
              <w:rPr>
                <w:rFonts w:eastAsia="Arial Narrow"/>
                <w:color w:val="0D0D0D" w:themeColor="text1" w:themeTint="F2"/>
                <w:szCs w:val="20"/>
              </w:rPr>
              <w:t>Project</w:t>
            </w:r>
            <w:r w:rsidRPr="00465C52">
              <w:rPr>
                <w:color w:val="0D0D0D" w:themeColor="text1" w:themeTint="F2"/>
              </w:rPr>
              <w:t xml:space="preserve"> Manager orders a delay or does not issue Drawings, Specification, or instructions required for execution of the Works on time.</w:t>
            </w:r>
          </w:p>
          <w:p w14:paraId="3FA6A359" w14:textId="77777777" w:rsidR="00ED5291" w:rsidRPr="00465C52" w:rsidRDefault="00ED5291" w:rsidP="00151EF3">
            <w:pPr>
              <w:numPr>
                <w:ilvl w:val="0"/>
                <w:numId w:val="77"/>
              </w:numPr>
              <w:spacing w:before="120" w:after="120"/>
              <w:ind w:left="1142" w:hanging="540"/>
              <w:contextualSpacing/>
              <w:jc w:val="both"/>
              <w:rPr>
                <w:color w:val="0D0D0D" w:themeColor="text1" w:themeTint="F2"/>
              </w:rPr>
            </w:pPr>
            <w:r w:rsidRPr="00465C52">
              <w:rPr>
                <w:color w:val="0D0D0D" w:themeColor="text1" w:themeTint="F2"/>
              </w:rPr>
              <w:t xml:space="preserve">The Project Manager instructs the Contractor to uncover or to carry </w:t>
            </w:r>
            <w:r w:rsidRPr="00465C52">
              <w:rPr>
                <w:rFonts w:eastAsia="Arial Narrow"/>
                <w:color w:val="0D0D0D" w:themeColor="text1" w:themeTint="F2"/>
                <w:szCs w:val="20"/>
              </w:rPr>
              <w:t>out</w:t>
            </w:r>
            <w:r w:rsidRPr="00465C52">
              <w:rPr>
                <w:color w:val="0D0D0D" w:themeColor="text1" w:themeTint="F2"/>
              </w:rPr>
              <w:t xml:space="preserve"> additional tests upon work, which is then found to have no Defects.</w:t>
            </w:r>
          </w:p>
          <w:p w14:paraId="76D569F1" w14:textId="77777777" w:rsidR="00ED5291" w:rsidRPr="00465C52" w:rsidRDefault="00ED5291" w:rsidP="00151EF3">
            <w:pPr>
              <w:numPr>
                <w:ilvl w:val="0"/>
                <w:numId w:val="77"/>
              </w:numPr>
              <w:spacing w:before="120" w:after="120"/>
              <w:ind w:left="1142" w:hanging="540"/>
              <w:contextualSpacing/>
              <w:jc w:val="both"/>
              <w:rPr>
                <w:color w:val="0D0D0D" w:themeColor="text1" w:themeTint="F2"/>
              </w:rPr>
            </w:pPr>
            <w:r w:rsidRPr="00465C52">
              <w:rPr>
                <w:color w:val="0D0D0D" w:themeColor="text1" w:themeTint="F2"/>
              </w:rPr>
              <w:lastRenderedPageBreak/>
              <w:t xml:space="preserve">The </w:t>
            </w:r>
            <w:r w:rsidRPr="00465C52">
              <w:rPr>
                <w:rFonts w:eastAsia="Arial Narrow"/>
                <w:color w:val="0D0D0D" w:themeColor="text1" w:themeTint="F2"/>
                <w:szCs w:val="20"/>
              </w:rPr>
              <w:t>Project</w:t>
            </w:r>
            <w:r w:rsidRPr="00465C52">
              <w:rPr>
                <w:color w:val="0D0D0D" w:themeColor="text1" w:themeTint="F2"/>
              </w:rPr>
              <w:t xml:space="preserve"> Manager unreasonably does not approve a subcontract to be let.</w:t>
            </w:r>
          </w:p>
          <w:p w14:paraId="744E2FDE" w14:textId="77777777" w:rsidR="00ED5291" w:rsidRPr="00465C52" w:rsidRDefault="00ED5291" w:rsidP="00151EF3">
            <w:pPr>
              <w:numPr>
                <w:ilvl w:val="0"/>
                <w:numId w:val="77"/>
              </w:numPr>
              <w:spacing w:before="120" w:after="120"/>
              <w:ind w:left="1142" w:hanging="540"/>
              <w:contextualSpacing/>
              <w:jc w:val="both"/>
              <w:rPr>
                <w:color w:val="0D0D0D" w:themeColor="text1" w:themeTint="F2"/>
              </w:rPr>
            </w:pPr>
            <w:r w:rsidRPr="00465C52">
              <w:rPr>
                <w:color w:val="0D0D0D" w:themeColor="text1" w:themeTint="F2"/>
              </w:rPr>
              <w:t xml:space="preserve">Ground conditions are substantially more adverse than could </w:t>
            </w:r>
            <w:r w:rsidRPr="00465C52">
              <w:rPr>
                <w:rFonts w:eastAsia="Arial Narrow"/>
                <w:color w:val="0D0D0D" w:themeColor="text1" w:themeTint="F2"/>
                <w:szCs w:val="20"/>
              </w:rPr>
              <w:t>reasonably</w:t>
            </w:r>
            <w:r w:rsidRPr="00465C52">
              <w:rPr>
                <w:color w:val="0D0D0D" w:themeColor="text1" w:themeTint="F2"/>
              </w:rPr>
              <w:t xml:space="preserve"> have been assumed before issuance of the Letter of Acceptance from the information issued to bidders (including the Site Investigation Reports), from information available publicly and from a visual inspection of the Site.</w:t>
            </w:r>
          </w:p>
          <w:p w14:paraId="768F5872" w14:textId="77777777" w:rsidR="00ED5291" w:rsidRPr="00465C52" w:rsidRDefault="00ED5291" w:rsidP="00151EF3">
            <w:pPr>
              <w:numPr>
                <w:ilvl w:val="0"/>
                <w:numId w:val="77"/>
              </w:numPr>
              <w:spacing w:before="120" w:after="120"/>
              <w:ind w:left="1142" w:hanging="540"/>
              <w:contextualSpacing/>
              <w:jc w:val="both"/>
              <w:rPr>
                <w:color w:val="0D0D0D" w:themeColor="text1" w:themeTint="F2"/>
              </w:rPr>
            </w:pPr>
            <w:r w:rsidRPr="00465C52">
              <w:rPr>
                <w:color w:val="0D0D0D" w:themeColor="text1" w:themeTint="F2"/>
              </w:rPr>
              <w:t xml:space="preserve">The Project Manager gives </w:t>
            </w:r>
            <w:proofErr w:type="gramStart"/>
            <w:r w:rsidRPr="00465C52">
              <w:rPr>
                <w:color w:val="0D0D0D" w:themeColor="text1" w:themeTint="F2"/>
              </w:rPr>
              <w:t>an instruction</w:t>
            </w:r>
            <w:proofErr w:type="gramEnd"/>
            <w:r w:rsidRPr="00465C52">
              <w:rPr>
                <w:color w:val="0D0D0D" w:themeColor="text1" w:themeTint="F2"/>
              </w:rPr>
              <w:t xml:space="preserve"> for dealing with an unforeseen condition, caused by the Employer, or additional work required for safety or other reasons.</w:t>
            </w:r>
          </w:p>
          <w:p w14:paraId="744116E8" w14:textId="77777777" w:rsidR="00ED5291" w:rsidRPr="00465C52" w:rsidRDefault="00ED5291" w:rsidP="00151EF3">
            <w:pPr>
              <w:numPr>
                <w:ilvl w:val="0"/>
                <w:numId w:val="77"/>
              </w:numPr>
              <w:spacing w:before="120" w:after="120"/>
              <w:ind w:left="1142" w:hanging="540"/>
              <w:contextualSpacing/>
              <w:jc w:val="both"/>
              <w:rPr>
                <w:color w:val="0D0D0D" w:themeColor="text1" w:themeTint="F2"/>
              </w:rPr>
            </w:pPr>
            <w:r w:rsidRPr="00465C52">
              <w:rPr>
                <w:color w:val="0D0D0D" w:themeColor="text1" w:themeTint="F2"/>
              </w:rPr>
              <w:t xml:space="preserve">Other contractors, public authorities, utilities, or the Employer </w:t>
            </w:r>
            <w:proofErr w:type="gramStart"/>
            <w:r w:rsidRPr="00465C52">
              <w:rPr>
                <w:rFonts w:eastAsia="Arial Narrow"/>
                <w:color w:val="0D0D0D" w:themeColor="text1" w:themeTint="F2"/>
                <w:szCs w:val="20"/>
              </w:rPr>
              <w:t>does</w:t>
            </w:r>
            <w:proofErr w:type="gramEnd"/>
            <w:r w:rsidRPr="00465C52">
              <w:rPr>
                <w:color w:val="0D0D0D" w:themeColor="text1" w:themeTint="F2"/>
              </w:rPr>
              <w:t xml:space="preserve"> not work within the dates and other constraints stated in the Contract, and they cause </w:t>
            </w:r>
            <w:proofErr w:type="gramStart"/>
            <w:r w:rsidRPr="00465C52">
              <w:rPr>
                <w:color w:val="0D0D0D" w:themeColor="text1" w:themeTint="F2"/>
              </w:rPr>
              <w:t>delay</w:t>
            </w:r>
            <w:proofErr w:type="gramEnd"/>
            <w:r w:rsidRPr="00465C52">
              <w:rPr>
                <w:color w:val="0D0D0D" w:themeColor="text1" w:themeTint="F2"/>
              </w:rPr>
              <w:t xml:space="preserve"> or extra </w:t>
            </w:r>
            <w:proofErr w:type="gramStart"/>
            <w:r w:rsidRPr="00465C52">
              <w:rPr>
                <w:color w:val="0D0D0D" w:themeColor="text1" w:themeTint="F2"/>
              </w:rPr>
              <w:t>cost</w:t>
            </w:r>
            <w:proofErr w:type="gramEnd"/>
            <w:r w:rsidRPr="00465C52">
              <w:rPr>
                <w:color w:val="0D0D0D" w:themeColor="text1" w:themeTint="F2"/>
              </w:rPr>
              <w:t xml:space="preserve"> to the Contractor.</w:t>
            </w:r>
          </w:p>
          <w:p w14:paraId="0018A81D" w14:textId="77777777" w:rsidR="00ED5291" w:rsidRPr="00465C52" w:rsidRDefault="00ED5291" w:rsidP="00151EF3">
            <w:pPr>
              <w:numPr>
                <w:ilvl w:val="0"/>
                <w:numId w:val="77"/>
              </w:numPr>
              <w:spacing w:before="120" w:after="120"/>
              <w:ind w:left="1142" w:hanging="540"/>
              <w:contextualSpacing/>
              <w:jc w:val="both"/>
              <w:rPr>
                <w:color w:val="0D0D0D" w:themeColor="text1" w:themeTint="F2"/>
              </w:rPr>
            </w:pPr>
            <w:r w:rsidRPr="00465C52">
              <w:rPr>
                <w:color w:val="0D0D0D" w:themeColor="text1" w:themeTint="F2"/>
              </w:rPr>
              <w:t xml:space="preserve">The advance </w:t>
            </w:r>
            <w:r w:rsidRPr="00465C52">
              <w:rPr>
                <w:rFonts w:eastAsia="Arial Narrow"/>
                <w:color w:val="0D0D0D" w:themeColor="text1" w:themeTint="F2"/>
                <w:szCs w:val="20"/>
              </w:rPr>
              <w:t>payment</w:t>
            </w:r>
            <w:r w:rsidRPr="00465C52">
              <w:rPr>
                <w:color w:val="0D0D0D" w:themeColor="text1" w:themeTint="F2"/>
              </w:rPr>
              <w:t xml:space="preserve"> is delayed.</w:t>
            </w:r>
          </w:p>
          <w:p w14:paraId="4CF60E51" w14:textId="77777777" w:rsidR="00ED5291" w:rsidRPr="00465C52" w:rsidRDefault="00ED5291" w:rsidP="00151EF3">
            <w:pPr>
              <w:numPr>
                <w:ilvl w:val="0"/>
                <w:numId w:val="77"/>
              </w:numPr>
              <w:spacing w:before="120" w:after="120"/>
              <w:ind w:left="1142" w:hanging="540"/>
              <w:contextualSpacing/>
              <w:jc w:val="both"/>
              <w:rPr>
                <w:color w:val="0D0D0D" w:themeColor="text1" w:themeTint="F2"/>
              </w:rPr>
            </w:pPr>
            <w:r w:rsidRPr="00465C52">
              <w:rPr>
                <w:color w:val="0D0D0D" w:themeColor="text1" w:themeTint="F2"/>
              </w:rPr>
              <w:t>The effects on the Contractor of any of the Employer’s Risks.</w:t>
            </w:r>
          </w:p>
          <w:p w14:paraId="16901298" w14:textId="77777777" w:rsidR="00ED5291" w:rsidRPr="00465C52" w:rsidRDefault="00ED5291" w:rsidP="00151EF3">
            <w:pPr>
              <w:numPr>
                <w:ilvl w:val="0"/>
                <w:numId w:val="77"/>
              </w:numPr>
              <w:spacing w:before="120" w:after="120"/>
              <w:ind w:left="1142" w:hanging="540"/>
              <w:contextualSpacing/>
              <w:jc w:val="both"/>
              <w:rPr>
                <w:color w:val="0D0D0D" w:themeColor="text1" w:themeTint="F2"/>
              </w:rPr>
            </w:pPr>
            <w:r w:rsidRPr="00465C52">
              <w:rPr>
                <w:color w:val="0D0D0D" w:themeColor="text1" w:themeTint="F2"/>
              </w:rPr>
              <w:t xml:space="preserve">The Project </w:t>
            </w:r>
            <w:r w:rsidRPr="00465C52">
              <w:rPr>
                <w:rFonts w:eastAsia="Arial Narrow"/>
                <w:color w:val="0D0D0D" w:themeColor="text1" w:themeTint="F2"/>
                <w:szCs w:val="20"/>
              </w:rPr>
              <w:t>Manager</w:t>
            </w:r>
            <w:r w:rsidRPr="00465C52">
              <w:rPr>
                <w:color w:val="0D0D0D" w:themeColor="text1" w:themeTint="F2"/>
              </w:rPr>
              <w:t xml:space="preserve"> unreasonably delays issuing a Certificate of Completion.</w:t>
            </w:r>
          </w:p>
          <w:p w14:paraId="3026182D"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If a Compensation Event would cause additional </w:t>
            </w:r>
            <w:proofErr w:type="gramStart"/>
            <w:r w:rsidRPr="00465C52">
              <w:rPr>
                <w:color w:val="0D0D0D" w:themeColor="text1" w:themeTint="F2"/>
              </w:rPr>
              <w:t>cost</w:t>
            </w:r>
            <w:proofErr w:type="gramEnd"/>
            <w:r w:rsidRPr="00465C52">
              <w:rPr>
                <w:color w:val="0D0D0D" w:themeColor="text1" w:themeTint="F2"/>
              </w:rPr>
              <w:t xml:space="preserve"> or would prevent the work being completed before the Intended Completion Date, the Contract Price shall be increased and/or the Intended Completion Date shall be extended. The Project Manager shall decide whether and by how much the Contract Price shall be increased and whether and by how much the Intended Completion Date shall be extended.</w:t>
            </w:r>
          </w:p>
          <w:p w14:paraId="407A50B6"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As soon as information demonstrating the effect of each Compensation Event upon the Contractor’s forecast cost has been provided by the Contractor, it shall be assessed by the Project Manager, and the Contract Price shall be adjusted accordingly. If the Contractor’s forecast is deemed unreasonable, the Project Manager shall adjust the Contract Price based on the Project Manager’s own forecast. The Project Manager shall assume that the Contractor shall react competently and promptly to the event.</w:t>
            </w:r>
          </w:p>
          <w:p w14:paraId="2F773235"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Contractor shall not be entitled to compensation to the extent that the Employer’s interests are adversely affected by the Contractor’s not having given early warning or not having cooperated with the Project Manager.</w:t>
            </w:r>
          </w:p>
        </w:tc>
      </w:tr>
      <w:tr w:rsidR="0016255D" w:rsidRPr="00465C52" w14:paraId="0CE745CA" w14:textId="77777777" w:rsidTr="004B5A5B">
        <w:tc>
          <w:tcPr>
            <w:tcW w:w="1154" w:type="pct"/>
            <w:tcBorders>
              <w:top w:val="nil"/>
              <w:left w:val="nil"/>
              <w:bottom w:val="nil"/>
              <w:right w:val="nil"/>
            </w:tcBorders>
          </w:tcPr>
          <w:p w14:paraId="15DC7DF6" w14:textId="4EB40275"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24" w:name="_Toc333923269"/>
            <w:bookmarkStart w:id="925" w:name="_Toc497228253"/>
            <w:bookmarkStart w:id="926" w:name="_Toc25317388"/>
            <w:r w:rsidRPr="00465C52">
              <w:rPr>
                <w:color w:val="0D0D0D" w:themeColor="text1" w:themeTint="F2"/>
              </w:rPr>
              <w:lastRenderedPageBreak/>
              <w:t>Tax</w:t>
            </w:r>
            <w:bookmarkEnd w:id="924"/>
            <w:bookmarkEnd w:id="925"/>
            <w:bookmarkEnd w:id="926"/>
          </w:p>
        </w:tc>
        <w:tc>
          <w:tcPr>
            <w:tcW w:w="3846" w:type="pct"/>
            <w:gridSpan w:val="2"/>
            <w:tcBorders>
              <w:top w:val="nil"/>
              <w:left w:val="nil"/>
              <w:bottom w:val="nil"/>
              <w:right w:val="nil"/>
            </w:tcBorders>
          </w:tcPr>
          <w:p w14:paraId="46D8F978" w14:textId="2845BEDB"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The Project Manager shall adjust the Contract Price if taxes, duties, and other levies are changed between the date 28 days before the submission of bids for the Contract and the date of the last Completion certificate. The adjustment shall be the change in the amount of tax payable by the Contractor, provided such changes are not already reflected in the Contract Price or are a result of GCC Clause </w:t>
            </w:r>
            <w:r w:rsidR="0092512B" w:rsidRPr="00465C52">
              <w:rPr>
                <w:color w:val="0D0D0D" w:themeColor="text1" w:themeTint="F2"/>
              </w:rPr>
              <w:t>49</w:t>
            </w:r>
            <w:r w:rsidRPr="00465C52">
              <w:rPr>
                <w:color w:val="0D0D0D" w:themeColor="text1" w:themeTint="F2"/>
              </w:rPr>
              <w:t>.</w:t>
            </w:r>
          </w:p>
        </w:tc>
      </w:tr>
      <w:tr w:rsidR="0016255D" w:rsidRPr="00465C52" w14:paraId="09D9FB33" w14:textId="77777777" w:rsidTr="004B5A5B">
        <w:tc>
          <w:tcPr>
            <w:tcW w:w="1154" w:type="pct"/>
            <w:tcBorders>
              <w:top w:val="nil"/>
              <w:left w:val="nil"/>
              <w:bottom w:val="nil"/>
              <w:right w:val="nil"/>
            </w:tcBorders>
          </w:tcPr>
          <w:p w14:paraId="1F6D1E04" w14:textId="55217E4E"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27" w:name="_Toc333923270"/>
            <w:bookmarkStart w:id="928" w:name="_Toc497228254"/>
            <w:bookmarkStart w:id="929" w:name="_Toc25317389"/>
            <w:r w:rsidRPr="00465C52">
              <w:rPr>
                <w:color w:val="0D0D0D" w:themeColor="text1" w:themeTint="F2"/>
              </w:rPr>
              <w:t>Currencies</w:t>
            </w:r>
            <w:bookmarkEnd w:id="927"/>
            <w:bookmarkEnd w:id="928"/>
            <w:bookmarkEnd w:id="929"/>
          </w:p>
        </w:tc>
        <w:tc>
          <w:tcPr>
            <w:tcW w:w="3846" w:type="pct"/>
            <w:gridSpan w:val="2"/>
            <w:tcBorders>
              <w:top w:val="nil"/>
              <w:left w:val="nil"/>
              <w:bottom w:val="nil"/>
              <w:right w:val="nil"/>
            </w:tcBorders>
          </w:tcPr>
          <w:p w14:paraId="38254BCE"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Where payments are made in currencies other than the currency of the Employer’s country </w:t>
            </w:r>
            <w:r w:rsidRPr="00465C52">
              <w:rPr>
                <w:b/>
                <w:color w:val="0D0D0D" w:themeColor="text1" w:themeTint="F2"/>
              </w:rPr>
              <w:t>specified in the PCC,</w:t>
            </w:r>
            <w:r w:rsidRPr="00465C52">
              <w:rPr>
                <w:color w:val="0D0D0D" w:themeColor="text1" w:themeTint="F2"/>
              </w:rPr>
              <w:t xml:space="preserve"> the exchange rates used for calculating the amounts to be paid shall be the exchange rates stated in the Contractor’s Bid.</w:t>
            </w:r>
          </w:p>
        </w:tc>
      </w:tr>
      <w:tr w:rsidR="0016255D" w:rsidRPr="00465C52" w14:paraId="6924867E" w14:textId="77777777" w:rsidTr="004B5A5B">
        <w:tc>
          <w:tcPr>
            <w:tcW w:w="1154" w:type="pct"/>
            <w:tcBorders>
              <w:top w:val="nil"/>
              <w:left w:val="nil"/>
              <w:bottom w:val="nil"/>
              <w:right w:val="nil"/>
            </w:tcBorders>
          </w:tcPr>
          <w:p w14:paraId="0A869372" w14:textId="308FBF5A"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30" w:name="_Toc333923271"/>
            <w:bookmarkStart w:id="931" w:name="_Toc497228255"/>
            <w:bookmarkStart w:id="932" w:name="_Toc25317390"/>
            <w:r w:rsidRPr="00465C52">
              <w:rPr>
                <w:color w:val="0D0D0D" w:themeColor="text1" w:themeTint="F2"/>
              </w:rPr>
              <w:t>Price Adjustment</w:t>
            </w:r>
            <w:bookmarkEnd w:id="930"/>
            <w:bookmarkEnd w:id="931"/>
            <w:bookmarkEnd w:id="932"/>
          </w:p>
        </w:tc>
        <w:tc>
          <w:tcPr>
            <w:tcW w:w="3846" w:type="pct"/>
            <w:gridSpan w:val="2"/>
            <w:tcBorders>
              <w:top w:val="nil"/>
              <w:left w:val="nil"/>
              <w:bottom w:val="nil"/>
              <w:right w:val="nil"/>
            </w:tcBorders>
          </w:tcPr>
          <w:p w14:paraId="67D32D91"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Prices shall be adjusted for fluctuations in the cost of inputs only if </w:t>
            </w:r>
            <w:r w:rsidRPr="00465C52">
              <w:rPr>
                <w:b/>
                <w:color w:val="0D0D0D" w:themeColor="text1" w:themeTint="F2"/>
              </w:rPr>
              <w:t xml:space="preserve">provided for in the PCC. </w:t>
            </w:r>
            <w:r w:rsidRPr="00465C52">
              <w:rPr>
                <w:color w:val="0D0D0D" w:themeColor="text1" w:themeTint="F2"/>
              </w:rPr>
              <w:t>If so provided, the amounts certified in each payment certificate, before deducting for Advance Payment, shall be adjusted by applying the respective price adjustment factor to the payment amounts due in each currency. A separate formula of the type specified below applies to each Contract currency:</w:t>
            </w:r>
          </w:p>
          <w:p w14:paraId="2B87F383" w14:textId="77777777" w:rsidR="00ED5291" w:rsidRPr="00465C52" w:rsidRDefault="00ED5291" w:rsidP="00347DB2">
            <w:pPr>
              <w:spacing w:before="120" w:after="120"/>
              <w:ind w:right="36"/>
              <w:contextualSpacing/>
              <w:jc w:val="center"/>
              <w:rPr>
                <w:color w:val="0D0D0D" w:themeColor="text1" w:themeTint="F2"/>
              </w:rPr>
            </w:pPr>
            <w:r w:rsidRPr="00465C52">
              <w:rPr>
                <w:b/>
                <w:color w:val="0D0D0D" w:themeColor="text1" w:themeTint="F2"/>
              </w:rPr>
              <w:lastRenderedPageBreak/>
              <w:t>P</w:t>
            </w:r>
            <w:r w:rsidRPr="00465C52">
              <w:rPr>
                <w:b/>
                <w:color w:val="0D0D0D" w:themeColor="text1" w:themeTint="F2"/>
                <w:vertAlign w:val="subscript"/>
              </w:rPr>
              <w:t>c</w:t>
            </w:r>
            <w:r w:rsidRPr="00465C52">
              <w:rPr>
                <w:b/>
                <w:color w:val="0D0D0D" w:themeColor="text1" w:themeTint="F2"/>
              </w:rPr>
              <w:t xml:space="preserve"> = A</w:t>
            </w:r>
            <w:r w:rsidRPr="00465C52">
              <w:rPr>
                <w:b/>
                <w:color w:val="0D0D0D" w:themeColor="text1" w:themeTint="F2"/>
                <w:vertAlign w:val="subscript"/>
              </w:rPr>
              <w:t>c</w:t>
            </w:r>
            <w:r w:rsidRPr="00465C52">
              <w:rPr>
                <w:b/>
                <w:color w:val="0D0D0D" w:themeColor="text1" w:themeTint="F2"/>
              </w:rPr>
              <w:t xml:space="preserve"> + </w:t>
            </w:r>
            <w:proofErr w:type="spellStart"/>
            <w:proofErr w:type="gramStart"/>
            <w:r w:rsidRPr="00465C52">
              <w:rPr>
                <w:b/>
                <w:color w:val="0D0D0D" w:themeColor="text1" w:themeTint="F2"/>
              </w:rPr>
              <w:t>B</w:t>
            </w:r>
            <w:r w:rsidRPr="00465C52">
              <w:rPr>
                <w:b/>
                <w:color w:val="0D0D0D" w:themeColor="text1" w:themeTint="F2"/>
                <w:vertAlign w:val="subscript"/>
              </w:rPr>
              <w:t>c</w:t>
            </w:r>
            <w:proofErr w:type="spellEnd"/>
            <w:r w:rsidRPr="00465C52">
              <w:rPr>
                <w:b/>
                <w:color w:val="0D0D0D" w:themeColor="text1" w:themeTint="F2"/>
              </w:rPr>
              <w:t xml:space="preserve">  </w:t>
            </w:r>
            <w:proofErr w:type="spellStart"/>
            <w:r w:rsidRPr="00465C52">
              <w:rPr>
                <w:b/>
                <w:color w:val="0D0D0D" w:themeColor="text1" w:themeTint="F2"/>
              </w:rPr>
              <w:t>Imc</w:t>
            </w:r>
            <w:proofErr w:type="spellEnd"/>
            <w:proofErr w:type="gramEnd"/>
            <w:r w:rsidRPr="00465C52">
              <w:rPr>
                <w:b/>
                <w:color w:val="0D0D0D" w:themeColor="text1" w:themeTint="F2"/>
              </w:rPr>
              <w:t>/</w:t>
            </w:r>
            <w:proofErr w:type="spellStart"/>
            <w:r w:rsidRPr="00465C52">
              <w:rPr>
                <w:b/>
                <w:color w:val="0D0D0D" w:themeColor="text1" w:themeTint="F2"/>
              </w:rPr>
              <w:t>Ioc</w:t>
            </w:r>
            <w:proofErr w:type="spellEnd"/>
          </w:p>
          <w:p w14:paraId="1995A848" w14:textId="77777777" w:rsidR="00ED5291" w:rsidRPr="00465C52" w:rsidRDefault="00ED5291" w:rsidP="00347DB2">
            <w:pPr>
              <w:tabs>
                <w:tab w:val="left" w:pos="1080"/>
              </w:tabs>
              <w:spacing w:before="120" w:after="120"/>
              <w:ind w:left="1080" w:right="36" w:hanging="540"/>
              <w:contextualSpacing/>
              <w:jc w:val="both"/>
              <w:rPr>
                <w:color w:val="0D0D0D" w:themeColor="text1" w:themeTint="F2"/>
              </w:rPr>
            </w:pPr>
            <w:r w:rsidRPr="00465C52">
              <w:rPr>
                <w:color w:val="0D0D0D" w:themeColor="text1" w:themeTint="F2"/>
              </w:rPr>
              <w:t>where:</w:t>
            </w:r>
          </w:p>
          <w:p w14:paraId="1D6594C5" w14:textId="77777777" w:rsidR="00ED5291" w:rsidRPr="00465C52" w:rsidRDefault="00ED5291" w:rsidP="00347DB2">
            <w:pPr>
              <w:tabs>
                <w:tab w:val="left" w:pos="1080"/>
              </w:tabs>
              <w:spacing w:before="120" w:after="120"/>
              <w:ind w:left="1080" w:right="36" w:hanging="540"/>
              <w:contextualSpacing/>
              <w:jc w:val="both"/>
              <w:rPr>
                <w:color w:val="0D0D0D" w:themeColor="text1" w:themeTint="F2"/>
              </w:rPr>
            </w:pPr>
            <w:r w:rsidRPr="00465C52">
              <w:rPr>
                <w:color w:val="0D0D0D" w:themeColor="text1" w:themeTint="F2"/>
              </w:rPr>
              <w:tab/>
              <w:t>P</w:t>
            </w:r>
            <w:r w:rsidRPr="00465C52">
              <w:rPr>
                <w:color w:val="0D0D0D" w:themeColor="text1" w:themeTint="F2"/>
                <w:vertAlign w:val="subscript"/>
              </w:rPr>
              <w:t>c</w:t>
            </w:r>
            <w:r w:rsidRPr="00465C52">
              <w:rPr>
                <w:color w:val="0D0D0D" w:themeColor="text1" w:themeTint="F2"/>
              </w:rPr>
              <w:t xml:space="preserve"> is the adjustment factor for the portion of the Contract Price payable in a specific currency “c.”</w:t>
            </w:r>
          </w:p>
          <w:p w14:paraId="5D090F66" w14:textId="77777777" w:rsidR="00ED5291" w:rsidRPr="00465C52" w:rsidRDefault="00ED5291" w:rsidP="00347DB2">
            <w:pPr>
              <w:tabs>
                <w:tab w:val="left" w:pos="1080"/>
              </w:tabs>
              <w:spacing w:before="120" w:after="120"/>
              <w:ind w:left="1080" w:right="36" w:hanging="540"/>
              <w:contextualSpacing/>
              <w:jc w:val="both"/>
              <w:rPr>
                <w:color w:val="0D0D0D" w:themeColor="text1" w:themeTint="F2"/>
              </w:rPr>
            </w:pPr>
            <w:r w:rsidRPr="00465C52">
              <w:rPr>
                <w:color w:val="0D0D0D" w:themeColor="text1" w:themeTint="F2"/>
              </w:rPr>
              <w:tab/>
              <w:t>A</w:t>
            </w:r>
            <w:r w:rsidRPr="00465C52">
              <w:rPr>
                <w:color w:val="0D0D0D" w:themeColor="text1" w:themeTint="F2"/>
                <w:vertAlign w:val="subscript"/>
              </w:rPr>
              <w:t>c</w:t>
            </w:r>
            <w:r w:rsidRPr="00465C52">
              <w:rPr>
                <w:color w:val="0D0D0D" w:themeColor="text1" w:themeTint="F2"/>
              </w:rPr>
              <w:t xml:space="preserve"> and </w:t>
            </w:r>
            <w:proofErr w:type="spellStart"/>
            <w:r w:rsidRPr="00465C52">
              <w:rPr>
                <w:color w:val="0D0D0D" w:themeColor="text1" w:themeTint="F2"/>
              </w:rPr>
              <w:t>B</w:t>
            </w:r>
            <w:r w:rsidRPr="00465C52">
              <w:rPr>
                <w:color w:val="0D0D0D" w:themeColor="text1" w:themeTint="F2"/>
                <w:vertAlign w:val="subscript"/>
              </w:rPr>
              <w:t>c</w:t>
            </w:r>
            <w:proofErr w:type="spellEnd"/>
            <w:r w:rsidRPr="00465C52">
              <w:rPr>
                <w:color w:val="0D0D0D" w:themeColor="text1" w:themeTint="F2"/>
              </w:rPr>
              <w:t xml:space="preserve"> are coefficients</w:t>
            </w:r>
            <w:r w:rsidRPr="00465C52">
              <w:rPr>
                <w:color w:val="0D0D0D" w:themeColor="text1" w:themeTint="F2"/>
                <w:vertAlign w:val="superscript"/>
              </w:rPr>
              <w:footnoteReference w:id="27"/>
            </w:r>
            <w:r w:rsidRPr="00465C52">
              <w:rPr>
                <w:color w:val="0D0D0D" w:themeColor="text1" w:themeTint="F2"/>
              </w:rPr>
              <w:t xml:space="preserve"> </w:t>
            </w:r>
            <w:r w:rsidRPr="00465C52">
              <w:rPr>
                <w:b/>
                <w:color w:val="0D0D0D" w:themeColor="text1" w:themeTint="F2"/>
              </w:rPr>
              <w:t>specified in the PCC,</w:t>
            </w:r>
            <w:r w:rsidRPr="00465C52">
              <w:rPr>
                <w:color w:val="0D0D0D" w:themeColor="text1" w:themeTint="F2"/>
              </w:rPr>
              <w:t xml:space="preserve"> representing the nonadjustable and adjustable portions, respectively, of the Contract Price payable in that specific currency “c;” and</w:t>
            </w:r>
          </w:p>
          <w:p w14:paraId="3FA0A0FC" w14:textId="77777777" w:rsidR="00ED5291" w:rsidRPr="00465C52" w:rsidRDefault="00ED5291" w:rsidP="00347DB2">
            <w:pPr>
              <w:tabs>
                <w:tab w:val="left" w:pos="1080"/>
              </w:tabs>
              <w:spacing w:before="120" w:after="120"/>
              <w:ind w:left="1080" w:right="36" w:hanging="540"/>
              <w:contextualSpacing/>
              <w:jc w:val="both"/>
              <w:rPr>
                <w:color w:val="0D0D0D" w:themeColor="text1" w:themeTint="F2"/>
                <w:spacing w:val="-4"/>
              </w:rPr>
            </w:pPr>
            <w:r w:rsidRPr="00465C52">
              <w:rPr>
                <w:color w:val="0D0D0D" w:themeColor="text1" w:themeTint="F2"/>
              </w:rPr>
              <w:tab/>
            </w:r>
            <w:proofErr w:type="spellStart"/>
            <w:r w:rsidRPr="00465C52">
              <w:rPr>
                <w:color w:val="0D0D0D" w:themeColor="text1" w:themeTint="F2"/>
                <w:spacing w:val="-4"/>
              </w:rPr>
              <w:t>Imc</w:t>
            </w:r>
            <w:proofErr w:type="spellEnd"/>
            <w:r w:rsidRPr="00465C52">
              <w:rPr>
                <w:color w:val="0D0D0D" w:themeColor="text1" w:themeTint="F2"/>
                <w:spacing w:val="-4"/>
              </w:rPr>
              <w:t xml:space="preserve"> is the index prevailing at the end of the month being invoiced and </w:t>
            </w:r>
            <w:proofErr w:type="spellStart"/>
            <w:r w:rsidRPr="00465C52">
              <w:rPr>
                <w:color w:val="0D0D0D" w:themeColor="text1" w:themeTint="F2"/>
                <w:spacing w:val="-4"/>
              </w:rPr>
              <w:t>Ioc</w:t>
            </w:r>
            <w:proofErr w:type="spellEnd"/>
            <w:r w:rsidRPr="00465C52">
              <w:rPr>
                <w:color w:val="0D0D0D" w:themeColor="text1" w:themeTint="F2"/>
                <w:spacing w:val="-4"/>
              </w:rPr>
              <w:t xml:space="preserve"> is the index prevailing 28 days before Bid opening for inputs payable; both in the specific currency “c.”</w:t>
            </w:r>
          </w:p>
          <w:p w14:paraId="104CB0BA"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If the value of the index is changed after it has been used in a calculation, the calculation shall be corrected and an adjustment made in the next payment certificate. The index value shall be deemed to take account of all changes in cost due to fluctuations in costs.</w:t>
            </w:r>
          </w:p>
        </w:tc>
      </w:tr>
      <w:tr w:rsidR="0016255D" w:rsidRPr="00465C52" w14:paraId="6043D278" w14:textId="77777777" w:rsidTr="004B5A5B">
        <w:tc>
          <w:tcPr>
            <w:tcW w:w="1154" w:type="pct"/>
            <w:tcBorders>
              <w:top w:val="nil"/>
              <w:left w:val="nil"/>
              <w:bottom w:val="nil"/>
              <w:right w:val="nil"/>
            </w:tcBorders>
          </w:tcPr>
          <w:p w14:paraId="39486F15" w14:textId="14A1A29F"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33" w:name="_Toc333923272"/>
            <w:bookmarkStart w:id="934" w:name="_Toc497228256"/>
            <w:bookmarkStart w:id="935" w:name="_Toc25317391"/>
            <w:r w:rsidRPr="00465C52">
              <w:rPr>
                <w:color w:val="0D0D0D" w:themeColor="text1" w:themeTint="F2"/>
              </w:rPr>
              <w:lastRenderedPageBreak/>
              <w:t>Retention</w:t>
            </w:r>
            <w:bookmarkEnd w:id="933"/>
            <w:bookmarkEnd w:id="934"/>
            <w:bookmarkEnd w:id="935"/>
          </w:p>
        </w:tc>
        <w:tc>
          <w:tcPr>
            <w:tcW w:w="3846" w:type="pct"/>
            <w:gridSpan w:val="2"/>
            <w:tcBorders>
              <w:top w:val="nil"/>
              <w:left w:val="nil"/>
              <w:bottom w:val="nil"/>
              <w:right w:val="nil"/>
            </w:tcBorders>
          </w:tcPr>
          <w:p w14:paraId="2ADA5445"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The Employer shall retain from each payment due to the Contractor the proportion </w:t>
            </w:r>
            <w:r w:rsidRPr="00465C52">
              <w:rPr>
                <w:b/>
                <w:color w:val="0D0D0D" w:themeColor="text1" w:themeTint="F2"/>
              </w:rPr>
              <w:t>stated in the PCC</w:t>
            </w:r>
            <w:r w:rsidRPr="00465C52">
              <w:rPr>
                <w:color w:val="0D0D0D" w:themeColor="text1" w:themeTint="F2"/>
              </w:rPr>
              <w:t xml:space="preserve"> until Completion of the whole of the Works.</w:t>
            </w:r>
          </w:p>
          <w:p w14:paraId="14DF942A" w14:textId="01CAEC3B"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Upon the issue of a Certificate of Completion of the Works by the Project Manager, in accordance with GCC </w:t>
            </w:r>
            <w:r w:rsidR="00EE294C" w:rsidRPr="00465C52">
              <w:rPr>
                <w:color w:val="0D0D0D" w:themeColor="text1" w:themeTint="F2"/>
              </w:rPr>
              <w:t xml:space="preserve">Sub-Clause </w:t>
            </w:r>
            <w:r w:rsidRPr="00465C52">
              <w:rPr>
                <w:color w:val="0D0D0D" w:themeColor="text1" w:themeTint="F2"/>
              </w:rPr>
              <w:t>57.1, half the total amount retained shall be repaid to the Contractor and half when the Defects Liability Period has passed and the Project Manager has certified that all Defects notified by the Project Manager to the Contractor before the end of this period have been corrected. The Contractor may substitute retention money with an “on demand” Bank guarantee.</w:t>
            </w:r>
          </w:p>
        </w:tc>
      </w:tr>
      <w:tr w:rsidR="0016255D" w:rsidRPr="00465C52" w14:paraId="407099AC" w14:textId="77777777" w:rsidTr="004B5A5B">
        <w:tc>
          <w:tcPr>
            <w:tcW w:w="1154" w:type="pct"/>
            <w:tcBorders>
              <w:top w:val="nil"/>
              <w:left w:val="nil"/>
              <w:bottom w:val="nil"/>
              <w:right w:val="nil"/>
            </w:tcBorders>
          </w:tcPr>
          <w:p w14:paraId="24EE1CD0" w14:textId="5C1EE78E"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36" w:name="_Toc333923273"/>
            <w:bookmarkStart w:id="937" w:name="_Toc497228257"/>
            <w:bookmarkStart w:id="938" w:name="_Toc25317392"/>
            <w:r w:rsidRPr="00465C52">
              <w:rPr>
                <w:color w:val="0D0D0D" w:themeColor="text1" w:themeTint="F2"/>
              </w:rPr>
              <w:t>Liquidated Damages</w:t>
            </w:r>
            <w:bookmarkEnd w:id="936"/>
            <w:bookmarkEnd w:id="937"/>
            <w:bookmarkEnd w:id="938"/>
          </w:p>
        </w:tc>
        <w:tc>
          <w:tcPr>
            <w:tcW w:w="3846" w:type="pct"/>
            <w:gridSpan w:val="2"/>
            <w:tcBorders>
              <w:top w:val="nil"/>
              <w:left w:val="nil"/>
              <w:bottom w:val="nil"/>
              <w:right w:val="nil"/>
            </w:tcBorders>
          </w:tcPr>
          <w:p w14:paraId="5DD41B85"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The Contractor shall pay liquidated damages to the Employer at the rate per day </w:t>
            </w:r>
            <w:r w:rsidRPr="00465C52">
              <w:rPr>
                <w:b/>
                <w:color w:val="0D0D0D" w:themeColor="text1" w:themeTint="F2"/>
              </w:rPr>
              <w:t>stated in the PCC</w:t>
            </w:r>
            <w:r w:rsidRPr="00465C52">
              <w:rPr>
                <w:color w:val="0D0D0D" w:themeColor="text1" w:themeTint="F2"/>
              </w:rPr>
              <w:t xml:space="preserve"> for each day that the Completion Date is later than the Intended Completion Date.  The total amount of liquidated </w:t>
            </w:r>
            <w:proofErr w:type="gramStart"/>
            <w:r w:rsidRPr="00465C52">
              <w:rPr>
                <w:color w:val="0D0D0D" w:themeColor="text1" w:themeTint="F2"/>
              </w:rPr>
              <w:t>damages</w:t>
            </w:r>
            <w:proofErr w:type="gramEnd"/>
            <w:r w:rsidRPr="00465C52">
              <w:rPr>
                <w:color w:val="0D0D0D" w:themeColor="text1" w:themeTint="F2"/>
              </w:rPr>
              <w:t xml:space="preserve"> shall not exceed the amount </w:t>
            </w:r>
            <w:r w:rsidRPr="00465C52">
              <w:rPr>
                <w:b/>
                <w:color w:val="0D0D0D" w:themeColor="text1" w:themeTint="F2"/>
              </w:rPr>
              <w:t>defined in the PCC.</w:t>
            </w:r>
            <w:r w:rsidRPr="00465C52">
              <w:rPr>
                <w:color w:val="0D0D0D" w:themeColor="text1" w:themeTint="F2"/>
              </w:rPr>
              <w:t xml:space="preserve"> The Employer may deduct liquidated damages from payments due to the Contractor.  Payment of liquidated damages shall not affect the Contractor’s liabilities.</w:t>
            </w:r>
          </w:p>
          <w:p w14:paraId="2D30B3DB"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If the Intended Completion Date is extended after liquidated damages have been paid, the Project Manager shall correct any overpayment of liquidated damages by the Contractor by adjusting the next payment certificate.  The Contractor shall be paid interest on the overpayment, calculated from the date of payment to the date of repayment, at the rates specified in GCC Sub-Clause 45.1.</w:t>
            </w:r>
          </w:p>
        </w:tc>
      </w:tr>
      <w:tr w:rsidR="0016255D" w:rsidRPr="00465C52" w14:paraId="357304AE" w14:textId="77777777" w:rsidTr="004B5A5B">
        <w:tc>
          <w:tcPr>
            <w:tcW w:w="1154" w:type="pct"/>
            <w:tcBorders>
              <w:top w:val="nil"/>
              <w:left w:val="nil"/>
              <w:bottom w:val="nil"/>
              <w:right w:val="nil"/>
            </w:tcBorders>
          </w:tcPr>
          <w:p w14:paraId="3AC42F68" w14:textId="5D126090"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39" w:name="_Toc333923274"/>
            <w:bookmarkStart w:id="940" w:name="_Toc497228258"/>
            <w:bookmarkStart w:id="941" w:name="_Toc25317393"/>
            <w:r w:rsidRPr="00465C52">
              <w:rPr>
                <w:color w:val="0D0D0D" w:themeColor="text1" w:themeTint="F2"/>
              </w:rPr>
              <w:t>Bonus</w:t>
            </w:r>
            <w:bookmarkEnd w:id="939"/>
            <w:bookmarkEnd w:id="940"/>
            <w:bookmarkEnd w:id="941"/>
          </w:p>
        </w:tc>
        <w:tc>
          <w:tcPr>
            <w:tcW w:w="3846" w:type="pct"/>
            <w:gridSpan w:val="2"/>
            <w:tcBorders>
              <w:top w:val="nil"/>
              <w:left w:val="nil"/>
              <w:bottom w:val="nil"/>
              <w:right w:val="nil"/>
            </w:tcBorders>
          </w:tcPr>
          <w:p w14:paraId="135B6D0B"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The Contractor shall be paid a Bonus calculated at the rate per calendar day </w:t>
            </w:r>
            <w:r w:rsidRPr="00465C52">
              <w:rPr>
                <w:b/>
                <w:color w:val="0D0D0D" w:themeColor="text1" w:themeTint="F2"/>
              </w:rPr>
              <w:t>stated in the PCC</w:t>
            </w:r>
            <w:r w:rsidRPr="00465C52">
              <w:rPr>
                <w:color w:val="0D0D0D" w:themeColor="text1" w:themeTint="F2"/>
              </w:rPr>
              <w:t xml:space="preserve"> for each day (less any days for which the Contractor is paid for acceleration) that the Completion is earlier than the Intended Completion Date. The Project Manager shall certify that the Works are complete, although they may not be due to be complete.</w:t>
            </w:r>
          </w:p>
        </w:tc>
      </w:tr>
      <w:tr w:rsidR="0016255D" w:rsidRPr="00465C52" w14:paraId="0326CD4B" w14:textId="77777777" w:rsidTr="004B5A5B">
        <w:tc>
          <w:tcPr>
            <w:tcW w:w="1154" w:type="pct"/>
            <w:tcBorders>
              <w:top w:val="nil"/>
              <w:left w:val="nil"/>
              <w:bottom w:val="nil"/>
              <w:right w:val="nil"/>
            </w:tcBorders>
          </w:tcPr>
          <w:p w14:paraId="18875E35" w14:textId="552B754F"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42" w:name="_Toc333923275"/>
            <w:bookmarkStart w:id="943" w:name="_Toc497228259"/>
            <w:bookmarkStart w:id="944" w:name="_Toc25317394"/>
            <w:r w:rsidRPr="00465C52">
              <w:rPr>
                <w:color w:val="0D0D0D" w:themeColor="text1" w:themeTint="F2"/>
              </w:rPr>
              <w:t>Advance Payment</w:t>
            </w:r>
            <w:bookmarkEnd w:id="942"/>
            <w:bookmarkEnd w:id="943"/>
            <w:bookmarkEnd w:id="944"/>
          </w:p>
        </w:tc>
        <w:tc>
          <w:tcPr>
            <w:tcW w:w="3846" w:type="pct"/>
            <w:gridSpan w:val="2"/>
            <w:tcBorders>
              <w:top w:val="nil"/>
              <w:left w:val="nil"/>
              <w:bottom w:val="nil"/>
              <w:right w:val="nil"/>
            </w:tcBorders>
          </w:tcPr>
          <w:p w14:paraId="1C35C650"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The Employer shall make advance payment to the Contractor of the amounts </w:t>
            </w:r>
            <w:r w:rsidRPr="00465C52">
              <w:rPr>
                <w:b/>
                <w:color w:val="0D0D0D" w:themeColor="text1" w:themeTint="F2"/>
              </w:rPr>
              <w:t xml:space="preserve">stated in the PCC </w:t>
            </w:r>
            <w:r w:rsidRPr="00465C52">
              <w:rPr>
                <w:color w:val="0D0D0D" w:themeColor="text1" w:themeTint="F2"/>
              </w:rPr>
              <w:t xml:space="preserve">by the date </w:t>
            </w:r>
            <w:r w:rsidRPr="00465C52">
              <w:rPr>
                <w:b/>
                <w:color w:val="0D0D0D" w:themeColor="text1" w:themeTint="F2"/>
              </w:rPr>
              <w:t xml:space="preserve">stated in the PCC, </w:t>
            </w:r>
            <w:r w:rsidRPr="00465C52">
              <w:rPr>
                <w:color w:val="0D0D0D" w:themeColor="text1" w:themeTint="F2"/>
              </w:rPr>
              <w:t xml:space="preserve">against provision by the Contractor of an Unconditional Bank Guarantee in a </w:t>
            </w:r>
            <w:r w:rsidRPr="00465C52">
              <w:rPr>
                <w:color w:val="0D0D0D" w:themeColor="text1" w:themeTint="F2"/>
              </w:rPr>
              <w:lastRenderedPageBreak/>
              <w:t>form and by a bank acceptable to the Employer in amounts and currencies equal to the advance payment. The Guarantee shall remain effective until the advance payment has been repaid, but the amount of the Guarantee shall be progressively reduced by the amounts repaid by the Contractor. Interest shall not be charged on the advance payment.</w:t>
            </w:r>
          </w:p>
          <w:p w14:paraId="5605A13C"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Contractor is to use the advance payment only to pay for Equipment, Plant, Materials, and mobilization expenses required specifically for execution of the Contract. The Contractor shall demonstrate that advance payment has been used in this way by supplying copies of invoices or other documents to the Project Manager.</w:t>
            </w:r>
          </w:p>
          <w:p w14:paraId="31076126"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advance payment shall be repaid by deducting proportionate amounts from payments otherwise due to the Contractor, following the schedule of completed percentages of the Works on a payment basis. No account shall be taken of the advance payment or its repayment in assessing valuations of work done, Variations, price adjustments, Compensation Events, Bonuses, or Liquidated Damages.</w:t>
            </w:r>
          </w:p>
        </w:tc>
      </w:tr>
      <w:tr w:rsidR="0016255D" w:rsidRPr="00465C52" w14:paraId="1B2A9265" w14:textId="77777777" w:rsidTr="004B5A5B">
        <w:tc>
          <w:tcPr>
            <w:tcW w:w="1154" w:type="pct"/>
            <w:tcBorders>
              <w:top w:val="nil"/>
              <w:left w:val="nil"/>
              <w:bottom w:val="nil"/>
              <w:right w:val="nil"/>
            </w:tcBorders>
          </w:tcPr>
          <w:p w14:paraId="029E6B99" w14:textId="7C60C7D0"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45" w:name="_Toc333923276"/>
            <w:bookmarkStart w:id="946" w:name="_Toc497228260"/>
            <w:bookmarkStart w:id="947" w:name="_Toc25317395"/>
            <w:r w:rsidRPr="00465C52">
              <w:rPr>
                <w:color w:val="0D0D0D" w:themeColor="text1" w:themeTint="F2"/>
              </w:rPr>
              <w:lastRenderedPageBreak/>
              <w:t>Securities</w:t>
            </w:r>
            <w:bookmarkEnd w:id="945"/>
            <w:bookmarkEnd w:id="946"/>
            <w:bookmarkEnd w:id="947"/>
          </w:p>
        </w:tc>
        <w:tc>
          <w:tcPr>
            <w:tcW w:w="3846" w:type="pct"/>
            <w:gridSpan w:val="2"/>
            <w:tcBorders>
              <w:top w:val="nil"/>
              <w:left w:val="nil"/>
              <w:bottom w:val="nil"/>
              <w:right w:val="nil"/>
            </w:tcBorders>
          </w:tcPr>
          <w:p w14:paraId="12928CA7" w14:textId="2D70EF38"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Performance Security</w:t>
            </w:r>
            <w:r w:rsidR="006201DF" w:rsidRPr="00465C52">
              <w:rPr>
                <w:color w:val="0D0D0D" w:themeColor="text1" w:themeTint="F2"/>
              </w:rPr>
              <w:t xml:space="preserve">, and if </w:t>
            </w:r>
            <w:proofErr w:type="gramStart"/>
            <w:r w:rsidR="006201DF" w:rsidRPr="00465C52">
              <w:rPr>
                <w:color w:val="0D0D0D" w:themeColor="text1" w:themeTint="F2"/>
              </w:rPr>
              <w:t>so</w:t>
            </w:r>
            <w:proofErr w:type="gramEnd"/>
            <w:r w:rsidR="006201DF" w:rsidRPr="00465C52">
              <w:rPr>
                <w:color w:val="0D0D0D" w:themeColor="text1" w:themeTint="F2"/>
              </w:rPr>
              <w:t xml:space="preserve"> </w:t>
            </w:r>
            <w:r w:rsidR="006201DF" w:rsidRPr="00465C52">
              <w:rPr>
                <w:b/>
                <w:bCs/>
                <w:color w:val="0D0D0D" w:themeColor="text1" w:themeTint="F2"/>
              </w:rPr>
              <w:t>specified in the PCC</w:t>
            </w:r>
            <w:r w:rsidR="006201DF" w:rsidRPr="00465C52">
              <w:rPr>
                <w:color w:val="0D0D0D" w:themeColor="text1" w:themeTint="F2"/>
              </w:rPr>
              <w:t xml:space="preserve"> an environmental and social (ES) performance security, </w:t>
            </w:r>
            <w:r w:rsidRPr="00465C52">
              <w:rPr>
                <w:color w:val="0D0D0D" w:themeColor="text1" w:themeTint="F2"/>
              </w:rPr>
              <w:t xml:space="preserve">shall be provided to the Employer no later than the date specified in the Letter of Acceptance and shall be issued in an amount </w:t>
            </w:r>
            <w:r w:rsidRPr="00465C52">
              <w:rPr>
                <w:b/>
                <w:color w:val="0D0D0D" w:themeColor="text1" w:themeTint="F2"/>
              </w:rPr>
              <w:t>specified in the PCC,</w:t>
            </w:r>
            <w:r w:rsidRPr="00465C52">
              <w:rPr>
                <w:color w:val="0D0D0D" w:themeColor="text1" w:themeTint="F2"/>
              </w:rPr>
              <w:t xml:space="preserve"> by a bank or surety acceptable to the Employer, and denominated in the types and proportions of the currencies in which the Contract Price is payable. </w:t>
            </w:r>
            <w:proofErr w:type="gramStart"/>
            <w:r w:rsidRPr="00465C52">
              <w:rPr>
                <w:color w:val="0D0D0D" w:themeColor="text1" w:themeTint="F2"/>
              </w:rPr>
              <w:t>The Performance</w:t>
            </w:r>
            <w:proofErr w:type="gramEnd"/>
            <w:r w:rsidRPr="00465C52">
              <w:rPr>
                <w:color w:val="0D0D0D" w:themeColor="text1" w:themeTint="F2"/>
              </w:rPr>
              <w:t xml:space="preserve"> Security shall be valid until a date 28 days from the date of issue of the Certificate of Completion in the case of a Bank Guarantee, and until one year from the date of issue of the </w:t>
            </w:r>
            <w:r w:rsidR="00092FD7" w:rsidRPr="00465C52">
              <w:rPr>
                <w:color w:val="0D0D0D" w:themeColor="text1" w:themeTint="F2"/>
              </w:rPr>
              <w:t>Certificate of Completion</w:t>
            </w:r>
            <w:r w:rsidRPr="00465C52">
              <w:rPr>
                <w:color w:val="0D0D0D" w:themeColor="text1" w:themeTint="F2"/>
              </w:rPr>
              <w:t xml:space="preserve"> in the case of a Performance Bond.</w:t>
            </w:r>
          </w:p>
        </w:tc>
      </w:tr>
      <w:tr w:rsidR="0016255D" w:rsidRPr="00465C52" w14:paraId="5349A52A" w14:textId="77777777" w:rsidTr="004B5A5B">
        <w:tc>
          <w:tcPr>
            <w:tcW w:w="1154" w:type="pct"/>
            <w:tcBorders>
              <w:top w:val="nil"/>
              <w:left w:val="nil"/>
              <w:bottom w:val="nil"/>
              <w:right w:val="nil"/>
            </w:tcBorders>
          </w:tcPr>
          <w:p w14:paraId="4B3EF398" w14:textId="5462C912"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48" w:name="_Toc333923277"/>
            <w:bookmarkStart w:id="949" w:name="_Toc497228261"/>
            <w:bookmarkStart w:id="950" w:name="_Toc25317396"/>
            <w:r w:rsidRPr="00465C52">
              <w:rPr>
                <w:color w:val="0D0D0D" w:themeColor="text1" w:themeTint="F2"/>
              </w:rPr>
              <w:t>Dayworks</w:t>
            </w:r>
            <w:bookmarkEnd w:id="948"/>
            <w:bookmarkEnd w:id="949"/>
            <w:bookmarkEnd w:id="950"/>
          </w:p>
        </w:tc>
        <w:tc>
          <w:tcPr>
            <w:tcW w:w="3846" w:type="pct"/>
            <w:gridSpan w:val="2"/>
            <w:tcBorders>
              <w:top w:val="nil"/>
              <w:left w:val="nil"/>
              <w:bottom w:val="nil"/>
              <w:right w:val="nil"/>
            </w:tcBorders>
          </w:tcPr>
          <w:p w14:paraId="4913D9BF"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If applicable, the Dayworks rates in the Contractor’s Bid shall be used only when the Project Manager has given written instructions in advance for additional work to be paid for in that way.</w:t>
            </w:r>
          </w:p>
          <w:p w14:paraId="199551D3"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All work to be paid for as Dayworks shall be recorded by the Contractor on forms approved by the Project Manager.  Each completed form shall be verified and signed by the Project Manager within two days of the work being done.</w:t>
            </w:r>
          </w:p>
          <w:p w14:paraId="1070D28A"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Contractor shall be paid for Dayworks subject to obtaining signed Dayworks forms.</w:t>
            </w:r>
          </w:p>
        </w:tc>
      </w:tr>
      <w:tr w:rsidR="0016255D" w:rsidRPr="00465C52" w14:paraId="2AA08436" w14:textId="77777777" w:rsidTr="004B5A5B">
        <w:tc>
          <w:tcPr>
            <w:tcW w:w="1154" w:type="pct"/>
            <w:tcBorders>
              <w:top w:val="nil"/>
              <w:left w:val="nil"/>
              <w:bottom w:val="nil"/>
              <w:right w:val="nil"/>
            </w:tcBorders>
          </w:tcPr>
          <w:p w14:paraId="4B521C77" w14:textId="4C572146"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51" w:name="_Toc333923278"/>
            <w:bookmarkStart w:id="952" w:name="_Toc497228262"/>
            <w:bookmarkStart w:id="953" w:name="_Toc25317397"/>
            <w:r w:rsidRPr="00465C52">
              <w:rPr>
                <w:color w:val="0D0D0D" w:themeColor="text1" w:themeTint="F2"/>
              </w:rPr>
              <w:t>Cost of Repairs</w:t>
            </w:r>
            <w:bookmarkEnd w:id="951"/>
            <w:bookmarkEnd w:id="952"/>
            <w:bookmarkEnd w:id="953"/>
          </w:p>
        </w:tc>
        <w:tc>
          <w:tcPr>
            <w:tcW w:w="3846" w:type="pct"/>
            <w:gridSpan w:val="2"/>
            <w:tcBorders>
              <w:top w:val="nil"/>
              <w:left w:val="nil"/>
              <w:bottom w:val="nil"/>
              <w:right w:val="nil"/>
            </w:tcBorders>
          </w:tcPr>
          <w:p w14:paraId="281AE3C3"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Loss or damage to the Works or Materials to be incorporated in the Works between the Start Date and the end of the Defects Correction periods shall be remedied by the Contractor at the Contractor’s cost if the loss or damage arises from the Contractor’s acts or omissions.</w:t>
            </w:r>
          </w:p>
        </w:tc>
      </w:tr>
      <w:tr w:rsidR="0016255D" w:rsidRPr="00465C52" w14:paraId="0043EA7A" w14:textId="77777777" w:rsidTr="004B5A5B">
        <w:tc>
          <w:tcPr>
            <w:tcW w:w="5000" w:type="pct"/>
            <w:gridSpan w:val="3"/>
            <w:tcBorders>
              <w:top w:val="nil"/>
              <w:left w:val="nil"/>
              <w:bottom w:val="nil"/>
              <w:right w:val="nil"/>
            </w:tcBorders>
          </w:tcPr>
          <w:p w14:paraId="6AFCD352" w14:textId="77777777" w:rsidR="00ED5291" w:rsidRPr="00465C52" w:rsidRDefault="00ED5291" w:rsidP="00347DB2">
            <w:pPr>
              <w:pStyle w:val="Section8-Section"/>
              <w:spacing w:after="120"/>
              <w:contextualSpacing/>
              <w:rPr>
                <w:color w:val="0D0D0D" w:themeColor="text1" w:themeTint="F2"/>
              </w:rPr>
            </w:pPr>
            <w:bookmarkStart w:id="954" w:name="_Toc333923279"/>
            <w:bookmarkStart w:id="955" w:name="_Toc497228263"/>
            <w:bookmarkStart w:id="956" w:name="_Toc25317398"/>
            <w:r w:rsidRPr="00465C52">
              <w:rPr>
                <w:color w:val="0D0D0D" w:themeColor="text1" w:themeTint="F2"/>
              </w:rPr>
              <w:t>E.  Finishing the Contract</w:t>
            </w:r>
            <w:bookmarkEnd w:id="954"/>
            <w:bookmarkEnd w:id="955"/>
            <w:bookmarkEnd w:id="956"/>
          </w:p>
        </w:tc>
      </w:tr>
      <w:tr w:rsidR="0016255D" w:rsidRPr="00465C52" w14:paraId="56322D4E" w14:textId="77777777" w:rsidTr="004B5A5B">
        <w:trPr>
          <w:gridAfter w:val="1"/>
          <w:wAfter w:w="76" w:type="pct"/>
        </w:trPr>
        <w:tc>
          <w:tcPr>
            <w:tcW w:w="1154" w:type="pct"/>
          </w:tcPr>
          <w:p w14:paraId="4886FD32" w14:textId="77777777"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57" w:name="_Toc333923280"/>
            <w:bookmarkStart w:id="958" w:name="_Toc497228264"/>
            <w:bookmarkStart w:id="959" w:name="_Toc25317399"/>
            <w:r w:rsidRPr="00465C52">
              <w:rPr>
                <w:color w:val="0D0D0D" w:themeColor="text1" w:themeTint="F2"/>
              </w:rPr>
              <w:t>Completion</w:t>
            </w:r>
            <w:bookmarkEnd w:id="957"/>
            <w:bookmarkEnd w:id="958"/>
            <w:bookmarkEnd w:id="959"/>
          </w:p>
        </w:tc>
        <w:tc>
          <w:tcPr>
            <w:tcW w:w="3770" w:type="pct"/>
          </w:tcPr>
          <w:p w14:paraId="7DAC4DD0"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Contractor shall request the Project Manager to issue a Certificate of Completion of the Works, and the Project Manager shall do so upon deciding that the whole of the Works is completed.</w:t>
            </w:r>
          </w:p>
        </w:tc>
      </w:tr>
      <w:tr w:rsidR="0016255D" w:rsidRPr="00465C52" w14:paraId="15AF3470" w14:textId="77777777" w:rsidTr="004B5A5B">
        <w:trPr>
          <w:gridAfter w:val="1"/>
          <w:wAfter w:w="76" w:type="pct"/>
        </w:trPr>
        <w:tc>
          <w:tcPr>
            <w:tcW w:w="1154" w:type="pct"/>
          </w:tcPr>
          <w:p w14:paraId="5E00F635" w14:textId="77777777"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60" w:name="_Toc333923281"/>
            <w:bookmarkStart w:id="961" w:name="_Toc497228265"/>
            <w:bookmarkStart w:id="962" w:name="_Toc25317400"/>
            <w:r w:rsidRPr="00465C52">
              <w:rPr>
                <w:color w:val="0D0D0D" w:themeColor="text1" w:themeTint="F2"/>
              </w:rPr>
              <w:t>Taking Over</w:t>
            </w:r>
            <w:bookmarkEnd w:id="960"/>
            <w:bookmarkEnd w:id="961"/>
            <w:bookmarkEnd w:id="962"/>
          </w:p>
        </w:tc>
        <w:tc>
          <w:tcPr>
            <w:tcW w:w="3770" w:type="pct"/>
          </w:tcPr>
          <w:p w14:paraId="65F2262B" w14:textId="16FE045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The Employer shall take over the Site and the Works within seven days of the Project Manager’s </w:t>
            </w:r>
            <w:proofErr w:type="gramStart"/>
            <w:r w:rsidRPr="00465C52">
              <w:rPr>
                <w:color w:val="0D0D0D" w:themeColor="text1" w:themeTint="F2"/>
              </w:rPr>
              <w:t>issuing</w:t>
            </w:r>
            <w:proofErr w:type="gramEnd"/>
            <w:r w:rsidRPr="00465C52">
              <w:rPr>
                <w:color w:val="0D0D0D" w:themeColor="text1" w:themeTint="F2"/>
              </w:rPr>
              <w:t xml:space="preserve"> a </w:t>
            </w:r>
            <w:r w:rsidR="002E648A" w:rsidRPr="00465C52">
              <w:rPr>
                <w:color w:val="0D0D0D" w:themeColor="text1" w:themeTint="F2"/>
              </w:rPr>
              <w:t>C</w:t>
            </w:r>
            <w:r w:rsidRPr="00465C52">
              <w:rPr>
                <w:color w:val="0D0D0D" w:themeColor="text1" w:themeTint="F2"/>
              </w:rPr>
              <w:t>ertificate of Completion.</w:t>
            </w:r>
          </w:p>
        </w:tc>
      </w:tr>
      <w:tr w:rsidR="0016255D" w:rsidRPr="00465C52" w14:paraId="360FB3FA" w14:textId="77777777" w:rsidTr="004B5A5B">
        <w:trPr>
          <w:gridAfter w:val="1"/>
          <w:wAfter w:w="76" w:type="pct"/>
        </w:trPr>
        <w:tc>
          <w:tcPr>
            <w:tcW w:w="1154" w:type="pct"/>
          </w:tcPr>
          <w:p w14:paraId="7D7B66FA" w14:textId="77777777"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63" w:name="_Toc333923282"/>
            <w:bookmarkStart w:id="964" w:name="_Toc497228266"/>
            <w:bookmarkStart w:id="965" w:name="_Toc25317401"/>
            <w:r w:rsidRPr="00465C52">
              <w:rPr>
                <w:color w:val="0D0D0D" w:themeColor="text1" w:themeTint="F2"/>
              </w:rPr>
              <w:t>Final Account</w:t>
            </w:r>
            <w:bookmarkEnd w:id="963"/>
            <w:bookmarkEnd w:id="964"/>
            <w:bookmarkEnd w:id="965"/>
          </w:p>
        </w:tc>
        <w:tc>
          <w:tcPr>
            <w:tcW w:w="3770" w:type="pct"/>
          </w:tcPr>
          <w:p w14:paraId="022A912A"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The Contractor shall supply the Project Manager with a detailed account of the total amount that the Contractor considers payable </w:t>
            </w:r>
            <w:r w:rsidRPr="00465C52">
              <w:rPr>
                <w:color w:val="0D0D0D" w:themeColor="text1" w:themeTint="F2"/>
              </w:rPr>
              <w:lastRenderedPageBreak/>
              <w:t>under the Contract before the end of the Defects Liability Period. The Project Manager shall issue a Defects Liability Certificate and certify any final payment that is due to the Contractor within 56 days of receiving the Contractor’s account if it is correct and complete. If it is not, the Project Manager shall issue within 56 days a schedule that states the scope of the corrections or additions that are necessary. If the Final Account is still unsatisfactory after it has been resubmitted, the Project Manager shall decide on the amount payable to the Contractor and issue a payment certificate.</w:t>
            </w:r>
          </w:p>
        </w:tc>
      </w:tr>
      <w:tr w:rsidR="0016255D" w:rsidRPr="00465C52" w14:paraId="1E45AE35" w14:textId="77777777" w:rsidTr="004B5A5B">
        <w:trPr>
          <w:gridAfter w:val="1"/>
          <w:wAfter w:w="76" w:type="pct"/>
        </w:trPr>
        <w:tc>
          <w:tcPr>
            <w:tcW w:w="1154" w:type="pct"/>
          </w:tcPr>
          <w:p w14:paraId="13784EC0" w14:textId="77777777"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66" w:name="_Toc333923283"/>
            <w:bookmarkStart w:id="967" w:name="_Toc497228267"/>
            <w:bookmarkStart w:id="968" w:name="_Toc25317402"/>
            <w:r w:rsidRPr="00465C52">
              <w:rPr>
                <w:color w:val="0D0D0D" w:themeColor="text1" w:themeTint="F2"/>
              </w:rPr>
              <w:lastRenderedPageBreak/>
              <w:t>Operating and Maintenance Manuals</w:t>
            </w:r>
            <w:bookmarkEnd w:id="966"/>
            <w:bookmarkEnd w:id="967"/>
            <w:bookmarkEnd w:id="968"/>
          </w:p>
        </w:tc>
        <w:tc>
          <w:tcPr>
            <w:tcW w:w="3770" w:type="pct"/>
          </w:tcPr>
          <w:p w14:paraId="0971C676"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If “as built” Drawings and/or operating and maintenance manuals are required, the Contractor shall supply them by the dates </w:t>
            </w:r>
            <w:r w:rsidRPr="00465C52">
              <w:rPr>
                <w:b/>
                <w:color w:val="0D0D0D" w:themeColor="text1" w:themeTint="F2"/>
              </w:rPr>
              <w:t>stated in the PCC.</w:t>
            </w:r>
          </w:p>
          <w:p w14:paraId="6CD764DF"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If the Contractor does not supply the Drawings and/or manuals by the dates </w:t>
            </w:r>
            <w:r w:rsidRPr="00465C52">
              <w:rPr>
                <w:b/>
                <w:color w:val="0D0D0D" w:themeColor="text1" w:themeTint="F2"/>
              </w:rPr>
              <w:t xml:space="preserve">stated in the PCC </w:t>
            </w:r>
            <w:r w:rsidRPr="00465C52">
              <w:rPr>
                <w:color w:val="0D0D0D" w:themeColor="text1" w:themeTint="F2"/>
              </w:rPr>
              <w:t>pursuant to GCC Sub-Clause 60.1</w:t>
            </w:r>
            <w:r w:rsidRPr="00465C52">
              <w:rPr>
                <w:b/>
                <w:color w:val="0D0D0D" w:themeColor="text1" w:themeTint="F2"/>
              </w:rPr>
              <w:t>,</w:t>
            </w:r>
            <w:r w:rsidRPr="00465C52">
              <w:rPr>
                <w:color w:val="0D0D0D" w:themeColor="text1" w:themeTint="F2"/>
              </w:rPr>
              <w:t xml:space="preserve"> or they do not receive the Project Manager’s approval, the Project Manager shall withhold the amount </w:t>
            </w:r>
            <w:r w:rsidRPr="00465C52">
              <w:rPr>
                <w:b/>
                <w:color w:val="0D0D0D" w:themeColor="text1" w:themeTint="F2"/>
              </w:rPr>
              <w:t xml:space="preserve">stated in the PCC </w:t>
            </w:r>
            <w:r w:rsidRPr="00465C52">
              <w:rPr>
                <w:color w:val="0D0D0D" w:themeColor="text1" w:themeTint="F2"/>
              </w:rPr>
              <w:t>from payments due to the Contractor.</w:t>
            </w:r>
          </w:p>
        </w:tc>
      </w:tr>
      <w:tr w:rsidR="0016255D" w:rsidRPr="00465C52" w14:paraId="30FB5295" w14:textId="77777777" w:rsidTr="004B5A5B">
        <w:trPr>
          <w:gridAfter w:val="1"/>
          <w:wAfter w:w="76" w:type="pct"/>
        </w:trPr>
        <w:tc>
          <w:tcPr>
            <w:tcW w:w="1154" w:type="pct"/>
          </w:tcPr>
          <w:p w14:paraId="7238F002" w14:textId="77777777"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69" w:name="_Toc497228268"/>
            <w:bookmarkStart w:id="970" w:name="_Toc25317403"/>
            <w:r w:rsidRPr="00465C52">
              <w:rPr>
                <w:color w:val="0D0D0D" w:themeColor="text1" w:themeTint="F2"/>
              </w:rPr>
              <w:t>Termination</w:t>
            </w:r>
            <w:bookmarkEnd w:id="969"/>
            <w:bookmarkEnd w:id="970"/>
          </w:p>
        </w:tc>
        <w:tc>
          <w:tcPr>
            <w:tcW w:w="3770" w:type="pct"/>
          </w:tcPr>
          <w:p w14:paraId="0D5C64E1"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The Employer or the Contractor may terminate the Contract if the other party causes a fundamental breach of the Contract.</w:t>
            </w:r>
          </w:p>
          <w:p w14:paraId="2C96D1CC"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Fundamental breaches of Contract shall include, but shall not be limited to, the following:</w:t>
            </w:r>
          </w:p>
        </w:tc>
      </w:tr>
      <w:tr w:rsidR="0016255D" w:rsidRPr="00465C52" w14:paraId="23A49811" w14:textId="77777777" w:rsidTr="004B5A5B">
        <w:trPr>
          <w:gridAfter w:val="1"/>
          <w:wAfter w:w="76" w:type="pct"/>
        </w:trPr>
        <w:tc>
          <w:tcPr>
            <w:tcW w:w="1154" w:type="pct"/>
          </w:tcPr>
          <w:p w14:paraId="349BDEF1" w14:textId="77777777" w:rsidR="00ED5291" w:rsidRPr="00465C52" w:rsidRDefault="00ED5291" w:rsidP="00347DB2">
            <w:pPr>
              <w:pStyle w:val="Section8-Clauses"/>
              <w:tabs>
                <w:tab w:val="clear" w:pos="360"/>
              </w:tabs>
              <w:spacing w:before="120" w:after="120"/>
              <w:contextualSpacing/>
              <w:rPr>
                <w:color w:val="0D0D0D" w:themeColor="text1" w:themeTint="F2"/>
              </w:rPr>
            </w:pPr>
          </w:p>
        </w:tc>
        <w:tc>
          <w:tcPr>
            <w:tcW w:w="3770" w:type="pct"/>
          </w:tcPr>
          <w:p w14:paraId="5AC4A1F6" w14:textId="77777777" w:rsidR="00ED5291" w:rsidRPr="00465C52" w:rsidRDefault="00ED5291" w:rsidP="00151EF3">
            <w:pPr>
              <w:numPr>
                <w:ilvl w:val="0"/>
                <w:numId w:val="76"/>
              </w:numPr>
              <w:spacing w:before="120" w:after="120"/>
              <w:ind w:left="1142" w:hanging="540"/>
              <w:contextualSpacing/>
              <w:jc w:val="both"/>
              <w:rPr>
                <w:color w:val="0D0D0D" w:themeColor="text1" w:themeTint="F2"/>
              </w:rPr>
            </w:pPr>
            <w:r w:rsidRPr="00465C52">
              <w:rPr>
                <w:color w:val="0D0D0D" w:themeColor="text1" w:themeTint="F2"/>
              </w:rPr>
              <w:t xml:space="preserve">the Contractor stops work for 28 days when no stoppage of work </w:t>
            </w:r>
            <w:r w:rsidRPr="00465C52">
              <w:rPr>
                <w:rFonts w:eastAsia="Arial Narrow"/>
                <w:color w:val="0D0D0D" w:themeColor="text1" w:themeTint="F2"/>
                <w:szCs w:val="20"/>
              </w:rPr>
              <w:t>is</w:t>
            </w:r>
            <w:r w:rsidRPr="00465C52">
              <w:rPr>
                <w:color w:val="0D0D0D" w:themeColor="text1" w:themeTint="F2"/>
              </w:rPr>
              <w:t xml:space="preserve"> shown on the current Program and the stoppage has not been authorized by the Project Manager;</w:t>
            </w:r>
          </w:p>
          <w:p w14:paraId="44862F1C" w14:textId="77777777" w:rsidR="00ED5291" w:rsidRPr="00465C52" w:rsidRDefault="00ED5291" w:rsidP="00151EF3">
            <w:pPr>
              <w:numPr>
                <w:ilvl w:val="0"/>
                <w:numId w:val="76"/>
              </w:numPr>
              <w:spacing w:before="120" w:after="120"/>
              <w:ind w:left="1142" w:hanging="540"/>
              <w:contextualSpacing/>
              <w:jc w:val="both"/>
              <w:rPr>
                <w:color w:val="0D0D0D" w:themeColor="text1" w:themeTint="F2"/>
              </w:rPr>
            </w:pPr>
            <w:r w:rsidRPr="00465C52">
              <w:rPr>
                <w:color w:val="0D0D0D" w:themeColor="text1" w:themeTint="F2"/>
              </w:rPr>
              <w:t>the Project Manager instructs the Contractor to delay the progress of the Works, and the instruction is not withdrawn within 28 days;</w:t>
            </w:r>
          </w:p>
          <w:p w14:paraId="6ACA2FB8" w14:textId="77777777" w:rsidR="00ED5291" w:rsidRPr="00465C52" w:rsidRDefault="00ED5291" w:rsidP="00151EF3">
            <w:pPr>
              <w:numPr>
                <w:ilvl w:val="0"/>
                <w:numId w:val="76"/>
              </w:numPr>
              <w:spacing w:before="120" w:after="120"/>
              <w:ind w:left="1142" w:hanging="540"/>
              <w:contextualSpacing/>
              <w:jc w:val="both"/>
              <w:rPr>
                <w:color w:val="0D0D0D" w:themeColor="text1" w:themeTint="F2"/>
              </w:rPr>
            </w:pPr>
            <w:r w:rsidRPr="00465C52">
              <w:rPr>
                <w:color w:val="0D0D0D" w:themeColor="text1" w:themeTint="F2"/>
              </w:rPr>
              <w:t xml:space="preserve">the Employer or the Contractor is made bankrupt or goes into </w:t>
            </w:r>
            <w:r w:rsidRPr="00465C52">
              <w:rPr>
                <w:rFonts w:eastAsia="Arial Narrow"/>
                <w:color w:val="0D0D0D" w:themeColor="text1" w:themeTint="F2"/>
                <w:szCs w:val="20"/>
              </w:rPr>
              <w:t>liquidation</w:t>
            </w:r>
            <w:r w:rsidRPr="00465C52">
              <w:rPr>
                <w:color w:val="0D0D0D" w:themeColor="text1" w:themeTint="F2"/>
              </w:rPr>
              <w:t xml:space="preserve"> other than for a reconstruction or amalgamation;</w:t>
            </w:r>
          </w:p>
          <w:p w14:paraId="69958AEB" w14:textId="77777777" w:rsidR="00ED5291" w:rsidRPr="00465C52" w:rsidRDefault="00ED5291" w:rsidP="00151EF3">
            <w:pPr>
              <w:numPr>
                <w:ilvl w:val="0"/>
                <w:numId w:val="76"/>
              </w:numPr>
              <w:spacing w:before="120" w:after="120"/>
              <w:ind w:left="1142" w:hanging="540"/>
              <w:contextualSpacing/>
              <w:jc w:val="both"/>
              <w:rPr>
                <w:color w:val="0D0D0D" w:themeColor="text1" w:themeTint="F2"/>
              </w:rPr>
            </w:pPr>
            <w:r w:rsidRPr="00465C52">
              <w:rPr>
                <w:color w:val="0D0D0D" w:themeColor="text1" w:themeTint="F2"/>
              </w:rPr>
              <w:t xml:space="preserve">a payment certified by the Project Manager is not paid by the </w:t>
            </w:r>
            <w:r w:rsidRPr="00465C52">
              <w:rPr>
                <w:rFonts w:eastAsia="Arial Narrow"/>
                <w:color w:val="0D0D0D" w:themeColor="text1" w:themeTint="F2"/>
                <w:szCs w:val="20"/>
              </w:rPr>
              <w:t>Employer</w:t>
            </w:r>
            <w:r w:rsidRPr="00465C52">
              <w:rPr>
                <w:color w:val="0D0D0D" w:themeColor="text1" w:themeTint="F2"/>
              </w:rPr>
              <w:t xml:space="preserve"> to the Contractor within 84 days of the date of the Project Manager’s certificate;</w:t>
            </w:r>
          </w:p>
          <w:p w14:paraId="28FF5AED" w14:textId="77777777" w:rsidR="00ED5291" w:rsidRPr="00465C52" w:rsidRDefault="00ED5291" w:rsidP="00151EF3">
            <w:pPr>
              <w:numPr>
                <w:ilvl w:val="0"/>
                <w:numId w:val="76"/>
              </w:numPr>
              <w:spacing w:before="120" w:after="120"/>
              <w:ind w:left="1142" w:hanging="540"/>
              <w:contextualSpacing/>
              <w:jc w:val="both"/>
              <w:rPr>
                <w:color w:val="0D0D0D" w:themeColor="text1" w:themeTint="F2"/>
              </w:rPr>
            </w:pPr>
            <w:r w:rsidRPr="00465C52">
              <w:rPr>
                <w:color w:val="0D0D0D" w:themeColor="text1" w:themeTint="F2"/>
              </w:rPr>
              <w:t xml:space="preserve">the Project Manager gives Notice that failure to correct a particular Defect is a fundamental breach of Contract and the Contractor fails to correct it within a reasonable </w:t>
            </w:r>
            <w:proofErr w:type="gramStart"/>
            <w:r w:rsidRPr="00465C52">
              <w:rPr>
                <w:color w:val="0D0D0D" w:themeColor="text1" w:themeTint="F2"/>
              </w:rPr>
              <w:t>period of time</w:t>
            </w:r>
            <w:proofErr w:type="gramEnd"/>
            <w:r w:rsidRPr="00465C52">
              <w:rPr>
                <w:color w:val="0D0D0D" w:themeColor="text1" w:themeTint="F2"/>
              </w:rPr>
              <w:t xml:space="preserve"> determined by the Project Manager;</w:t>
            </w:r>
          </w:p>
          <w:p w14:paraId="674FEBBF" w14:textId="77777777" w:rsidR="00ED5291" w:rsidRPr="00465C52" w:rsidRDefault="00ED5291" w:rsidP="00151EF3">
            <w:pPr>
              <w:numPr>
                <w:ilvl w:val="0"/>
                <w:numId w:val="76"/>
              </w:numPr>
              <w:spacing w:before="120" w:after="120"/>
              <w:ind w:left="1142" w:hanging="540"/>
              <w:contextualSpacing/>
              <w:jc w:val="both"/>
              <w:rPr>
                <w:color w:val="0D0D0D" w:themeColor="text1" w:themeTint="F2"/>
                <w:spacing w:val="-4"/>
              </w:rPr>
            </w:pPr>
            <w:r w:rsidRPr="00465C52">
              <w:rPr>
                <w:color w:val="0D0D0D" w:themeColor="text1" w:themeTint="F2"/>
                <w:spacing w:val="-4"/>
              </w:rPr>
              <w:t xml:space="preserve">the </w:t>
            </w:r>
            <w:r w:rsidRPr="00465C52">
              <w:rPr>
                <w:rFonts w:eastAsia="Arial Narrow"/>
                <w:color w:val="0D0D0D" w:themeColor="text1" w:themeTint="F2"/>
                <w:szCs w:val="20"/>
              </w:rPr>
              <w:t>Contractor</w:t>
            </w:r>
            <w:r w:rsidRPr="00465C52">
              <w:rPr>
                <w:color w:val="0D0D0D" w:themeColor="text1" w:themeTint="F2"/>
                <w:spacing w:val="-4"/>
              </w:rPr>
              <w:t xml:space="preserve"> does not maintain a Security, which is required; </w:t>
            </w:r>
          </w:p>
          <w:p w14:paraId="0013DA54" w14:textId="77777777" w:rsidR="00ED5291" w:rsidRPr="00465C52" w:rsidRDefault="00ED5291" w:rsidP="00151EF3">
            <w:pPr>
              <w:numPr>
                <w:ilvl w:val="0"/>
                <w:numId w:val="76"/>
              </w:numPr>
              <w:spacing w:before="120" w:after="120"/>
              <w:ind w:left="1142" w:hanging="540"/>
              <w:contextualSpacing/>
              <w:jc w:val="both"/>
              <w:rPr>
                <w:color w:val="0D0D0D" w:themeColor="text1" w:themeTint="F2"/>
              </w:rPr>
            </w:pPr>
            <w:r w:rsidRPr="00465C52">
              <w:rPr>
                <w:color w:val="0D0D0D" w:themeColor="text1" w:themeTint="F2"/>
              </w:rPr>
              <w:t xml:space="preserve">the Contractor has delayed the completion of the Works by the </w:t>
            </w:r>
            <w:r w:rsidRPr="00465C52">
              <w:rPr>
                <w:rFonts w:eastAsia="Arial Narrow"/>
                <w:color w:val="0D0D0D" w:themeColor="text1" w:themeTint="F2"/>
                <w:szCs w:val="20"/>
              </w:rPr>
              <w:t>number</w:t>
            </w:r>
            <w:r w:rsidRPr="00465C52">
              <w:rPr>
                <w:color w:val="0D0D0D" w:themeColor="text1" w:themeTint="F2"/>
              </w:rPr>
              <w:t xml:space="preserve"> of days for which the maximum </w:t>
            </w:r>
            <w:proofErr w:type="gramStart"/>
            <w:r w:rsidRPr="00465C52">
              <w:rPr>
                <w:color w:val="0D0D0D" w:themeColor="text1" w:themeTint="F2"/>
              </w:rPr>
              <w:t>amount</w:t>
            </w:r>
            <w:proofErr w:type="gramEnd"/>
            <w:r w:rsidRPr="00465C52">
              <w:rPr>
                <w:color w:val="0D0D0D" w:themeColor="text1" w:themeTint="F2"/>
              </w:rPr>
              <w:t xml:space="preserve"> of liquidated damages can be paid, as </w:t>
            </w:r>
            <w:r w:rsidRPr="00465C52">
              <w:rPr>
                <w:b/>
                <w:color w:val="0D0D0D" w:themeColor="text1" w:themeTint="F2"/>
              </w:rPr>
              <w:t>defined in the PCC</w:t>
            </w:r>
            <w:r w:rsidRPr="00465C52">
              <w:rPr>
                <w:color w:val="0D0D0D" w:themeColor="text1" w:themeTint="F2"/>
              </w:rPr>
              <w:t>; or</w:t>
            </w:r>
          </w:p>
          <w:p w14:paraId="14AB7720" w14:textId="77777777" w:rsidR="00ED5291" w:rsidRPr="00465C52" w:rsidRDefault="00ED5291" w:rsidP="00151EF3">
            <w:pPr>
              <w:numPr>
                <w:ilvl w:val="0"/>
                <w:numId w:val="76"/>
              </w:numPr>
              <w:spacing w:before="120" w:after="120"/>
              <w:ind w:left="1142" w:hanging="540"/>
              <w:contextualSpacing/>
              <w:jc w:val="both"/>
              <w:rPr>
                <w:color w:val="0D0D0D" w:themeColor="text1" w:themeTint="F2"/>
              </w:rPr>
            </w:pPr>
            <w:r w:rsidRPr="00465C52">
              <w:rPr>
                <w:color w:val="0D0D0D" w:themeColor="text1" w:themeTint="F2"/>
              </w:rPr>
              <w:t xml:space="preserve">if the Contractor, in the judgment of the Employer has engaged in Fraud and Corruption, as defined in   paragraph 2.2 </w:t>
            </w:r>
            <w:proofErr w:type="spellStart"/>
            <w:r w:rsidRPr="00465C52">
              <w:rPr>
                <w:color w:val="0D0D0D" w:themeColor="text1" w:themeTint="F2"/>
              </w:rPr>
              <w:t>a</w:t>
            </w:r>
            <w:proofErr w:type="spellEnd"/>
            <w:r w:rsidRPr="00465C52">
              <w:rPr>
                <w:color w:val="0D0D0D" w:themeColor="text1" w:themeTint="F2"/>
              </w:rPr>
              <w:t xml:space="preserve"> of the Appendix A to the GCC, in competing for or in executing the Contract, then the Employer may, after giving fourteen (14) days written notice to the Contractor, terminate the Contract and expel him from the Site.</w:t>
            </w:r>
          </w:p>
          <w:p w14:paraId="1105B95B"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Notwithstanding the above, the Employer may terminate the Contract for convenience.</w:t>
            </w:r>
          </w:p>
        </w:tc>
      </w:tr>
      <w:tr w:rsidR="0016255D" w:rsidRPr="00465C52" w14:paraId="4AECAB5F" w14:textId="77777777" w:rsidTr="004B5A5B">
        <w:trPr>
          <w:gridAfter w:val="1"/>
          <w:wAfter w:w="76" w:type="pct"/>
        </w:trPr>
        <w:tc>
          <w:tcPr>
            <w:tcW w:w="1154" w:type="pct"/>
          </w:tcPr>
          <w:p w14:paraId="7C6A9ACF" w14:textId="77777777" w:rsidR="00ED5291" w:rsidRPr="00465C52" w:rsidRDefault="00ED5291" w:rsidP="00347DB2">
            <w:pPr>
              <w:pStyle w:val="Section8-Clauses"/>
              <w:tabs>
                <w:tab w:val="clear" w:pos="360"/>
              </w:tabs>
              <w:spacing w:before="120" w:after="120"/>
              <w:contextualSpacing/>
              <w:rPr>
                <w:color w:val="0D0D0D" w:themeColor="text1" w:themeTint="F2"/>
              </w:rPr>
            </w:pPr>
          </w:p>
        </w:tc>
        <w:tc>
          <w:tcPr>
            <w:tcW w:w="3770" w:type="pct"/>
          </w:tcPr>
          <w:p w14:paraId="20C1EEA3"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If the Contract is terminated, the Contractor shall stop work immediately, make the Site safe and secure, and leave the Site as soon as reasonably possible.</w:t>
            </w:r>
          </w:p>
        </w:tc>
      </w:tr>
      <w:tr w:rsidR="0016255D" w:rsidRPr="00465C52" w14:paraId="30AFED19" w14:textId="77777777" w:rsidTr="004B5A5B">
        <w:trPr>
          <w:gridAfter w:val="1"/>
          <w:wAfter w:w="76" w:type="pct"/>
        </w:trPr>
        <w:tc>
          <w:tcPr>
            <w:tcW w:w="1154" w:type="pct"/>
          </w:tcPr>
          <w:p w14:paraId="74773247" w14:textId="77777777" w:rsidR="00ED5291" w:rsidRPr="00465C52" w:rsidRDefault="00ED5291" w:rsidP="00347DB2">
            <w:pPr>
              <w:pStyle w:val="Section8-Clauses"/>
              <w:tabs>
                <w:tab w:val="clear" w:pos="360"/>
              </w:tabs>
              <w:spacing w:before="120" w:after="120"/>
              <w:contextualSpacing/>
              <w:rPr>
                <w:color w:val="0D0D0D" w:themeColor="text1" w:themeTint="F2"/>
              </w:rPr>
            </w:pPr>
          </w:p>
        </w:tc>
        <w:tc>
          <w:tcPr>
            <w:tcW w:w="3770" w:type="pct"/>
          </w:tcPr>
          <w:p w14:paraId="1BD0B4AC" w14:textId="16B79620"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When either party to the Contract gives notice of a breach of Contract to the Project Manager for a cause other than those listed under GCC Sub-Clause </w:t>
            </w:r>
            <w:r w:rsidR="00773540" w:rsidRPr="00465C52">
              <w:rPr>
                <w:color w:val="0D0D0D" w:themeColor="text1" w:themeTint="F2"/>
              </w:rPr>
              <w:t>61</w:t>
            </w:r>
            <w:r w:rsidRPr="00465C52">
              <w:rPr>
                <w:color w:val="0D0D0D" w:themeColor="text1" w:themeTint="F2"/>
              </w:rPr>
              <w:t>.2 above, the Project Manager shall decide whether the breach is fundamental or not.</w:t>
            </w:r>
          </w:p>
        </w:tc>
      </w:tr>
      <w:tr w:rsidR="0016255D" w:rsidRPr="00465C52" w14:paraId="26E06F13" w14:textId="77777777" w:rsidTr="004B5A5B">
        <w:trPr>
          <w:gridAfter w:val="1"/>
          <w:wAfter w:w="76" w:type="pct"/>
        </w:trPr>
        <w:tc>
          <w:tcPr>
            <w:tcW w:w="1154" w:type="pct"/>
            <w:tcBorders>
              <w:left w:val="nil"/>
              <w:bottom w:val="nil"/>
              <w:right w:val="nil"/>
            </w:tcBorders>
          </w:tcPr>
          <w:p w14:paraId="68279DEA" w14:textId="77777777"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71" w:name="_Toc333923285"/>
            <w:bookmarkStart w:id="972" w:name="_Toc497228269"/>
            <w:bookmarkStart w:id="973" w:name="_Toc25317404"/>
            <w:r w:rsidRPr="00465C52">
              <w:rPr>
                <w:color w:val="0D0D0D" w:themeColor="text1" w:themeTint="F2"/>
              </w:rPr>
              <w:t>Payment upon Termination</w:t>
            </w:r>
            <w:bookmarkEnd w:id="971"/>
            <w:bookmarkEnd w:id="972"/>
            <w:bookmarkEnd w:id="973"/>
          </w:p>
        </w:tc>
        <w:tc>
          <w:tcPr>
            <w:tcW w:w="3770" w:type="pct"/>
            <w:tcBorders>
              <w:left w:val="nil"/>
              <w:bottom w:val="nil"/>
              <w:right w:val="nil"/>
            </w:tcBorders>
          </w:tcPr>
          <w:p w14:paraId="52E1FEEF"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 xml:space="preserve">If the Contract is terminated because of a fundamental breach of Contract by the Contractor, the Project Manager shall issue a certificate for the value of the work done and Materials ordered </w:t>
            </w:r>
            <w:proofErr w:type="gramStart"/>
            <w:r w:rsidRPr="00465C52">
              <w:rPr>
                <w:color w:val="0D0D0D" w:themeColor="text1" w:themeTint="F2"/>
              </w:rPr>
              <w:t>less</w:t>
            </w:r>
            <w:proofErr w:type="gramEnd"/>
            <w:r w:rsidRPr="00465C52">
              <w:rPr>
                <w:color w:val="0D0D0D" w:themeColor="text1" w:themeTint="F2"/>
              </w:rPr>
              <w:t xml:space="preserve"> advance payments received up to the date of the issue of the certificate and less the percentage to apply to the value of the work not completed, as </w:t>
            </w:r>
            <w:r w:rsidRPr="00465C52">
              <w:rPr>
                <w:b/>
                <w:color w:val="0D0D0D" w:themeColor="text1" w:themeTint="F2"/>
              </w:rPr>
              <w:t>specified in the PCC.</w:t>
            </w:r>
            <w:r w:rsidRPr="00465C52">
              <w:rPr>
                <w:color w:val="0D0D0D" w:themeColor="text1" w:themeTint="F2"/>
              </w:rPr>
              <w:t xml:space="preserve"> Additional Liquidated Damages shall not apply.  If the total amount due to the Employer exceeds any payment due to the Contractor, the difference shall be a debt payable to the Employer.</w:t>
            </w:r>
          </w:p>
          <w:p w14:paraId="42FE0A5D"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If the Contract is terminated for the Employer’s convenience or because of a fundamental breach of Contract by the Employer, the Project Manager shall issue a certificate for the value of the work done, Materials ordered, the reasonable cost of removal of Equipment, repatriation of the Contractor’s personnel employed solely on the Works, and the Contractor’s costs of protecting and securing the Works, and less advance payments received up to the date of the certificate.</w:t>
            </w:r>
          </w:p>
        </w:tc>
      </w:tr>
      <w:tr w:rsidR="0016255D" w:rsidRPr="00465C52" w14:paraId="393ABF0E" w14:textId="77777777" w:rsidTr="004B5A5B">
        <w:trPr>
          <w:gridAfter w:val="1"/>
          <w:wAfter w:w="76" w:type="pct"/>
        </w:trPr>
        <w:tc>
          <w:tcPr>
            <w:tcW w:w="1154" w:type="pct"/>
            <w:tcBorders>
              <w:top w:val="nil"/>
              <w:left w:val="nil"/>
              <w:bottom w:val="nil"/>
              <w:right w:val="nil"/>
            </w:tcBorders>
          </w:tcPr>
          <w:p w14:paraId="0B11E4DA" w14:textId="77777777"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74" w:name="_Toc333923286"/>
            <w:bookmarkStart w:id="975" w:name="_Toc497228270"/>
            <w:bookmarkStart w:id="976" w:name="_Toc25317405"/>
            <w:r w:rsidRPr="00465C52">
              <w:rPr>
                <w:color w:val="0D0D0D" w:themeColor="text1" w:themeTint="F2"/>
              </w:rPr>
              <w:t>Property</w:t>
            </w:r>
            <w:bookmarkEnd w:id="974"/>
            <w:bookmarkEnd w:id="975"/>
            <w:bookmarkEnd w:id="976"/>
          </w:p>
        </w:tc>
        <w:tc>
          <w:tcPr>
            <w:tcW w:w="3770" w:type="pct"/>
            <w:tcBorders>
              <w:top w:val="nil"/>
              <w:left w:val="nil"/>
              <w:bottom w:val="nil"/>
              <w:right w:val="nil"/>
            </w:tcBorders>
          </w:tcPr>
          <w:p w14:paraId="48853478"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All Materials on the Site, Plant, Equipment, Temporary Works, and Works shall be deemed to be the property of the Employer if the Contract is terminated because of the Contractor’s default.</w:t>
            </w:r>
          </w:p>
        </w:tc>
      </w:tr>
      <w:tr w:rsidR="0016255D" w:rsidRPr="00465C52" w14:paraId="570A11F9" w14:textId="77777777" w:rsidTr="004B5A5B">
        <w:trPr>
          <w:gridAfter w:val="1"/>
          <w:wAfter w:w="76" w:type="pct"/>
        </w:trPr>
        <w:tc>
          <w:tcPr>
            <w:tcW w:w="1154" w:type="pct"/>
            <w:tcBorders>
              <w:top w:val="nil"/>
              <w:left w:val="nil"/>
              <w:bottom w:val="nil"/>
              <w:right w:val="nil"/>
            </w:tcBorders>
          </w:tcPr>
          <w:p w14:paraId="1DC03F4D" w14:textId="77777777"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77" w:name="_Toc333923287"/>
            <w:bookmarkStart w:id="978" w:name="_Toc497228271"/>
            <w:bookmarkStart w:id="979" w:name="_Toc25317406"/>
            <w:r w:rsidRPr="00465C52">
              <w:rPr>
                <w:color w:val="0D0D0D" w:themeColor="text1" w:themeTint="F2"/>
              </w:rPr>
              <w:t>Release from Performance</w:t>
            </w:r>
            <w:bookmarkEnd w:id="977"/>
            <w:bookmarkEnd w:id="978"/>
            <w:bookmarkEnd w:id="979"/>
          </w:p>
        </w:tc>
        <w:tc>
          <w:tcPr>
            <w:tcW w:w="3770" w:type="pct"/>
            <w:tcBorders>
              <w:top w:val="nil"/>
              <w:left w:val="nil"/>
              <w:bottom w:val="nil"/>
              <w:right w:val="nil"/>
            </w:tcBorders>
          </w:tcPr>
          <w:p w14:paraId="73491DD3"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r w:rsidRPr="00465C52">
              <w:rPr>
                <w:color w:val="0D0D0D" w:themeColor="text1" w:themeTint="F2"/>
              </w:rPr>
              <w:t>If the Contract is frustrated by the outbreak of war or by any other event entirely outside the control of either the Employer or the Contractor, the Project Manager shall certify that the Contract has been frustrated. The Contractor shall make the Site safe and stop work as quickly as possible after receiving this certificate and shall be paid for all work carried out before receiving it and for any work carried out afterwards to which a commitment was made.</w:t>
            </w:r>
          </w:p>
        </w:tc>
      </w:tr>
      <w:tr w:rsidR="00C238D6" w:rsidRPr="00465C52" w14:paraId="0ADE3571" w14:textId="77777777" w:rsidTr="004B5A5B">
        <w:trPr>
          <w:gridAfter w:val="1"/>
          <w:wAfter w:w="76" w:type="pct"/>
          <w:cantSplit/>
        </w:trPr>
        <w:tc>
          <w:tcPr>
            <w:tcW w:w="1154" w:type="pct"/>
            <w:tcBorders>
              <w:top w:val="nil"/>
              <w:left w:val="nil"/>
              <w:bottom w:val="nil"/>
              <w:right w:val="nil"/>
            </w:tcBorders>
          </w:tcPr>
          <w:p w14:paraId="38607412" w14:textId="77777777" w:rsidR="00ED5291" w:rsidRPr="00465C52" w:rsidRDefault="00ED5291" w:rsidP="00347DB2">
            <w:pPr>
              <w:pStyle w:val="Section8-Clauses"/>
              <w:numPr>
                <w:ilvl w:val="0"/>
                <w:numId w:val="17"/>
              </w:numPr>
              <w:tabs>
                <w:tab w:val="clear" w:pos="360"/>
                <w:tab w:val="clear" w:pos="540"/>
              </w:tabs>
              <w:spacing w:before="120" w:after="120"/>
              <w:ind w:left="360" w:hanging="360"/>
              <w:contextualSpacing/>
              <w:rPr>
                <w:color w:val="0D0D0D" w:themeColor="text1" w:themeTint="F2"/>
              </w:rPr>
            </w:pPr>
            <w:bookmarkStart w:id="980" w:name="_Toc333923288"/>
            <w:bookmarkStart w:id="981" w:name="_Toc497228272"/>
            <w:bookmarkStart w:id="982" w:name="_Toc25317407"/>
            <w:r w:rsidRPr="00465C52">
              <w:rPr>
                <w:color w:val="0D0D0D" w:themeColor="text1" w:themeTint="F2"/>
              </w:rPr>
              <w:t>Suspension of Bank Loan or Credit</w:t>
            </w:r>
            <w:bookmarkEnd w:id="980"/>
            <w:bookmarkEnd w:id="981"/>
            <w:bookmarkEnd w:id="982"/>
          </w:p>
        </w:tc>
        <w:tc>
          <w:tcPr>
            <w:tcW w:w="3770" w:type="pct"/>
            <w:tcBorders>
              <w:top w:val="nil"/>
              <w:left w:val="nil"/>
              <w:bottom w:val="nil"/>
              <w:right w:val="nil"/>
            </w:tcBorders>
          </w:tcPr>
          <w:p w14:paraId="67519E9E" w14:textId="77777777" w:rsidR="00ED5291" w:rsidRPr="00465C52" w:rsidRDefault="00ED5291" w:rsidP="00347DB2">
            <w:pPr>
              <w:numPr>
                <w:ilvl w:val="1"/>
                <w:numId w:val="17"/>
              </w:numPr>
              <w:tabs>
                <w:tab w:val="clear" w:pos="918"/>
                <w:tab w:val="num" w:pos="540"/>
              </w:tabs>
              <w:suppressAutoHyphens/>
              <w:overflowPunct w:val="0"/>
              <w:autoSpaceDE w:val="0"/>
              <w:autoSpaceDN w:val="0"/>
              <w:adjustRightInd w:val="0"/>
              <w:spacing w:before="120" w:after="120"/>
              <w:ind w:left="540" w:right="36"/>
              <w:contextualSpacing/>
              <w:jc w:val="both"/>
              <w:textAlignment w:val="baseline"/>
              <w:rPr>
                <w:color w:val="0D0D0D" w:themeColor="text1" w:themeTint="F2"/>
              </w:rPr>
            </w:pPr>
            <w:proofErr w:type="gramStart"/>
            <w:r w:rsidRPr="00465C52">
              <w:rPr>
                <w:color w:val="0D0D0D" w:themeColor="text1" w:themeTint="F2"/>
              </w:rPr>
              <w:t>In the event that</w:t>
            </w:r>
            <w:proofErr w:type="gramEnd"/>
            <w:r w:rsidRPr="00465C52">
              <w:rPr>
                <w:color w:val="0D0D0D" w:themeColor="text1" w:themeTint="F2"/>
              </w:rPr>
              <w:t xml:space="preserve"> the Bank suspends the Loan or Credit to the Employer, from which part of the payments to the Contractor are being made:</w:t>
            </w:r>
          </w:p>
          <w:p w14:paraId="413F0990" w14:textId="77777777" w:rsidR="00ED5291" w:rsidRPr="00465C52" w:rsidRDefault="00ED5291" w:rsidP="00151EF3">
            <w:pPr>
              <w:numPr>
                <w:ilvl w:val="0"/>
                <w:numId w:val="75"/>
              </w:numPr>
              <w:spacing w:before="120" w:after="120"/>
              <w:ind w:left="1142" w:hanging="540"/>
              <w:contextualSpacing/>
              <w:jc w:val="both"/>
              <w:rPr>
                <w:color w:val="0D0D0D" w:themeColor="text1" w:themeTint="F2"/>
              </w:rPr>
            </w:pPr>
            <w:r w:rsidRPr="00465C52">
              <w:rPr>
                <w:color w:val="0D0D0D" w:themeColor="text1" w:themeTint="F2"/>
              </w:rPr>
              <w:t>The Employer is obligated to notify the Contractor of such suspension within 7 days of having received the Bank’s suspension notice.</w:t>
            </w:r>
          </w:p>
          <w:p w14:paraId="2A5E9DF3" w14:textId="1B127D12" w:rsidR="00ED5291" w:rsidRPr="00465C52" w:rsidRDefault="00ED5291" w:rsidP="00151EF3">
            <w:pPr>
              <w:numPr>
                <w:ilvl w:val="0"/>
                <w:numId w:val="75"/>
              </w:numPr>
              <w:spacing w:before="120" w:after="120"/>
              <w:ind w:left="1142" w:hanging="540"/>
              <w:contextualSpacing/>
              <w:jc w:val="both"/>
              <w:rPr>
                <w:color w:val="0D0D0D" w:themeColor="text1" w:themeTint="F2"/>
              </w:rPr>
            </w:pPr>
            <w:r w:rsidRPr="00465C52">
              <w:rPr>
                <w:color w:val="0D0D0D" w:themeColor="text1" w:themeTint="F2"/>
              </w:rPr>
              <w:t xml:space="preserve">If the Contractor has not received sums due to it within the 28 </w:t>
            </w:r>
            <w:r w:rsidRPr="00465C52">
              <w:rPr>
                <w:rFonts w:eastAsia="Arial Narrow"/>
                <w:color w:val="0D0D0D" w:themeColor="text1" w:themeTint="F2"/>
                <w:szCs w:val="20"/>
              </w:rPr>
              <w:t>days</w:t>
            </w:r>
            <w:r w:rsidRPr="00465C52">
              <w:rPr>
                <w:color w:val="0D0D0D" w:themeColor="text1" w:themeTint="F2"/>
              </w:rPr>
              <w:t xml:space="preserve"> for payment provided for in </w:t>
            </w:r>
            <w:r w:rsidR="00D64E4E" w:rsidRPr="00465C52">
              <w:rPr>
                <w:color w:val="0D0D0D" w:themeColor="text1" w:themeTint="F2"/>
              </w:rPr>
              <w:t xml:space="preserve">GCC </w:t>
            </w:r>
            <w:r w:rsidRPr="00465C52">
              <w:rPr>
                <w:color w:val="0D0D0D" w:themeColor="text1" w:themeTint="F2"/>
              </w:rPr>
              <w:t>Sub-Clause 45.1, the Contractor may immediately issue a 14-day termination notice.</w:t>
            </w:r>
          </w:p>
        </w:tc>
      </w:tr>
    </w:tbl>
    <w:p w14:paraId="09B4F271" w14:textId="77777777" w:rsidR="00ED5291" w:rsidRPr="00465C52" w:rsidRDefault="00ED5291" w:rsidP="00347DB2">
      <w:pPr>
        <w:contextualSpacing/>
        <w:jc w:val="center"/>
        <w:rPr>
          <w:b/>
          <w:color w:val="0D0D0D" w:themeColor="text1" w:themeTint="F2"/>
          <w:sz w:val="28"/>
        </w:rPr>
      </w:pPr>
    </w:p>
    <w:p w14:paraId="7DC589FA" w14:textId="77777777" w:rsidR="007B586E" w:rsidRPr="00465C52" w:rsidRDefault="007B586E" w:rsidP="00347DB2">
      <w:pPr>
        <w:contextualSpacing/>
        <w:rPr>
          <w:color w:val="0D0D0D" w:themeColor="text1" w:themeTint="F2"/>
        </w:rPr>
      </w:pPr>
    </w:p>
    <w:p w14:paraId="1E4B2D1D" w14:textId="77777777" w:rsidR="007A2405" w:rsidRPr="00465C52" w:rsidRDefault="007A2405" w:rsidP="00347DB2">
      <w:pPr>
        <w:contextualSpacing/>
        <w:rPr>
          <w:color w:val="0D0D0D" w:themeColor="text1" w:themeTint="F2"/>
        </w:rPr>
        <w:sectPr w:rsidR="007A2405" w:rsidRPr="00465C52" w:rsidSect="00733204">
          <w:headerReference w:type="even" r:id="rId68"/>
          <w:headerReference w:type="default" r:id="rId69"/>
          <w:headerReference w:type="first" r:id="rId70"/>
          <w:footnotePr>
            <w:numRestart w:val="eachSect"/>
          </w:footnotePr>
          <w:pgSz w:w="11909" w:h="16834" w:code="9"/>
          <w:pgMar w:top="1440" w:right="720" w:bottom="720" w:left="1440" w:header="720" w:footer="720" w:gutter="0"/>
          <w:cols w:space="720"/>
          <w:titlePg/>
          <w:docGrid w:linePitch="326"/>
        </w:sectPr>
      </w:pPr>
    </w:p>
    <w:p w14:paraId="450E7D96" w14:textId="77777777" w:rsidR="0063027C" w:rsidRPr="00465C52" w:rsidRDefault="0016430A" w:rsidP="00347DB2">
      <w:pPr>
        <w:contextualSpacing/>
        <w:jc w:val="center"/>
        <w:rPr>
          <w:b/>
          <w:color w:val="0D0D0D" w:themeColor="text1" w:themeTint="F2"/>
          <w:sz w:val="36"/>
          <w:szCs w:val="36"/>
        </w:rPr>
      </w:pPr>
      <w:r w:rsidRPr="00465C52">
        <w:rPr>
          <w:b/>
          <w:color w:val="0D0D0D" w:themeColor="text1" w:themeTint="F2"/>
          <w:sz w:val="36"/>
          <w:szCs w:val="36"/>
        </w:rPr>
        <w:lastRenderedPageBreak/>
        <w:t xml:space="preserve">APPENDIX </w:t>
      </w:r>
      <w:r w:rsidR="0063027C" w:rsidRPr="00465C52">
        <w:rPr>
          <w:b/>
          <w:color w:val="0D0D0D" w:themeColor="text1" w:themeTint="F2"/>
          <w:sz w:val="36"/>
          <w:szCs w:val="36"/>
        </w:rPr>
        <w:t>A</w:t>
      </w:r>
    </w:p>
    <w:p w14:paraId="57F4CB57" w14:textId="77777777" w:rsidR="0016430A" w:rsidRPr="00465C52" w:rsidRDefault="0016430A" w:rsidP="00347DB2">
      <w:pPr>
        <w:contextualSpacing/>
        <w:jc w:val="center"/>
        <w:rPr>
          <w:b/>
          <w:color w:val="0D0D0D" w:themeColor="text1" w:themeTint="F2"/>
          <w:sz w:val="36"/>
          <w:szCs w:val="36"/>
        </w:rPr>
      </w:pPr>
      <w:r w:rsidRPr="00465C52">
        <w:rPr>
          <w:b/>
          <w:color w:val="0D0D0D" w:themeColor="text1" w:themeTint="F2"/>
          <w:sz w:val="36"/>
          <w:szCs w:val="36"/>
        </w:rPr>
        <w:t>TO GENERAL CONDITIONS</w:t>
      </w:r>
    </w:p>
    <w:p w14:paraId="6529BF5D" w14:textId="77777777" w:rsidR="00EA4368" w:rsidRPr="00465C52" w:rsidRDefault="00EA4368" w:rsidP="00347DB2">
      <w:pPr>
        <w:contextualSpacing/>
        <w:jc w:val="center"/>
        <w:rPr>
          <w:b/>
          <w:color w:val="0D0D0D" w:themeColor="text1" w:themeTint="F2"/>
          <w:sz w:val="18"/>
          <w:szCs w:val="18"/>
        </w:rPr>
      </w:pPr>
    </w:p>
    <w:p w14:paraId="0D9F4F2B" w14:textId="77777777" w:rsidR="007A2405" w:rsidRPr="00465C52" w:rsidRDefault="007A2405" w:rsidP="00347DB2">
      <w:pPr>
        <w:contextualSpacing/>
        <w:jc w:val="center"/>
        <w:rPr>
          <w:b/>
          <w:color w:val="0D0D0D" w:themeColor="text1" w:themeTint="F2"/>
          <w:sz w:val="36"/>
          <w:szCs w:val="36"/>
        </w:rPr>
      </w:pPr>
      <w:r w:rsidRPr="00465C52">
        <w:rPr>
          <w:b/>
          <w:color w:val="0D0D0D" w:themeColor="text1" w:themeTint="F2"/>
          <w:sz w:val="36"/>
          <w:szCs w:val="36"/>
        </w:rPr>
        <w:t>Fraud and Corruption</w:t>
      </w:r>
    </w:p>
    <w:p w14:paraId="33ACEC2E" w14:textId="77777777" w:rsidR="004850CE" w:rsidRPr="00465C52" w:rsidRDefault="004850CE" w:rsidP="00347DB2">
      <w:pPr>
        <w:contextualSpacing/>
        <w:jc w:val="center"/>
        <w:rPr>
          <w:b/>
          <w:i/>
          <w:color w:val="0D0D0D" w:themeColor="text1" w:themeTint="F2"/>
        </w:rPr>
      </w:pPr>
      <w:r w:rsidRPr="00465C52">
        <w:rPr>
          <w:b/>
          <w:i/>
          <w:color w:val="0D0D0D" w:themeColor="text1" w:themeTint="F2"/>
        </w:rPr>
        <w:t>(Text in this Appendix shall not be modified)</w:t>
      </w:r>
    </w:p>
    <w:p w14:paraId="0BED6619" w14:textId="77777777" w:rsidR="004850CE" w:rsidRPr="00465C52" w:rsidRDefault="004850CE" w:rsidP="00347DB2">
      <w:pPr>
        <w:contextualSpacing/>
        <w:jc w:val="center"/>
        <w:rPr>
          <w:color w:val="0D0D0D" w:themeColor="text1" w:themeTint="F2"/>
        </w:rPr>
      </w:pPr>
    </w:p>
    <w:p w14:paraId="2D728834" w14:textId="77777777" w:rsidR="007A2405" w:rsidRPr="00465C52" w:rsidRDefault="007A2405" w:rsidP="00151EF3">
      <w:pPr>
        <w:numPr>
          <w:ilvl w:val="0"/>
          <w:numId w:val="45"/>
        </w:numPr>
        <w:spacing w:after="160"/>
        <w:ind w:left="360"/>
        <w:contextualSpacing/>
        <w:jc w:val="both"/>
        <w:rPr>
          <w:rFonts w:eastAsiaTheme="minorHAnsi"/>
          <w:b/>
          <w:color w:val="0D0D0D" w:themeColor="text1" w:themeTint="F2"/>
        </w:rPr>
      </w:pPr>
      <w:r w:rsidRPr="00465C52">
        <w:rPr>
          <w:rFonts w:eastAsiaTheme="minorHAnsi"/>
          <w:b/>
          <w:color w:val="0D0D0D" w:themeColor="text1" w:themeTint="F2"/>
        </w:rPr>
        <w:t>Purpose</w:t>
      </w:r>
    </w:p>
    <w:p w14:paraId="1DDFF26F" w14:textId="77777777" w:rsidR="007A2405" w:rsidRPr="00465C52" w:rsidRDefault="007A2405" w:rsidP="00151EF3">
      <w:pPr>
        <w:pStyle w:val="ListParagraph"/>
        <w:numPr>
          <w:ilvl w:val="1"/>
          <w:numId w:val="45"/>
        </w:numPr>
        <w:spacing w:after="160"/>
        <w:ind w:left="360"/>
        <w:jc w:val="both"/>
        <w:rPr>
          <w:rFonts w:eastAsiaTheme="minorHAnsi"/>
          <w:color w:val="0D0D0D" w:themeColor="text1" w:themeTint="F2"/>
        </w:rPr>
      </w:pPr>
      <w:r w:rsidRPr="00465C52">
        <w:rPr>
          <w:rFonts w:eastAsiaTheme="minorHAnsi"/>
          <w:color w:val="0D0D0D" w:themeColor="text1" w:themeTint="F2"/>
        </w:rPr>
        <w:t>The Bank’s Anti-Corruption Guidelines and this annex apply with respect to procurement under Bank Investment Project Financing operations.</w:t>
      </w:r>
    </w:p>
    <w:p w14:paraId="33644100" w14:textId="77777777" w:rsidR="007A2405" w:rsidRPr="00465C52" w:rsidRDefault="007A2405" w:rsidP="00151EF3">
      <w:pPr>
        <w:numPr>
          <w:ilvl w:val="0"/>
          <w:numId w:val="45"/>
        </w:numPr>
        <w:spacing w:after="160"/>
        <w:ind w:left="360"/>
        <w:contextualSpacing/>
        <w:jc w:val="both"/>
        <w:rPr>
          <w:rFonts w:eastAsiaTheme="minorHAnsi"/>
          <w:b/>
          <w:color w:val="0D0D0D" w:themeColor="text1" w:themeTint="F2"/>
        </w:rPr>
      </w:pPr>
      <w:r w:rsidRPr="00465C52">
        <w:rPr>
          <w:rFonts w:eastAsiaTheme="minorHAnsi"/>
          <w:b/>
          <w:color w:val="0D0D0D" w:themeColor="text1" w:themeTint="F2"/>
        </w:rPr>
        <w:t>Requirements</w:t>
      </w:r>
    </w:p>
    <w:p w14:paraId="281E6B14" w14:textId="1D35DA2A" w:rsidR="007A2405" w:rsidRPr="00465C52" w:rsidRDefault="007A2405" w:rsidP="00151EF3">
      <w:pPr>
        <w:pStyle w:val="ListParagraph"/>
        <w:numPr>
          <w:ilvl w:val="0"/>
          <w:numId w:val="46"/>
        </w:numPr>
        <w:autoSpaceDE w:val="0"/>
        <w:autoSpaceDN w:val="0"/>
        <w:adjustRightInd w:val="0"/>
        <w:spacing w:after="120"/>
        <w:jc w:val="both"/>
        <w:rPr>
          <w:rFonts w:eastAsiaTheme="minorHAnsi"/>
          <w:color w:val="0D0D0D" w:themeColor="text1" w:themeTint="F2"/>
        </w:rPr>
      </w:pPr>
      <w:r w:rsidRPr="00465C52">
        <w:rPr>
          <w:rFonts w:eastAsiaTheme="minorHAnsi"/>
          <w:color w:val="0D0D0D" w:themeColor="text1" w:themeTint="F2"/>
        </w:rPr>
        <w:t xml:space="preserve">The Bank requires that Borrowers (including beneficiaries of Bank financing); bidders </w:t>
      </w:r>
      <w:r w:rsidR="005D0FE4" w:rsidRPr="00465C52">
        <w:rPr>
          <w:rFonts w:eastAsiaTheme="minorHAnsi"/>
          <w:color w:val="0D0D0D" w:themeColor="text1" w:themeTint="F2"/>
        </w:rPr>
        <w:t>(applicants/proposers</w:t>
      </w:r>
      <w:r w:rsidR="00426B3D" w:rsidRPr="00465C52">
        <w:rPr>
          <w:rFonts w:eastAsiaTheme="minorHAnsi"/>
          <w:color w:val="0D0D0D" w:themeColor="text1" w:themeTint="F2"/>
        </w:rPr>
        <w:t>), consultants</w:t>
      </w:r>
      <w:r w:rsidRPr="00465C52">
        <w:rPr>
          <w:rFonts w:eastAsiaTheme="minorHAnsi"/>
          <w:color w:val="0D0D0D" w:themeColor="text1" w:themeTint="F2"/>
        </w:rPr>
        <w:t>, contractors and suppliers; any sub-contractors, sub-consultants, service providers or suppliers; any agents (whether declared or not); and any of their personnel, observe the highest standard of ethics during the procurement process, selection and contract execution of Bank-financed contracts, and refrain from Fraud and Corruption.</w:t>
      </w:r>
    </w:p>
    <w:p w14:paraId="31FE9C15" w14:textId="77777777" w:rsidR="007A2405" w:rsidRPr="00465C52" w:rsidRDefault="007A2405" w:rsidP="00151EF3">
      <w:pPr>
        <w:pStyle w:val="ListParagraph"/>
        <w:numPr>
          <w:ilvl w:val="0"/>
          <w:numId w:val="46"/>
        </w:numPr>
        <w:autoSpaceDE w:val="0"/>
        <w:autoSpaceDN w:val="0"/>
        <w:adjustRightInd w:val="0"/>
        <w:spacing w:after="120"/>
        <w:jc w:val="both"/>
        <w:rPr>
          <w:rFonts w:eastAsiaTheme="minorHAnsi"/>
          <w:color w:val="0D0D0D" w:themeColor="text1" w:themeTint="F2"/>
        </w:rPr>
      </w:pPr>
      <w:r w:rsidRPr="00465C52">
        <w:rPr>
          <w:rFonts w:eastAsiaTheme="minorHAnsi"/>
          <w:color w:val="0D0D0D" w:themeColor="text1" w:themeTint="F2"/>
        </w:rPr>
        <w:t>To this end, the Bank:</w:t>
      </w:r>
    </w:p>
    <w:p w14:paraId="0FB6A5DA" w14:textId="77777777" w:rsidR="007A2405" w:rsidRPr="00465C52" w:rsidRDefault="007A2405" w:rsidP="00151EF3">
      <w:pPr>
        <w:numPr>
          <w:ilvl w:val="0"/>
          <w:numId w:val="47"/>
        </w:numPr>
        <w:autoSpaceDE w:val="0"/>
        <w:autoSpaceDN w:val="0"/>
        <w:adjustRightInd w:val="0"/>
        <w:spacing w:after="120"/>
        <w:ind w:left="810"/>
        <w:contextualSpacing/>
        <w:jc w:val="both"/>
        <w:rPr>
          <w:rFonts w:eastAsiaTheme="minorHAnsi"/>
          <w:color w:val="0D0D0D" w:themeColor="text1" w:themeTint="F2"/>
        </w:rPr>
      </w:pPr>
      <w:r w:rsidRPr="00465C52">
        <w:rPr>
          <w:rFonts w:eastAsiaTheme="minorHAnsi"/>
          <w:color w:val="0D0D0D" w:themeColor="text1" w:themeTint="F2"/>
        </w:rPr>
        <w:t>Defines, for the purposes of this provision, the terms set forth below as follows:</w:t>
      </w:r>
    </w:p>
    <w:p w14:paraId="6D0555F6" w14:textId="77777777" w:rsidR="007A2405" w:rsidRPr="00465C52" w:rsidRDefault="007A2405" w:rsidP="00151EF3">
      <w:pPr>
        <w:numPr>
          <w:ilvl w:val="0"/>
          <w:numId w:val="48"/>
        </w:numPr>
        <w:autoSpaceDE w:val="0"/>
        <w:autoSpaceDN w:val="0"/>
        <w:adjustRightInd w:val="0"/>
        <w:spacing w:after="120"/>
        <w:contextualSpacing/>
        <w:jc w:val="both"/>
        <w:rPr>
          <w:rFonts w:eastAsiaTheme="minorHAnsi"/>
          <w:color w:val="0D0D0D" w:themeColor="text1" w:themeTint="F2"/>
        </w:rPr>
      </w:pPr>
      <w:r w:rsidRPr="00465C52">
        <w:rPr>
          <w:rFonts w:eastAsiaTheme="minorHAnsi"/>
          <w:color w:val="0D0D0D" w:themeColor="text1" w:themeTint="F2"/>
        </w:rPr>
        <w:t>“</w:t>
      </w:r>
      <w:proofErr w:type="gramStart"/>
      <w:r w:rsidRPr="00465C52">
        <w:rPr>
          <w:rFonts w:eastAsiaTheme="minorHAnsi"/>
          <w:color w:val="0D0D0D" w:themeColor="text1" w:themeTint="F2"/>
        </w:rPr>
        <w:t>corrupt</w:t>
      </w:r>
      <w:proofErr w:type="gramEnd"/>
      <w:r w:rsidRPr="00465C52">
        <w:rPr>
          <w:rFonts w:eastAsiaTheme="minorHAnsi"/>
          <w:color w:val="0D0D0D" w:themeColor="text1" w:themeTint="F2"/>
        </w:rPr>
        <w:t xml:space="preserve"> practice” is the offering, giving, receiving, or soliciting, directly or indirectly, of anything of value to influence improperly the actions of another party;</w:t>
      </w:r>
    </w:p>
    <w:p w14:paraId="00BFC04C" w14:textId="77777777" w:rsidR="007A2405" w:rsidRPr="00465C52" w:rsidRDefault="007A2405" w:rsidP="00151EF3">
      <w:pPr>
        <w:numPr>
          <w:ilvl w:val="0"/>
          <w:numId w:val="48"/>
        </w:numPr>
        <w:autoSpaceDE w:val="0"/>
        <w:autoSpaceDN w:val="0"/>
        <w:adjustRightInd w:val="0"/>
        <w:spacing w:after="120"/>
        <w:ind w:left="1980" w:hanging="180"/>
        <w:contextualSpacing/>
        <w:jc w:val="both"/>
        <w:rPr>
          <w:rFonts w:eastAsiaTheme="minorHAnsi"/>
          <w:color w:val="0D0D0D" w:themeColor="text1" w:themeTint="F2"/>
        </w:rPr>
      </w:pPr>
      <w:r w:rsidRPr="00465C52">
        <w:rPr>
          <w:rFonts w:eastAsiaTheme="minorHAnsi"/>
          <w:color w:val="0D0D0D" w:themeColor="text1" w:themeTint="F2"/>
        </w:rPr>
        <w:t>“</w:t>
      </w:r>
      <w:proofErr w:type="gramStart"/>
      <w:r w:rsidRPr="00465C52">
        <w:rPr>
          <w:rFonts w:eastAsiaTheme="minorHAnsi"/>
          <w:color w:val="0D0D0D" w:themeColor="text1" w:themeTint="F2"/>
        </w:rPr>
        <w:t>fraudulent</w:t>
      </w:r>
      <w:proofErr w:type="gramEnd"/>
      <w:r w:rsidRPr="00465C52">
        <w:rPr>
          <w:rFonts w:eastAsiaTheme="minorHAnsi"/>
          <w:color w:val="0D0D0D" w:themeColor="text1" w:themeTint="F2"/>
        </w:rPr>
        <w:t xml:space="preserve"> practice” is any act or omission, including misrepresentation, that knowingly or recklessly misleads, or attempts to mislead, a party to obtain financial or other benefit or to avoid an obligation;</w:t>
      </w:r>
    </w:p>
    <w:p w14:paraId="5740D5E3" w14:textId="77777777" w:rsidR="007A2405" w:rsidRPr="00465C52" w:rsidRDefault="007A2405" w:rsidP="00151EF3">
      <w:pPr>
        <w:numPr>
          <w:ilvl w:val="0"/>
          <w:numId w:val="48"/>
        </w:numPr>
        <w:autoSpaceDE w:val="0"/>
        <w:autoSpaceDN w:val="0"/>
        <w:adjustRightInd w:val="0"/>
        <w:spacing w:after="120"/>
        <w:ind w:left="1980" w:hanging="180"/>
        <w:contextualSpacing/>
        <w:jc w:val="both"/>
        <w:rPr>
          <w:rFonts w:eastAsiaTheme="minorHAnsi"/>
          <w:color w:val="0D0D0D" w:themeColor="text1" w:themeTint="F2"/>
        </w:rPr>
      </w:pPr>
      <w:r w:rsidRPr="00465C52">
        <w:rPr>
          <w:rFonts w:eastAsiaTheme="minorHAnsi"/>
          <w:color w:val="0D0D0D" w:themeColor="text1" w:themeTint="F2"/>
        </w:rPr>
        <w:t>“</w:t>
      </w:r>
      <w:proofErr w:type="gramStart"/>
      <w:r w:rsidRPr="00465C52">
        <w:rPr>
          <w:rFonts w:eastAsiaTheme="minorHAnsi"/>
          <w:color w:val="0D0D0D" w:themeColor="text1" w:themeTint="F2"/>
        </w:rPr>
        <w:t>collusive</w:t>
      </w:r>
      <w:proofErr w:type="gramEnd"/>
      <w:r w:rsidRPr="00465C52">
        <w:rPr>
          <w:rFonts w:eastAsiaTheme="minorHAnsi"/>
          <w:color w:val="0D0D0D" w:themeColor="text1" w:themeTint="F2"/>
        </w:rPr>
        <w:t xml:space="preserve"> practice” is an arrangement between two or more parties designed to achieve an improper purpose, including to influence improperly the actions of another party;</w:t>
      </w:r>
    </w:p>
    <w:p w14:paraId="6D5A3ABB" w14:textId="77777777" w:rsidR="007A2405" w:rsidRPr="00465C52" w:rsidRDefault="007A2405" w:rsidP="00151EF3">
      <w:pPr>
        <w:numPr>
          <w:ilvl w:val="0"/>
          <w:numId w:val="48"/>
        </w:numPr>
        <w:autoSpaceDE w:val="0"/>
        <w:autoSpaceDN w:val="0"/>
        <w:adjustRightInd w:val="0"/>
        <w:spacing w:after="120"/>
        <w:ind w:left="1980" w:hanging="180"/>
        <w:contextualSpacing/>
        <w:jc w:val="both"/>
        <w:rPr>
          <w:rFonts w:eastAsiaTheme="minorHAnsi"/>
          <w:color w:val="0D0D0D" w:themeColor="text1" w:themeTint="F2"/>
        </w:rPr>
      </w:pPr>
      <w:r w:rsidRPr="00465C52">
        <w:rPr>
          <w:rFonts w:eastAsiaTheme="minorHAnsi"/>
          <w:color w:val="0D0D0D" w:themeColor="text1" w:themeTint="F2"/>
        </w:rPr>
        <w:t>“</w:t>
      </w:r>
      <w:proofErr w:type="gramStart"/>
      <w:r w:rsidRPr="00465C52">
        <w:rPr>
          <w:rFonts w:eastAsiaTheme="minorHAnsi"/>
          <w:color w:val="0D0D0D" w:themeColor="text1" w:themeTint="F2"/>
        </w:rPr>
        <w:t>coercive</w:t>
      </w:r>
      <w:proofErr w:type="gramEnd"/>
      <w:r w:rsidRPr="00465C52">
        <w:rPr>
          <w:rFonts w:eastAsiaTheme="minorHAnsi"/>
          <w:color w:val="0D0D0D" w:themeColor="text1" w:themeTint="F2"/>
        </w:rPr>
        <w:t xml:space="preserve"> practice” is impairing or harming, or threatening to impair or harm, directly or indirectly, any party or the property of the party to influence improperly the actions of a party;</w:t>
      </w:r>
    </w:p>
    <w:p w14:paraId="398C185D" w14:textId="77777777" w:rsidR="007A2405" w:rsidRPr="00465C52" w:rsidRDefault="007A2405" w:rsidP="00151EF3">
      <w:pPr>
        <w:numPr>
          <w:ilvl w:val="0"/>
          <w:numId w:val="48"/>
        </w:numPr>
        <w:autoSpaceDE w:val="0"/>
        <w:autoSpaceDN w:val="0"/>
        <w:adjustRightInd w:val="0"/>
        <w:spacing w:after="120"/>
        <w:ind w:left="1980" w:hanging="180"/>
        <w:contextualSpacing/>
        <w:jc w:val="both"/>
        <w:rPr>
          <w:rFonts w:eastAsiaTheme="minorHAnsi"/>
          <w:color w:val="0D0D0D" w:themeColor="text1" w:themeTint="F2"/>
        </w:rPr>
      </w:pPr>
      <w:r w:rsidRPr="00465C52">
        <w:rPr>
          <w:rFonts w:eastAsiaTheme="minorHAnsi"/>
          <w:color w:val="0D0D0D" w:themeColor="text1" w:themeTint="F2"/>
        </w:rPr>
        <w:t>“</w:t>
      </w:r>
      <w:proofErr w:type="gramStart"/>
      <w:r w:rsidRPr="00465C52">
        <w:rPr>
          <w:rFonts w:eastAsiaTheme="minorHAnsi"/>
          <w:color w:val="0D0D0D" w:themeColor="text1" w:themeTint="F2"/>
        </w:rPr>
        <w:t>obstructive</w:t>
      </w:r>
      <w:proofErr w:type="gramEnd"/>
      <w:r w:rsidRPr="00465C52">
        <w:rPr>
          <w:rFonts w:eastAsiaTheme="minorHAnsi"/>
          <w:color w:val="0D0D0D" w:themeColor="text1" w:themeTint="F2"/>
        </w:rPr>
        <w:t xml:space="preserve"> practice” is:</w:t>
      </w:r>
    </w:p>
    <w:p w14:paraId="4E8F6826" w14:textId="77777777" w:rsidR="007A2405" w:rsidRPr="00465C52" w:rsidRDefault="007A2405" w:rsidP="00151EF3">
      <w:pPr>
        <w:numPr>
          <w:ilvl w:val="0"/>
          <w:numId w:val="49"/>
        </w:numPr>
        <w:autoSpaceDE w:val="0"/>
        <w:autoSpaceDN w:val="0"/>
        <w:adjustRightInd w:val="0"/>
        <w:spacing w:after="120"/>
        <w:contextualSpacing/>
        <w:jc w:val="both"/>
        <w:rPr>
          <w:rFonts w:eastAsiaTheme="minorHAnsi"/>
          <w:color w:val="0D0D0D" w:themeColor="text1" w:themeTint="F2"/>
        </w:rPr>
      </w:pPr>
      <w:r w:rsidRPr="00465C52">
        <w:rPr>
          <w:rFonts w:eastAsiaTheme="minorHAnsi"/>
          <w:color w:val="0D0D0D" w:themeColor="text1" w:themeTint="F2"/>
        </w:rPr>
        <w:t>deliberately destroying, falsifying, altering, or concealing of evidence material to the investigation or making false statements to investigators in order to materially impede a Bank investigation into allegations of a corrupt, fraudulent, coercive, or collusive practice; and/or threatening, harassing, or intimidating any party to prevent it from disclosing its knowledge of matters relevant to the investigation or from pursuing the investigation; or</w:t>
      </w:r>
    </w:p>
    <w:p w14:paraId="6E9B54C4" w14:textId="77777777" w:rsidR="007A2405" w:rsidRPr="00465C52" w:rsidRDefault="007A2405" w:rsidP="00151EF3">
      <w:pPr>
        <w:numPr>
          <w:ilvl w:val="0"/>
          <w:numId w:val="49"/>
        </w:numPr>
        <w:autoSpaceDE w:val="0"/>
        <w:autoSpaceDN w:val="0"/>
        <w:adjustRightInd w:val="0"/>
        <w:spacing w:after="120"/>
        <w:ind w:hanging="540"/>
        <w:contextualSpacing/>
        <w:jc w:val="both"/>
        <w:rPr>
          <w:rFonts w:eastAsiaTheme="minorHAnsi"/>
          <w:color w:val="0D0D0D" w:themeColor="text1" w:themeTint="F2"/>
        </w:rPr>
      </w:pPr>
      <w:r w:rsidRPr="00465C52">
        <w:rPr>
          <w:rFonts w:eastAsiaTheme="minorHAnsi"/>
          <w:color w:val="0D0D0D" w:themeColor="text1" w:themeTint="F2"/>
        </w:rPr>
        <w:t>acts intended to materially impede the exercise of the Bank’s inspection and audit rights provided for under paragraph 2.2 e. below.</w:t>
      </w:r>
    </w:p>
    <w:p w14:paraId="580FD0AC" w14:textId="77777777" w:rsidR="007A2405" w:rsidRPr="00465C52" w:rsidRDefault="007A2405" w:rsidP="00151EF3">
      <w:pPr>
        <w:numPr>
          <w:ilvl w:val="0"/>
          <w:numId w:val="47"/>
        </w:numPr>
        <w:autoSpaceDE w:val="0"/>
        <w:autoSpaceDN w:val="0"/>
        <w:adjustRightInd w:val="0"/>
        <w:spacing w:after="120"/>
        <w:ind w:left="810"/>
        <w:contextualSpacing/>
        <w:jc w:val="both"/>
        <w:rPr>
          <w:rFonts w:eastAsiaTheme="minorHAnsi"/>
          <w:color w:val="0D0D0D" w:themeColor="text1" w:themeTint="F2"/>
        </w:rPr>
      </w:pPr>
      <w:r w:rsidRPr="00465C52">
        <w:rPr>
          <w:rFonts w:eastAsiaTheme="minorHAnsi"/>
          <w:color w:val="0D0D0D" w:themeColor="text1" w:themeTint="F2"/>
        </w:rPr>
        <w:t>Rejects a proposal for award if the Bank determines that the firm or individual recommended for award, any of its personnel, or its agents, or its sub-consultants, sub-contractors, service providers, suppliers and/ or their employees, has, directly or indirectly, engaged in corrupt, fraudulent, collusive, coercive, or obstructive practices in competing for the contract in question;</w:t>
      </w:r>
    </w:p>
    <w:p w14:paraId="71C53EDB" w14:textId="77777777" w:rsidR="007A2405" w:rsidRPr="00465C52" w:rsidRDefault="007A2405" w:rsidP="00151EF3">
      <w:pPr>
        <w:numPr>
          <w:ilvl w:val="0"/>
          <w:numId w:val="47"/>
        </w:numPr>
        <w:autoSpaceDE w:val="0"/>
        <w:autoSpaceDN w:val="0"/>
        <w:adjustRightInd w:val="0"/>
        <w:spacing w:after="120"/>
        <w:ind w:left="810"/>
        <w:contextualSpacing/>
        <w:jc w:val="both"/>
        <w:rPr>
          <w:rFonts w:eastAsiaTheme="minorHAnsi"/>
          <w:color w:val="0D0D0D" w:themeColor="text1" w:themeTint="F2"/>
        </w:rPr>
      </w:pPr>
      <w:r w:rsidRPr="00465C52">
        <w:rPr>
          <w:rFonts w:eastAsiaTheme="minorHAnsi"/>
          <w:color w:val="0D0D0D" w:themeColor="text1" w:themeTint="F2"/>
        </w:rPr>
        <w:t xml:space="preserve">In addition to the legal remedies set out in the relevant Legal Agreement, may take other appropriate actions, including declaring </w:t>
      </w:r>
      <w:proofErr w:type="spellStart"/>
      <w:r w:rsidRPr="00465C52">
        <w:rPr>
          <w:rFonts w:eastAsiaTheme="minorHAnsi"/>
          <w:color w:val="0D0D0D" w:themeColor="text1" w:themeTint="F2"/>
        </w:rPr>
        <w:t>misprocurement</w:t>
      </w:r>
      <w:proofErr w:type="spellEnd"/>
      <w:r w:rsidRPr="00465C52">
        <w:rPr>
          <w:rFonts w:eastAsiaTheme="minorHAnsi"/>
          <w:color w:val="0D0D0D" w:themeColor="text1" w:themeTint="F2"/>
        </w:rPr>
        <w:t xml:space="preserve">, if the Bank determines at any time that representatives of the Borrower or of a recipient of any part of the proceeds of the loan engaged in corrupt, fraudulent, collusive, coercive, or obstructive practices during the </w:t>
      </w:r>
      <w:r w:rsidRPr="00465C52">
        <w:rPr>
          <w:rFonts w:eastAsiaTheme="minorHAnsi"/>
          <w:color w:val="0D0D0D" w:themeColor="text1" w:themeTint="F2"/>
        </w:rPr>
        <w:lastRenderedPageBreak/>
        <w:t xml:space="preserve">procurement process, selection and/or execution of the contract in question,  without the Borrower having taken timely and appropriate action satisfactory to the Bank to address such practices when they occur, including by failing to inform the Bank in a timely manner at the time  they knew of the practices; </w:t>
      </w:r>
    </w:p>
    <w:p w14:paraId="370958BC" w14:textId="77777777" w:rsidR="007A2405" w:rsidRPr="00465C52" w:rsidRDefault="007A2405" w:rsidP="00151EF3">
      <w:pPr>
        <w:numPr>
          <w:ilvl w:val="0"/>
          <w:numId w:val="47"/>
        </w:numPr>
        <w:autoSpaceDE w:val="0"/>
        <w:autoSpaceDN w:val="0"/>
        <w:adjustRightInd w:val="0"/>
        <w:spacing w:after="120"/>
        <w:ind w:left="810"/>
        <w:contextualSpacing/>
        <w:jc w:val="both"/>
        <w:rPr>
          <w:rFonts w:eastAsiaTheme="minorHAnsi"/>
          <w:color w:val="0D0D0D" w:themeColor="text1" w:themeTint="F2"/>
        </w:rPr>
      </w:pPr>
      <w:r w:rsidRPr="00465C52">
        <w:rPr>
          <w:rFonts w:eastAsiaTheme="minorHAnsi"/>
          <w:color w:val="0D0D0D" w:themeColor="text1" w:themeTint="F2"/>
        </w:rPr>
        <w:t>Pursuant to the Bank’s Anti- Corruption Guidelines and in accordance with the Bank’s prevailing sanctions policies and procedures, may sanction a firm or individual, either indefinitely or for a stated period of time, including by publicly declaring such firm or individual ineligible (</w:t>
      </w:r>
      <w:proofErr w:type="spellStart"/>
      <w:r w:rsidRPr="00465C52">
        <w:rPr>
          <w:rFonts w:eastAsiaTheme="minorHAnsi"/>
          <w:color w:val="0D0D0D" w:themeColor="text1" w:themeTint="F2"/>
        </w:rPr>
        <w:t>i</w:t>
      </w:r>
      <w:proofErr w:type="spellEnd"/>
      <w:r w:rsidRPr="00465C52">
        <w:rPr>
          <w:rFonts w:eastAsiaTheme="minorHAnsi"/>
          <w:color w:val="0D0D0D" w:themeColor="text1" w:themeTint="F2"/>
        </w:rPr>
        <w:t>) to be awarded or otherwise benefit from a Bank-financed contract, financially or in any other manner;</w:t>
      </w:r>
      <w:r w:rsidRPr="00465C52">
        <w:rPr>
          <w:rFonts w:eastAsiaTheme="minorHAnsi"/>
          <w:color w:val="0D0D0D" w:themeColor="text1" w:themeTint="F2"/>
        </w:rPr>
        <w:footnoteReference w:id="28"/>
      </w:r>
      <w:r w:rsidRPr="00465C52">
        <w:rPr>
          <w:rFonts w:eastAsiaTheme="minorHAnsi"/>
          <w:color w:val="0D0D0D" w:themeColor="text1" w:themeTint="F2"/>
        </w:rPr>
        <w:t xml:space="preserve"> (ii) to be a nominated</w:t>
      </w:r>
      <w:r w:rsidRPr="00465C52">
        <w:rPr>
          <w:rFonts w:eastAsiaTheme="minorHAnsi"/>
          <w:color w:val="0D0D0D" w:themeColor="text1" w:themeTint="F2"/>
        </w:rPr>
        <w:footnoteReference w:id="29"/>
      </w:r>
      <w:r w:rsidRPr="00465C52">
        <w:rPr>
          <w:rFonts w:eastAsiaTheme="minorHAnsi"/>
          <w:color w:val="0D0D0D" w:themeColor="text1" w:themeTint="F2"/>
        </w:rPr>
        <w:t xml:space="preserve"> sub-contractor, consultant, manufacturer or supplier, or service provider of an otherwise eligible firm being awarded a Bank-financed contract; and (iii) to receive the proceeds of any loan made by the Bank or otherwise to participate further in the preparation or implementation of any Bank-financed project; </w:t>
      </w:r>
    </w:p>
    <w:p w14:paraId="7C9E03D4" w14:textId="77777777" w:rsidR="0063027C" w:rsidRPr="00465C52" w:rsidRDefault="007A2405" w:rsidP="00151EF3">
      <w:pPr>
        <w:numPr>
          <w:ilvl w:val="0"/>
          <w:numId w:val="47"/>
        </w:numPr>
        <w:autoSpaceDE w:val="0"/>
        <w:autoSpaceDN w:val="0"/>
        <w:adjustRightInd w:val="0"/>
        <w:spacing w:after="120"/>
        <w:ind w:left="810"/>
        <w:contextualSpacing/>
        <w:jc w:val="both"/>
        <w:rPr>
          <w:color w:val="0D0D0D" w:themeColor="text1" w:themeTint="F2"/>
          <w:szCs w:val="36"/>
        </w:rPr>
      </w:pPr>
      <w:r w:rsidRPr="00465C52">
        <w:rPr>
          <w:rFonts w:eastAsiaTheme="minorHAnsi"/>
          <w:color w:val="0D0D0D" w:themeColor="text1" w:themeTint="F2"/>
        </w:rPr>
        <w:t>Requires that a clause be included in bidding/request for proposals documents and in contracts financed by a Bank loan, requiring (</w:t>
      </w:r>
      <w:proofErr w:type="spellStart"/>
      <w:r w:rsidRPr="00465C52">
        <w:rPr>
          <w:rFonts w:eastAsiaTheme="minorHAnsi"/>
          <w:color w:val="0D0D0D" w:themeColor="text1" w:themeTint="F2"/>
        </w:rPr>
        <w:t>i</w:t>
      </w:r>
      <w:proofErr w:type="spellEnd"/>
      <w:r w:rsidRPr="00465C52">
        <w:rPr>
          <w:rFonts w:eastAsiaTheme="minorHAnsi"/>
          <w:color w:val="0D0D0D" w:themeColor="text1" w:themeTint="F2"/>
        </w:rPr>
        <w:t>) bidders</w:t>
      </w:r>
      <w:r w:rsidR="009B735C" w:rsidRPr="00465C52">
        <w:rPr>
          <w:rFonts w:eastAsiaTheme="minorHAnsi"/>
          <w:color w:val="0D0D0D" w:themeColor="text1" w:themeTint="F2"/>
        </w:rPr>
        <w:t>(applicants/proposers)</w:t>
      </w:r>
      <w:r w:rsidRPr="00465C52">
        <w:rPr>
          <w:rFonts w:eastAsiaTheme="minorHAnsi"/>
          <w:color w:val="0D0D0D" w:themeColor="text1" w:themeTint="F2"/>
        </w:rPr>
        <w:t>, consultants, contractors, and suppliers, and their sub-contractors, sub-consultants, service providers, suppliers, agents personnel, permit the Bank to inspect</w:t>
      </w:r>
      <w:r w:rsidRPr="00465C52">
        <w:rPr>
          <w:rStyle w:val="FootnoteReference"/>
          <w:rFonts w:eastAsiaTheme="minorHAnsi"/>
          <w:color w:val="0D0D0D" w:themeColor="text1" w:themeTint="F2"/>
        </w:rPr>
        <w:footnoteReference w:id="30"/>
      </w:r>
      <w:r w:rsidRPr="00465C52">
        <w:rPr>
          <w:rFonts w:eastAsiaTheme="minorHAnsi"/>
          <w:color w:val="0D0D0D" w:themeColor="text1" w:themeTint="F2"/>
        </w:rPr>
        <w:t xml:space="preserve"> all accounts, records and other documents relating to </w:t>
      </w:r>
      <w:r w:rsidR="005D0FE4" w:rsidRPr="00465C52">
        <w:rPr>
          <w:rFonts w:eastAsiaTheme="minorHAnsi"/>
          <w:color w:val="0D0D0D" w:themeColor="text1" w:themeTint="F2"/>
        </w:rPr>
        <w:t>the procurement process, selection and/or contract execution</w:t>
      </w:r>
      <w:r w:rsidRPr="00465C52">
        <w:rPr>
          <w:rFonts w:eastAsiaTheme="minorHAnsi"/>
          <w:color w:val="0D0D0D" w:themeColor="text1" w:themeTint="F2"/>
        </w:rPr>
        <w:t>, and to have them audited by auditors appointed by the Bank.</w:t>
      </w:r>
      <w:r w:rsidR="0063027C" w:rsidRPr="00465C52">
        <w:rPr>
          <w:color w:val="0D0D0D" w:themeColor="text1" w:themeTint="F2"/>
          <w:szCs w:val="36"/>
        </w:rPr>
        <w:br w:type="page"/>
      </w:r>
    </w:p>
    <w:p w14:paraId="5505CC8F" w14:textId="77777777" w:rsidR="0063027C" w:rsidRPr="00465C52" w:rsidRDefault="0063027C" w:rsidP="00347DB2">
      <w:pPr>
        <w:contextualSpacing/>
        <w:jc w:val="center"/>
        <w:rPr>
          <w:b/>
          <w:color w:val="0D0D0D" w:themeColor="text1" w:themeTint="F2"/>
          <w:sz w:val="36"/>
          <w:szCs w:val="36"/>
        </w:rPr>
      </w:pPr>
      <w:r w:rsidRPr="00465C52">
        <w:rPr>
          <w:b/>
          <w:color w:val="0D0D0D" w:themeColor="text1" w:themeTint="F2"/>
          <w:sz w:val="36"/>
          <w:szCs w:val="36"/>
        </w:rPr>
        <w:lastRenderedPageBreak/>
        <w:t>APPENDIX B</w:t>
      </w:r>
    </w:p>
    <w:p w14:paraId="5A855D31" w14:textId="77777777" w:rsidR="0063027C" w:rsidRPr="00465C52" w:rsidRDefault="0063027C" w:rsidP="00347DB2">
      <w:pPr>
        <w:contextualSpacing/>
        <w:jc w:val="center"/>
        <w:rPr>
          <w:b/>
          <w:color w:val="0D0D0D" w:themeColor="text1" w:themeTint="F2"/>
          <w:sz w:val="36"/>
          <w:szCs w:val="36"/>
        </w:rPr>
      </w:pPr>
    </w:p>
    <w:p w14:paraId="39801C8D" w14:textId="77777777" w:rsidR="00AB4DFF" w:rsidRPr="00465C52" w:rsidRDefault="005D0FE4" w:rsidP="007D643C">
      <w:pPr>
        <w:shd w:val="clear" w:color="auto" w:fill="FFFF00"/>
        <w:spacing w:before="240" w:after="240"/>
        <w:contextualSpacing/>
        <w:jc w:val="center"/>
        <w:rPr>
          <w:b/>
          <w:color w:val="0D0D0D" w:themeColor="text1" w:themeTint="F2"/>
          <w:sz w:val="36"/>
          <w:szCs w:val="36"/>
        </w:rPr>
      </w:pPr>
      <w:r w:rsidRPr="00465C52">
        <w:rPr>
          <w:b/>
          <w:color w:val="0D0D0D" w:themeColor="text1" w:themeTint="F2"/>
          <w:sz w:val="36"/>
          <w:szCs w:val="36"/>
        </w:rPr>
        <w:t>Environmental</w:t>
      </w:r>
      <w:r w:rsidR="00FC1A39" w:rsidRPr="00465C52">
        <w:rPr>
          <w:b/>
          <w:color w:val="0D0D0D" w:themeColor="text1" w:themeTint="F2"/>
          <w:sz w:val="36"/>
          <w:szCs w:val="36"/>
        </w:rPr>
        <w:t xml:space="preserve"> and </w:t>
      </w:r>
      <w:r w:rsidRPr="00465C52">
        <w:rPr>
          <w:b/>
          <w:color w:val="0D0D0D" w:themeColor="text1" w:themeTint="F2"/>
          <w:sz w:val="36"/>
          <w:szCs w:val="36"/>
        </w:rPr>
        <w:t>Social</w:t>
      </w:r>
      <w:r w:rsidR="00FC1A39" w:rsidRPr="00465C52">
        <w:rPr>
          <w:b/>
          <w:color w:val="0D0D0D" w:themeColor="text1" w:themeTint="F2"/>
          <w:sz w:val="36"/>
          <w:szCs w:val="36"/>
        </w:rPr>
        <w:t xml:space="preserve"> </w:t>
      </w:r>
      <w:r w:rsidRPr="00465C52">
        <w:rPr>
          <w:b/>
          <w:color w:val="0D0D0D" w:themeColor="text1" w:themeTint="F2"/>
          <w:sz w:val="36"/>
          <w:szCs w:val="36"/>
        </w:rPr>
        <w:t xml:space="preserve">(ES) </w:t>
      </w:r>
    </w:p>
    <w:p w14:paraId="4955196F" w14:textId="75E05093" w:rsidR="005D0FE4" w:rsidRPr="00465C52" w:rsidRDefault="005D0FE4" w:rsidP="007D643C">
      <w:pPr>
        <w:shd w:val="clear" w:color="auto" w:fill="FFFF00"/>
        <w:spacing w:before="240" w:after="240"/>
        <w:contextualSpacing/>
        <w:jc w:val="center"/>
        <w:rPr>
          <w:b/>
          <w:color w:val="0D0D0D" w:themeColor="text1" w:themeTint="F2"/>
          <w:sz w:val="36"/>
          <w:szCs w:val="36"/>
        </w:rPr>
      </w:pPr>
      <w:r w:rsidRPr="00465C52">
        <w:rPr>
          <w:b/>
          <w:color w:val="0D0D0D" w:themeColor="text1" w:themeTint="F2"/>
          <w:sz w:val="36"/>
          <w:szCs w:val="36"/>
        </w:rPr>
        <w:t>Metrics for Progress Reports</w:t>
      </w:r>
    </w:p>
    <w:p w14:paraId="60BDA218" w14:textId="146302FD" w:rsidR="00EF0475" w:rsidRPr="00465C52" w:rsidRDefault="002C69F9" w:rsidP="00347DB2">
      <w:pPr>
        <w:spacing w:after="200"/>
        <w:contextualSpacing/>
        <w:jc w:val="both"/>
        <w:rPr>
          <w:rFonts w:eastAsia="Arial Narrow"/>
          <w:b/>
          <w:i/>
          <w:color w:val="0D0D0D" w:themeColor="text1" w:themeTint="F2"/>
          <w:lang w:val="en-GB"/>
        </w:rPr>
      </w:pPr>
      <w:r w:rsidRPr="00465C52" w:rsidDel="002C69F9">
        <w:rPr>
          <w:b/>
          <w:i/>
          <w:color w:val="0D0D0D" w:themeColor="text1" w:themeTint="F2"/>
        </w:rPr>
        <w:t xml:space="preserve"> </w:t>
      </w:r>
      <w:r w:rsidR="00ED5291" w:rsidRPr="00465C52">
        <w:rPr>
          <w:rFonts w:eastAsia="Arial Narrow"/>
          <w:b/>
          <w:i/>
          <w:color w:val="0D0D0D" w:themeColor="text1" w:themeTint="F2"/>
          <w:lang w:val="en-GB"/>
        </w:rPr>
        <w:t xml:space="preserve">[Note to Employer: the following metrics may be amended to reflect the specifics of the Contract. </w:t>
      </w:r>
      <w:bookmarkStart w:id="983" w:name="_Hlk24729953"/>
      <w:bookmarkStart w:id="984" w:name="_Hlk24716563"/>
      <w:r w:rsidR="00AB4DFF" w:rsidRPr="00465C52">
        <w:rPr>
          <w:rFonts w:eastAsia="Arial Narrow"/>
          <w:b/>
          <w:i/>
          <w:color w:val="0D0D0D" w:themeColor="text1" w:themeTint="F2"/>
          <w:lang w:val="en-GB"/>
        </w:rPr>
        <w:t>The Employer shall ensure that the metrics provided are appropriate for the Works and impacts/key issues identified in the environmental and social assessment</w:t>
      </w:r>
      <w:bookmarkEnd w:id="983"/>
      <w:bookmarkEnd w:id="984"/>
      <w:r w:rsidR="00ED5291" w:rsidRPr="00465C52">
        <w:rPr>
          <w:rFonts w:eastAsia="Arial Narrow"/>
          <w:b/>
          <w:i/>
          <w:color w:val="0D0D0D" w:themeColor="text1" w:themeTint="F2"/>
          <w:lang w:val="en-GB"/>
        </w:rPr>
        <w:t>]</w:t>
      </w:r>
    </w:p>
    <w:p w14:paraId="66006CB3" w14:textId="77777777" w:rsidR="00EF0475" w:rsidRPr="00465C52" w:rsidRDefault="00EF0475" w:rsidP="00347DB2">
      <w:pPr>
        <w:spacing w:after="120"/>
        <w:contextualSpacing/>
        <w:rPr>
          <w:rFonts w:eastAsia="Arial Narrow"/>
          <w:i/>
          <w:color w:val="0D0D0D" w:themeColor="text1" w:themeTint="F2"/>
          <w:lang w:val="en-GB"/>
        </w:rPr>
      </w:pPr>
      <w:r w:rsidRPr="00465C52">
        <w:rPr>
          <w:rFonts w:eastAsia="Arial Narrow"/>
          <w:i/>
          <w:color w:val="0D0D0D" w:themeColor="text1" w:themeTint="F2"/>
          <w:lang w:val="en-GB"/>
        </w:rPr>
        <w:t>Metrics for regular reporting:</w:t>
      </w:r>
    </w:p>
    <w:p w14:paraId="39570424" w14:textId="77777777" w:rsidR="00EF0475" w:rsidRPr="00465C52" w:rsidRDefault="00EF0475" w:rsidP="00151EF3">
      <w:pPr>
        <w:pStyle w:val="ListParagraph"/>
        <w:numPr>
          <w:ilvl w:val="0"/>
          <w:numId w:val="82"/>
        </w:numPr>
        <w:spacing w:after="120"/>
        <w:ind w:left="540" w:hanging="486"/>
        <w:rPr>
          <w:rFonts w:eastAsia="Arial Narrow"/>
          <w:i/>
          <w:color w:val="0D0D0D" w:themeColor="text1" w:themeTint="F2"/>
          <w:lang w:val="en-GB"/>
        </w:rPr>
      </w:pPr>
      <w:r w:rsidRPr="00465C52">
        <w:rPr>
          <w:rFonts w:eastAsia="Arial Narrow"/>
          <w:i/>
          <w:color w:val="0D0D0D" w:themeColor="text1" w:themeTint="F2"/>
          <w:lang w:val="en-GB"/>
        </w:rPr>
        <w:t>environmental incidents or non-compliances with contract requirements, including contamination, pollution or damage to ground or water supplies;</w:t>
      </w:r>
    </w:p>
    <w:p w14:paraId="5A46AF3F" w14:textId="77777777" w:rsidR="00EF0475" w:rsidRPr="00465C52" w:rsidRDefault="00EF0475" w:rsidP="00151EF3">
      <w:pPr>
        <w:pStyle w:val="ListParagraph"/>
        <w:numPr>
          <w:ilvl w:val="0"/>
          <w:numId w:val="82"/>
        </w:numPr>
        <w:spacing w:after="120"/>
        <w:ind w:left="540" w:hanging="486"/>
        <w:rPr>
          <w:rFonts w:eastAsia="Arial Narrow"/>
          <w:i/>
          <w:color w:val="0D0D0D" w:themeColor="text1" w:themeTint="F2"/>
          <w:lang w:val="en-GB"/>
        </w:rPr>
      </w:pPr>
      <w:r w:rsidRPr="00465C52">
        <w:rPr>
          <w:rFonts w:eastAsia="Arial Narrow"/>
          <w:i/>
          <w:color w:val="0D0D0D" w:themeColor="text1" w:themeTint="F2"/>
          <w:lang w:val="en-GB"/>
        </w:rPr>
        <w:t xml:space="preserve">health and safety incidents, accidents, injuries that require treatment and all fatalities; </w:t>
      </w:r>
    </w:p>
    <w:p w14:paraId="64BDD961" w14:textId="77777777" w:rsidR="00EF0475" w:rsidRPr="00465C52" w:rsidRDefault="00EF0475" w:rsidP="00151EF3">
      <w:pPr>
        <w:pStyle w:val="ListParagraph"/>
        <w:numPr>
          <w:ilvl w:val="0"/>
          <w:numId w:val="82"/>
        </w:numPr>
        <w:spacing w:after="120"/>
        <w:ind w:left="540" w:hanging="486"/>
        <w:rPr>
          <w:rFonts w:eastAsia="Arial Narrow"/>
          <w:i/>
          <w:color w:val="0D0D0D" w:themeColor="text1" w:themeTint="F2"/>
          <w:lang w:val="en-GB"/>
        </w:rPr>
      </w:pPr>
      <w:r w:rsidRPr="00465C52">
        <w:rPr>
          <w:rFonts w:eastAsia="Arial Narrow"/>
          <w:i/>
          <w:color w:val="0D0D0D" w:themeColor="text1" w:themeTint="F2"/>
          <w:lang w:val="en-GB"/>
        </w:rPr>
        <w:t>interactions with regulators:  identify agency, dates, subjects, outcomes (report the negative if none);</w:t>
      </w:r>
    </w:p>
    <w:p w14:paraId="624941BE" w14:textId="77777777" w:rsidR="00EF0475" w:rsidRPr="00465C52" w:rsidRDefault="00EF0475" w:rsidP="00151EF3">
      <w:pPr>
        <w:pStyle w:val="ListParagraph"/>
        <w:numPr>
          <w:ilvl w:val="0"/>
          <w:numId w:val="82"/>
        </w:numPr>
        <w:spacing w:after="120"/>
        <w:ind w:left="540" w:hanging="486"/>
        <w:rPr>
          <w:rFonts w:eastAsia="Arial Narrow"/>
          <w:i/>
          <w:color w:val="0D0D0D" w:themeColor="text1" w:themeTint="F2"/>
          <w:lang w:val="en-GB"/>
        </w:rPr>
      </w:pPr>
      <w:r w:rsidRPr="00465C52">
        <w:rPr>
          <w:rFonts w:eastAsia="Arial Narrow"/>
          <w:i/>
          <w:color w:val="0D0D0D" w:themeColor="text1" w:themeTint="F2"/>
          <w:lang w:val="en-GB"/>
        </w:rPr>
        <w:t xml:space="preserve">status of all permits and agreements: </w:t>
      </w:r>
    </w:p>
    <w:p w14:paraId="2F6BF841" w14:textId="77777777" w:rsidR="00EF0475" w:rsidRPr="00465C52" w:rsidRDefault="00EF0475" w:rsidP="00151EF3">
      <w:pPr>
        <w:pStyle w:val="ListParagraph"/>
        <w:numPr>
          <w:ilvl w:val="0"/>
          <w:numId w:val="83"/>
        </w:numPr>
        <w:spacing w:after="120"/>
        <w:ind w:left="990" w:hanging="270"/>
        <w:rPr>
          <w:rFonts w:eastAsia="Arial Narrow"/>
          <w:color w:val="0D0D0D" w:themeColor="text1" w:themeTint="F2"/>
          <w:lang w:val="en-GB"/>
        </w:rPr>
      </w:pPr>
      <w:r w:rsidRPr="00465C52">
        <w:rPr>
          <w:rFonts w:eastAsia="Arial Narrow"/>
          <w:color w:val="0D0D0D" w:themeColor="text1" w:themeTint="F2"/>
          <w:lang w:val="en-GB"/>
        </w:rPr>
        <w:t>work permits: number required, number received, actions taken for those not received;</w:t>
      </w:r>
    </w:p>
    <w:p w14:paraId="5C1FB479" w14:textId="77777777" w:rsidR="00EF0475" w:rsidRPr="00465C52" w:rsidRDefault="00EF0475" w:rsidP="00151EF3">
      <w:pPr>
        <w:pStyle w:val="ListParagraph"/>
        <w:numPr>
          <w:ilvl w:val="0"/>
          <w:numId w:val="83"/>
        </w:numPr>
        <w:spacing w:after="120"/>
        <w:ind w:left="990" w:hanging="180"/>
        <w:rPr>
          <w:rFonts w:eastAsia="Arial Narrow"/>
          <w:color w:val="0D0D0D" w:themeColor="text1" w:themeTint="F2"/>
          <w:lang w:val="en-GB"/>
        </w:rPr>
      </w:pPr>
      <w:r w:rsidRPr="00465C52">
        <w:rPr>
          <w:rFonts w:eastAsia="Arial Narrow"/>
          <w:color w:val="0D0D0D" w:themeColor="text1" w:themeTint="F2"/>
          <w:lang w:val="en-GB"/>
        </w:rPr>
        <w:t xml:space="preserve">status of permits and consents: </w:t>
      </w:r>
    </w:p>
    <w:p w14:paraId="475B5E26" w14:textId="77777777" w:rsidR="00EF0475" w:rsidRPr="00465C52" w:rsidRDefault="00EF0475" w:rsidP="00151EF3">
      <w:pPr>
        <w:pStyle w:val="ListParagraph"/>
        <w:numPr>
          <w:ilvl w:val="0"/>
          <w:numId w:val="84"/>
        </w:numPr>
        <w:spacing w:after="120"/>
        <w:ind w:left="1350"/>
        <w:rPr>
          <w:rFonts w:eastAsia="Arial Narrow"/>
          <w:color w:val="0D0D0D" w:themeColor="text1" w:themeTint="F2"/>
          <w:lang w:val="en-GB"/>
        </w:rPr>
      </w:pPr>
      <w:r w:rsidRPr="00465C52">
        <w:rPr>
          <w:rFonts w:eastAsia="Arial Narrow"/>
          <w:color w:val="0D0D0D" w:themeColor="text1" w:themeTint="F2"/>
          <w:lang w:val="en-GB"/>
        </w:rPr>
        <w:t>list areas/facilities with permits required (quarries, asphalt &amp; batch plants), dates of application, dates issued (actions to follow up if not issued), dates submitted to resident engineer (or equivalent), status of area (waiting for permits, working, abandoned without reclamation, decommissioning plan being implemented, etc.);</w:t>
      </w:r>
    </w:p>
    <w:p w14:paraId="1737A9A1" w14:textId="77777777" w:rsidR="00EF0475" w:rsidRPr="00465C52" w:rsidRDefault="00EF0475" w:rsidP="00151EF3">
      <w:pPr>
        <w:pStyle w:val="ListParagraph"/>
        <w:numPr>
          <w:ilvl w:val="0"/>
          <w:numId w:val="84"/>
        </w:numPr>
        <w:spacing w:after="120"/>
        <w:ind w:left="1350"/>
        <w:rPr>
          <w:rFonts w:eastAsia="Arial Narrow"/>
          <w:color w:val="0D0D0D" w:themeColor="text1" w:themeTint="F2"/>
          <w:lang w:val="en-GB"/>
        </w:rPr>
      </w:pPr>
      <w:r w:rsidRPr="00465C52">
        <w:rPr>
          <w:rFonts w:eastAsia="Arial Narrow"/>
          <w:color w:val="0D0D0D" w:themeColor="text1" w:themeTint="F2"/>
          <w:lang w:val="en-GB"/>
        </w:rPr>
        <w:t>list areas with landowner agreements required (borrow and spoil areas, camp sites), dates of agreements, dates submitted to resident engineer (or equivalent);</w:t>
      </w:r>
    </w:p>
    <w:p w14:paraId="4D734673" w14:textId="77777777" w:rsidR="00EF0475" w:rsidRPr="00465C52" w:rsidRDefault="00EF0475" w:rsidP="00151EF3">
      <w:pPr>
        <w:pStyle w:val="ListParagraph"/>
        <w:numPr>
          <w:ilvl w:val="0"/>
          <w:numId w:val="84"/>
        </w:numPr>
        <w:spacing w:after="120"/>
        <w:ind w:left="1350"/>
        <w:rPr>
          <w:rFonts w:eastAsia="Arial Narrow"/>
          <w:color w:val="0D0D0D" w:themeColor="text1" w:themeTint="F2"/>
          <w:lang w:val="en-GB"/>
        </w:rPr>
      </w:pPr>
      <w:r w:rsidRPr="00465C52">
        <w:rPr>
          <w:rFonts w:eastAsia="Arial Narrow"/>
          <w:color w:val="0D0D0D" w:themeColor="text1" w:themeTint="F2"/>
          <w:lang w:val="en-GB"/>
        </w:rPr>
        <w:t>identify major activities undertaken in each area in the reporting period and highlights of environmental and social protection (land clearing, boundary marking, topsoil salvage, traffic management, decommissioning planning, decommissioning implementation);</w:t>
      </w:r>
    </w:p>
    <w:p w14:paraId="5A62961F" w14:textId="77777777" w:rsidR="00EF0475" w:rsidRPr="00465C52" w:rsidRDefault="00EF0475" w:rsidP="00151EF3">
      <w:pPr>
        <w:pStyle w:val="ListParagraph"/>
        <w:numPr>
          <w:ilvl w:val="0"/>
          <w:numId w:val="84"/>
        </w:numPr>
        <w:spacing w:after="120"/>
        <w:ind w:left="1350"/>
        <w:rPr>
          <w:rFonts w:eastAsia="Arial Narrow"/>
          <w:color w:val="0D0D0D" w:themeColor="text1" w:themeTint="F2"/>
          <w:lang w:val="en-GB"/>
        </w:rPr>
      </w:pPr>
      <w:r w:rsidRPr="00465C52">
        <w:rPr>
          <w:rFonts w:eastAsia="Arial Narrow"/>
          <w:color w:val="0D0D0D" w:themeColor="text1" w:themeTint="F2"/>
          <w:lang w:val="en-GB"/>
        </w:rPr>
        <w:t xml:space="preserve">for quarries: status of relocation and compensation (completed, or details of activities and </w:t>
      </w:r>
      <w:proofErr w:type="gramStart"/>
      <w:r w:rsidRPr="00465C52">
        <w:rPr>
          <w:rFonts w:eastAsia="Arial Narrow"/>
          <w:color w:val="0D0D0D" w:themeColor="text1" w:themeTint="F2"/>
          <w:lang w:val="en-GB"/>
        </w:rPr>
        <w:t>current status</w:t>
      </w:r>
      <w:proofErr w:type="gramEnd"/>
      <w:r w:rsidRPr="00465C52">
        <w:rPr>
          <w:rFonts w:eastAsia="Arial Narrow"/>
          <w:color w:val="0D0D0D" w:themeColor="text1" w:themeTint="F2"/>
          <w:lang w:val="en-GB"/>
        </w:rPr>
        <w:t xml:space="preserve"> in the reporting period).</w:t>
      </w:r>
    </w:p>
    <w:p w14:paraId="13261621" w14:textId="77777777" w:rsidR="00EF0475" w:rsidRPr="00465C52" w:rsidRDefault="00EF0475" w:rsidP="00151EF3">
      <w:pPr>
        <w:pStyle w:val="ListParagraph"/>
        <w:keepNext/>
        <w:numPr>
          <w:ilvl w:val="0"/>
          <w:numId w:val="82"/>
        </w:numPr>
        <w:spacing w:after="120"/>
        <w:ind w:left="548" w:hanging="490"/>
        <w:rPr>
          <w:rFonts w:eastAsia="Arial Narrow"/>
          <w:i/>
          <w:color w:val="0D0D0D" w:themeColor="text1" w:themeTint="F2"/>
          <w:lang w:val="en-GB"/>
        </w:rPr>
      </w:pPr>
      <w:r w:rsidRPr="00465C52">
        <w:rPr>
          <w:rFonts w:eastAsia="Arial Narrow"/>
          <w:i/>
          <w:color w:val="0D0D0D" w:themeColor="text1" w:themeTint="F2"/>
          <w:lang w:val="en-GB"/>
        </w:rPr>
        <w:t xml:space="preserve">health and safety supervision: </w:t>
      </w:r>
    </w:p>
    <w:p w14:paraId="372BB4EC" w14:textId="77777777" w:rsidR="00EF0475" w:rsidRPr="00465C52" w:rsidRDefault="00EF0475" w:rsidP="00151EF3">
      <w:pPr>
        <w:pStyle w:val="ListParagraph"/>
        <w:numPr>
          <w:ilvl w:val="0"/>
          <w:numId w:val="92"/>
        </w:numPr>
        <w:spacing w:after="120"/>
        <w:ind w:left="990" w:hanging="180"/>
        <w:rPr>
          <w:rFonts w:eastAsia="Arial Narrow"/>
          <w:color w:val="0D0D0D" w:themeColor="text1" w:themeTint="F2"/>
          <w:lang w:val="en-GB"/>
        </w:rPr>
      </w:pPr>
      <w:r w:rsidRPr="00465C52">
        <w:rPr>
          <w:rFonts w:eastAsia="Arial Narrow"/>
          <w:color w:val="0D0D0D" w:themeColor="text1" w:themeTint="F2"/>
          <w:lang w:val="en-GB"/>
        </w:rPr>
        <w:t>safety officer: number days worked, number of full inspections &amp; partial inspections, reports to construction/project management;</w:t>
      </w:r>
    </w:p>
    <w:p w14:paraId="22C89FC6" w14:textId="77777777" w:rsidR="00EF0475" w:rsidRPr="00465C52" w:rsidRDefault="00EF0475" w:rsidP="00151EF3">
      <w:pPr>
        <w:pStyle w:val="ListParagraph"/>
        <w:numPr>
          <w:ilvl w:val="0"/>
          <w:numId w:val="92"/>
        </w:numPr>
        <w:spacing w:after="120"/>
        <w:ind w:left="990" w:hanging="180"/>
        <w:rPr>
          <w:rFonts w:eastAsia="Arial Narrow"/>
          <w:color w:val="0D0D0D" w:themeColor="text1" w:themeTint="F2"/>
          <w:lang w:val="en-GB"/>
        </w:rPr>
      </w:pPr>
      <w:r w:rsidRPr="00465C52">
        <w:rPr>
          <w:rFonts w:eastAsia="Arial Narrow"/>
          <w:color w:val="0D0D0D" w:themeColor="text1" w:themeTint="F2"/>
          <w:lang w:val="en-GB"/>
        </w:rPr>
        <w:t>number of workers, work hours, metric of PPE use (percentage of workers with full personal protection equipment (PPE), partial, etc.), worker violations observed (by type of violation, PPE or otherwise), warnings given, repeat warnings given, follow-up actions taken (if any);</w:t>
      </w:r>
    </w:p>
    <w:p w14:paraId="05A620D6" w14:textId="77777777" w:rsidR="00EF0475" w:rsidRPr="00465C52" w:rsidRDefault="00EF0475" w:rsidP="00151EF3">
      <w:pPr>
        <w:pStyle w:val="ListParagraph"/>
        <w:numPr>
          <w:ilvl w:val="0"/>
          <w:numId w:val="82"/>
        </w:numPr>
        <w:spacing w:after="120"/>
        <w:ind w:left="540" w:hanging="486"/>
        <w:rPr>
          <w:rFonts w:eastAsia="Arial Narrow"/>
          <w:i/>
          <w:color w:val="0D0D0D" w:themeColor="text1" w:themeTint="F2"/>
          <w:lang w:val="en-GB"/>
        </w:rPr>
      </w:pPr>
      <w:r w:rsidRPr="00465C52">
        <w:rPr>
          <w:rFonts w:eastAsia="Arial Narrow"/>
          <w:i/>
          <w:color w:val="0D0D0D" w:themeColor="text1" w:themeTint="F2"/>
          <w:lang w:val="en-GB"/>
        </w:rPr>
        <w:t>worker accommodations:</w:t>
      </w:r>
    </w:p>
    <w:p w14:paraId="5146642B" w14:textId="77777777" w:rsidR="00EF0475" w:rsidRPr="00465C52" w:rsidRDefault="00EF0475" w:rsidP="00151EF3">
      <w:pPr>
        <w:pStyle w:val="ListParagraph"/>
        <w:numPr>
          <w:ilvl w:val="0"/>
          <w:numId w:val="85"/>
        </w:numPr>
        <w:spacing w:after="120"/>
        <w:ind w:left="1170"/>
        <w:rPr>
          <w:rFonts w:eastAsia="Arial Narrow"/>
          <w:color w:val="0D0D0D" w:themeColor="text1" w:themeTint="F2"/>
          <w:lang w:val="en-GB"/>
        </w:rPr>
      </w:pPr>
      <w:r w:rsidRPr="00465C52">
        <w:rPr>
          <w:rFonts w:eastAsia="Arial Narrow"/>
          <w:color w:val="0D0D0D" w:themeColor="text1" w:themeTint="F2"/>
          <w:lang w:val="en-GB"/>
        </w:rPr>
        <w:t>number of expats housed in accommodations, number of locals;</w:t>
      </w:r>
    </w:p>
    <w:p w14:paraId="147DA8D4" w14:textId="77777777" w:rsidR="00EF0475" w:rsidRPr="00465C52" w:rsidRDefault="00EF0475" w:rsidP="00151EF3">
      <w:pPr>
        <w:pStyle w:val="ListParagraph"/>
        <w:numPr>
          <w:ilvl w:val="0"/>
          <w:numId w:val="85"/>
        </w:numPr>
        <w:spacing w:after="120"/>
        <w:ind w:left="1170"/>
        <w:rPr>
          <w:rFonts w:eastAsia="Arial Narrow"/>
          <w:color w:val="0D0D0D" w:themeColor="text1" w:themeTint="F2"/>
          <w:lang w:val="en-GB"/>
        </w:rPr>
      </w:pPr>
      <w:r w:rsidRPr="00465C52">
        <w:rPr>
          <w:rFonts w:eastAsia="Arial Narrow"/>
          <w:color w:val="0D0D0D" w:themeColor="text1" w:themeTint="F2"/>
          <w:lang w:val="en-GB"/>
        </w:rPr>
        <w:t xml:space="preserve">date of last inspection, and highlights of inspection including status of accommodations’ compliance with national and local law and good practice, including sanitation, space, etc.; </w:t>
      </w:r>
    </w:p>
    <w:p w14:paraId="33C29360" w14:textId="77777777" w:rsidR="00EF0475" w:rsidRPr="00465C52" w:rsidRDefault="00EF0475" w:rsidP="00151EF3">
      <w:pPr>
        <w:pStyle w:val="ListParagraph"/>
        <w:numPr>
          <w:ilvl w:val="0"/>
          <w:numId w:val="85"/>
        </w:numPr>
        <w:spacing w:after="120"/>
        <w:ind w:left="1170"/>
        <w:rPr>
          <w:rFonts w:eastAsia="Arial Narrow"/>
          <w:color w:val="0D0D0D" w:themeColor="text1" w:themeTint="F2"/>
          <w:lang w:val="en-GB"/>
        </w:rPr>
      </w:pPr>
      <w:r w:rsidRPr="00465C52">
        <w:rPr>
          <w:rFonts w:eastAsia="Arial Narrow"/>
          <w:color w:val="0D0D0D" w:themeColor="text1" w:themeTint="F2"/>
          <w:lang w:val="en-GB"/>
        </w:rPr>
        <w:t>actions taken to recommend/require improved conditions, or to improve conditions.</w:t>
      </w:r>
    </w:p>
    <w:p w14:paraId="4A9C92DB" w14:textId="77777777" w:rsidR="00EF0475" w:rsidRPr="00465C52" w:rsidRDefault="00EF0475" w:rsidP="00151EF3">
      <w:pPr>
        <w:pStyle w:val="ListParagraph"/>
        <w:numPr>
          <w:ilvl w:val="0"/>
          <w:numId w:val="82"/>
        </w:numPr>
        <w:spacing w:after="120"/>
        <w:ind w:left="540" w:hanging="486"/>
        <w:rPr>
          <w:rFonts w:eastAsia="Arial Narrow"/>
          <w:i/>
          <w:color w:val="0D0D0D" w:themeColor="text1" w:themeTint="F2"/>
          <w:lang w:val="en-GB"/>
        </w:rPr>
      </w:pPr>
      <w:r w:rsidRPr="00465C52">
        <w:rPr>
          <w:rFonts w:eastAsia="Arial Narrow"/>
          <w:i/>
          <w:color w:val="0D0D0D" w:themeColor="text1" w:themeTint="F2"/>
          <w:lang w:val="en-GB"/>
        </w:rPr>
        <w:t>Health services: provider of health services, information and/or training, location of clinic, number of non-safety disease or illness treatments and diagnoses (no names to be provided);</w:t>
      </w:r>
    </w:p>
    <w:p w14:paraId="73BAB23F" w14:textId="77777777" w:rsidR="00EF0475" w:rsidRPr="00465C52" w:rsidRDefault="00EF0475" w:rsidP="00151EF3">
      <w:pPr>
        <w:pStyle w:val="ListParagraph"/>
        <w:numPr>
          <w:ilvl w:val="0"/>
          <w:numId w:val="82"/>
        </w:numPr>
        <w:spacing w:after="120"/>
        <w:ind w:left="540" w:hanging="486"/>
        <w:rPr>
          <w:rFonts w:eastAsia="Arial Narrow"/>
          <w:i/>
          <w:color w:val="0D0D0D" w:themeColor="text1" w:themeTint="F2"/>
          <w:lang w:val="en-GB"/>
        </w:rPr>
      </w:pPr>
      <w:r w:rsidRPr="00465C52">
        <w:rPr>
          <w:rFonts w:eastAsia="Arial Narrow"/>
          <w:i/>
          <w:color w:val="0D0D0D" w:themeColor="text1" w:themeTint="F2"/>
          <w:lang w:val="en-GB"/>
        </w:rPr>
        <w:t>gender (for expats and locals separately): number of female workers, percentage of workforce, gender issues raised and dealt with (cross-reference grievances or other sections as needed);</w:t>
      </w:r>
    </w:p>
    <w:p w14:paraId="5C552128" w14:textId="77777777" w:rsidR="00EF0475" w:rsidRPr="00465C52" w:rsidRDefault="00EF0475" w:rsidP="00151EF3">
      <w:pPr>
        <w:pStyle w:val="ListParagraph"/>
        <w:numPr>
          <w:ilvl w:val="0"/>
          <w:numId w:val="82"/>
        </w:numPr>
        <w:spacing w:after="120"/>
        <w:ind w:left="540" w:hanging="486"/>
        <w:rPr>
          <w:rFonts w:eastAsia="Arial Narrow"/>
          <w:i/>
          <w:color w:val="0D0D0D" w:themeColor="text1" w:themeTint="F2"/>
          <w:lang w:val="en-GB"/>
        </w:rPr>
      </w:pPr>
      <w:r w:rsidRPr="00465C52">
        <w:rPr>
          <w:rFonts w:eastAsia="Arial Narrow"/>
          <w:i/>
          <w:color w:val="0D0D0D" w:themeColor="text1" w:themeTint="F2"/>
          <w:lang w:val="en-GB"/>
        </w:rPr>
        <w:t>training:</w:t>
      </w:r>
    </w:p>
    <w:p w14:paraId="48E5E88D" w14:textId="77777777" w:rsidR="00EF0475" w:rsidRPr="00465C52" w:rsidRDefault="00EF0475" w:rsidP="00151EF3">
      <w:pPr>
        <w:pStyle w:val="ListParagraph"/>
        <w:numPr>
          <w:ilvl w:val="0"/>
          <w:numId w:val="86"/>
        </w:numPr>
        <w:spacing w:after="120"/>
        <w:ind w:left="1170"/>
        <w:rPr>
          <w:rFonts w:eastAsia="Arial Narrow"/>
          <w:color w:val="0D0D0D" w:themeColor="text1" w:themeTint="F2"/>
          <w:lang w:val="en-GB"/>
        </w:rPr>
      </w:pPr>
      <w:r w:rsidRPr="00465C52">
        <w:rPr>
          <w:rFonts w:eastAsia="Arial Narrow"/>
          <w:color w:val="0D0D0D" w:themeColor="text1" w:themeTint="F2"/>
          <w:lang w:val="en-GB"/>
        </w:rPr>
        <w:t>number of new workers, number receiving induction training, dates of induction training;</w:t>
      </w:r>
    </w:p>
    <w:p w14:paraId="37174E14" w14:textId="77777777" w:rsidR="00EF0475" w:rsidRPr="00465C52" w:rsidRDefault="00EF0475" w:rsidP="00151EF3">
      <w:pPr>
        <w:pStyle w:val="ListParagraph"/>
        <w:numPr>
          <w:ilvl w:val="0"/>
          <w:numId w:val="86"/>
        </w:numPr>
        <w:spacing w:after="120"/>
        <w:ind w:left="1170"/>
        <w:rPr>
          <w:rFonts w:eastAsia="Arial Narrow"/>
          <w:color w:val="0D0D0D" w:themeColor="text1" w:themeTint="F2"/>
          <w:lang w:val="en-GB"/>
        </w:rPr>
      </w:pPr>
      <w:r w:rsidRPr="00465C52">
        <w:rPr>
          <w:rFonts w:eastAsia="Arial Narrow"/>
          <w:color w:val="0D0D0D" w:themeColor="text1" w:themeTint="F2"/>
          <w:lang w:val="en-GB"/>
        </w:rPr>
        <w:t>number and dates of toolbox talks, number of workers receiving Occupational Health and Safety (OHS), environmental and social training;</w:t>
      </w:r>
    </w:p>
    <w:p w14:paraId="141B1B7A" w14:textId="77777777" w:rsidR="00EF0475" w:rsidRPr="00465C52" w:rsidRDefault="00EF0475" w:rsidP="00151EF3">
      <w:pPr>
        <w:pStyle w:val="ListParagraph"/>
        <w:numPr>
          <w:ilvl w:val="0"/>
          <w:numId w:val="86"/>
        </w:numPr>
        <w:spacing w:after="120"/>
        <w:ind w:left="1170"/>
        <w:rPr>
          <w:rFonts w:eastAsia="Arial Narrow"/>
          <w:color w:val="0D0D0D" w:themeColor="text1" w:themeTint="F2"/>
          <w:lang w:val="en-GB"/>
        </w:rPr>
      </w:pPr>
      <w:r w:rsidRPr="00465C52">
        <w:rPr>
          <w:rFonts w:eastAsia="Arial Narrow"/>
          <w:color w:val="0D0D0D" w:themeColor="text1" w:themeTint="F2"/>
          <w:lang w:val="en-GB"/>
        </w:rPr>
        <w:lastRenderedPageBreak/>
        <w:t>number and dates of communicable diseases (including STDs) sensitization and/or training, no. workers receiving training (in the reporting period and in the past); same questions for gender sensitization, flag person training.</w:t>
      </w:r>
    </w:p>
    <w:p w14:paraId="6EF9D25C" w14:textId="043E3A83" w:rsidR="00EF0475" w:rsidRPr="00465C52" w:rsidRDefault="00EF0475" w:rsidP="00151EF3">
      <w:pPr>
        <w:pStyle w:val="ListParagraph"/>
        <w:numPr>
          <w:ilvl w:val="0"/>
          <w:numId w:val="86"/>
        </w:numPr>
        <w:spacing w:after="120"/>
        <w:ind w:left="1170"/>
        <w:rPr>
          <w:rFonts w:eastAsia="Arial Narrow"/>
          <w:color w:val="0D0D0D" w:themeColor="text1" w:themeTint="F2"/>
          <w:lang w:val="en-GB"/>
        </w:rPr>
      </w:pPr>
      <w:r w:rsidRPr="00465C52">
        <w:rPr>
          <w:rFonts w:eastAsia="Arial Narrow"/>
          <w:color w:val="0D0D0D" w:themeColor="text1" w:themeTint="F2"/>
          <w:lang w:val="en-GB"/>
        </w:rPr>
        <w:t xml:space="preserve">number and date of SEA </w:t>
      </w:r>
      <w:r w:rsidR="00F02B65" w:rsidRPr="00465C52">
        <w:rPr>
          <w:rFonts w:eastAsia="Arial Narrow"/>
          <w:color w:val="0D0D0D" w:themeColor="text1" w:themeTint="F2"/>
          <w:lang w:val="en-GB"/>
        </w:rPr>
        <w:t xml:space="preserve">and SH </w:t>
      </w:r>
      <w:r w:rsidRPr="00465C52">
        <w:rPr>
          <w:rFonts w:eastAsia="Arial Narrow"/>
          <w:color w:val="0D0D0D" w:themeColor="text1" w:themeTint="F2"/>
          <w:lang w:val="en-GB"/>
        </w:rPr>
        <w:t>prevention sensitization and/or training events, including number of workers receiving training on Code of Conduct for Contractor’s Personnel (in the reporting period and in the past), etc.</w:t>
      </w:r>
    </w:p>
    <w:p w14:paraId="010818B9" w14:textId="77777777" w:rsidR="00EF0475" w:rsidRPr="00465C52" w:rsidRDefault="00EF0475" w:rsidP="00151EF3">
      <w:pPr>
        <w:pStyle w:val="ListParagraph"/>
        <w:numPr>
          <w:ilvl w:val="0"/>
          <w:numId w:val="82"/>
        </w:numPr>
        <w:spacing w:after="120"/>
        <w:ind w:left="540" w:hanging="486"/>
        <w:rPr>
          <w:rFonts w:eastAsia="Arial Narrow"/>
          <w:i/>
          <w:color w:val="0D0D0D" w:themeColor="text1" w:themeTint="F2"/>
          <w:lang w:val="en-GB"/>
        </w:rPr>
      </w:pPr>
      <w:r w:rsidRPr="00465C52">
        <w:rPr>
          <w:rFonts w:eastAsia="Arial Narrow"/>
          <w:color w:val="0D0D0D" w:themeColor="text1" w:themeTint="F2"/>
          <w:lang w:val="en-GB"/>
        </w:rPr>
        <w:tab/>
      </w:r>
      <w:r w:rsidRPr="00465C52">
        <w:rPr>
          <w:rFonts w:eastAsia="Arial Narrow"/>
          <w:i/>
          <w:color w:val="0D0D0D" w:themeColor="text1" w:themeTint="F2"/>
          <w:lang w:val="en-GB"/>
        </w:rPr>
        <w:t>environmental and social supervision:</w:t>
      </w:r>
    </w:p>
    <w:p w14:paraId="2EA92A14" w14:textId="77777777" w:rsidR="00EF0475" w:rsidRPr="00465C52" w:rsidRDefault="00EF0475" w:rsidP="00151EF3">
      <w:pPr>
        <w:pStyle w:val="ListParagraph"/>
        <w:numPr>
          <w:ilvl w:val="0"/>
          <w:numId w:val="91"/>
        </w:numPr>
        <w:spacing w:after="120"/>
        <w:ind w:left="1260"/>
        <w:rPr>
          <w:rFonts w:eastAsia="Arial Narrow"/>
          <w:color w:val="0D0D0D" w:themeColor="text1" w:themeTint="F2"/>
          <w:lang w:val="en-GB"/>
        </w:rPr>
      </w:pPr>
      <w:r w:rsidRPr="00465C52">
        <w:rPr>
          <w:rFonts w:eastAsia="Arial Narrow"/>
          <w:color w:val="0D0D0D" w:themeColor="text1" w:themeTint="F2"/>
          <w:lang w:val="en-GB"/>
        </w:rPr>
        <w:t>environmentalist: days worked, areas inspected and numbers of inspections of each (road section, work camp, accommodations, quarries, borrow areas, spoil areas, swamps, forest crossings, etc.), highlights of activities/findings (including violations of environmental and/or social best practices, actions taken), reports to environmental and/or social specialist/construction/site management;</w:t>
      </w:r>
    </w:p>
    <w:p w14:paraId="2AC015F0" w14:textId="77777777" w:rsidR="00EF0475" w:rsidRPr="00465C52" w:rsidRDefault="00EF0475" w:rsidP="00151EF3">
      <w:pPr>
        <w:pStyle w:val="ListParagraph"/>
        <w:numPr>
          <w:ilvl w:val="0"/>
          <w:numId w:val="91"/>
        </w:numPr>
        <w:spacing w:after="120"/>
        <w:ind w:left="1260"/>
        <w:rPr>
          <w:rFonts w:eastAsia="Arial Narrow"/>
          <w:color w:val="0D0D0D" w:themeColor="text1" w:themeTint="F2"/>
          <w:lang w:val="en-GB"/>
        </w:rPr>
      </w:pPr>
      <w:r w:rsidRPr="00465C52">
        <w:rPr>
          <w:rFonts w:eastAsia="Arial Narrow"/>
          <w:color w:val="0D0D0D" w:themeColor="text1" w:themeTint="F2"/>
          <w:lang w:val="en-GB"/>
        </w:rPr>
        <w:t xml:space="preserve">sociologist: days worked, number of partial and full site inspections (by area: road section, work camp, accommodations, quarries, borrow areas, spoil areas, clinic, HIV/AIDS </w:t>
      </w:r>
      <w:proofErr w:type="spellStart"/>
      <w:r w:rsidRPr="00465C52">
        <w:rPr>
          <w:rFonts w:eastAsia="Arial Narrow"/>
          <w:color w:val="0D0D0D" w:themeColor="text1" w:themeTint="F2"/>
          <w:lang w:val="en-GB"/>
        </w:rPr>
        <w:t>center</w:t>
      </w:r>
      <w:proofErr w:type="spellEnd"/>
      <w:r w:rsidRPr="00465C52">
        <w:rPr>
          <w:rFonts w:eastAsia="Arial Narrow"/>
          <w:color w:val="0D0D0D" w:themeColor="text1" w:themeTint="F2"/>
          <w:lang w:val="en-GB"/>
        </w:rPr>
        <w:t xml:space="preserve">, community </w:t>
      </w:r>
      <w:proofErr w:type="spellStart"/>
      <w:r w:rsidRPr="00465C52">
        <w:rPr>
          <w:rFonts w:eastAsia="Arial Narrow"/>
          <w:color w:val="0D0D0D" w:themeColor="text1" w:themeTint="F2"/>
          <w:lang w:val="en-GB"/>
        </w:rPr>
        <w:t>centers</w:t>
      </w:r>
      <w:proofErr w:type="spellEnd"/>
      <w:r w:rsidRPr="00465C52">
        <w:rPr>
          <w:rFonts w:eastAsia="Arial Narrow"/>
          <w:color w:val="0D0D0D" w:themeColor="text1" w:themeTint="F2"/>
          <w:lang w:val="en-GB"/>
        </w:rPr>
        <w:t>, etc.), highlights of activities (including violations of environmental and/or social requirements observed, actions taken), reports to environmental and/or social specialist/construction/site management; and</w:t>
      </w:r>
    </w:p>
    <w:p w14:paraId="261660E8" w14:textId="77777777" w:rsidR="00EF0475" w:rsidRPr="00465C52" w:rsidRDefault="00EF0475" w:rsidP="00151EF3">
      <w:pPr>
        <w:pStyle w:val="ListParagraph"/>
        <w:numPr>
          <w:ilvl w:val="0"/>
          <w:numId w:val="91"/>
        </w:numPr>
        <w:spacing w:after="120"/>
        <w:ind w:left="1260"/>
        <w:rPr>
          <w:rFonts w:eastAsia="Arial Narrow"/>
          <w:color w:val="0D0D0D" w:themeColor="text1" w:themeTint="F2"/>
          <w:lang w:val="en-GB"/>
        </w:rPr>
      </w:pPr>
      <w:r w:rsidRPr="00465C52">
        <w:rPr>
          <w:rFonts w:eastAsia="Arial Narrow"/>
          <w:color w:val="0D0D0D" w:themeColor="text1" w:themeTint="F2"/>
          <w:lang w:val="en-GB"/>
        </w:rPr>
        <w:t xml:space="preserve">community liaison person(s): days worked (hours community </w:t>
      </w:r>
      <w:proofErr w:type="spellStart"/>
      <w:r w:rsidRPr="00465C52">
        <w:rPr>
          <w:rFonts w:eastAsia="Arial Narrow"/>
          <w:color w:val="0D0D0D" w:themeColor="text1" w:themeTint="F2"/>
          <w:lang w:val="en-GB"/>
        </w:rPr>
        <w:t>center</w:t>
      </w:r>
      <w:proofErr w:type="spellEnd"/>
      <w:r w:rsidRPr="00465C52">
        <w:rPr>
          <w:rFonts w:eastAsia="Arial Narrow"/>
          <w:color w:val="0D0D0D" w:themeColor="text1" w:themeTint="F2"/>
          <w:lang w:val="en-GB"/>
        </w:rPr>
        <w:t xml:space="preserve"> open), number of people met, highlights of activities (issues raised, etc.), reports to environmental and/or social specialist /construction/site management.</w:t>
      </w:r>
    </w:p>
    <w:p w14:paraId="439075C4" w14:textId="3113D65F" w:rsidR="00EF0475" w:rsidRPr="00465C52" w:rsidRDefault="00EF0475" w:rsidP="00151EF3">
      <w:pPr>
        <w:pStyle w:val="ListParagraph"/>
        <w:numPr>
          <w:ilvl w:val="0"/>
          <w:numId w:val="82"/>
        </w:numPr>
        <w:spacing w:after="120"/>
        <w:ind w:left="540" w:hanging="486"/>
        <w:rPr>
          <w:rFonts w:eastAsia="Arial Narrow"/>
          <w:color w:val="0D0D0D" w:themeColor="text1" w:themeTint="F2"/>
          <w:lang w:val="en-GB"/>
        </w:rPr>
      </w:pPr>
      <w:r w:rsidRPr="00465C52">
        <w:rPr>
          <w:rFonts w:eastAsia="Arial Narrow"/>
          <w:i/>
          <w:color w:val="0D0D0D" w:themeColor="text1" w:themeTint="F2"/>
          <w:lang w:val="en-GB"/>
        </w:rPr>
        <w:t>Grievances</w:t>
      </w:r>
      <w:r w:rsidRPr="00465C52">
        <w:rPr>
          <w:rFonts w:eastAsia="Arial Narrow"/>
          <w:color w:val="0D0D0D" w:themeColor="text1" w:themeTint="F2"/>
          <w:lang w:val="en-GB"/>
        </w:rPr>
        <w:t>: list new grievances (e.g. number of allegations of SEA</w:t>
      </w:r>
      <w:r w:rsidR="00F02B65" w:rsidRPr="00465C52">
        <w:rPr>
          <w:rFonts w:eastAsia="Arial Narrow"/>
          <w:color w:val="0D0D0D" w:themeColor="text1" w:themeTint="F2"/>
          <w:lang w:val="en-GB"/>
        </w:rPr>
        <w:t xml:space="preserve"> and SH</w:t>
      </w:r>
      <w:r w:rsidRPr="00465C52">
        <w:rPr>
          <w:rFonts w:eastAsia="Arial Narrow"/>
          <w:color w:val="0D0D0D" w:themeColor="text1" w:themeTint="F2"/>
          <w:lang w:val="en-GB"/>
        </w:rPr>
        <w:t>) received in the reporting period and number of unresolved past grievances by date received, complainant’s age and sex, how received, to whom referred to for action, resolution and date (if completed), data resolution reported to complainant, any required follow-up (Cross-reference other sections as needed):</w:t>
      </w:r>
    </w:p>
    <w:p w14:paraId="1802BB5B" w14:textId="77777777" w:rsidR="00EF0475" w:rsidRPr="00465C52" w:rsidRDefault="00EF0475" w:rsidP="00151EF3">
      <w:pPr>
        <w:pStyle w:val="ListParagraph"/>
        <w:numPr>
          <w:ilvl w:val="0"/>
          <w:numId w:val="90"/>
        </w:numPr>
        <w:spacing w:after="120"/>
        <w:ind w:left="1260"/>
        <w:rPr>
          <w:rFonts w:eastAsia="Arial Narrow"/>
          <w:color w:val="0D0D0D" w:themeColor="text1" w:themeTint="F2"/>
          <w:lang w:val="en-GB"/>
        </w:rPr>
      </w:pPr>
      <w:r w:rsidRPr="00465C52">
        <w:rPr>
          <w:rFonts w:eastAsia="Arial Narrow"/>
          <w:color w:val="0D0D0D" w:themeColor="text1" w:themeTint="F2"/>
          <w:lang w:val="en-GB"/>
        </w:rPr>
        <w:t>Worker grievances;</w:t>
      </w:r>
    </w:p>
    <w:p w14:paraId="3BDA5771" w14:textId="77777777" w:rsidR="00EF0475" w:rsidRPr="00465C52" w:rsidRDefault="00EF0475" w:rsidP="00151EF3">
      <w:pPr>
        <w:pStyle w:val="ListParagraph"/>
        <w:numPr>
          <w:ilvl w:val="0"/>
          <w:numId w:val="90"/>
        </w:numPr>
        <w:spacing w:after="120"/>
        <w:ind w:left="1260"/>
        <w:rPr>
          <w:rFonts w:eastAsia="Arial Narrow"/>
          <w:color w:val="0D0D0D" w:themeColor="text1" w:themeTint="F2"/>
          <w:lang w:val="en-GB"/>
        </w:rPr>
      </w:pPr>
      <w:r w:rsidRPr="00465C52">
        <w:rPr>
          <w:rFonts w:eastAsia="Arial Narrow"/>
          <w:color w:val="0D0D0D" w:themeColor="text1" w:themeTint="F2"/>
          <w:lang w:val="en-GB"/>
        </w:rPr>
        <w:t xml:space="preserve">Community grievances </w:t>
      </w:r>
    </w:p>
    <w:p w14:paraId="42596B88" w14:textId="77777777" w:rsidR="00EF0475" w:rsidRPr="00465C52" w:rsidRDefault="00EF0475" w:rsidP="00151EF3">
      <w:pPr>
        <w:pStyle w:val="ListParagraph"/>
        <w:numPr>
          <w:ilvl w:val="0"/>
          <w:numId w:val="82"/>
        </w:numPr>
        <w:spacing w:after="120"/>
        <w:ind w:left="540" w:hanging="486"/>
        <w:rPr>
          <w:rFonts w:eastAsia="Arial Narrow"/>
          <w:i/>
          <w:color w:val="0D0D0D" w:themeColor="text1" w:themeTint="F2"/>
          <w:lang w:val="en-GB"/>
        </w:rPr>
      </w:pPr>
      <w:r w:rsidRPr="00465C52">
        <w:rPr>
          <w:rFonts w:eastAsia="Arial Narrow"/>
          <w:i/>
          <w:color w:val="0D0D0D" w:themeColor="text1" w:themeTint="F2"/>
          <w:lang w:val="en-GB"/>
        </w:rPr>
        <w:t>Traffic, road safety and vehicles/equipment:</w:t>
      </w:r>
    </w:p>
    <w:p w14:paraId="7B7F264E" w14:textId="77777777" w:rsidR="00EF0475" w:rsidRPr="00465C52" w:rsidRDefault="00EF0475" w:rsidP="00151EF3">
      <w:pPr>
        <w:pStyle w:val="ListParagraph"/>
        <w:numPr>
          <w:ilvl w:val="0"/>
          <w:numId w:val="89"/>
        </w:numPr>
        <w:spacing w:after="120"/>
        <w:ind w:left="1260"/>
        <w:rPr>
          <w:rFonts w:eastAsia="Arial Narrow"/>
          <w:color w:val="0D0D0D" w:themeColor="text1" w:themeTint="F2"/>
          <w:lang w:val="en-GB"/>
        </w:rPr>
      </w:pPr>
      <w:r w:rsidRPr="00465C52">
        <w:rPr>
          <w:rFonts w:eastAsia="Arial Narrow"/>
          <w:color w:val="0D0D0D" w:themeColor="text1" w:themeTint="F2"/>
          <w:lang w:val="en-GB"/>
        </w:rPr>
        <w:t>traffic and road safety incidents and accidents involving project vehicles &amp; equipment: provide date, location, damage, cause, follow-up;</w:t>
      </w:r>
    </w:p>
    <w:p w14:paraId="57ED7FBC" w14:textId="77777777" w:rsidR="00EF0475" w:rsidRPr="00465C52" w:rsidRDefault="00EF0475" w:rsidP="00151EF3">
      <w:pPr>
        <w:pStyle w:val="ListParagraph"/>
        <w:numPr>
          <w:ilvl w:val="0"/>
          <w:numId w:val="89"/>
        </w:numPr>
        <w:spacing w:after="120"/>
        <w:ind w:left="1260"/>
        <w:rPr>
          <w:rFonts w:eastAsia="Arial Narrow"/>
          <w:color w:val="0D0D0D" w:themeColor="text1" w:themeTint="F2"/>
          <w:lang w:val="en-GB"/>
        </w:rPr>
      </w:pPr>
      <w:r w:rsidRPr="00465C52">
        <w:rPr>
          <w:rFonts w:eastAsia="Arial Narrow"/>
          <w:color w:val="0D0D0D" w:themeColor="text1" w:themeTint="F2"/>
          <w:lang w:val="en-GB"/>
        </w:rPr>
        <w:t xml:space="preserve">traffic and road safety incidents and accidents involving non-project vehicles or property (also reported under immediate metrics): provide date, location, damage, cause, follow-up; </w:t>
      </w:r>
    </w:p>
    <w:p w14:paraId="4D4A43CF" w14:textId="77777777" w:rsidR="00EF0475" w:rsidRPr="00465C52" w:rsidRDefault="00EF0475" w:rsidP="00151EF3">
      <w:pPr>
        <w:pStyle w:val="ListParagraph"/>
        <w:numPr>
          <w:ilvl w:val="0"/>
          <w:numId w:val="89"/>
        </w:numPr>
        <w:spacing w:after="120"/>
        <w:ind w:left="1260"/>
        <w:rPr>
          <w:rFonts w:eastAsia="Arial Narrow"/>
          <w:color w:val="0D0D0D" w:themeColor="text1" w:themeTint="F2"/>
          <w:lang w:val="en-GB"/>
        </w:rPr>
      </w:pPr>
      <w:r w:rsidRPr="00465C52">
        <w:rPr>
          <w:rFonts w:eastAsia="Arial Narrow"/>
          <w:color w:val="0D0D0D" w:themeColor="text1" w:themeTint="F2"/>
          <w:lang w:val="en-GB"/>
        </w:rPr>
        <w:t>overall condition of vehicles/equipment (subjective judgment by environmentalist); non-routine repairs and maintenance needed to improve safety and/or environmental performance (to control smoke, etc.).</w:t>
      </w:r>
    </w:p>
    <w:p w14:paraId="35184759" w14:textId="77777777" w:rsidR="00EF0475" w:rsidRPr="00465C52" w:rsidRDefault="00EF0475" w:rsidP="00151EF3">
      <w:pPr>
        <w:pStyle w:val="ListParagraph"/>
        <w:numPr>
          <w:ilvl w:val="0"/>
          <w:numId w:val="82"/>
        </w:numPr>
        <w:spacing w:after="120"/>
        <w:ind w:left="540" w:hanging="486"/>
        <w:rPr>
          <w:rFonts w:eastAsia="Arial Narrow"/>
          <w:i/>
          <w:color w:val="0D0D0D" w:themeColor="text1" w:themeTint="F2"/>
          <w:lang w:val="en-GB"/>
        </w:rPr>
      </w:pPr>
      <w:r w:rsidRPr="00465C52">
        <w:rPr>
          <w:rFonts w:eastAsia="Arial Narrow"/>
          <w:i/>
          <w:color w:val="0D0D0D" w:themeColor="text1" w:themeTint="F2"/>
          <w:lang w:val="en-GB"/>
        </w:rPr>
        <w:t xml:space="preserve">Environmental mitigations and issues (what </w:t>
      </w:r>
      <w:proofErr w:type="gramStart"/>
      <w:r w:rsidRPr="00465C52">
        <w:rPr>
          <w:rFonts w:eastAsia="Arial Narrow"/>
          <w:i/>
          <w:color w:val="0D0D0D" w:themeColor="text1" w:themeTint="F2"/>
          <w:lang w:val="en-GB"/>
        </w:rPr>
        <w:t>has</w:t>
      </w:r>
      <w:proofErr w:type="gramEnd"/>
      <w:r w:rsidRPr="00465C52">
        <w:rPr>
          <w:rFonts w:eastAsia="Arial Narrow"/>
          <w:i/>
          <w:color w:val="0D0D0D" w:themeColor="text1" w:themeTint="F2"/>
          <w:lang w:val="en-GB"/>
        </w:rPr>
        <w:t xml:space="preserve"> been done):</w:t>
      </w:r>
    </w:p>
    <w:p w14:paraId="7F75F16D" w14:textId="77777777" w:rsidR="00EF0475" w:rsidRPr="00465C52" w:rsidRDefault="00EF0475" w:rsidP="00151EF3">
      <w:pPr>
        <w:pStyle w:val="ListParagraph"/>
        <w:numPr>
          <w:ilvl w:val="0"/>
          <w:numId w:val="88"/>
        </w:numPr>
        <w:spacing w:after="120"/>
        <w:ind w:left="1260"/>
        <w:rPr>
          <w:rFonts w:eastAsia="Arial Narrow"/>
          <w:color w:val="0D0D0D" w:themeColor="text1" w:themeTint="F2"/>
          <w:lang w:val="en-GB"/>
        </w:rPr>
      </w:pPr>
      <w:r w:rsidRPr="00465C52">
        <w:rPr>
          <w:rFonts w:eastAsia="Arial Narrow"/>
          <w:color w:val="0D0D0D" w:themeColor="text1" w:themeTint="F2"/>
          <w:lang w:val="en-GB"/>
        </w:rPr>
        <w:t>dust: number of working bowsers, number of waterings/day, number of complaints, warnings given by environmentalist, actions taken to resolve; highlights of quarry dust control (covers, sprays, operational status); % of rock/ spoil lorries with covers, actions taken for uncovered vehicles;</w:t>
      </w:r>
    </w:p>
    <w:p w14:paraId="6ABBE977" w14:textId="77777777" w:rsidR="00EF0475" w:rsidRPr="00465C52" w:rsidRDefault="00EF0475" w:rsidP="00151EF3">
      <w:pPr>
        <w:pStyle w:val="ListParagraph"/>
        <w:numPr>
          <w:ilvl w:val="0"/>
          <w:numId w:val="88"/>
        </w:numPr>
        <w:spacing w:after="120"/>
        <w:ind w:left="1260"/>
        <w:rPr>
          <w:rFonts w:eastAsia="Arial Narrow"/>
          <w:color w:val="0D0D0D" w:themeColor="text1" w:themeTint="F2"/>
          <w:lang w:val="en-GB"/>
        </w:rPr>
      </w:pPr>
      <w:r w:rsidRPr="00465C52">
        <w:rPr>
          <w:rFonts w:eastAsia="Arial Narrow"/>
          <w:color w:val="0D0D0D" w:themeColor="text1" w:themeTint="F2"/>
          <w:lang w:val="en-GB"/>
        </w:rPr>
        <w:t>erosion control: controls implemented by location, status of water crossings, environmentalist inspections and results, actions taken to resolve issues, emergency repairs needed to control erosion/sedimentation;</w:t>
      </w:r>
    </w:p>
    <w:p w14:paraId="45F878A2" w14:textId="77777777" w:rsidR="00EF0475" w:rsidRPr="00465C52" w:rsidRDefault="00EF0475" w:rsidP="00151EF3">
      <w:pPr>
        <w:pStyle w:val="ListParagraph"/>
        <w:numPr>
          <w:ilvl w:val="0"/>
          <w:numId w:val="88"/>
        </w:numPr>
        <w:spacing w:after="120"/>
        <w:ind w:left="1260"/>
        <w:rPr>
          <w:rFonts w:eastAsia="Arial Narrow"/>
          <w:color w:val="0D0D0D" w:themeColor="text1" w:themeTint="F2"/>
          <w:lang w:val="en-GB"/>
        </w:rPr>
      </w:pPr>
      <w:r w:rsidRPr="00465C52">
        <w:rPr>
          <w:rFonts w:eastAsia="Arial Narrow"/>
          <w:color w:val="0D0D0D" w:themeColor="text1" w:themeTint="F2"/>
          <w:lang w:val="en-GB"/>
        </w:rPr>
        <w:t>quarries, borrow areas, spoil areas, asphalt plants, batch plants: identify major activities undertaken in the reporting period at each, and highlights of environmental and social protection: land clearing, boundary marking, topsoil salvage, traffic management, decommissioning planning, decommissioning implementation;</w:t>
      </w:r>
    </w:p>
    <w:p w14:paraId="6838C919" w14:textId="77777777" w:rsidR="00EF0475" w:rsidRPr="00465C52" w:rsidRDefault="00EF0475" w:rsidP="00151EF3">
      <w:pPr>
        <w:pStyle w:val="ListParagraph"/>
        <w:numPr>
          <w:ilvl w:val="0"/>
          <w:numId w:val="88"/>
        </w:numPr>
        <w:spacing w:after="120"/>
        <w:ind w:left="1260"/>
        <w:rPr>
          <w:rFonts w:eastAsia="Arial Narrow"/>
          <w:color w:val="0D0D0D" w:themeColor="text1" w:themeTint="F2"/>
          <w:lang w:val="en-GB"/>
        </w:rPr>
      </w:pPr>
      <w:r w:rsidRPr="00465C52">
        <w:rPr>
          <w:rFonts w:eastAsia="Arial Narrow"/>
          <w:color w:val="0D0D0D" w:themeColor="text1" w:themeTint="F2"/>
          <w:lang w:val="en-GB"/>
        </w:rPr>
        <w:t>blasting: number of blasts (and locations), status of implementation of blasting plan (including notices, evacuations, etc.), incidents of off-site damage or complaints (cross-reference other sections as needed);</w:t>
      </w:r>
    </w:p>
    <w:p w14:paraId="6587B3A6" w14:textId="77777777" w:rsidR="00EF0475" w:rsidRPr="00465C52" w:rsidRDefault="00EF0475" w:rsidP="00151EF3">
      <w:pPr>
        <w:pStyle w:val="ListParagraph"/>
        <w:numPr>
          <w:ilvl w:val="0"/>
          <w:numId w:val="88"/>
        </w:numPr>
        <w:spacing w:after="120"/>
        <w:ind w:left="1260"/>
        <w:rPr>
          <w:rFonts w:eastAsia="Arial Narrow"/>
          <w:color w:val="0D0D0D" w:themeColor="text1" w:themeTint="F2"/>
          <w:lang w:val="en-GB"/>
        </w:rPr>
      </w:pPr>
      <w:r w:rsidRPr="00465C52">
        <w:rPr>
          <w:rFonts w:eastAsia="Arial Narrow"/>
          <w:color w:val="0D0D0D" w:themeColor="text1" w:themeTint="F2"/>
          <w:lang w:val="en-GB"/>
        </w:rPr>
        <w:lastRenderedPageBreak/>
        <w:t>spill clean-ups, if any:  material spilled, location, amount, actions taken, material disposal (report all spills that result in water or soil contamination;</w:t>
      </w:r>
    </w:p>
    <w:p w14:paraId="2203D2E7" w14:textId="77777777" w:rsidR="00EF0475" w:rsidRPr="00465C52" w:rsidRDefault="00EF0475" w:rsidP="00151EF3">
      <w:pPr>
        <w:pStyle w:val="ListParagraph"/>
        <w:numPr>
          <w:ilvl w:val="0"/>
          <w:numId w:val="88"/>
        </w:numPr>
        <w:spacing w:after="120"/>
        <w:ind w:left="1260"/>
        <w:rPr>
          <w:rFonts w:eastAsia="Arial Narrow"/>
          <w:color w:val="0D0D0D" w:themeColor="text1" w:themeTint="F2"/>
          <w:lang w:val="en-GB"/>
        </w:rPr>
      </w:pPr>
      <w:r w:rsidRPr="00465C52">
        <w:rPr>
          <w:rFonts w:eastAsia="Arial Narrow"/>
          <w:color w:val="0D0D0D" w:themeColor="text1" w:themeTint="F2"/>
          <w:lang w:val="en-GB"/>
        </w:rPr>
        <w:t>waste management: types and quantities generated and managed, including amount taken offsite (and by whom) or reused/recycled/disposed on-site;</w:t>
      </w:r>
    </w:p>
    <w:p w14:paraId="07BEBB77" w14:textId="77777777" w:rsidR="00EF0475" w:rsidRPr="00465C52" w:rsidRDefault="00EF0475" w:rsidP="00151EF3">
      <w:pPr>
        <w:pStyle w:val="ListParagraph"/>
        <w:numPr>
          <w:ilvl w:val="0"/>
          <w:numId w:val="88"/>
        </w:numPr>
        <w:spacing w:after="120"/>
        <w:ind w:left="1260"/>
        <w:rPr>
          <w:rFonts w:eastAsia="Arial Narrow"/>
          <w:color w:val="0D0D0D" w:themeColor="text1" w:themeTint="F2"/>
          <w:lang w:val="en-GB"/>
        </w:rPr>
      </w:pPr>
      <w:r w:rsidRPr="00465C52">
        <w:rPr>
          <w:rFonts w:eastAsia="Arial Narrow"/>
          <w:color w:val="0D0D0D" w:themeColor="text1" w:themeTint="F2"/>
          <w:lang w:val="en-GB"/>
        </w:rPr>
        <w:t>details of tree plantings and other mitigations required undertaken in the reporting period;</w:t>
      </w:r>
    </w:p>
    <w:p w14:paraId="3B2A8C03" w14:textId="77777777" w:rsidR="00EF0475" w:rsidRPr="00465C52" w:rsidRDefault="00EF0475" w:rsidP="00151EF3">
      <w:pPr>
        <w:pStyle w:val="ListParagraph"/>
        <w:numPr>
          <w:ilvl w:val="0"/>
          <w:numId w:val="88"/>
        </w:numPr>
        <w:spacing w:after="120"/>
        <w:ind w:left="1260"/>
        <w:rPr>
          <w:rFonts w:eastAsia="Arial Narrow"/>
          <w:color w:val="0D0D0D" w:themeColor="text1" w:themeTint="F2"/>
          <w:lang w:val="en-GB"/>
        </w:rPr>
      </w:pPr>
      <w:r w:rsidRPr="00465C52">
        <w:rPr>
          <w:rFonts w:eastAsia="Arial Narrow"/>
          <w:color w:val="0D0D0D" w:themeColor="text1" w:themeTint="F2"/>
          <w:lang w:val="en-GB"/>
        </w:rPr>
        <w:t>details of water and swamp protection mitigations required undertaken in the reporting period.</w:t>
      </w:r>
    </w:p>
    <w:p w14:paraId="6A4A2960" w14:textId="77777777" w:rsidR="00EF0475" w:rsidRPr="00465C52" w:rsidRDefault="00EF0475" w:rsidP="00151EF3">
      <w:pPr>
        <w:pStyle w:val="ListParagraph"/>
        <w:numPr>
          <w:ilvl w:val="0"/>
          <w:numId w:val="82"/>
        </w:numPr>
        <w:spacing w:after="120"/>
        <w:ind w:left="540" w:hanging="486"/>
        <w:rPr>
          <w:rFonts w:eastAsia="Arial Narrow"/>
          <w:i/>
          <w:color w:val="0D0D0D" w:themeColor="text1" w:themeTint="F2"/>
          <w:lang w:val="en-GB"/>
        </w:rPr>
      </w:pPr>
      <w:r w:rsidRPr="00465C52">
        <w:rPr>
          <w:rFonts w:eastAsia="Arial Narrow"/>
          <w:i/>
          <w:color w:val="0D0D0D" w:themeColor="text1" w:themeTint="F2"/>
          <w:lang w:val="en-GB"/>
        </w:rPr>
        <w:t>compliance:</w:t>
      </w:r>
    </w:p>
    <w:p w14:paraId="3A22435C" w14:textId="77777777" w:rsidR="00EF0475" w:rsidRPr="00465C52" w:rsidRDefault="00EF0475" w:rsidP="00151EF3">
      <w:pPr>
        <w:pStyle w:val="ListParagraph"/>
        <w:numPr>
          <w:ilvl w:val="0"/>
          <w:numId w:val="87"/>
        </w:numPr>
        <w:spacing w:after="120"/>
        <w:ind w:left="1260"/>
        <w:rPr>
          <w:rFonts w:eastAsia="Arial Narrow"/>
          <w:color w:val="0D0D0D" w:themeColor="text1" w:themeTint="F2"/>
          <w:lang w:val="en-GB"/>
        </w:rPr>
      </w:pPr>
      <w:r w:rsidRPr="00465C52">
        <w:rPr>
          <w:rFonts w:eastAsia="Arial Narrow"/>
          <w:color w:val="0D0D0D" w:themeColor="text1" w:themeTint="F2"/>
          <w:lang w:val="en-GB"/>
        </w:rPr>
        <w:t>compliance status for conditions of all relevant consents/permits, for the Work, including quarries, etc.): statement of compliance or listing of issues and actions taken (or to be taken) to reach compliance;</w:t>
      </w:r>
    </w:p>
    <w:p w14:paraId="4F7EE116" w14:textId="77777777" w:rsidR="00EF0475" w:rsidRPr="00465C52" w:rsidRDefault="00EF0475" w:rsidP="00151EF3">
      <w:pPr>
        <w:pStyle w:val="ListParagraph"/>
        <w:numPr>
          <w:ilvl w:val="0"/>
          <w:numId w:val="87"/>
        </w:numPr>
        <w:spacing w:after="120"/>
        <w:ind w:left="1260"/>
        <w:rPr>
          <w:rFonts w:eastAsia="Arial Narrow"/>
          <w:color w:val="0D0D0D" w:themeColor="text1" w:themeTint="F2"/>
          <w:lang w:val="en-GB"/>
        </w:rPr>
      </w:pPr>
      <w:r w:rsidRPr="00465C52">
        <w:rPr>
          <w:rFonts w:eastAsia="Arial Narrow"/>
          <w:color w:val="0D0D0D" w:themeColor="text1" w:themeTint="F2"/>
          <w:lang w:val="en-GB"/>
        </w:rPr>
        <w:t>compliance status of C-ESMP/ESIP requirements: statement of compliance or listing of issues and actions taken (or to be taken) to reach compliance</w:t>
      </w:r>
    </w:p>
    <w:p w14:paraId="518DD977" w14:textId="78C9669E" w:rsidR="00EF0475" w:rsidRPr="00465C52" w:rsidRDefault="00EF0475" w:rsidP="00151EF3">
      <w:pPr>
        <w:pStyle w:val="ListParagraph"/>
        <w:numPr>
          <w:ilvl w:val="0"/>
          <w:numId w:val="87"/>
        </w:numPr>
        <w:spacing w:after="120"/>
        <w:ind w:left="1260"/>
        <w:rPr>
          <w:rFonts w:eastAsia="Arial Narrow"/>
          <w:color w:val="0D0D0D" w:themeColor="text1" w:themeTint="F2"/>
          <w:lang w:val="en-GB"/>
        </w:rPr>
      </w:pPr>
      <w:r w:rsidRPr="00465C52">
        <w:rPr>
          <w:rFonts w:eastAsia="Arial Narrow"/>
          <w:color w:val="0D0D0D" w:themeColor="text1" w:themeTint="F2"/>
          <w:lang w:val="en-GB"/>
        </w:rPr>
        <w:t xml:space="preserve">compliance status of SEA </w:t>
      </w:r>
      <w:r w:rsidR="00F02B65" w:rsidRPr="00465C52">
        <w:rPr>
          <w:rFonts w:eastAsia="Arial Narrow"/>
          <w:color w:val="0D0D0D" w:themeColor="text1" w:themeTint="F2"/>
          <w:lang w:val="en-GB"/>
        </w:rPr>
        <w:t xml:space="preserve">and SH </w:t>
      </w:r>
      <w:r w:rsidRPr="00465C52">
        <w:rPr>
          <w:rFonts w:eastAsia="Arial Narrow"/>
          <w:color w:val="0D0D0D" w:themeColor="text1" w:themeTint="F2"/>
          <w:lang w:val="en-GB"/>
        </w:rPr>
        <w:t>prevention and response action plan: statement of compliance or listing of issues and actions taken (or to be taken) to reach compliance</w:t>
      </w:r>
    </w:p>
    <w:p w14:paraId="49DC8737" w14:textId="77777777" w:rsidR="00EF0475" w:rsidRPr="00465C52" w:rsidRDefault="00EF0475" w:rsidP="00151EF3">
      <w:pPr>
        <w:pStyle w:val="ListParagraph"/>
        <w:numPr>
          <w:ilvl w:val="0"/>
          <w:numId w:val="87"/>
        </w:numPr>
        <w:spacing w:after="120"/>
        <w:ind w:left="1260"/>
        <w:rPr>
          <w:rFonts w:eastAsia="Arial Narrow"/>
          <w:color w:val="0D0D0D" w:themeColor="text1" w:themeTint="F2"/>
          <w:lang w:val="en-GB"/>
        </w:rPr>
      </w:pPr>
      <w:r w:rsidRPr="00465C52">
        <w:rPr>
          <w:rFonts w:eastAsia="Arial Narrow"/>
          <w:color w:val="0D0D0D" w:themeColor="text1" w:themeTint="F2"/>
          <w:lang w:val="en-GB"/>
        </w:rPr>
        <w:t>compliance status of Health and Safety Management Plan re: statement of compliance or listing of issues and actions taken (or to be taken) to reach compliance</w:t>
      </w:r>
    </w:p>
    <w:p w14:paraId="2C3C32C8" w14:textId="77777777" w:rsidR="00EF0475" w:rsidRPr="00465C52" w:rsidRDefault="007B5709" w:rsidP="00151EF3">
      <w:pPr>
        <w:pStyle w:val="ListParagraph"/>
        <w:numPr>
          <w:ilvl w:val="0"/>
          <w:numId w:val="87"/>
        </w:numPr>
        <w:spacing w:after="120"/>
        <w:ind w:left="1260"/>
        <w:rPr>
          <w:rFonts w:eastAsia="Arial Narrow"/>
          <w:color w:val="0D0D0D" w:themeColor="text1" w:themeTint="F2"/>
          <w:lang w:val="en-GB"/>
        </w:rPr>
      </w:pPr>
      <w:r w:rsidRPr="00465C52">
        <w:rPr>
          <w:rFonts w:eastAsia="Arial Narrow"/>
          <w:color w:val="0D0D0D" w:themeColor="text1" w:themeTint="F2"/>
          <w:lang w:val="en-GB"/>
        </w:rPr>
        <w:t>o</w:t>
      </w:r>
      <w:r w:rsidR="00EF0475" w:rsidRPr="00465C52">
        <w:rPr>
          <w:rFonts w:eastAsia="Arial Narrow"/>
          <w:color w:val="0D0D0D" w:themeColor="text1" w:themeTint="F2"/>
          <w:lang w:val="en-GB"/>
        </w:rPr>
        <w:t>ther unresolved issues from previous reporting periods related to environmental and social: continued violations, continued failure of equipment, continued lack of vehicle covers, spills not dealt with, continued compensation or blasting issues, etc.  Cross-reference other sections as needed.</w:t>
      </w:r>
      <w:r w:rsidR="00EF0475" w:rsidRPr="00465C52">
        <w:rPr>
          <w:rFonts w:ascii="Calibri" w:eastAsia="Arial Narrow" w:hAnsi="Calibri" w:cs="Calibri"/>
          <w:color w:val="0D0D0D" w:themeColor="text1" w:themeTint="F2"/>
          <w:sz w:val="22"/>
          <w:szCs w:val="22"/>
          <w:lang w:val="en-GB"/>
        </w:rPr>
        <w:tab/>
      </w:r>
    </w:p>
    <w:p w14:paraId="1C74E86B" w14:textId="77777777" w:rsidR="00EF0475" w:rsidRPr="00465C52" w:rsidRDefault="00EF0475" w:rsidP="00347DB2">
      <w:pPr>
        <w:spacing w:after="120"/>
        <w:ind w:left="360" w:hanging="360"/>
        <w:contextualSpacing/>
        <w:jc w:val="both"/>
        <w:rPr>
          <w:rFonts w:eastAsiaTheme="minorHAnsi"/>
          <w:i/>
          <w:color w:val="0D0D0D" w:themeColor="text1" w:themeTint="F2"/>
        </w:rPr>
      </w:pPr>
    </w:p>
    <w:p w14:paraId="4C050878" w14:textId="77777777" w:rsidR="00EF0475" w:rsidRPr="00465C52" w:rsidRDefault="00EF0475" w:rsidP="00347DB2">
      <w:pPr>
        <w:spacing w:after="120"/>
        <w:ind w:left="360" w:hanging="360"/>
        <w:contextualSpacing/>
        <w:jc w:val="both"/>
        <w:rPr>
          <w:rFonts w:eastAsiaTheme="minorHAnsi"/>
          <w:i/>
          <w:color w:val="0D0D0D" w:themeColor="text1" w:themeTint="F2"/>
        </w:rPr>
      </w:pPr>
    </w:p>
    <w:p w14:paraId="7822B4E3" w14:textId="7E926952" w:rsidR="008E5CFA" w:rsidRPr="00465C52" w:rsidRDefault="008E5CFA" w:rsidP="00347DB2">
      <w:pPr>
        <w:contextualSpacing/>
        <w:rPr>
          <w:b/>
          <w:color w:val="0D0D0D" w:themeColor="text1" w:themeTint="F2"/>
          <w:sz w:val="36"/>
          <w:szCs w:val="36"/>
        </w:rPr>
      </w:pPr>
      <w:r w:rsidRPr="00465C52">
        <w:rPr>
          <w:color w:val="0D0D0D" w:themeColor="text1" w:themeTint="F2"/>
          <w:szCs w:val="36"/>
        </w:rPr>
        <w:br w:type="page"/>
      </w:r>
    </w:p>
    <w:p w14:paraId="72765D5D" w14:textId="77777777" w:rsidR="0000613B" w:rsidRPr="00465C52" w:rsidRDefault="0000613B" w:rsidP="00347DB2">
      <w:pPr>
        <w:contextualSpacing/>
        <w:jc w:val="center"/>
        <w:rPr>
          <w:b/>
          <w:color w:val="0D0D0D" w:themeColor="text1" w:themeTint="F2"/>
          <w:sz w:val="36"/>
          <w:szCs w:val="36"/>
        </w:rPr>
      </w:pPr>
      <w:bookmarkStart w:id="985" w:name="_Hlk31715280"/>
      <w:r w:rsidRPr="00465C52">
        <w:rPr>
          <w:b/>
          <w:color w:val="0D0D0D" w:themeColor="text1" w:themeTint="F2"/>
          <w:sz w:val="36"/>
          <w:szCs w:val="36"/>
        </w:rPr>
        <w:lastRenderedPageBreak/>
        <w:t xml:space="preserve">APPENDIX C </w:t>
      </w:r>
    </w:p>
    <w:p w14:paraId="41E8B458" w14:textId="77777777" w:rsidR="0000613B" w:rsidRPr="00465C52" w:rsidRDefault="0000613B" w:rsidP="00347DB2">
      <w:pPr>
        <w:spacing w:after="134"/>
        <w:contextualSpacing/>
        <w:jc w:val="center"/>
        <w:rPr>
          <w:b/>
          <w:color w:val="0D0D0D" w:themeColor="text1" w:themeTint="F2"/>
          <w:sz w:val="36"/>
          <w:szCs w:val="36"/>
        </w:rPr>
      </w:pPr>
      <w:r w:rsidRPr="00465C52">
        <w:rPr>
          <w:b/>
          <w:color w:val="0D0D0D" w:themeColor="text1" w:themeTint="F2"/>
          <w:sz w:val="36"/>
          <w:szCs w:val="36"/>
        </w:rPr>
        <w:t>Sexual Exploitation and Abuse (SEA) and/or Sexual Harassment (SH) Performance Declaration for Subcontractors</w:t>
      </w:r>
      <w:bookmarkEnd w:id="985"/>
    </w:p>
    <w:p w14:paraId="175B5BAE" w14:textId="77777777" w:rsidR="0000613B" w:rsidRPr="00465C52" w:rsidRDefault="0000613B" w:rsidP="00347DB2">
      <w:pPr>
        <w:spacing w:before="120" w:after="120"/>
        <w:contextualSpacing/>
        <w:rPr>
          <w:bCs/>
          <w:i/>
          <w:color w:val="0D0D0D" w:themeColor="text1" w:themeTint="F2"/>
          <w:spacing w:val="6"/>
          <w:sz w:val="22"/>
          <w:szCs w:val="22"/>
        </w:rPr>
      </w:pPr>
    </w:p>
    <w:p w14:paraId="26D8CF2B" w14:textId="77777777" w:rsidR="0000613B" w:rsidRPr="00465C52" w:rsidRDefault="0000613B" w:rsidP="00347DB2">
      <w:pPr>
        <w:spacing w:before="120" w:after="120"/>
        <w:contextualSpacing/>
        <w:rPr>
          <w:i/>
          <w:iCs/>
          <w:color w:val="0D0D0D" w:themeColor="text1" w:themeTint="F2"/>
          <w:spacing w:val="-6"/>
          <w:sz w:val="22"/>
          <w:szCs w:val="22"/>
        </w:rPr>
      </w:pPr>
      <w:r w:rsidRPr="00465C52">
        <w:rPr>
          <w:bCs/>
          <w:i/>
          <w:color w:val="0D0D0D" w:themeColor="text1" w:themeTint="F2"/>
          <w:spacing w:val="6"/>
          <w:sz w:val="22"/>
          <w:szCs w:val="22"/>
        </w:rPr>
        <w:t>[</w:t>
      </w:r>
      <w:r w:rsidRPr="00465C52">
        <w:rPr>
          <w:i/>
          <w:iCs/>
          <w:color w:val="0D0D0D" w:themeColor="text1" w:themeTint="F2"/>
          <w:spacing w:val="-6"/>
          <w:sz w:val="22"/>
          <w:szCs w:val="22"/>
        </w:rPr>
        <w:t>The following table shall be filled in by each subcontractor proposed by the Contractor, that was not named in the Contract]</w:t>
      </w:r>
    </w:p>
    <w:p w14:paraId="66907DDC" w14:textId="77777777" w:rsidR="0000613B" w:rsidRPr="00465C52" w:rsidRDefault="0000613B" w:rsidP="00347DB2">
      <w:pPr>
        <w:spacing w:before="120" w:after="120"/>
        <w:contextualSpacing/>
        <w:jc w:val="right"/>
        <w:rPr>
          <w:color w:val="0D0D0D" w:themeColor="text1" w:themeTint="F2"/>
          <w:spacing w:val="-4"/>
          <w:sz w:val="22"/>
          <w:szCs w:val="22"/>
        </w:rPr>
      </w:pPr>
      <w:r w:rsidRPr="00465C52">
        <w:rPr>
          <w:color w:val="0D0D0D" w:themeColor="text1" w:themeTint="F2"/>
          <w:spacing w:val="-4"/>
          <w:sz w:val="22"/>
          <w:szCs w:val="22"/>
        </w:rPr>
        <w:t xml:space="preserve">Subcontractor’s Name: </w:t>
      </w:r>
      <w:r w:rsidRPr="00465C52">
        <w:rPr>
          <w:i/>
          <w:iCs/>
          <w:color w:val="0D0D0D" w:themeColor="text1" w:themeTint="F2"/>
          <w:spacing w:val="-6"/>
          <w:sz w:val="22"/>
          <w:szCs w:val="22"/>
        </w:rPr>
        <w:t>[insert full name]</w:t>
      </w:r>
      <w:r w:rsidRPr="00465C52">
        <w:rPr>
          <w:i/>
          <w:iCs/>
          <w:color w:val="0D0D0D" w:themeColor="text1" w:themeTint="F2"/>
          <w:spacing w:val="-6"/>
          <w:sz w:val="22"/>
          <w:szCs w:val="22"/>
        </w:rPr>
        <w:br/>
      </w:r>
      <w:r w:rsidRPr="00465C52">
        <w:rPr>
          <w:color w:val="0D0D0D" w:themeColor="text1" w:themeTint="F2"/>
          <w:spacing w:val="-4"/>
          <w:sz w:val="22"/>
          <w:szCs w:val="22"/>
        </w:rPr>
        <w:t xml:space="preserve">Date: </w:t>
      </w:r>
      <w:r w:rsidRPr="00465C52">
        <w:rPr>
          <w:i/>
          <w:iCs/>
          <w:color w:val="0D0D0D" w:themeColor="text1" w:themeTint="F2"/>
          <w:spacing w:val="-6"/>
          <w:sz w:val="22"/>
          <w:szCs w:val="22"/>
        </w:rPr>
        <w:t>[insert day, month, year]</w:t>
      </w:r>
      <w:r w:rsidRPr="00465C52">
        <w:rPr>
          <w:i/>
          <w:iCs/>
          <w:color w:val="0D0D0D" w:themeColor="text1" w:themeTint="F2"/>
          <w:spacing w:val="-6"/>
          <w:sz w:val="22"/>
          <w:szCs w:val="22"/>
        </w:rPr>
        <w:br/>
      </w:r>
      <w:r w:rsidRPr="00465C52">
        <w:rPr>
          <w:i/>
          <w:iCs/>
          <w:color w:val="0D0D0D" w:themeColor="text1" w:themeTint="F2"/>
          <w:spacing w:val="-6"/>
          <w:sz w:val="22"/>
          <w:szCs w:val="22"/>
        </w:rPr>
        <w:br/>
      </w:r>
      <w:r w:rsidRPr="00465C52">
        <w:rPr>
          <w:color w:val="0D0D0D" w:themeColor="text1" w:themeTint="F2"/>
          <w:spacing w:val="-4"/>
          <w:sz w:val="22"/>
          <w:szCs w:val="22"/>
        </w:rPr>
        <w:t xml:space="preserve">Contract reference </w:t>
      </w:r>
      <w:r w:rsidRPr="00465C52">
        <w:rPr>
          <w:i/>
          <w:iCs/>
          <w:color w:val="0D0D0D" w:themeColor="text1" w:themeTint="F2"/>
          <w:spacing w:val="-6"/>
          <w:sz w:val="22"/>
          <w:szCs w:val="22"/>
        </w:rPr>
        <w:t>[insert contract reference]</w:t>
      </w:r>
      <w:r w:rsidRPr="00465C52">
        <w:rPr>
          <w:i/>
          <w:iCs/>
          <w:color w:val="0D0D0D" w:themeColor="text1" w:themeTint="F2"/>
          <w:spacing w:val="-6"/>
          <w:sz w:val="22"/>
          <w:szCs w:val="22"/>
        </w:rPr>
        <w:br/>
      </w:r>
      <w:r w:rsidRPr="00465C52">
        <w:rPr>
          <w:color w:val="0D0D0D" w:themeColor="text1" w:themeTint="F2"/>
          <w:spacing w:val="-4"/>
          <w:sz w:val="22"/>
          <w:szCs w:val="22"/>
        </w:rPr>
        <w:t xml:space="preserve">Page </w:t>
      </w:r>
      <w:r w:rsidRPr="00465C52">
        <w:rPr>
          <w:i/>
          <w:iCs/>
          <w:color w:val="0D0D0D" w:themeColor="text1" w:themeTint="F2"/>
          <w:spacing w:val="-6"/>
          <w:sz w:val="22"/>
          <w:szCs w:val="22"/>
        </w:rPr>
        <w:t xml:space="preserve">[insert page number] </w:t>
      </w:r>
      <w:r w:rsidRPr="00465C52">
        <w:rPr>
          <w:color w:val="0D0D0D" w:themeColor="text1" w:themeTint="F2"/>
          <w:spacing w:val="-4"/>
          <w:sz w:val="22"/>
          <w:szCs w:val="22"/>
        </w:rPr>
        <w:t xml:space="preserve">of </w:t>
      </w:r>
      <w:r w:rsidRPr="00465C52">
        <w:rPr>
          <w:i/>
          <w:iCs/>
          <w:color w:val="0D0D0D" w:themeColor="text1" w:themeTint="F2"/>
          <w:spacing w:val="-6"/>
          <w:sz w:val="22"/>
          <w:szCs w:val="22"/>
        </w:rPr>
        <w:t xml:space="preserve">[insert total number] </w:t>
      </w:r>
      <w:r w:rsidRPr="00465C52">
        <w:rPr>
          <w:color w:val="0D0D0D" w:themeColor="text1" w:themeTint="F2"/>
          <w:spacing w:val="-4"/>
          <w:sz w:val="22"/>
          <w:szCs w:val="22"/>
        </w:rPr>
        <w:t>pages</w:t>
      </w:r>
    </w:p>
    <w:tbl>
      <w:tblPr>
        <w:tblW w:w="9389" w:type="dxa"/>
        <w:tblInd w:w="3" w:type="dxa"/>
        <w:tblLayout w:type="fixed"/>
        <w:tblCellMar>
          <w:left w:w="0" w:type="dxa"/>
          <w:right w:w="0" w:type="dxa"/>
        </w:tblCellMar>
        <w:tblLook w:val="0000" w:firstRow="0" w:lastRow="0" w:firstColumn="0" w:lastColumn="0" w:noHBand="0" w:noVBand="0"/>
      </w:tblPr>
      <w:tblGrid>
        <w:gridCol w:w="9389"/>
      </w:tblGrid>
      <w:tr w:rsidR="0016255D" w:rsidRPr="00465C52" w14:paraId="12E14585" w14:textId="77777777" w:rsidTr="006201DF">
        <w:tc>
          <w:tcPr>
            <w:tcW w:w="9389" w:type="dxa"/>
            <w:tcBorders>
              <w:top w:val="single" w:sz="2" w:space="0" w:color="auto"/>
              <w:left w:val="single" w:sz="2" w:space="0" w:color="auto"/>
              <w:bottom w:val="single" w:sz="2" w:space="0" w:color="auto"/>
              <w:right w:val="single" w:sz="2" w:space="0" w:color="auto"/>
            </w:tcBorders>
          </w:tcPr>
          <w:p w14:paraId="369A26A5" w14:textId="77777777" w:rsidR="009D3505" w:rsidRPr="00465C52" w:rsidRDefault="009D3505" w:rsidP="00347DB2">
            <w:pPr>
              <w:spacing w:before="120" w:after="120"/>
              <w:contextualSpacing/>
              <w:jc w:val="center"/>
              <w:rPr>
                <w:b/>
                <w:color w:val="0D0D0D" w:themeColor="text1" w:themeTint="F2"/>
                <w:spacing w:val="-4"/>
                <w:sz w:val="22"/>
                <w:szCs w:val="22"/>
              </w:rPr>
            </w:pPr>
            <w:r w:rsidRPr="00465C52">
              <w:rPr>
                <w:b/>
                <w:color w:val="0D0D0D" w:themeColor="text1" w:themeTint="F2"/>
                <w:spacing w:val="-4"/>
                <w:sz w:val="22"/>
                <w:szCs w:val="22"/>
              </w:rPr>
              <w:t xml:space="preserve">SEA and/or SH Declaration </w:t>
            </w:r>
          </w:p>
          <w:p w14:paraId="52C962D4" w14:textId="77777777" w:rsidR="009D3505" w:rsidRPr="00465C52" w:rsidRDefault="009D3505" w:rsidP="00347DB2">
            <w:pPr>
              <w:spacing w:before="120" w:after="120"/>
              <w:contextualSpacing/>
              <w:jc w:val="center"/>
              <w:rPr>
                <w:color w:val="0D0D0D" w:themeColor="text1" w:themeTint="F2"/>
                <w:spacing w:val="-4"/>
                <w:sz w:val="22"/>
                <w:szCs w:val="22"/>
              </w:rPr>
            </w:pPr>
          </w:p>
        </w:tc>
      </w:tr>
      <w:tr w:rsidR="0016255D" w:rsidRPr="00465C52" w14:paraId="66614E77" w14:textId="77777777" w:rsidTr="006201DF">
        <w:tc>
          <w:tcPr>
            <w:tcW w:w="9389" w:type="dxa"/>
            <w:tcBorders>
              <w:top w:val="single" w:sz="2" w:space="0" w:color="auto"/>
              <w:left w:val="single" w:sz="2" w:space="0" w:color="auto"/>
              <w:bottom w:val="single" w:sz="2" w:space="0" w:color="auto"/>
              <w:right w:val="single" w:sz="2" w:space="0" w:color="auto"/>
            </w:tcBorders>
          </w:tcPr>
          <w:p w14:paraId="6734C55F" w14:textId="77777777" w:rsidR="009D3505" w:rsidRPr="00465C52" w:rsidRDefault="009D3505" w:rsidP="00347DB2">
            <w:pPr>
              <w:spacing w:before="120" w:after="120"/>
              <w:ind w:left="892" w:hanging="826"/>
              <w:contextualSpacing/>
              <w:rPr>
                <w:color w:val="0D0D0D" w:themeColor="text1" w:themeTint="F2"/>
                <w:spacing w:val="-4"/>
                <w:sz w:val="22"/>
                <w:szCs w:val="22"/>
              </w:rPr>
            </w:pPr>
            <w:r w:rsidRPr="00465C52">
              <w:rPr>
                <w:color w:val="0D0D0D" w:themeColor="text1" w:themeTint="F2"/>
                <w:spacing w:val="-4"/>
                <w:sz w:val="22"/>
                <w:szCs w:val="22"/>
              </w:rPr>
              <w:t>We:</w:t>
            </w:r>
          </w:p>
          <w:p w14:paraId="6E84C758" w14:textId="77777777" w:rsidR="009D3505" w:rsidRPr="00465C52" w:rsidRDefault="009D3505" w:rsidP="00347DB2">
            <w:pPr>
              <w:spacing w:before="120" w:after="120"/>
              <w:ind w:left="621" w:right="128" w:hanging="540"/>
              <w:contextualSpacing/>
              <w:rPr>
                <w:rFonts w:eastAsia="MS Mincho"/>
                <w:color w:val="0D0D0D" w:themeColor="text1" w:themeTint="F2"/>
                <w:spacing w:val="-2"/>
                <w:sz w:val="22"/>
              </w:rPr>
            </w:pPr>
            <w:r w:rsidRPr="00465C52">
              <w:rPr>
                <w:rFonts w:eastAsia="MS Mincho"/>
                <w:color w:val="0D0D0D" w:themeColor="text1" w:themeTint="F2"/>
                <w:spacing w:val="-2"/>
                <w:sz w:val="22"/>
                <w:szCs w:val="22"/>
              </w:rPr>
              <w:sym w:font="Wingdings" w:char="F0A8"/>
            </w:r>
            <w:r w:rsidRPr="00465C52">
              <w:rPr>
                <w:rFonts w:eastAsia="MS Mincho"/>
                <w:color w:val="0D0D0D" w:themeColor="text1" w:themeTint="F2"/>
                <w:spacing w:val="-2"/>
                <w:sz w:val="22"/>
                <w:szCs w:val="22"/>
              </w:rPr>
              <w:t xml:space="preserve">  (a) have not been subject to disqualification by the Bank for non-compliance with SEA/ SH obligations.</w:t>
            </w:r>
          </w:p>
          <w:p w14:paraId="76E06224" w14:textId="77777777" w:rsidR="009D3505" w:rsidRPr="00465C52" w:rsidRDefault="009D3505" w:rsidP="00347DB2">
            <w:pPr>
              <w:spacing w:before="120" w:after="120"/>
              <w:ind w:left="81" w:right="128" w:hanging="15"/>
              <w:contextualSpacing/>
              <w:rPr>
                <w:color w:val="0D0D0D" w:themeColor="text1" w:themeTint="F2"/>
                <w:spacing w:val="-6"/>
                <w:sz w:val="22"/>
                <w:szCs w:val="22"/>
              </w:rPr>
            </w:pPr>
            <w:r w:rsidRPr="00465C52">
              <w:rPr>
                <w:rFonts w:eastAsia="MS Mincho"/>
                <w:color w:val="0D0D0D" w:themeColor="text1" w:themeTint="F2"/>
                <w:spacing w:val="-2"/>
                <w:sz w:val="22"/>
                <w:szCs w:val="22"/>
              </w:rPr>
              <w:sym w:font="Wingdings" w:char="F0A8"/>
            </w:r>
            <w:r w:rsidRPr="00465C52">
              <w:rPr>
                <w:rFonts w:eastAsia="MS Mincho"/>
                <w:color w:val="0D0D0D" w:themeColor="text1" w:themeTint="F2"/>
                <w:spacing w:val="-2"/>
                <w:sz w:val="22"/>
                <w:szCs w:val="22"/>
              </w:rPr>
              <w:t xml:space="preserve">  (b) are subject to disqualification by the Bank for non-compliance with SEA/ SH obligations.</w:t>
            </w:r>
          </w:p>
          <w:p w14:paraId="192203EE" w14:textId="77777777" w:rsidR="009D3505" w:rsidRPr="00465C52" w:rsidRDefault="009D3505" w:rsidP="00347DB2">
            <w:pPr>
              <w:spacing w:before="120" w:after="120"/>
              <w:ind w:left="621" w:right="128" w:hanging="540"/>
              <w:contextualSpacing/>
              <w:rPr>
                <w:color w:val="0D0D0D" w:themeColor="text1" w:themeTint="F2"/>
                <w:sz w:val="22"/>
                <w:szCs w:val="22"/>
              </w:rPr>
            </w:pPr>
            <w:r w:rsidRPr="00465C52">
              <w:rPr>
                <w:rFonts w:eastAsia="MS Mincho"/>
                <w:color w:val="0D0D0D" w:themeColor="text1" w:themeTint="F2"/>
                <w:spacing w:val="-2"/>
                <w:sz w:val="22"/>
                <w:szCs w:val="22"/>
              </w:rPr>
              <w:sym w:font="Wingdings" w:char="F0A8"/>
            </w:r>
            <w:r w:rsidRPr="00465C52">
              <w:rPr>
                <w:rFonts w:eastAsia="MS Mincho"/>
                <w:color w:val="0D0D0D" w:themeColor="text1" w:themeTint="F2"/>
                <w:spacing w:val="-2"/>
                <w:sz w:val="22"/>
                <w:szCs w:val="22"/>
              </w:rPr>
              <w:t xml:space="preserve">  (c) had been subject to disqualification by the Bank for non-compliance with SEA/ SH obligations</w:t>
            </w:r>
            <w:r w:rsidRPr="00465C52">
              <w:rPr>
                <w:rFonts w:eastAsia="MS Mincho"/>
                <w:color w:val="0D0D0D" w:themeColor="text1" w:themeTint="F2"/>
                <w:spacing w:val="-2"/>
                <w:sz w:val="22"/>
              </w:rPr>
              <w:t xml:space="preserve">. </w:t>
            </w:r>
            <w:r w:rsidRPr="00465C52">
              <w:rPr>
                <w:color w:val="0D0D0D" w:themeColor="text1" w:themeTint="F2"/>
                <w:sz w:val="22"/>
                <w:szCs w:val="22"/>
              </w:rPr>
              <w:t xml:space="preserve">An arbitral award on the disqualification case has been made in our favor. </w:t>
            </w:r>
          </w:p>
          <w:p w14:paraId="48FD76E2" w14:textId="77777777" w:rsidR="009D3505" w:rsidRPr="00465C52" w:rsidRDefault="009D3505" w:rsidP="00347DB2">
            <w:pPr>
              <w:spacing w:before="120" w:after="120"/>
              <w:ind w:left="621" w:right="128" w:hanging="540"/>
              <w:contextualSpacing/>
              <w:rPr>
                <w:color w:val="0D0D0D" w:themeColor="text1" w:themeTint="F2"/>
                <w:sz w:val="22"/>
                <w:szCs w:val="22"/>
              </w:rPr>
            </w:pPr>
            <w:r w:rsidRPr="00465C52">
              <w:rPr>
                <w:rFonts w:eastAsia="MS Mincho"/>
                <w:color w:val="0D0D0D" w:themeColor="text1" w:themeTint="F2"/>
                <w:spacing w:val="-2"/>
                <w:sz w:val="22"/>
                <w:szCs w:val="22"/>
              </w:rPr>
              <w:sym w:font="Wingdings" w:char="F0A8"/>
            </w:r>
            <w:r w:rsidRPr="00465C52">
              <w:rPr>
                <w:rFonts w:eastAsia="MS Mincho"/>
                <w:color w:val="0D0D0D" w:themeColor="text1" w:themeTint="F2"/>
                <w:spacing w:val="-2"/>
                <w:sz w:val="22"/>
                <w:szCs w:val="22"/>
              </w:rPr>
              <w:t xml:space="preserve">  (d)</w:t>
            </w:r>
            <w:r w:rsidRPr="00465C52">
              <w:rPr>
                <w:color w:val="0D0D0D" w:themeColor="text1" w:themeTint="F2"/>
                <w:spacing w:val="-4"/>
                <w:sz w:val="22"/>
                <w:szCs w:val="22"/>
              </w:rPr>
              <w:tab/>
            </w:r>
            <w:r w:rsidRPr="00465C52">
              <w:rPr>
                <w:color w:val="0D0D0D" w:themeColor="text1" w:themeTint="F2"/>
                <w:sz w:val="22"/>
                <w:szCs w:val="22"/>
              </w:rPr>
              <w:t>had been subject to disqualification by the Bank for non-compliance with SEA/ SH obligations for a period of two years.</w:t>
            </w:r>
            <w:r w:rsidRPr="00465C52">
              <w:rPr>
                <w:color w:val="0D0D0D" w:themeColor="text1" w:themeTint="F2"/>
                <w:sz w:val="22"/>
              </w:rPr>
              <w:t xml:space="preserve"> </w:t>
            </w:r>
            <w:r w:rsidRPr="00465C52">
              <w:rPr>
                <w:color w:val="0D0D0D" w:themeColor="text1" w:themeTint="F2"/>
                <w:sz w:val="22"/>
                <w:szCs w:val="22"/>
              </w:rPr>
              <w:t xml:space="preserve">We have subsequently demonstrated that we have adequate capacity and commitment to comply with SEA /SH obligations. </w:t>
            </w:r>
          </w:p>
          <w:p w14:paraId="3EC6A97F" w14:textId="77777777" w:rsidR="009D3505" w:rsidRPr="00465C52" w:rsidRDefault="009D3505" w:rsidP="00347DB2">
            <w:pPr>
              <w:tabs>
                <w:tab w:val="right" w:pos="9000"/>
              </w:tabs>
              <w:spacing w:before="120" w:after="120"/>
              <w:ind w:left="712" w:hanging="646"/>
              <w:contextualSpacing/>
              <w:rPr>
                <w:color w:val="0D0D0D" w:themeColor="text1" w:themeTint="F2"/>
                <w:spacing w:val="-4"/>
                <w:sz w:val="22"/>
                <w:szCs w:val="22"/>
              </w:rPr>
            </w:pPr>
            <w:r w:rsidRPr="00465C52">
              <w:rPr>
                <w:rFonts w:eastAsia="MS Mincho"/>
                <w:color w:val="0D0D0D" w:themeColor="text1" w:themeTint="F2"/>
                <w:spacing w:val="-2"/>
                <w:sz w:val="22"/>
                <w:szCs w:val="22"/>
              </w:rPr>
              <w:sym w:font="Wingdings" w:char="F0A8"/>
            </w:r>
            <w:r w:rsidRPr="00465C52">
              <w:rPr>
                <w:color w:val="0D0D0D" w:themeColor="text1" w:themeTint="F2"/>
                <w:sz w:val="22"/>
                <w:szCs w:val="22"/>
              </w:rPr>
              <w:t xml:space="preserve">  </w:t>
            </w:r>
            <w:r w:rsidRPr="00465C52">
              <w:rPr>
                <w:rFonts w:eastAsia="MS Mincho"/>
                <w:color w:val="0D0D0D" w:themeColor="text1" w:themeTint="F2"/>
                <w:spacing w:val="-2"/>
                <w:sz w:val="22"/>
                <w:szCs w:val="22"/>
              </w:rPr>
              <w:t xml:space="preserve">(e) </w:t>
            </w:r>
            <w:r w:rsidRPr="00465C52">
              <w:rPr>
                <w:color w:val="0D0D0D" w:themeColor="text1" w:themeTint="F2"/>
                <w:sz w:val="22"/>
                <w:szCs w:val="22"/>
              </w:rPr>
              <w:t>had been subject to disqualification by the Bank for non-compliance with SEA/ SH obligations for a</w:t>
            </w:r>
            <w:r w:rsidRPr="00465C52">
              <w:rPr>
                <w:color w:val="0D0D0D" w:themeColor="text1" w:themeTint="F2"/>
                <w:sz w:val="22"/>
              </w:rPr>
              <w:t xml:space="preserve"> period</w:t>
            </w:r>
            <w:r w:rsidRPr="00465C52">
              <w:rPr>
                <w:color w:val="0D0D0D" w:themeColor="text1" w:themeTint="F2"/>
                <w:sz w:val="22"/>
                <w:szCs w:val="22"/>
              </w:rPr>
              <w:t xml:space="preserve"> of two years. We have attached specific evidence demonstrating that we have adequate capacity and commitment to comply with SEA and SH obligations. </w:t>
            </w:r>
          </w:p>
        </w:tc>
      </w:tr>
      <w:tr w:rsidR="0016255D" w:rsidRPr="00465C52" w14:paraId="73A3363A" w14:textId="77777777" w:rsidTr="006201DF">
        <w:tc>
          <w:tcPr>
            <w:tcW w:w="9389" w:type="dxa"/>
            <w:tcBorders>
              <w:top w:val="single" w:sz="2" w:space="0" w:color="auto"/>
              <w:left w:val="single" w:sz="2" w:space="0" w:color="auto"/>
              <w:bottom w:val="single" w:sz="2" w:space="0" w:color="auto"/>
              <w:right w:val="single" w:sz="2" w:space="0" w:color="auto"/>
            </w:tcBorders>
          </w:tcPr>
          <w:p w14:paraId="3E0C298F" w14:textId="77777777" w:rsidR="009D3505" w:rsidRPr="00465C52" w:rsidRDefault="009D3505" w:rsidP="00347DB2">
            <w:pPr>
              <w:spacing w:before="120" w:after="120"/>
              <w:ind w:left="82"/>
              <w:contextualSpacing/>
              <w:rPr>
                <w:b/>
                <w:bCs/>
                <w:color w:val="0D0D0D" w:themeColor="text1" w:themeTint="F2"/>
                <w:sz w:val="22"/>
                <w:szCs w:val="22"/>
              </w:rPr>
            </w:pPr>
            <w:r w:rsidRPr="00465C52">
              <w:rPr>
                <w:b/>
                <w:bCs/>
                <w:color w:val="0D0D0D" w:themeColor="text1" w:themeTint="F2"/>
                <w:sz w:val="22"/>
                <w:szCs w:val="22"/>
              </w:rPr>
              <w:t>[</w:t>
            </w:r>
            <w:r w:rsidRPr="00465C52">
              <w:rPr>
                <w:b/>
                <w:bCs/>
                <w:i/>
                <w:iCs/>
                <w:color w:val="0D0D0D" w:themeColor="text1" w:themeTint="F2"/>
                <w:sz w:val="22"/>
                <w:szCs w:val="22"/>
              </w:rPr>
              <w:t>If (c) above is applicable</w:t>
            </w:r>
            <w:r w:rsidRPr="00465C52">
              <w:rPr>
                <w:b/>
                <w:bCs/>
                <w:color w:val="0D0D0D" w:themeColor="text1" w:themeTint="F2"/>
                <w:sz w:val="22"/>
                <w:szCs w:val="22"/>
              </w:rPr>
              <w:t xml:space="preserve">, </w:t>
            </w:r>
            <w:r w:rsidRPr="00465C52">
              <w:rPr>
                <w:b/>
                <w:bCs/>
                <w:i/>
                <w:iCs/>
                <w:color w:val="0D0D0D" w:themeColor="text1" w:themeTint="F2"/>
                <w:sz w:val="22"/>
                <w:szCs w:val="22"/>
              </w:rPr>
              <w:t>attach evidence of an arbitral award reversing the findings on the issues underlying the disqualification.]</w:t>
            </w:r>
          </w:p>
        </w:tc>
      </w:tr>
      <w:tr w:rsidR="0016255D" w:rsidRPr="00465C52" w14:paraId="3C61F7B3" w14:textId="77777777" w:rsidTr="006201DF">
        <w:tc>
          <w:tcPr>
            <w:tcW w:w="9389" w:type="dxa"/>
            <w:tcBorders>
              <w:top w:val="single" w:sz="2" w:space="0" w:color="auto"/>
              <w:left w:val="single" w:sz="2" w:space="0" w:color="auto"/>
              <w:bottom w:val="single" w:sz="2" w:space="0" w:color="auto"/>
              <w:right w:val="single" w:sz="2" w:space="0" w:color="auto"/>
            </w:tcBorders>
          </w:tcPr>
          <w:p w14:paraId="576442C2" w14:textId="77777777" w:rsidR="009D3505" w:rsidRPr="00465C52" w:rsidRDefault="009D3505" w:rsidP="00347DB2">
            <w:pPr>
              <w:spacing w:before="120" w:after="120"/>
              <w:contextualSpacing/>
              <w:jc w:val="center"/>
              <w:rPr>
                <w:color w:val="0D0D0D" w:themeColor="text1" w:themeTint="F2"/>
                <w:sz w:val="22"/>
                <w:szCs w:val="22"/>
              </w:rPr>
            </w:pPr>
            <w:r w:rsidRPr="00465C52">
              <w:rPr>
                <w:b/>
                <w:i/>
                <w:iCs/>
                <w:color w:val="0D0D0D" w:themeColor="text1" w:themeTint="F2"/>
                <w:sz w:val="22"/>
                <w:szCs w:val="22"/>
              </w:rPr>
              <w:t xml:space="preserve">[If (d) or </w:t>
            </w:r>
            <w:proofErr w:type="gramStart"/>
            <w:r w:rsidRPr="00465C52">
              <w:rPr>
                <w:b/>
                <w:i/>
                <w:iCs/>
                <w:color w:val="0D0D0D" w:themeColor="text1" w:themeTint="F2"/>
                <w:sz w:val="22"/>
                <w:szCs w:val="22"/>
              </w:rPr>
              <w:t>( e</w:t>
            </w:r>
            <w:proofErr w:type="gramEnd"/>
            <w:r w:rsidRPr="00465C52">
              <w:rPr>
                <w:b/>
                <w:i/>
                <w:iCs/>
                <w:color w:val="0D0D0D" w:themeColor="text1" w:themeTint="F2"/>
                <w:sz w:val="22"/>
                <w:szCs w:val="22"/>
              </w:rPr>
              <w:t>) above are applicable, provide the following information:]</w:t>
            </w:r>
          </w:p>
        </w:tc>
      </w:tr>
      <w:tr w:rsidR="0016255D" w:rsidRPr="00465C52" w14:paraId="60FB261B" w14:textId="77777777" w:rsidTr="006201DF">
        <w:trPr>
          <w:trHeight w:val="643"/>
        </w:trPr>
        <w:tc>
          <w:tcPr>
            <w:tcW w:w="9389" w:type="dxa"/>
            <w:tcBorders>
              <w:top w:val="single" w:sz="2" w:space="0" w:color="auto"/>
              <w:left w:val="single" w:sz="2" w:space="0" w:color="auto"/>
              <w:bottom w:val="single" w:sz="2" w:space="0" w:color="auto"/>
              <w:right w:val="single" w:sz="2" w:space="0" w:color="auto"/>
            </w:tcBorders>
          </w:tcPr>
          <w:p w14:paraId="15686519" w14:textId="77777777" w:rsidR="009D3505" w:rsidRPr="00465C52" w:rsidRDefault="009D3505" w:rsidP="00347DB2">
            <w:pPr>
              <w:spacing w:before="120" w:after="120"/>
              <w:ind w:left="82"/>
              <w:contextualSpacing/>
              <w:rPr>
                <w:color w:val="0D0D0D" w:themeColor="text1" w:themeTint="F2"/>
                <w:sz w:val="22"/>
                <w:szCs w:val="22"/>
              </w:rPr>
            </w:pPr>
            <w:r w:rsidRPr="00465C52">
              <w:rPr>
                <w:color w:val="0D0D0D" w:themeColor="text1" w:themeTint="F2"/>
                <w:sz w:val="22"/>
                <w:szCs w:val="22"/>
              </w:rPr>
              <w:t xml:space="preserve">Period of disqualification: From: _______________ </w:t>
            </w:r>
            <w:proofErr w:type="gramStart"/>
            <w:r w:rsidRPr="00465C52">
              <w:rPr>
                <w:color w:val="0D0D0D" w:themeColor="text1" w:themeTint="F2"/>
                <w:sz w:val="22"/>
                <w:szCs w:val="22"/>
              </w:rPr>
              <w:t>To</w:t>
            </w:r>
            <w:proofErr w:type="gramEnd"/>
            <w:r w:rsidRPr="00465C52">
              <w:rPr>
                <w:color w:val="0D0D0D" w:themeColor="text1" w:themeTint="F2"/>
                <w:sz w:val="22"/>
                <w:szCs w:val="22"/>
              </w:rPr>
              <w:t>: ________________</w:t>
            </w:r>
          </w:p>
        </w:tc>
      </w:tr>
      <w:tr w:rsidR="0016255D" w:rsidRPr="00465C52" w14:paraId="7277817A" w14:textId="77777777" w:rsidTr="00BA59C6">
        <w:trPr>
          <w:trHeight w:val="535"/>
        </w:trPr>
        <w:tc>
          <w:tcPr>
            <w:tcW w:w="9389" w:type="dxa"/>
            <w:tcBorders>
              <w:top w:val="single" w:sz="2" w:space="0" w:color="auto"/>
              <w:left w:val="single" w:sz="2" w:space="0" w:color="auto"/>
              <w:bottom w:val="single" w:sz="2" w:space="0" w:color="auto"/>
              <w:right w:val="single" w:sz="2" w:space="0" w:color="auto"/>
            </w:tcBorders>
          </w:tcPr>
          <w:p w14:paraId="1DF1B23A" w14:textId="7978D66A" w:rsidR="009D3505" w:rsidRPr="00465C52" w:rsidRDefault="009D3505" w:rsidP="00347DB2">
            <w:pPr>
              <w:spacing w:before="120" w:after="120"/>
              <w:ind w:left="82"/>
              <w:contextualSpacing/>
              <w:rPr>
                <w:color w:val="0D0D0D" w:themeColor="text1" w:themeTint="F2"/>
                <w:sz w:val="22"/>
                <w:szCs w:val="22"/>
              </w:rPr>
            </w:pPr>
            <w:r w:rsidRPr="00465C52">
              <w:rPr>
                <w:color w:val="0D0D0D" w:themeColor="text1" w:themeTint="F2"/>
                <w:sz w:val="22"/>
                <w:szCs w:val="22"/>
              </w:rPr>
              <w:t>If previously provided on another Bank financed works contract, details of evidence that demonstrated adequate capacity and commitment to comply with SEA/SH obligations (</w:t>
            </w:r>
            <w:r w:rsidRPr="00465C52">
              <w:rPr>
                <w:b/>
                <w:color w:val="0D0D0D" w:themeColor="text1" w:themeTint="F2"/>
                <w:sz w:val="22"/>
                <w:szCs w:val="22"/>
              </w:rPr>
              <w:t>as per (d) above)</w:t>
            </w:r>
          </w:p>
          <w:p w14:paraId="5C4F1B6F" w14:textId="77777777" w:rsidR="009D3505" w:rsidRPr="00465C52" w:rsidRDefault="009D3505" w:rsidP="00347DB2">
            <w:pPr>
              <w:spacing w:before="120" w:after="120"/>
              <w:ind w:left="720"/>
              <w:contextualSpacing/>
              <w:rPr>
                <w:color w:val="0D0D0D" w:themeColor="text1" w:themeTint="F2"/>
                <w:sz w:val="22"/>
                <w:szCs w:val="22"/>
              </w:rPr>
            </w:pPr>
            <w:r w:rsidRPr="00465C52">
              <w:rPr>
                <w:color w:val="0D0D0D" w:themeColor="text1" w:themeTint="F2"/>
                <w:sz w:val="22"/>
                <w:szCs w:val="22"/>
              </w:rPr>
              <w:t>Name of Employer: ___________________________________________</w:t>
            </w:r>
          </w:p>
          <w:p w14:paraId="61DC4C49" w14:textId="77777777" w:rsidR="009D3505" w:rsidRPr="00465C52" w:rsidRDefault="009D3505" w:rsidP="00347DB2">
            <w:pPr>
              <w:spacing w:before="120" w:after="120"/>
              <w:ind w:left="720"/>
              <w:contextualSpacing/>
              <w:rPr>
                <w:color w:val="0D0D0D" w:themeColor="text1" w:themeTint="F2"/>
                <w:sz w:val="22"/>
                <w:szCs w:val="22"/>
              </w:rPr>
            </w:pPr>
            <w:r w:rsidRPr="00465C52">
              <w:rPr>
                <w:color w:val="0D0D0D" w:themeColor="text1" w:themeTint="F2"/>
                <w:sz w:val="22"/>
                <w:szCs w:val="22"/>
              </w:rPr>
              <w:t>Name of Project: _____________________________________</w:t>
            </w:r>
          </w:p>
          <w:p w14:paraId="5B6779FD" w14:textId="77777777" w:rsidR="009D3505" w:rsidRPr="00465C52" w:rsidRDefault="009D3505" w:rsidP="00347DB2">
            <w:pPr>
              <w:spacing w:before="120" w:after="120"/>
              <w:ind w:left="720"/>
              <w:contextualSpacing/>
              <w:rPr>
                <w:color w:val="0D0D0D" w:themeColor="text1" w:themeTint="F2"/>
                <w:sz w:val="22"/>
                <w:szCs w:val="22"/>
              </w:rPr>
            </w:pPr>
            <w:r w:rsidRPr="00465C52">
              <w:rPr>
                <w:color w:val="0D0D0D" w:themeColor="text1" w:themeTint="F2"/>
                <w:sz w:val="22"/>
                <w:szCs w:val="22"/>
              </w:rPr>
              <w:t xml:space="preserve">Contract description: _____________________________________________________ </w:t>
            </w:r>
          </w:p>
          <w:p w14:paraId="2BBFC736" w14:textId="77777777" w:rsidR="009D3505" w:rsidRPr="00465C52" w:rsidRDefault="009D3505" w:rsidP="00347DB2">
            <w:pPr>
              <w:spacing w:before="120" w:after="120"/>
              <w:ind w:left="720"/>
              <w:contextualSpacing/>
              <w:rPr>
                <w:color w:val="0D0D0D" w:themeColor="text1" w:themeTint="F2"/>
                <w:sz w:val="22"/>
                <w:szCs w:val="22"/>
              </w:rPr>
            </w:pPr>
            <w:proofErr w:type="gramStart"/>
            <w:r w:rsidRPr="00465C52">
              <w:rPr>
                <w:color w:val="0D0D0D" w:themeColor="text1" w:themeTint="F2"/>
                <w:sz w:val="22"/>
                <w:szCs w:val="22"/>
              </w:rPr>
              <w:t>Brief summary</w:t>
            </w:r>
            <w:proofErr w:type="gramEnd"/>
            <w:r w:rsidRPr="00465C52">
              <w:rPr>
                <w:color w:val="0D0D0D" w:themeColor="text1" w:themeTint="F2"/>
                <w:sz w:val="22"/>
                <w:szCs w:val="22"/>
              </w:rPr>
              <w:t xml:space="preserve"> of evidence provided: ________________________________________</w:t>
            </w:r>
          </w:p>
          <w:p w14:paraId="774A3675" w14:textId="77777777" w:rsidR="009D3505" w:rsidRPr="00465C52" w:rsidRDefault="009D3505" w:rsidP="00347DB2">
            <w:pPr>
              <w:spacing w:before="120" w:after="120"/>
              <w:ind w:left="720"/>
              <w:contextualSpacing/>
              <w:rPr>
                <w:color w:val="0D0D0D" w:themeColor="text1" w:themeTint="F2"/>
                <w:sz w:val="22"/>
                <w:szCs w:val="22"/>
              </w:rPr>
            </w:pPr>
            <w:r w:rsidRPr="00465C52">
              <w:rPr>
                <w:color w:val="0D0D0D" w:themeColor="text1" w:themeTint="F2"/>
                <w:sz w:val="22"/>
                <w:szCs w:val="22"/>
              </w:rPr>
              <w:t>______________________________________________________________________</w:t>
            </w:r>
          </w:p>
          <w:p w14:paraId="75183085" w14:textId="77777777" w:rsidR="009D3505" w:rsidRPr="00465C52" w:rsidRDefault="009D3505" w:rsidP="00347DB2">
            <w:pPr>
              <w:spacing w:before="120" w:after="120"/>
              <w:ind w:left="720"/>
              <w:contextualSpacing/>
              <w:rPr>
                <w:color w:val="0D0D0D" w:themeColor="text1" w:themeTint="F2"/>
                <w:sz w:val="22"/>
                <w:szCs w:val="22"/>
              </w:rPr>
            </w:pPr>
            <w:r w:rsidRPr="00465C52">
              <w:rPr>
                <w:color w:val="0D0D0D" w:themeColor="text1" w:themeTint="F2"/>
                <w:sz w:val="22"/>
                <w:szCs w:val="22"/>
              </w:rPr>
              <w:t>Contact Information: (Tel, email, name of contact person): _______________________</w:t>
            </w:r>
          </w:p>
          <w:p w14:paraId="3C0A4EA2" w14:textId="77777777" w:rsidR="009D3505" w:rsidRPr="00465C52" w:rsidRDefault="009D3505" w:rsidP="00347DB2">
            <w:pPr>
              <w:spacing w:before="120" w:after="120"/>
              <w:ind w:left="720"/>
              <w:contextualSpacing/>
              <w:rPr>
                <w:color w:val="0D0D0D" w:themeColor="text1" w:themeTint="F2"/>
                <w:sz w:val="22"/>
              </w:rPr>
            </w:pPr>
            <w:r w:rsidRPr="00465C52">
              <w:rPr>
                <w:color w:val="0D0D0D" w:themeColor="text1" w:themeTint="F2"/>
                <w:sz w:val="22"/>
                <w:szCs w:val="22"/>
              </w:rPr>
              <w:t>______________________________________________________________________</w:t>
            </w:r>
          </w:p>
        </w:tc>
      </w:tr>
      <w:tr w:rsidR="009D3505" w:rsidRPr="00465C52" w14:paraId="5A62EE9B" w14:textId="77777777" w:rsidTr="006201DF">
        <w:trPr>
          <w:trHeight w:val="535"/>
        </w:trPr>
        <w:tc>
          <w:tcPr>
            <w:tcW w:w="9389" w:type="dxa"/>
            <w:tcBorders>
              <w:top w:val="single" w:sz="2" w:space="0" w:color="auto"/>
              <w:left w:val="single" w:sz="2" w:space="0" w:color="auto"/>
              <w:bottom w:val="single" w:sz="2" w:space="0" w:color="auto"/>
              <w:right w:val="single" w:sz="2" w:space="0" w:color="auto"/>
            </w:tcBorders>
          </w:tcPr>
          <w:p w14:paraId="6DAF2359" w14:textId="77777777" w:rsidR="009D3505" w:rsidRPr="00465C52" w:rsidRDefault="009D3505" w:rsidP="00347DB2">
            <w:pPr>
              <w:spacing w:before="120" w:after="120"/>
              <w:ind w:left="82"/>
              <w:contextualSpacing/>
              <w:rPr>
                <w:color w:val="0D0D0D" w:themeColor="text1" w:themeTint="F2"/>
                <w:sz w:val="22"/>
                <w:szCs w:val="22"/>
              </w:rPr>
            </w:pPr>
            <w:r w:rsidRPr="00465C52">
              <w:rPr>
                <w:color w:val="0D0D0D" w:themeColor="text1" w:themeTint="F2"/>
                <w:sz w:val="22"/>
                <w:szCs w:val="22"/>
              </w:rPr>
              <w:t>As an alternative to the evidence under (d), other evidence demonstrating adequate capacity and commitment to comply with SEA/SH obligations (</w:t>
            </w:r>
            <w:r w:rsidRPr="00465C52">
              <w:rPr>
                <w:b/>
                <w:color w:val="0D0D0D" w:themeColor="text1" w:themeTint="F2"/>
                <w:sz w:val="22"/>
                <w:szCs w:val="22"/>
              </w:rPr>
              <w:t>as per (e) above</w:t>
            </w:r>
            <w:proofErr w:type="gramStart"/>
            <w:r w:rsidRPr="00465C52">
              <w:rPr>
                <w:b/>
                <w:color w:val="0D0D0D" w:themeColor="text1" w:themeTint="F2"/>
                <w:sz w:val="22"/>
                <w:szCs w:val="22"/>
              </w:rPr>
              <w:t>) )</w:t>
            </w:r>
            <w:proofErr w:type="gramEnd"/>
            <w:r w:rsidRPr="00465C52">
              <w:rPr>
                <w:i/>
                <w:color w:val="0D0D0D" w:themeColor="text1" w:themeTint="F2"/>
                <w:sz w:val="22"/>
                <w:szCs w:val="22"/>
              </w:rPr>
              <w:t xml:space="preserve"> [attach details as appropriate].</w:t>
            </w:r>
          </w:p>
          <w:p w14:paraId="72EBFB40" w14:textId="77777777" w:rsidR="009D3505" w:rsidRPr="00465C52" w:rsidRDefault="009D3505" w:rsidP="00347DB2">
            <w:pPr>
              <w:spacing w:before="120" w:after="120"/>
              <w:contextualSpacing/>
              <w:rPr>
                <w:color w:val="0D0D0D" w:themeColor="text1" w:themeTint="F2"/>
                <w:sz w:val="22"/>
                <w:szCs w:val="22"/>
              </w:rPr>
            </w:pPr>
          </w:p>
          <w:p w14:paraId="6212B212" w14:textId="77777777" w:rsidR="009D3505" w:rsidRPr="00465C52" w:rsidRDefault="009D3505" w:rsidP="00347DB2">
            <w:pPr>
              <w:spacing w:before="120" w:after="120"/>
              <w:contextualSpacing/>
              <w:rPr>
                <w:color w:val="0D0D0D" w:themeColor="text1" w:themeTint="F2"/>
                <w:sz w:val="22"/>
                <w:szCs w:val="22"/>
              </w:rPr>
            </w:pPr>
            <w:r w:rsidRPr="00465C52">
              <w:rPr>
                <w:color w:val="0D0D0D" w:themeColor="text1" w:themeTint="F2"/>
                <w:sz w:val="22"/>
                <w:szCs w:val="22"/>
              </w:rPr>
              <w:t>___________________________________________________________________________</w:t>
            </w:r>
          </w:p>
          <w:p w14:paraId="02464511" w14:textId="77777777" w:rsidR="009D3505" w:rsidRPr="00465C52" w:rsidRDefault="009D3505" w:rsidP="00347DB2">
            <w:pPr>
              <w:spacing w:before="120" w:after="120"/>
              <w:contextualSpacing/>
              <w:rPr>
                <w:color w:val="0D0D0D" w:themeColor="text1" w:themeTint="F2"/>
                <w:sz w:val="22"/>
                <w:szCs w:val="22"/>
              </w:rPr>
            </w:pPr>
            <w:r w:rsidRPr="00465C52">
              <w:rPr>
                <w:color w:val="0D0D0D" w:themeColor="text1" w:themeTint="F2"/>
                <w:sz w:val="22"/>
                <w:szCs w:val="22"/>
              </w:rPr>
              <w:t>____________________________________________________________________________</w:t>
            </w:r>
          </w:p>
          <w:p w14:paraId="5CD45F90" w14:textId="77777777" w:rsidR="009D3505" w:rsidRPr="00465C52" w:rsidRDefault="009D3505" w:rsidP="00347DB2">
            <w:pPr>
              <w:spacing w:before="120" w:after="120"/>
              <w:contextualSpacing/>
              <w:rPr>
                <w:color w:val="0D0D0D" w:themeColor="text1" w:themeTint="F2"/>
                <w:sz w:val="22"/>
                <w:szCs w:val="22"/>
              </w:rPr>
            </w:pPr>
          </w:p>
        </w:tc>
      </w:tr>
    </w:tbl>
    <w:p w14:paraId="46CF3B22" w14:textId="77777777" w:rsidR="0000613B" w:rsidRPr="00465C52" w:rsidRDefault="0000613B" w:rsidP="00347DB2">
      <w:pPr>
        <w:contextualSpacing/>
        <w:rPr>
          <w:i/>
          <w:color w:val="0D0D0D" w:themeColor="text1" w:themeTint="F2"/>
        </w:rPr>
      </w:pPr>
    </w:p>
    <w:p w14:paraId="171C4F83" w14:textId="77777777" w:rsidR="0000613B" w:rsidRPr="00465C52" w:rsidRDefault="0000613B" w:rsidP="00347DB2">
      <w:pPr>
        <w:tabs>
          <w:tab w:val="left" w:pos="6120"/>
        </w:tabs>
        <w:spacing w:before="240" w:after="120"/>
        <w:contextualSpacing/>
        <w:rPr>
          <w:iCs/>
          <w:color w:val="0D0D0D" w:themeColor="text1" w:themeTint="F2"/>
        </w:rPr>
      </w:pPr>
      <w:r w:rsidRPr="00465C52">
        <w:rPr>
          <w:iCs/>
          <w:color w:val="0D0D0D" w:themeColor="text1" w:themeTint="F2"/>
        </w:rPr>
        <w:t>Name of the Subcontractor</w:t>
      </w:r>
      <w:r w:rsidRPr="00465C52">
        <w:rPr>
          <w:iCs/>
          <w:color w:val="0D0D0D" w:themeColor="text1" w:themeTint="F2"/>
          <w:u w:val="single"/>
        </w:rPr>
        <w:tab/>
      </w:r>
    </w:p>
    <w:p w14:paraId="342304FF" w14:textId="77777777" w:rsidR="0000613B" w:rsidRPr="00465C52" w:rsidRDefault="0000613B" w:rsidP="00347DB2">
      <w:pPr>
        <w:tabs>
          <w:tab w:val="left" w:pos="6120"/>
        </w:tabs>
        <w:spacing w:before="240" w:after="120"/>
        <w:contextualSpacing/>
        <w:rPr>
          <w:iCs/>
          <w:color w:val="0D0D0D" w:themeColor="text1" w:themeTint="F2"/>
          <w:u w:val="single"/>
        </w:rPr>
      </w:pPr>
      <w:r w:rsidRPr="00465C52">
        <w:rPr>
          <w:iCs/>
          <w:color w:val="0D0D0D" w:themeColor="text1" w:themeTint="F2"/>
        </w:rPr>
        <w:t>Name of the person duly authorized to sign on behalf of the Subcontractor</w:t>
      </w:r>
      <w:r w:rsidRPr="00465C52">
        <w:rPr>
          <w:iCs/>
          <w:color w:val="0D0D0D" w:themeColor="text1" w:themeTint="F2"/>
          <w:u w:val="single"/>
        </w:rPr>
        <w:tab/>
        <w:t>_______</w:t>
      </w:r>
    </w:p>
    <w:p w14:paraId="3E836B27" w14:textId="77777777" w:rsidR="0000613B" w:rsidRPr="00465C52" w:rsidRDefault="0000613B" w:rsidP="00347DB2">
      <w:pPr>
        <w:tabs>
          <w:tab w:val="left" w:pos="6120"/>
        </w:tabs>
        <w:spacing w:before="240" w:after="120"/>
        <w:contextualSpacing/>
        <w:rPr>
          <w:iCs/>
          <w:color w:val="0D0D0D" w:themeColor="text1" w:themeTint="F2"/>
        </w:rPr>
      </w:pPr>
      <w:r w:rsidRPr="00465C52">
        <w:rPr>
          <w:iCs/>
          <w:color w:val="0D0D0D" w:themeColor="text1" w:themeTint="F2"/>
        </w:rPr>
        <w:t>Title of the person signing on behalf of the Subcontractor</w:t>
      </w:r>
      <w:r w:rsidRPr="00465C52">
        <w:rPr>
          <w:iCs/>
          <w:color w:val="0D0D0D" w:themeColor="text1" w:themeTint="F2"/>
          <w:u w:val="single"/>
        </w:rPr>
        <w:tab/>
        <w:t>______________________</w:t>
      </w:r>
    </w:p>
    <w:p w14:paraId="52B279B4" w14:textId="77777777" w:rsidR="0000613B" w:rsidRPr="00465C52" w:rsidRDefault="0000613B" w:rsidP="00347DB2">
      <w:pPr>
        <w:tabs>
          <w:tab w:val="left" w:pos="6120"/>
        </w:tabs>
        <w:spacing w:before="240" w:after="120"/>
        <w:contextualSpacing/>
        <w:rPr>
          <w:iCs/>
          <w:color w:val="0D0D0D" w:themeColor="text1" w:themeTint="F2"/>
        </w:rPr>
      </w:pPr>
      <w:r w:rsidRPr="00465C52">
        <w:rPr>
          <w:iCs/>
          <w:color w:val="0D0D0D" w:themeColor="text1" w:themeTint="F2"/>
        </w:rPr>
        <w:t>Signature of the person named above</w:t>
      </w:r>
      <w:r w:rsidRPr="00465C52">
        <w:rPr>
          <w:iCs/>
          <w:color w:val="0D0D0D" w:themeColor="text1" w:themeTint="F2"/>
          <w:u w:val="single"/>
        </w:rPr>
        <w:tab/>
        <w:t>______________________</w:t>
      </w:r>
    </w:p>
    <w:p w14:paraId="23F3D39F" w14:textId="77777777" w:rsidR="0000613B" w:rsidRPr="00465C52" w:rsidRDefault="0000613B" w:rsidP="00347DB2">
      <w:pPr>
        <w:tabs>
          <w:tab w:val="left" w:pos="6120"/>
        </w:tabs>
        <w:spacing w:before="240" w:after="240"/>
        <w:contextualSpacing/>
        <w:rPr>
          <w:iCs/>
          <w:color w:val="0D0D0D" w:themeColor="text1" w:themeTint="F2"/>
        </w:rPr>
      </w:pPr>
      <w:r w:rsidRPr="00465C52">
        <w:rPr>
          <w:iCs/>
          <w:color w:val="0D0D0D" w:themeColor="text1" w:themeTint="F2"/>
        </w:rPr>
        <w:t xml:space="preserve">Date </w:t>
      </w:r>
      <w:proofErr w:type="gramStart"/>
      <w:r w:rsidRPr="00465C52">
        <w:rPr>
          <w:iCs/>
          <w:color w:val="0D0D0D" w:themeColor="text1" w:themeTint="F2"/>
        </w:rPr>
        <w:t>signed __</w:t>
      </w:r>
      <w:proofErr w:type="gramEnd"/>
      <w:r w:rsidRPr="00465C52">
        <w:rPr>
          <w:iCs/>
          <w:color w:val="0D0D0D" w:themeColor="text1" w:themeTint="F2"/>
        </w:rPr>
        <w:t>______________________________ day of ___________________, _____</w:t>
      </w:r>
    </w:p>
    <w:p w14:paraId="5C0A3D72" w14:textId="77777777" w:rsidR="0000613B" w:rsidRPr="00465C52" w:rsidRDefault="0000613B" w:rsidP="00347DB2">
      <w:pPr>
        <w:spacing w:after="120"/>
        <w:contextualSpacing/>
        <w:rPr>
          <w:iCs/>
          <w:color w:val="0D0D0D" w:themeColor="text1" w:themeTint="F2"/>
        </w:rPr>
      </w:pPr>
      <w:r w:rsidRPr="00465C52">
        <w:rPr>
          <w:iCs/>
          <w:color w:val="0D0D0D" w:themeColor="text1" w:themeTint="F2"/>
        </w:rPr>
        <w:t>Countersignature of authorized representative of the Contractor:</w:t>
      </w:r>
    </w:p>
    <w:p w14:paraId="0FE43195" w14:textId="77777777" w:rsidR="0000613B" w:rsidRPr="00465C52" w:rsidRDefault="0000613B" w:rsidP="00347DB2">
      <w:pPr>
        <w:spacing w:after="120"/>
        <w:contextualSpacing/>
        <w:rPr>
          <w:iCs/>
          <w:color w:val="0D0D0D" w:themeColor="text1" w:themeTint="F2"/>
        </w:rPr>
      </w:pPr>
      <w:r w:rsidRPr="00465C52">
        <w:rPr>
          <w:iCs/>
          <w:color w:val="0D0D0D" w:themeColor="text1" w:themeTint="F2"/>
        </w:rPr>
        <w:t>Signature: ________________________________________________________</w:t>
      </w:r>
    </w:p>
    <w:p w14:paraId="1BCE6487" w14:textId="77777777" w:rsidR="00573387" w:rsidRPr="00465C52" w:rsidRDefault="00573387" w:rsidP="00347DB2">
      <w:pPr>
        <w:pStyle w:val="Subtitle"/>
        <w:contextualSpacing/>
        <w:rPr>
          <w:color w:val="0D0D0D" w:themeColor="text1" w:themeTint="F2"/>
          <w:szCs w:val="36"/>
        </w:rPr>
        <w:sectPr w:rsidR="00573387" w:rsidRPr="00465C52" w:rsidSect="00733204">
          <w:footnotePr>
            <w:numRestart w:val="eachSect"/>
          </w:footnotePr>
          <w:pgSz w:w="11909" w:h="16834" w:code="9"/>
          <w:pgMar w:top="1440" w:right="720" w:bottom="720" w:left="1440" w:header="720" w:footer="720" w:gutter="0"/>
          <w:cols w:space="720"/>
          <w:titlePg/>
          <w:docGrid w:linePitch="326"/>
        </w:sectPr>
      </w:pPr>
    </w:p>
    <w:p w14:paraId="66826BBD" w14:textId="77777777" w:rsidR="007B586E" w:rsidRPr="00465C52" w:rsidRDefault="007B586E" w:rsidP="00347DB2">
      <w:pPr>
        <w:pStyle w:val="Subtitle"/>
        <w:contextualSpacing/>
        <w:rPr>
          <w:color w:val="0D0D0D" w:themeColor="text1" w:themeTint="F2"/>
        </w:rPr>
      </w:pPr>
      <w:bookmarkStart w:id="986" w:name="_Toc87070118"/>
      <w:bookmarkStart w:id="987" w:name="_Toc25317553"/>
      <w:r w:rsidRPr="00465C52">
        <w:rPr>
          <w:color w:val="0D0D0D" w:themeColor="text1" w:themeTint="F2"/>
        </w:rPr>
        <w:lastRenderedPageBreak/>
        <w:t>Section I</w:t>
      </w:r>
      <w:r w:rsidR="001A418F" w:rsidRPr="00465C52">
        <w:rPr>
          <w:color w:val="0D0D0D" w:themeColor="text1" w:themeTint="F2"/>
        </w:rPr>
        <w:t>X</w:t>
      </w:r>
      <w:r w:rsidR="0018241D" w:rsidRPr="00465C52">
        <w:rPr>
          <w:color w:val="0D0D0D" w:themeColor="text1" w:themeTint="F2"/>
        </w:rPr>
        <w:t xml:space="preserve"> -</w:t>
      </w:r>
      <w:r w:rsidR="00BF7F9C" w:rsidRPr="00465C52">
        <w:rPr>
          <w:color w:val="0D0D0D" w:themeColor="text1" w:themeTint="F2"/>
        </w:rPr>
        <w:t xml:space="preserve"> </w:t>
      </w:r>
      <w:r w:rsidRPr="00465C52">
        <w:rPr>
          <w:iCs/>
          <w:color w:val="0D0D0D" w:themeColor="text1" w:themeTint="F2"/>
        </w:rPr>
        <w:t xml:space="preserve">Particular </w:t>
      </w:r>
      <w:r w:rsidRPr="00465C52">
        <w:rPr>
          <w:color w:val="0D0D0D" w:themeColor="text1" w:themeTint="F2"/>
        </w:rPr>
        <w:t>Conditions of Contract</w:t>
      </w:r>
      <w:bookmarkEnd w:id="986"/>
      <w:bookmarkEnd w:id="987"/>
    </w:p>
    <w:p w14:paraId="346C147E" w14:textId="77777777" w:rsidR="007B586E" w:rsidRPr="00465C52" w:rsidRDefault="007B586E" w:rsidP="00347DB2">
      <w:pPr>
        <w:contextualSpacing/>
        <w:rPr>
          <w:color w:val="0D0D0D" w:themeColor="text1" w:themeTint="F2"/>
        </w:rPr>
      </w:pPr>
    </w:p>
    <w:tbl>
      <w:tblPr>
        <w:tblW w:w="5000" w:type="pct"/>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000" w:firstRow="0" w:lastRow="0" w:firstColumn="0" w:lastColumn="0" w:noHBand="0" w:noVBand="0"/>
      </w:tblPr>
      <w:tblGrid>
        <w:gridCol w:w="1694"/>
        <w:gridCol w:w="8039"/>
      </w:tblGrid>
      <w:tr w:rsidR="0016255D" w:rsidRPr="00465C52" w14:paraId="308F267B" w14:textId="77777777" w:rsidTr="004B5A5B">
        <w:trPr>
          <w:cantSplit/>
        </w:trPr>
        <w:tc>
          <w:tcPr>
            <w:tcW w:w="5000" w:type="pct"/>
            <w:gridSpan w:val="2"/>
            <w:tcBorders>
              <w:top w:val="single" w:sz="6" w:space="0" w:color="auto"/>
              <w:left w:val="single" w:sz="6" w:space="0" w:color="auto"/>
              <w:bottom w:val="single" w:sz="6" w:space="0" w:color="auto"/>
              <w:right w:val="single" w:sz="6" w:space="0" w:color="auto"/>
            </w:tcBorders>
          </w:tcPr>
          <w:p w14:paraId="4B8B0D6F" w14:textId="77777777" w:rsidR="007B586E" w:rsidRPr="00465C52" w:rsidRDefault="007B586E" w:rsidP="00347DB2">
            <w:pPr>
              <w:tabs>
                <w:tab w:val="left" w:pos="556"/>
              </w:tabs>
              <w:spacing w:before="120" w:after="200"/>
              <w:ind w:left="562" w:right="-72" w:hanging="562"/>
              <w:contextualSpacing/>
              <w:jc w:val="center"/>
              <w:rPr>
                <w:b/>
                <w:color w:val="0D0D0D" w:themeColor="text1" w:themeTint="F2"/>
                <w:sz w:val="28"/>
              </w:rPr>
            </w:pPr>
            <w:r w:rsidRPr="00465C52">
              <w:rPr>
                <w:b/>
                <w:color w:val="0D0D0D" w:themeColor="text1" w:themeTint="F2"/>
                <w:sz w:val="28"/>
              </w:rPr>
              <w:t>A. General</w:t>
            </w:r>
          </w:p>
        </w:tc>
      </w:tr>
      <w:tr w:rsidR="0016255D" w:rsidRPr="00465C52" w14:paraId="6DB2ADC0" w14:textId="77777777" w:rsidTr="004B5A5B">
        <w:tc>
          <w:tcPr>
            <w:tcW w:w="870" w:type="pct"/>
            <w:tcBorders>
              <w:top w:val="single" w:sz="6" w:space="0" w:color="auto"/>
              <w:left w:val="single" w:sz="6" w:space="0" w:color="auto"/>
              <w:bottom w:val="single" w:sz="6" w:space="0" w:color="auto"/>
              <w:right w:val="single" w:sz="6" w:space="0" w:color="auto"/>
            </w:tcBorders>
          </w:tcPr>
          <w:p w14:paraId="7EC3F746" w14:textId="77777777" w:rsidR="007B586E" w:rsidRPr="00465C52" w:rsidRDefault="007B586E" w:rsidP="00347DB2">
            <w:pPr>
              <w:contextualSpacing/>
              <w:rPr>
                <w:b/>
                <w:color w:val="0D0D0D" w:themeColor="text1" w:themeTint="F2"/>
              </w:rPr>
            </w:pPr>
            <w:r w:rsidRPr="00465C52">
              <w:rPr>
                <w:b/>
                <w:color w:val="0D0D0D" w:themeColor="text1" w:themeTint="F2"/>
              </w:rPr>
              <w:t>GCC 1.1 (d)</w:t>
            </w:r>
          </w:p>
        </w:tc>
        <w:tc>
          <w:tcPr>
            <w:tcW w:w="4130" w:type="pct"/>
            <w:tcBorders>
              <w:top w:val="single" w:sz="6" w:space="0" w:color="auto"/>
              <w:left w:val="single" w:sz="6" w:space="0" w:color="auto"/>
              <w:bottom w:val="single" w:sz="6" w:space="0" w:color="auto"/>
              <w:right w:val="single" w:sz="6" w:space="0" w:color="auto"/>
            </w:tcBorders>
          </w:tcPr>
          <w:p w14:paraId="3EF23A48" w14:textId="6E9B78AE" w:rsidR="007B586E" w:rsidRPr="00465C52" w:rsidRDefault="007B586E" w:rsidP="00347DB2">
            <w:pPr>
              <w:spacing w:after="200"/>
              <w:ind w:right="2"/>
              <w:contextualSpacing/>
              <w:rPr>
                <w:color w:val="0D0D0D" w:themeColor="text1" w:themeTint="F2"/>
              </w:rPr>
            </w:pPr>
            <w:r w:rsidRPr="00465C52">
              <w:rPr>
                <w:color w:val="0D0D0D" w:themeColor="text1" w:themeTint="F2"/>
              </w:rPr>
              <w:t xml:space="preserve">The financing institution </w:t>
            </w:r>
            <w:proofErr w:type="gramStart"/>
            <w:r w:rsidRPr="00465C52">
              <w:rPr>
                <w:color w:val="0D0D0D" w:themeColor="text1" w:themeTint="F2"/>
              </w:rPr>
              <w:t>is:</w:t>
            </w:r>
            <w:proofErr w:type="gramEnd"/>
            <w:r w:rsidR="004B5A5B" w:rsidRPr="00465C52">
              <w:rPr>
                <w:color w:val="0D0D0D" w:themeColor="text1" w:themeTint="F2"/>
              </w:rPr>
              <w:t xml:space="preserve"> </w:t>
            </w:r>
            <w:r w:rsidR="004B5A5B" w:rsidRPr="00465C52">
              <w:rPr>
                <w:b/>
                <w:bCs/>
                <w:i/>
                <w:iCs/>
                <w:color w:val="0D0D0D" w:themeColor="text1" w:themeTint="F2"/>
              </w:rPr>
              <w:t>World Bank</w:t>
            </w:r>
          </w:p>
        </w:tc>
      </w:tr>
      <w:tr w:rsidR="0016255D" w:rsidRPr="00465C52" w14:paraId="233C8B5A" w14:textId="77777777" w:rsidTr="004B5A5B">
        <w:tc>
          <w:tcPr>
            <w:tcW w:w="870" w:type="pct"/>
            <w:tcBorders>
              <w:top w:val="single" w:sz="6" w:space="0" w:color="auto"/>
              <w:left w:val="single" w:sz="6" w:space="0" w:color="auto"/>
              <w:bottom w:val="single" w:sz="6" w:space="0" w:color="auto"/>
              <w:right w:val="single" w:sz="6" w:space="0" w:color="auto"/>
            </w:tcBorders>
          </w:tcPr>
          <w:p w14:paraId="7AC09788" w14:textId="77777777" w:rsidR="007B586E" w:rsidRPr="00465C52" w:rsidRDefault="007B586E" w:rsidP="00347DB2">
            <w:pPr>
              <w:contextualSpacing/>
              <w:rPr>
                <w:b/>
                <w:color w:val="0D0D0D" w:themeColor="text1" w:themeTint="F2"/>
              </w:rPr>
            </w:pPr>
            <w:r w:rsidRPr="00465C52">
              <w:rPr>
                <w:b/>
                <w:color w:val="0D0D0D" w:themeColor="text1" w:themeTint="F2"/>
              </w:rPr>
              <w:t>GCC 1.1 (</w:t>
            </w:r>
            <w:r w:rsidR="000E10A0" w:rsidRPr="00465C52">
              <w:rPr>
                <w:b/>
                <w:color w:val="0D0D0D" w:themeColor="text1" w:themeTint="F2"/>
              </w:rPr>
              <w:t>r</w:t>
            </w:r>
            <w:r w:rsidRPr="00465C52">
              <w:rPr>
                <w:b/>
                <w:color w:val="0D0D0D" w:themeColor="text1" w:themeTint="F2"/>
              </w:rPr>
              <w:t>)</w:t>
            </w:r>
          </w:p>
        </w:tc>
        <w:tc>
          <w:tcPr>
            <w:tcW w:w="4130" w:type="pct"/>
            <w:tcBorders>
              <w:top w:val="single" w:sz="6" w:space="0" w:color="auto"/>
              <w:left w:val="single" w:sz="6" w:space="0" w:color="auto"/>
              <w:bottom w:val="single" w:sz="6" w:space="0" w:color="auto"/>
              <w:right w:val="single" w:sz="6" w:space="0" w:color="auto"/>
            </w:tcBorders>
          </w:tcPr>
          <w:p w14:paraId="0BA7808E" w14:textId="56D7E220" w:rsidR="007B586E" w:rsidRPr="00465C52" w:rsidRDefault="007B586E" w:rsidP="00347DB2">
            <w:pPr>
              <w:spacing w:after="200"/>
              <w:ind w:right="2"/>
              <w:contextualSpacing/>
              <w:rPr>
                <w:b/>
                <w:bCs/>
                <w:i/>
                <w:color w:val="0D0D0D" w:themeColor="text1" w:themeTint="F2"/>
              </w:rPr>
            </w:pPr>
            <w:r w:rsidRPr="00465C52">
              <w:rPr>
                <w:color w:val="0D0D0D" w:themeColor="text1" w:themeTint="F2"/>
              </w:rPr>
              <w:t xml:space="preserve">The </w:t>
            </w:r>
            <w:r w:rsidR="00283744" w:rsidRPr="00465C52">
              <w:rPr>
                <w:color w:val="0D0D0D" w:themeColor="text1" w:themeTint="F2"/>
              </w:rPr>
              <w:t>Employer</w:t>
            </w:r>
            <w:r w:rsidRPr="00465C52">
              <w:rPr>
                <w:color w:val="0D0D0D" w:themeColor="text1" w:themeTint="F2"/>
              </w:rPr>
              <w:t xml:space="preserve"> is </w:t>
            </w:r>
            <w:proofErr w:type="spellStart"/>
            <w:r w:rsidR="00390347" w:rsidRPr="00465C52">
              <w:rPr>
                <w:b/>
                <w:bCs/>
                <w:color w:val="0D0D0D" w:themeColor="text1" w:themeTint="F2"/>
              </w:rPr>
              <w:t>Hirshabelle</w:t>
            </w:r>
            <w:proofErr w:type="spellEnd"/>
            <w:r w:rsidR="00616C10" w:rsidRPr="00465C52">
              <w:rPr>
                <w:b/>
                <w:bCs/>
                <w:color w:val="0D0D0D" w:themeColor="text1" w:themeTint="F2"/>
              </w:rPr>
              <w:t xml:space="preserve"> </w:t>
            </w:r>
            <w:r w:rsidR="004B5A5B" w:rsidRPr="00465C52">
              <w:rPr>
                <w:b/>
                <w:bCs/>
                <w:color w:val="0D0D0D" w:themeColor="text1" w:themeTint="F2"/>
              </w:rPr>
              <w:t>Ministry of Finance of Somalia</w:t>
            </w:r>
          </w:p>
          <w:p w14:paraId="4982351E" w14:textId="3DB67188" w:rsidR="00616C10" w:rsidRPr="00465C52" w:rsidRDefault="00616C10" w:rsidP="00347DB2">
            <w:pPr>
              <w:spacing w:after="200"/>
              <w:ind w:right="2"/>
              <w:contextualSpacing/>
              <w:rPr>
                <w:color w:val="0D0D0D" w:themeColor="text1" w:themeTint="F2"/>
              </w:rPr>
            </w:pPr>
            <w:r w:rsidRPr="00465C52">
              <w:rPr>
                <w:color w:val="0D0D0D" w:themeColor="text1" w:themeTint="F2"/>
              </w:rPr>
              <w:t xml:space="preserve">Beneficiary Institution: </w:t>
            </w:r>
            <w:proofErr w:type="spellStart"/>
            <w:r w:rsidR="00390347" w:rsidRPr="00465C52">
              <w:rPr>
                <w:b/>
                <w:bCs/>
                <w:color w:val="0D0D0D" w:themeColor="text1" w:themeTint="F2"/>
              </w:rPr>
              <w:t>Hirshabelle</w:t>
            </w:r>
            <w:proofErr w:type="spellEnd"/>
            <w:r w:rsidR="00591700" w:rsidRPr="00465C52">
              <w:rPr>
                <w:b/>
                <w:bCs/>
                <w:color w:val="0D0D0D" w:themeColor="text1" w:themeTint="F2"/>
              </w:rPr>
              <w:t xml:space="preserve"> Civil Service Commission</w:t>
            </w:r>
          </w:p>
        </w:tc>
      </w:tr>
      <w:tr w:rsidR="0016255D" w:rsidRPr="00465C52" w14:paraId="1C275627" w14:textId="77777777" w:rsidTr="004B5A5B">
        <w:tc>
          <w:tcPr>
            <w:tcW w:w="870" w:type="pct"/>
            <w:tcBorders>
              <w:top w:val="single" w:sz="6" w:space="0" w:color="auto"/>
              <w:left w:val="single" w:sz="6" w:space="0" w:color="auto"/>
              <w:bottom w:val="single" w:sz="6" w:space="0" w:color="auto"/>
              <w:right w:val="single" w:sz="6" w:space="0" w:color="auto"/>
            </w:tcBorders>
          </w:tcPr>
          <w:p w14:paraId="64BAD229" w14:textId="77777777" w:rsidR="007B586E" w:rsidRPr="00465C52" w:rsidRDefault="007B586E" w:rsidP="00347DB2">
            <w:pPr>
              <w:contextualSpacing/>
              <w:rPr>
                <w:b/>
                <w:color w:val="0D0D0D" w:themeColor="text1" w:themeTint="F2"/>
              </w:rPr>
            </w:pPr>
            <w:r w:rsidRPr="00465C52">
              <w:rPr>
                <w:b/>
                <w:color w:val="0D0D0D" w:themeColor="text1" w:themeTint="F2"/>
              </w:rPr>
              <w:t>GCC 1.1 (v)</w:t>
            </w:r>
          </w:p>
        </w:tc>
        <w:tc>
          <w:tcPr>
            <w:tcW w:w="4130" w:type="pct"/>
            <w:tcBorders>
              <w:top w:val="single" w:sz="6" w:space="0" w:color="auto"/>
              <w:left w:val="single" w:sz="6" w:space="0" w:color="auto"/>
              <w:bottom w:val="single" w:sz="6" w:space="0" w:color="auto"/>
              <w:right w:val="single" w:sz="6" w:space="0" w:color="auto"/>
            </w:tcBorders>
          </w:tcPr>
          <w:p w14:paraId="6E1D6042" w14:textId="0B19E390" w:rsidR="007B586E" w:rsidRPr="00465C52" w:rsidRDefault="007B586E" w:rsidP="00347DB2">
            <w:pPr>
              <w:spacing w:after="200"/>
              <w:ind w:right="2"/>
              <w:contextualSpacing/>
              <w:rPr>
                <w:b/>
                <w:bCs/>
                <w:color w:val="0D0D0D" w:themeColor="text1" w:themeTint="F2"/>
              </w:rPr>
            </w:pPr>
            <w:r w:rsidRPr="00465C52">
              <w:rPr>
                <w:color w:val="0D0D0D" w:themeColor="text1" w:themeTint="F2"/>
              </w:rPr>
              <w:t xml:space="preserve">The Intended Completion Date for the whole of the Works shall be </w:t>
            </w:r>
            <w:r w:rsidR="00CF2E10" w:rsidRPr="00465C52">
              <w:rPr>
                <w:b/>
                <w:bCs/>
                <w:color w:val="0D0D0D" w:themeColor="text1" w:themeTint="F2"/>
              </w:rPr>
              <w:t>30</w:t>
            </w:r>
            <w:r w:rsidR="00CF2E10" w:rsidRPr="00465C52">
              <w:rPr>
                <w:b/>
                <w:bCs/>
                <w:color w:val="0D0D0D" w:themeColor="text1" w:themeTint="F2"/>
                <w:vertAlign w:val="superscript"/>
              </w:rPr>
              <w:t>th</w:t>
            </w:r>
            <w:r w:rsidR="00CF2E10" w:rsidRPr="00465C52">
              <w:rPr>
                <w:b/>
                <w:bCs/>
                <w:color w:val="0D0D0D" w:themeColor="text1" w:themeTint="F2"/>
              </w:rPr>
              <w:t xml:space="preserve"> </w:t>
            </w:r>
            <w:proofErr w:type="gramStart"/>
            <w:r w:rsidR="00C361BC" w:rsidRPr="00465C52">
              <w:rPr>
                <w:b/>
                <w:bCs/>
                <w:color w:val="0D0D0D" w:themeColor="text1" w:themeTint="F2"/>
              </w:rPr>
              <w:t>September</w:t>
            </w:r>
            <w:r w:rsidR="00CF2E10" w:rsidRPr="00465C52">
              <w:rPr>
                <w:b/>
                <w:bCs/>
                <w:color w:val="0D0D0D" w:themeColor="text1" w:themeTint="F2"/>
              </w:rPr>
              <w:t>,</w:t>
            </w:r>
            <w:proofErr w:type="gramEnd"/>
            <w:r w:rsidR="00CF2E10" w:rsidRPr="00465C52">
              <w:rPr>
                <w:b/>
                <w:bCs/>
                <w:color w:val="0D0D0D" w:themeColor="text1" w:themeTint="F2"/>
              </w:rPr>
              <w:t xml:space="preserve"> 2027</w:t>
            </w:r>
          </w:p>
          <w:p w14:paraId="7802BD5B" w14:textId="0D4975FF" w:rsidR="007B586E" w:rsidRPr="00465C52" w:rsidRDefault="007B586E" w:rsidP="00347DB2">
            <w:pPr>
              <w:spacing w:after="200"/>
              <w:ind w:right="2"/>
              <w:contextualSpacing/>
              <w:rPr>
                <w:i/>
                <w:color w:val="0D0D0D" w:themeColor="text1" w:themeTint="F2"/>
              </w:rPr>
            </w:pPr>
          </w:p>
        </w:tc>
      </w:tr>
      <w:tr w:rsidR="0016255D" w:rsidRPr="00465C52" w14:paraId="375ED591" w14:textId="77777777" w:rsidTr="004B5A5B">
        <w:tc>
          <w:tcPr>
            <w:tcW w:w="870" w:type="pct"/>
            <w:tcBorders>
              <w:top w:val="single" w:sz="6" w:space="0" w:color="auto"/>
              <w:left w:val="single" w:sz="6" w:space="0" w:color="auto"/>
              <w:bottom w:val="single" w:sz="6" w:space="0" w:color="auto"/>
              <w:right w:val="single" w:sz="6" w:space="0" w:color="auto"/>
            </w:tcBorders>
          </w:tcPr>
          <w:p w14:paraId="2C20E704" w14:textId="77777777" w:rsidR="007B586E" w:rsidRPr="00465C52" w:rsidRDefault="007B586E" w:rsidP="00347DB2">
            <w:pPr>
              <w:contextualSpacing/>
              <w:rPr>
                <w:b/>
                <w:color w:val="0D0D0D" w:themeColor="text1" w:themeTint="F2"/>
              </w:rPr>
            </w:pPr>
            <w:r w:rsidRPr="00465C52">
              <w:rPr>
                <w:b/>
                <w:color w:val="0D0D0D" w:themeColor="text1" w:themeTint="F2"/>
              </w:rPr>
              <w:t>GCC 1.1 (y)</w:t>
            </w:r>
          </w:p>
        </w:tc>
        <w:tc>
          <w:tcPr>
            <w:tcW w:w="4130" w:type="pct"/>
            <w:tcBorders>
              <w:top w:val="single" w:sz="6" w:space="0" w:color="auto"/>
              <w:left w:val="single" w:sz="6" w:space="0" w:color="auto"/>
              <w:bottom w:val="single" w:sz="6" w:space="0" w:color="auto"/>
              <w:right w:val="single" w:sz="6" w:space="0" w:color="auto"/>
            </w:tcBorders>
          </w:tcPr>
          <w:p w14:paraId="38E69AC1" w14:textId="77777777" w:rsidR="00591700" w:rsidRPr="00465C52" w:rsidRDefault="007B586E" w:rsidP="00591700">
            <w:pPr>
              <w:tabs>
                <w:tab w:val="left" w:pos="556"/>
              </w:tabs>
              <w:spacing w:after="200"/>
              <w:ind w:right="2"/>
              <w:contextualSpacing/>
              <w:rPr>
                <w:color w:val="0D0D0D" w:themeColor="text1" w:themeTint="F2"/>
              </w:rPr>
            </w:pPr>
            <w:r w:rsidRPr="00465C52">
              <w:rPr>
                <w:color w:val="0D0D0D" w:themeColor="text1" w:themeTint="F2"/>
              </w:rPr>
              <w:t>The Project Manager is</w:t>
            </w:r>
            <w:r w:rsidR="00591700" w:rsidRPr="00465C52">
              <w:rPr>
                <w:color w:val="0D0D0D" w:themeColor="text1" w:themeTint="F2"/>
              </w:rPr>
              <w:t xml:space="preserve">: </w:t>
            </w:r>
          </w:p>
          <w:p w14:paraId="14D8D489" w14:textId="23FCEB96" w:rsidR="004B5A5B" w:rsidRPr="00465C52" w:rsidRDefault="00591700" w:rsidP="00591700">
            <w:pPr>
              <w:tabs>
                <w:tab w:val="left" w:pos="556"/>
              </w:tabs>
              <w:spacing w:after="200"/>
              <w:ind w:right="2"/>
              <w:contextualSpacing/>
              <w:rPr>
                <w:color w:val="0D0D0D" w:themeColor="text1" w:themeTint="F2"/>
              </w:rPr>
            </w:pPr>
            <w:r w:rsidRPr="00465C52">
              <w:rPr>
                <w:color w:val="0D0D0D" w:themeColor="text1" w:themeTint="F2"/>
              </w:rPr>
              <w:t>Abubakar Mohamud Abubakr</w:t>
            </w:r>
          </w:p>
          <w:p w14:paraId="697E0CB3" w14:textId="3E10C25B" w:rsidR="00591700" w:rsidRPr="00465C52" w:rsidRDefault="00591700" w:rsidP="00591700">
            <w:pPr>
              <w:tabs>
                <w:tab w:val="left" w:pos="556"/>
              </w:tabs>
              <w:spacing w:after="200"/>
              <w:ind w:right="2"/>
              <w:contextualSpacing/>
              <w:rPr>
                <w:color w:val="0D0D0D" w:themeColor="text1" w:themeTint="F2"/>
              </w:rPr>
            </w:pPr>
            <w:r w:rsidRPr="00465C52">
              <w:rPr>
                <w:color w:val="0D0D0D" w:themeColor="text1" w:themeTint="F2"/>
              </w:rPr>
              <w:t xml:space="preserve">SERP Coordinator </w:t>
            </w:r>
          </w:p>
          <w:p w14:paraId="00906F7B" w14:textId="1341AEB4" w:rsidR="00591700" w:rsidRPr="00465C52" w:rsidRDefault="00591700" w:rsidP="00591700">
            <w:pPr>
              <w:tabs>
                <w:tab w:val="left" w:pos="556"/>
              </w:tabs>
              <w:spacing w:after="200"/>
              <w:ind w:right="2"/>
              <w:contextualSpacing/>
              <w:rPr>
                <w:color w:val="0D0D0D" w:themeColor="text1" w:themeTint="F2"/>
              </w:rPr>
            </w:pPr>
            <w:r w:rsidRPr="00465C52">
              <w:rPr>
                <w:color w:val="0D0D0D" w:themeColor="text1" w:themeTint="F2"/>
              </w:rPr>
              <w:t xml:space="preserve">Email: </w:t>
            </w:r>
            <w:hyperlink r:id="rId71" w:history="1">
              <w:r w:rsidRPr="00465C52">
                <w:rPr>
                  <w:rStyle w:val="Hyperlink"/>
                  <w:color w:val="0D0D0D" w:themeColor="text1" w:themeTint="F2"/>
                </w:rPr>
                <w:t>amamaalin@gmail.com</w:t>
              </w:r>
            </w:hyperlink>
            <w:r w:rsidRPr="00465C52">
              <w:rPr>
                <w:color w:val="0D0D0D" w:themeColor="text1" w:themeTint="F2"/>
              </w:rPr>
              <w:t xml:space="preserve"> </w:t>
            </w:r>
          </w:p>
          <w:p w14:paraId="054B5DEC" w14:textId="17117C43" w:rsidR="004B5A5B" w:rsidRPr="00465C52" w:rsidRDefault="004B5A5B" w:rsidP="00591700">
            <w:pPr>
              <w:tabs>
                <w:tab w:val="left" w:pos="556"/>
              </w:tabs>
              <w:spacing w:after="200"/>
              <w:ind w:right="2"/>
              <w:contextualSpacing/>
              <w:rPr>
                <w:b/>
                <w:bCs/>
                <w:color w:val="0D0D0D" w:themeColor="text1" w:themeTint="F2"/>
              </w:rPr>
            </w:pPr>
          </w:p>
        </w:tc>
      </w:tr>
      <w:tr w:rsidR="0016255D" w:rsidRPr="00465C52" w14:paraId="1B884216" w14:textId="77777777" w:rsidTr="004B5A5B">
        <w:tc>
          <w:tcPr>
            <w:tcW w:w="870" w:type="pct"/>
            <w:tcBorders>
              <w:top w:val="single" w:sz="6" w:space="0" w:color="auto"/>
              <w:left w:val="single" w:sz="6" w:space="0" w:color="auto"/>
              <w:bottom w:val="single" w:sz="6" w:space="0" w:color="auto"/>
              <w:right w:val="single" w:sz="6" w:space="0" w:color="auto"/>
            </w:tcBorders>
          </w:tcPr>
          <w:p w14:paraId="4C33E34F" w14:textId="77777777" w:rsidR="0063027C" w:rsidRPr="00465C52" w:rsidRDefault="0063027C" w:rsidP="00347DB2">
            <w:pPr>
              <w:contextualSpacing/>
              <w:rPr>
                <w:b/>
                <w:color w:val="0D0D0D" w:themeColor="text1" w:themeTint="F2"/>
              </w:rPr>
            </w:pPr>
            <w:r w:rsidRPr="00465C52">
              <w:rPr>
                <w:b/>
                <w:color w:val="0D0D0D" w:themeColor="text1" w:themeTint="F2"/>
              </w:rPr>
              <w:t>GCC 1.1 (aa)</w:t>
            </w:r>
          </w:p>
        </w:tc>
        <w:tc>
          <w:tcPr>
            <w:tcW w:w="4130" w:type="pct"/>
            <w:tcBorders>
              <w:top w:val="single" w:sz="6" w:space="0" w:color="auto"/>
              <w:left w:val="single" w:sz="6" w:space="0" w:color="auto"/>
              <w:bottom w:val="single" w:sz="6" w:space="0" w:color="auto"/>
              <w:right w:val="single" w:sz="6" w:space="0" w:color="auto"/>
            </w:tcBorders>
          </w:tcPr>
          <w:p w14:paraId="4D9EE975" w14:textId="711D5FEF" w:rsidR="0063027C" w:rsidRPr="00465C52" w:rsidRDefault="0063027C" w:rsidP="00347DB2">
            <w:pPr>
              <w:spacing w:after="200"/>
              <w:ind w:right="2"/>
              <w:contextualSpacing/>
              <w:rPr>
                <w:noProof/>
                <w:color w:val="0D0D0D" w:themeColor="text1" w:themeTint="F2"/>
              </w:rPr>
            </w:pPr>
            <w:r w:rsidRPr="00465C52">
              <w:rPr>
                <w:color w:val="0D0D0D" w:themeColor="text1" w:themeTint="F2"/>
              </w:rPr>
              <w:t xml:space="preserve">The Site is located at </w:t>
            </w:r>
            <w:r w:rsidR="00390347" w:rsidRPr="00465C52">
              <w:rPr>
                <w:b/>
                <w:bCs/>
                <w:color w:val="0D0D0D" w:themeColor="text1" w:themeTint="F2"/>
              </w:rPr>
              <w:t>Jowhar</w:t>
            </w:r>
            <w:r w:rsidR="00CF2E10" w:rsidRPr="00465C52">
              <w:rPr>
                <w:b/>
                <w:bCs/>
                <w:color w:val="0D0D0D" w:themeColor="text1" w:themeTint="F2"/>
              </w:rPr>
              <w:t xml:space="preserve">, </w:t>
            </w:r>
            <w:proofErr w:type="spellStart"/>
            <w:r w:rsidR="00C361BC" w:rsidRPr="00465C52">
              <w:rPr>
                <w:b/>
                <w:bCs/>
                <w:color w:val="0D0D0D" w:themeColor="text1" w:themeTint="F2"/>
              </w:rPr>
              <w:t>Hirshabelle</w:t>
            </w:r>
            <w:proofErr w:type="spellEnd"/>
          </w:p>
          <w:p w14:paraId="7DA41A0C" w14:textId="0DF53B41" w:rsidR="00AA0AB3" w:rsidRPr="00465C52" w:rsidRDefault="00AA0AB3" w:rsidP="00347DB2">
            <w:pPr>
              <w:spacing w:after="200"/>
              <w:ind w:right="2"/>
              <w:contextualSpacing/>
              <w:rPr>
                <w:color w:val="0D0D0D" w:themeColor="text1" w:themeTint="F2"/>
              </w:rPr>
            </w:pPr>
          </w:p>
        </w:tc>
      </w:tr>
      <w:tr w:rsidR="0016255D" w:rsidRPr="00465C52" w14:paraId="18F681BA" w14:textId="77777777" w:rsidTr="004B5A5B">
        <w:tc>
          <w:tcPr>
            <w:tcW w:w="870" w:type="pct"/>
            <w:tcBorders>
              <w:top w:val="single" w:sz="6" w:space="0" w:color="auto"/>
              <w:left w:val="single" w:sz="6" w:space="0" w:color="auto"/>
              <w:bottom w:val="single" w:sz="6" w:space="0" w:color="auto"/>
              <w:right w:val="single" w:sz="6" w:space="0" w:color="auto"/>
            </w:tcBorders>
          </w:tcPr>
          <w:p w14:paraId="555C060E" w14:textId="77777777" w:rsidR="0063027C" w:rsidRPr="00465C52" w:rsidRDefault="0063027C" w:rsidP="00347DB2">
            <w:pPr>
              <w:contextualSpacing/>
              <w:rPr>
                <w:b/>
                <w:color w:val="0D0D0D" w:themeColor="text1" w:themeTint="F2"/>
              </w:rPr>
            </w:pPr>
            <w:r w:rsidRPr="00465C52">
              <w:rPr>
                <w:b/>
                <w:color w:val="0D0D0D" w:themeColor="text1" w:themeTint="F2"/>
              </w:rPr>
              <w:t>GCC 1.1 (dd)</w:t>
            </w:r>
          </w:p>
        </w:tc>
        <w:tc>
          <w:tcPr>
            <w:tcW w:w="4130" w:type="pct"/>
            <w:tcBorders>
              <w:top w:val="single" w:sz="6" w:space="0" w:color="auto"/>
              <w:left w:val="single" w:sz="6" w:space="0" w:color="auto"/>
              <w:bottom w:val="single" w:sz="6" w:space="0" w:color="auto"/>
              <w:right w:val="single" w:sz="6" w:space="0" w:color="auto"/>
            </w:tcBorders>
          </w:tcPr>
          <w:p w14:paraId="0F3EA716" w14:textId="566F7DF2" w:rsidR="0063027C" w:rsidRPr="00465C52" w:rsidRDefault="0063027C" w:rsidP="00347DB2">
            <w:pPr>
              <w:tabs>
                <w:tab w:val="left" w:pos="556"/>
              </w:tabs>
              <w:spacing w:after="200"/>
              <w:ind w:right="2"/>
              <w:contextualSpacing/>
              <w:rPr>
                <w:b/>
                <w:bCs/>
                <w:color w:val="0D0D0D" w:themeColor="text1" w:themeTint="F2"/>
              </w:rPr>
            </w:pPr>
            <w:r w:rsidRPr="00465C52">
              <w:rPr>
                <w:color w:val="0D0D0D" w:themeColor="text1" w:themeTint="F2"/>
              </w:rPr>
              <w:t xml:space="preserve">The Start Date shall be </w:t>
            </w:r>
            <w:r w:rsidR="00C361BC" w:rsidRPr="00465C52">
              <w:rPr>
                <w:b/>
                <w:bCs/>
                <w:color w:val="0D0D0D" w:themeColor="text1" w:themeTint="F2"/>
              </w:rPr>
              <w:t>September 15</w:t>
            </w:r>
            <w:r w:rsidR="00547293" w:rsidRPr="00465C52">
              <w:rPr>
                <w:b/>
                <w:bCs/>
                <w:color w:val="0D0D0D" w:themeColor="text1" w:themeTint="F2"/>
              </w:rPr>
              <w:t>, 2026</w:t>
            </w:r>
          </w:p>
          <w:p w14:paraId="46612C8A" w14:textId="77777777" w:rsidR="00AA0AB3" w:rsidRPr="00465C52" w:rsidRDefault="00AA0AB3" w:rsidP="00347DB2">
            <w:pPr>
              <w:tabs>
                <w:tab w:val="left" w:pos="556"/>
              </w:tabs>
              <w:spacing w:after="200"/>
              <w:ind w:right="2"/>
              <w:contextualSpacing/>
              <w:rPr>
                <w:color w:val="0D0D0D" w:themeColor="text1" w:themeTint="F2"/>
              </w:rPr>
            </w:pPr>
          </w:p>
        </w:tc>
      </w:tr>
      <w:tr w:rsidR="0016255D" w:rsidRPr="00465C52" w14:paraId="7961F161" w14:textId="77777777" w:rsidTr="00633BC2">
        <w:trPr>
          <w:trHeight w:val="435"/>
        </w:trPr>
        <w:tc>
          <w:tcPr>
            <w:tcW w:w="870" w:type="pct"/>
            <w:tcBorders>
              <w:top w:val="single" w:sz="6" w:space="0" w:color="auto"/>
              <w:left w:val="single" w:sz="6" w:space="0" w:color="auto"/>
              <w:bottom w:val="single" w:sz="6" w:space="0" w:color="auto"/>
              <w:right w:val="single" w:sz="6" w:space="0" w:color="auto"/>
            </w:tcBorders>
          </w:tcPr>
          <w:p w14:paraId="43DB7D02" w14:textId="77777777" w:rsidR="0063027C" w:rsidRPr="00465C52" w:rsidRDefault="0063027C" w:rsidP="00347DB2">
            <w:pPr>
              <w:contextualSpacing/>
              <w:rPr>
                <w:b/>
                <w:color w:val="0D0D0D" w:themeColor="text1" w:themeTint="F2"/>
              </w:rPr>
            </w:pPr>
            <w:r w:rsidRPr="00465C52">
              <w:rPr>
                <w:b/>
                <w:color w:val="0D0D0D" w:themeColor="text1" w:themeTint="F2"/>
              </w:rPr>
              <w:t>GCC 1.1 (</w:t>
            </w:r>
            <w:proofErr w:type="spellStart"/>
            <w:r w:rsidRPr="00465C52">
              <w:rPr>
                <w:b/>
                <w:color w:val="0D0D0D" w:themeColor="text1" w:themeTint="F2"/>
              </w:rPr>
              <w:t>hh</w:t>
            </w:r>
            <w:proofErr w:type="spellEnd"/>
            <w:r w:rsidRPr="00465C52">
              <w:rPr>
                <w:b/>
                <w:color w:val="0D0D0D" w:themeColor="text1" w:themeTint="F2"/>
              </w:rPr>
              <w:t>)</w:t>
            </w:r>
          </w:p>
        </w:tc>
        <w:tc>
          <w:tcPr>
            <w:tcW w:w="4130" w:type="pct"/>
            <w:tcBorders>
              <w:top w:val="single" w:sz="6" w:space="0" w:color="auto"/>
              <w:left w:val="single" w:sz="6" w:space="0" w:color="auto"/>
              <w:bottom w:val="single" w:sz="6" w:space="0" w:color="auto"/>
              <w:right w:val="single" w:sz="6" w:space="0" w:color="auto"/>
            </w:tcBorders>
          </w:tcPr>
          <w:p w14:paraId="565797A8" w14:textId="0C9E5981" w:rsidR="00AA0AB3" w:rsidRPr="00465C52" w:rsidRDefault="0063027C" w:rsidP="00347DB2">
            <w:pPr>
              <w:spacing w:after="200"/>
              <w:ind w:right="2"/>
              <w:contextualSpacing/>
              <w:rPr>
                <w:b/>
                <w:bCs/>
                <w:i/>
                <w:color w:val="0D0D0D" w:themeColor="text1" w:themeTint="F2"/>
              </w:rPr>
            </w:pPr>
            <w:r w:rsidRPr="00465C52">
              <w:rPr>
                <w:color w:val="0D0D0D" w:themeColor="text1" w:themeTint="F2"/>
              </w:rPr>
              <w:t xml:space="preserve">The Works consist of </w:t>
            </w:r>
            <w:r w:rsidR="00AA0AB3" w:rsidRPr="00465C52">
              <w:rPr>
                <w:b/>
                <w:bCs/>
                <w:i/>
                <w:color w:val="0D0D0D" w:themeColor="text1" w:themeTint="F2"/>
              </w:rPr>
              <w:t xml:space="preserve">Construction of CSC </w:t>
            </w:r>
            <w:proofErr w:type="spellStart"/>
            <w:r w:rsidR="00C361BC" w:rsidRPr="00465C52">
              <w:rPr>
                <w:b/>
                <w:bCs/>
                <w:i/>
                <w:color w:val="0D0D0D" w:themeColor="text1" w:themeTint="F2"/>
              </w:rPr>
              <w:t>Hirshabelle</w:t>
            </w:r>
            <w:proofErr w:type="spellEnd"/>
            <w:r w:rsidR="00AA0AB3" w:rsidRPr="00465C52">
              <w:rPr>
                <w:b/>
                <w:bCs/>
                <w:i/>
                <w:color w:val="0D0D0D" w:themeColor="text1" w:themeTint="F2"/>
              </w:rPr>
              <w:t xml:space="preserve"> HQ</w:t>
            </w:r>
          </w:p>
        </w:tc>
      </w:tr>
      <w:tr w:rsidR="0016255D" w:rsidRPr="00465C52" w14:paraId="771196CC" w14:textId="77777777" w:rsidTr="004B5A5B">
        <w:tc>
          <w:tcPr>
            <w:tcW w:w="870" w:type="pct"/>
            <w:tcBorders>
              <w:top w:val="single" w:sz="6" w:space="0" w:color="auto"/>
              <w:left w:val="single" w:sz="6" w:space="0" w:color="auto"/>
              <w:bottom w:val="single" w:sz="6" w:space="0" w:color="auto"/>
              <w:right w:val="single" w:sz="6" w:space="0" w:color="auto"/>
            </w:tcBorders>
          </w:tcPr>
          <w:p w14:paraId="3D75FEEA" w14:textId="77777777" w:rsidR="0063027C" w:rsidRPr="00465C52" w:rsidRDefault="0063027C" w:rsidP="00347DB2">
            <w:pPr>
              <w:contextualSpacing/>
              <w:rPr>
                <w:b/>
                <w:color w:val="0D0D0D" w:themeColor="text1" w:themeTint="F2"/>
              </w:rPr>
            </w:pPr>
            <w:r w:rsidRPr="00465C52">
              <w:rPr>
                <w:b/>
                <w:color w:val="0D0D0D" w:themeColor="text1" w:themeTint="F2"/>
              </w:rPr>
              <w:t>GCC 2.2</w:t>
            </w:r>
          </w:p>
        </w:tc>
        <w:tc>
          <w:tcPr>
            <w:tcW w:w="4130" w:type="pct"/>
            <w:tcBorders>
              <w:top w:val="single" w:sz="6" w:space="0" w:color="auto"/>
              <w:left w:val="single" w:sz="6" w:space="0" w:color="auto"/>
              <w:bottom w:val="single" w:sz="6" w:space="0" w:color="auto"/>
              <w:right w:val="single" w:sz="6" w:space="0" w:color="auto"/>
            </w:tcBorders>
          </w:tcPr>
          <w:p w14:paraId="70989ACB" w14:textId="75948A92" w:rsidR="0063027C" w:rsidRPr="00465C52" w:rsidRDefault="0063027C" w:rsidP="00347DB2">
            <w:pPr>
              <w:spacing w:after="200"/>
              <w:ind w:right="-72"/>
              <w:contextualSpacing/>
              <w:rPr>
                <w:color w:val="0D0D0D" w:themeColor="text1" w:themeTint="F2"/>
              </w:rPr>
            </w:pPr>
            <w:r w:rsidRPr="00465C52">
              <w:rPr>
                <w:color w:val="0D0D0D" w:themeColor="text1" w:themeTint="F2"/>
              </w:rPr>
              <w:t xml:space="preserve">Sectional Completions are: </w:t>
            </w:r>
            <w:r w:rsidR="00633BC2" w:rsidRPr="00465C52">
              <w:rPr>
                <w:b/>
                <w:bCs/>
                <w:i/>
                <w:iCs/>
                <w:color w:val="0D0D0D" w:themeColor="text1" w:themeTint="F2"/>
              </w:rPr>
              <w:t>Not applicable</w:t>
            </w:r>
          </w:p>
          <w:p w14:paraId="72C12767" w14:textId="77777777" w:rsidR="00633BC2" w:rsidRPr="00465C52" w:rsidRDefault="00633BC2" w:rsidP="00347DB2">
            <w:pPr>
              <w:spacing w:after="200"/>
              <w:ind w:right="-72"/>
              <w:contextualSpacing/>
              <w:rPr>
                <w:color w:val="0D0D0D" w:themeColor="text1" w:themeTint="F2"/>
              </w:rPr>
            </w:pPr>
          </w:p>
        </w:tc>
      </w:tr>
      <w:tr w:rsidR="0016255D" w:rsidRPr="00465C52" w14:paraId="272D5E50" w14:textId="77777777" w:rsidTr="004B5A5B">
        <w:tc>
          <w:tcPr>
            <w:tcW w:w="870" w:type="pct"/>
            <w:tcBorders>
              <w:top w:val="single" w:sz="6" w:space="0" w:color="auto"/>
              <w:left w:val="single" w:sz="6" w:space="0" w:color="auto"/>
              <w:bottom w:val="single" w:sz="6" w:space="0" w:color="auto"/>
              <w:right w:val="single" w:sz="6" w:space="0" w:color="auto"/>
            </w:tcBorders>
          </w:tcPr>
          <w:p w14:paraId="78D2FE07" w14:textId="77777777" w:rsidR="0063027C" w:rsidRPr="00465C52" w:rsidRDefault="0063027C" w:rsidP="00347DB2">
            <w:pPr>
              <w:contextualSpacing/>
              <w:rPr>
                <w:b/>
                <w:color w:val="0D0D0D" w:themeColor="text1" w:themeTint="F2"/>
              </w:rPr>
            </w:pPr>
            <w:r w:rsidRPr="00465C52">
              <w:rPr>
                <w:b/>
                <w:color w:val="0D0D0D" w:themeColor="text1" w:themeTint="F2"/>
              </w:rPr>
              <w:t>GCC 2.3(</w:t>
            </w:r>
            <w:proofErr w:type="spellStart"/>
            <w:r w:rsidRPr="00465C52">
              <w:rPr>
                <w:b/>
                <w:color w:val="0D0D0D" w:themeColor="text1" w:themeTint="F2"/>
              </w:rPr>
              <w:t>i</w:t>
            </w:r>
            <w:proofErr w:type="spellEnd"/>
            <w:r w:rsidRPr="00465C52">
              <w:rPr>
                <w:b/>
                <w:color w:val="0D0D0D" w:themeColor="text1" w:themeTint="F2"/>
              </w:rPr>
              <w:t>)</w:t>
            </w:r>
          </w:p>
        </w:tc>
        <w:tc>
          <w:tcPr>
            <w:tcW w:w="4130" w:type="pct"/>
            <w:tcBorders>
              <w:top w:val="single" w:sz="6" w:space="0" w:color="auto"/>
              <w:left w:val="single" w:sz="6" w:space="0" w:color="auto"/>
              <w:bottom w:val="single" w:sz="6" w:space="0" w:color="auto"/>
              <w:right w:val="single" w:sz="6" w:space="0" w:color="auto"/>
            </w:tcBorders>
          </w:tcPr>
          <w:p w14:paraId="3D3E8D8C" w14:textId="77777777" w:rsidR="00633BC2" w:rsidRPr="00465C52" w:rsidRDefault="0063027C" w:rsidP="00347DB2">
            <w:pPr>
              <w:contextualSpacing/>
              <w:rPr>
                <w:i/>
                <w:color w:val="0D0D0D" w:themeColor="text1" w:themeTint="F2"/>
              </w:rPr>
            </w:pPr>
            <w:r w:rsidRPr="00465C52">
              <w:rPr>
                <w:color w:val="0D0D0D" w:themeColor="text1" w:themeTint="F2"/>
              </w:rPr>
              <w:t xml:space="preserve">The following documents also form part of the Contract: </w:t>
            </w:r>
            <w:r w:rsidR="00633BC2" w:rsidRPr="00465C52">
              <w:rPr>
                <w:b/>
                <w:bCs/>
                <w:i/>
                <w:color w:val="0D0D0D" w:themeColor="text1" w:themeTint="F2"/>
              </w:rPr>
              <w:t>None</w:t>
            </w:r>
          </w:p>
          <w:p w14:paraId="51683E5D" w14:textId="53C810EF" w:rsidR="0063027C" w:rsidRPr="00465C52" w:rsidRDefault="0012668F" w:rsidP="00347DB2">
            <w:pPr>
              <w:contextualSpacing/>
              <w:rPr>
                <w:color w:val="0D0D0D" w:themeColor="text1" w:themeTint="F2"/>
              </w:rPr>
            </w:pPr>
            <w:r w:rsidRPr="00465C52">
              <w:rPr>
                <w:color w:val="0D0D0D" w:themeColor="text1" w:themeTint="F2"/>
              </w:rPr>
              <w:t xml:space="preserve"> </w:t>
            </w:r>
          </w:p>
        </w:tc>
      </w:tr>
      <w:tr w:rsidR="0016255D" w:rsidRPr="00465C52" w14:paraId="2E8094A6" w14:textId="77777777" w:rsidTr="004B5A5B">
        <w:tc>
          <w:tcPr>
            <w:tcW w:w="870" w:type="pct"/>
            <w:tcBorders>
              <w:top w:val="single" w:sz="6" w:space="0" w:color="auto"/>
              <w:left w:val="single" w:sz="6" w:space="0" w:color="auto"/>
              <w:bottom w:val="single" w:sz="6" w:space="0" w:color="auto"/>
              <w:right w:val="single" w:sz="6" w:space="0" w:color="auto"/>
            </w:tcBorders>
          </w:tcPr>
          <w:p w14:paraId="1287E574" w14:textId="77777777" w:rsidR="0063027C" w:rsidRPr="00465C52" w:rsidRDefault="0063027C" w:rsidP="00347DB2">
            <w:pPr>
              <w:contextualSpacing/>
              <w:rPr>
                <w:b/>
                <w:color w:val="0D0D0D" w:themeColor="text1" w:themeTint="F2"/>
              </w:rPr>
            </w:pPr>
            <w:r w:rsidRPr="00465C52">
              <w:rPr>
                <w:b/>
                <w:color w:val="0D0D0D" w:themeColor="text1" w:themeTint="F2"/>
              </w:rPr>
              <w:t xml:space="preserve">GCC 3.1 </w:t>
            </w:r>
          </w:p>
        </w:tc>
        <w:tc>
          <w:tcPr>
            <w:tcW w:w="4130" w:type="pct"/>
            <w:tcBorders>
              <w:top w:val="single" w:sz="6" w:space="0" w:color="auto"/>
              <w:left w:val="single" w:sz="6" w:space="0" w:color="auto"/>
              <w:bottom w:val="single" w:sz="6" w:space="0" w:color="auto"/>
              <w:right w:val="single" w:sz="6" w:space="0" w:color="auto"/>
            </w:tcBorders>
          </w:tcPr>
          <w:p w14:paraId="0CA1E308" w14:textId="0D0357B9" w:rsidR="00633BC2" w:rsidRPr="00465C52" w:rsidRDefault="0063027C" w:rsidP="00347DB2">
            <w:pPr>
              <w:spacing w:after="200"/>
              <w:ind w:right="-72"/>
              <w:contextualSpacing/>
              <w:rPr>
                <w:i/>
                <w:color w:val="0D0D0D" w:themeColor="text1" w:themeTint="F2"/>
              </w:rPr>
            </w:pPr>
            <w:r w:rsidRPr="00465C52">
              <w:rPr>
                <w:color w:val="0D0D0D" w:themeColor="text1" w:themeTint="F2"/>
              </w:rPr>
              <w:t xml:space="preserve">The language of the contract is </w:t>
            </w:r>
            <w:r w:rsidR="00633BC2" w:rsidRPr="00465C52">
              <w:rPr>
                <w:b/>
                <w:bCs/>
                <w:i/>
                <w:color w:val="0D0D0D" w:themeColor="text1" w:themeTint="F2"/>
              </w:rPr>
              <w:t>English</w:t>
            </w:r>
          </w:p>
          <w:p w14:paraId="027A4413" w14:textId="54491758" w:rsidR="0063027C" w:rsidRPr="00465C52" w:rsidRDefault="0063027C" w:rsidP="00347DB2">
            <w:pPr>
              <w:spacing w:after="200"/>
              <w:ind w:right="-72"/>
              <w:contextualSpacing/>
              <w:rPr>
                <w:color w:val="0D0D0D" w:themeColor="text1" w:themeTint="F2"/>
              </w:rPr>
            </w:pPr>
          </w:p>
          <w:p w14:paraId="773D286B" w14:textId="75309389" w:rsidR="0063027C" w:rsidRPr="00465C52" w:rsidRDefault="0063027C" w:rsidP="00347DB2">
            <w:pPr>
              <w:tabs>
                <w:tab w:val="left" w:pos="556"/>
              </w:tabs>
              <w:spacing w:after="200"/>
              <w:ind w:left="556" w:right="-72" w:hanging="556"/>
              <w:contextualSpacing/>
              <w:rPr>
                <w:b/>
                <w:bCs/>
                <w:color w:val="0D0D0D" w:themeColor="text1" w:themeTint="F2"/>
              </w:rPr>
            </w:pPr>
            <w:r w:rsidRPr="00465C52">
              <w:rPr>
                <w:color w:val="0D0D0D" w:themeColor="text1" w:themeTint="F2"/>
              </w:rPr>
              <w:t xml:space="preserve">The law that applies to the Contract is the law of </w:t>
            </w:r>
            <w:r w:rsidR="00591700" w:rsidRPr="00465C52">
              <w:rPr>
                <w:b/>
                <w:bCs/>
                <w:color w:val="0D0D0D" w:themeColor="text1" w:themeTint="F2"/>
              </w:rPr>
              <w:t xml:space="preserve">Federal Government of </w:t>
            </w:r>
            <w:r w:rsidR="00633BC2" w:rsidRPr="00465C52">
              <w:rPr>
                <w:b/>
                <w:bCs/>
                <w:color w:val="0D0D0D" w:themeColor="text1" w:themeTint="F2"/>
              </w:rPr>
              <w:t xml:space="preserve">Somalia </w:t>
            </w:r>
          </w:p>
          <w:p w14:paraId="27923178" w14:textId="1E7FD676" w:rsidR="00633BC2" w:rsidRPr="00465C52" w:rsidRDefault="00633BC2" w:rsidP="00347DB2">
            <w:pPr>
              <w:tabs>
                <w:tab w:val="left" w:pos="556"/>
              </w:tabs>
              <w:spacing w:after="200"/>
              <w:ind w:left="556" w:right="-72" w:hanging="556"/>
              <w:contextualSpacing/>
              <w:rPr>
                <w:color w:val="0D0D0D" w:themeColor="text1" w:themeTint="F2"/>
              </w:rPr>
            </w:pPr>
          </w:p>
        </w:tc>
      </w:tr>
      <w:tr w:rsidR="0016255D" w:rsidRPr="00465C52" w14:paraId="32AB76E5" w14:textId="77777777" w:rsidTr="004B5A5B">
        <w:tc>
          <w:tcPr>
            <w:tcW w:w="870" w:type="pct"/>
            <w:tcBorders>
              <w:top w:val="single" w:sz="6" w:space="0" w:color="auto"/>
              <w:left w:val="single" w:sz="6" w:space="0" w:color="auto"/>
              <w:bottom w:val="single" w:sz="6" w:space="0" w:color="auto"/>
              <w:right w:val="single" w:sz="6" w:space="0" w:color="auto"/>
            </w:tcBorders>
          </w:tcPr>
          <w:p w14:paraId="15D37CCC" w14:textId="77777777" w:rsidR="0063027C" w:rsidRPr="00465C52" w:rsidRDefault="0063027C" w:rsidP="00347DB2">
            <w:pPr>
              <w:contextualSpacing/>
              <w:rPr>
                <w:b/>
                <w:color w:val="0D0D0D" w:themeColor="text1" w:themeTint="F2"/>
              </w:rPr>
            </w:pPr>
            <w:r w:rsidRPr="00465C52">
              <w:rPr>
                <w:b/>
                <w:color w:val="0D0D0D" w:themeColor="text1" w:themeTint="F2"/>
              </w:rPr>
              <w:t>GCC 5.1</w:t>
            </w:r>
          </w:p>
        </w:tc>
        <w:tc>
          <w:tcPr>
            <w:tcW w:w="4130" w:type="pct"/>
            <w:tcBorders>
              <w:top w:val="single" w:sz="6" w:space="0" w:color="auto"/>
              <w:left w:val="single" w:sz="6" w:space="0" w:color="auto"/>
              <w:bottom w:val="single" w:sz="6" w:space="0" w:color="auto"/>
              <w:right w:val="single" w:sz="6" w:space="0" w:color="auto"/>
            </w:tcBorders>
          </w:tcPr>
          <w:p w14:paraId="599CDA83" w14:textId="6B7FF04F" w:rsidR="0063027C" w:rsidRPr="00465C52" w:rsidRDefault="0063027C" w:rsidP="00347DB2">
            <w:pPr>
              <w:spacing w:after="200"/>
              <w:ind w:right="-72"/>
              <w:contextualSpacing/>
              <w:rPr>
                <w:color w:val="0D0D0D" w:themeColor="text1" w:themeTint="F2"/>
              </w:rPr>
            </w:pPr>
            <w:r w:rsidRPr="00465C52">
              <w:rPr>
                <w:color w:val="0D0D0D" w:themeColor="text1" w:themeTint="F2"/>
              </w:rPr>
              <w:t xml:space="preserve">The Project manager </w:t>
            </w:r>
            <w:r w:rsidR="00E079F0" w:rsidRPr="00465C52">
              <w:rPr>
                <w:b/>
                <w:bCs/>
                <w:color w:val="0D0D0D" w:themeColor="text1" w:themeTint="F2"/>
              </w:rPr>
              <w:t>May</w:t>
            </w:r>
            <w:r w:rsidR="00633BC2" w:rsidRPr="00465C52">
              <w:rPr>
                <w:b/>
                <w:bCs/>
                <w:i/>
                <w:iCs/>
                <w:color w:val="0D0D0D" w:themeColor="text1" w:themeTint="F2"/>
              </w:rPr>
              <w:t xml:space="preserve"> </w:t>
            </w:r>
            <w:r w:rsidR="00633BC2" w:rsidRPr="00465C52">
              <w:rPr>
                <w:color w:val="0D0D0D" w:themeColor="text1" w:themeTint="F2"/>
              </w:rPr>
              <w:t>de</w:t>
            </w:r>
            <w:r w:rsidRPr="00465C52">
              <w:rPr>
                <w:color w:val="0D0D0D" w:themeColor="text1" w:themeTint="F2"/>
              </w:rPr>
              <w:t>legate any of his duties and responsibilities.</w:t>
            </w:r>
          </w:p>
          <w:p w14:paraId="6D676570" w14:textId="5EE91D4E" w:rsidR="00633BC2" w:rsidRPr="00465C52" w:rsidRDefault="00633BC2" w:rsidP="00347DB2">
            <w:pPr>
              <w:spacing w:after="200"/>
              <w:ind w:right="-72"/>
              <w:contextualSpacing/>
              <w:rPr>
                <w:color w:val="0D0D0D" w:themeColor="text1" w:themeTint="F2"/>
              </w:rPr>
            </w:pPr>
          </w:p>
        </w:tc>
      </w:tr>
      <w:tr w:rsidR="0016255D" w:rsidRPr="00465C52" w14:paraId="5C069EFB" w14:textId="77777777" w:rsidTr="004B5A5B">
        <w:tc>
          <w:tcPr>
            <w:tcW w:w="870" w:type="pct"/>
            <w:tcBorders>
              <w:top w:val="single" w:sz="6" w:space="0" w:color="auto"/>
              <w:left w:val="single" w:sz="6" w:space="0" w:color="auto"/>
              <w:bottom w:val="single" w:sz="6" w:space="0" w:color="auto"/>
              <w:right w:val="single" w:sz="6" w:space="0" w:color="auto"/>
            </w:tcBorders>
          </w:tcPr>
          <w:p w14:paraId="76FCF6BF" w14:textId="77777777" w:rsidR="0063027C" w:rsidRPr="00465C52" w:rsidRDefault="0063027C" w:rsidP="00347DB2">
            <w:pPr>
              <w:contextualSpacing/>
              <w:rPr>
                <w:b/>
                <w:color w:val="0D0D0D" w:themeColor="text1" w:themeTint="F2"/>
              </w:rPr>
            </w:pPr>
            <w:r w:rsidRPr="00465C52">
              <w:rPr>
                <w:b/>
                <w:color w:val="0D0D0D" w:themeColor="text1" w:themeTint="F2"/>
              </w:rPr>
              <w:t>GCC 8.1</w:t>
            </w:r>
          </w:p>
        </w:tc>
        <w:tc>
          <w:tcPr>
            <w:tcW w:w="4130" w:type="pct"/>
            <w:tcBorders>
              <w:top w:val="single" w:sz="6" w:space="0" w:color="auto"/>
              <w:left w:val="single" w:sz="6" w:space="0" w:color="auto"/>
              <w:bottom w:val="single" w:sz="6" w:space="0" w:color="auto"/>
              <w:right w:val="single" w:sz="6" w:space="0" w:color="auto"/>
            </w:tcBorders>
          </w:tcPr>
          <w:p w14:paraId="3773CA8D" w14:textId="77777777" w:rsidR="0063027C" w:rsidRPr="00465C52" w:rsidRDefault="0063027C" w:rsidP="00347DB2">
            <w:pPr>
              <w:tabs>
                <w:tab w:val="right" w:pos="7254"/>
              </w:tabs>
              <w:spacing w:after="200"/>
              <w:contextualSpacing/>
              <w:rPr>
                <w:i/>
                <w:color w:val="0D0D0D" w:themeColor="text1" w:themeTint="F2"/>
              </w:rPr>
            </w:pPr>
            <w:r w:rsidRPr="00465C52">
              <w:rPr>
                <w:color w:val="0D0D0D" w:themeColor="text1" w:themeTint="F2"/>
              </w:rPr>
              <w:t xml:space="preserve">Schedule </w:t>
            </w:r>
            <w:proofErr w:type="gramStart"/>
            <w:r w:rsidRPr="00465C52">
              <w:rPr>
                <w:color w:val="0D0D0D" w:themeColor="text1" w:themeTint="F2"/>
              </w:rPr>
              <w:t>of</w:t>
            </w:r>
            <w:proofErr w:type="gramEnd"/>
            <w:r w:rsidRPr="00465C52">
              <w:rPr>
                <w:color w:val="0D0D0D" w:themeColor="text1" w:themeTint="F2"/>
              </w:rPr>
              <w:t xml:space="preserve"> other contractors: </w:t>
            </w:r>
            <w:r w:rsidR="00633BC2" w:rsidRPr="00465C52">
              <w:rPr>
                <w:b/>
                <w:bCs/>
                <w:i/>
                <w:color w:val="0D0D0D" w:themeColor="text1" w:themeTint="F2"/>
              </w:rPr>
              <w:t>Not applicable</w:t>
            </w:r>
          </w:p>
          <w:p w14:paraId="6192E922" w14:textId="05235F3D" w:rsidR="00633BC2" w:rsidRPr="00465C52" w:rsidRDefault="00633BC2" w:rsidP="00347DB2">
            <w:pPr>
              <w:tabs>
                <w:tab w:val="right" w:pos="7254"/>
              </w:tabs>
              <w:spacing w:after="200"/>
              <w:contextualSpacing/>
              <w:rPr>
                <w:color w:val="0D0D0D" w:themeColor="text1" w:themeTint="F2"/>
              </w:rPr>
            </w:pPr>
          </w:p>
        </w:tc>
      </w:tr>
      <w:tr w:rsidR="0016255D" w:rsidRPr="00465C52" w14:paraId="6541510B" w14:textId="77777777" w:rsidTr="004B5A5B">
        <w:tc>
          <w:tcPr>
            <w:tcW w:w="870" w:type="pct"/>
            <w:tcBorders>
              <w:top w:val="single" w:sz="6" w:space="0" w:color="auto"/>
              <w:left w:val="single" w:sz="6" w:space="0" w:color="auto"/>
              <w:bottom w:val="single" w:sz="6" w:space="0" w:color="auto"/>
              <w:right w:val="single" w:sz="6" w:space="0" w:color="auto"/>
            </w:tcBorders>
          </w:tcPr>
          <w:p w14:paraId="050DF707" w14:textId="77777777" w:rsidR="0063027C" w:rsidRPr="00465C52" w:rsidRDefault="0063027C" w:rsidP="00347DB2">
            <w:pPr>
              <w:contextualSpacing/>
              <w:rPr>
                <w:b/>
                <w:color w:val="0D0D0D" w:themeColor="text1" w:themeTint="F2"/>
              </w:rPr>
            </w:pPr>
            <w:r w:rsidRPr="00465C52">
              <w:rPr>
                <w:b/>
                <w:color w:val="0D0D0D" w:themeColor="text1" w:themeTint="F2"/>
              </w:rPr>
              <w:t>GCC 13.1</w:t>
            </w:r>
          </w:p>
        </w:tc>
        <w:tc>
          <w:tcPr>
            <w:tcW w:w="4130" w:type="pct"/>
            <w:tcBorders>
              <w:top w:val="single" w:sz="6" w:space="0" w:color="auto"/>
              <w:left w:val="single" w:sz="6" w:space="0" w:color="auto"/>
              <w:bottom w:val="single" w:sz="6" w:space="0" w:color="auto"/>
              <w:right w:val="single" w:sz="6" w:space="0" w:color="auto"/>
            </w:tcBorders>
          </w:tcPr>
          <w:p w14:paraId="42878D37" w14:textId="2544370D" w:rsidR="000C2829" w:rsidRPr="00465C52" w:rsidRDefault="0063027C" w:rsidP="00E079F0">
            <w:pPr>
              <w:spacing w:after="200"/>
              <w:ind w:right="-72"/>
              <w:contextualSpacing/>
              <w:rPr>
                <w:color w:val="0D0D0D" w:themeColor="text1" w:themeTint="F2"/>
              </w:rPr>
            </w:pPr>
            <w:r w:rsidRPr="00465C52">
              <w:rPr>
                <w:color w:val="0D0D0D" w:themeColor="text1" w:themeTint="F2"/>
              </w:rPr>
              <w:t>The minimum insurance amounts and deductibles shall be:</w:t>
            </w:r>
            <w:r w:rsidR="00E079F0" w:rsidRPr="00465C52">
              <w:rPr>
                <w:color w:val="0D0D0D" w:themeColor="text1" w:themeTint="F2"/>
              </w:rPr>
              <w:t xml:space="preserve"> </w:t>
            </w:r>
            <w:r w:rsidR="00E079F0" w:rsidRPr="00465C52">
              <w:rPr>
                <w:rFonts w:asciiTheme="majorBidi" w:hAnsiTheme="majorBidi" w:cstheme="majorBidi"/>
                <w:b/>
                <w:color w:val="0D0D0D" w:themeColor="text1" w:themeTint="F2"/>
              </w:rPr>
              <w:t>In accordance with the applicable law of Somalia.</w:t>
            </w:r>
          </w:p>
        </w:tc>
      </w:tr>
      <w:tr w:rsidR="0016255D" w:rsidRPr="00465C52" w14:paraId="5692D04F" w14:textId="77777777" w:rsidTr="004B5A5B">
        <w:tc>
          <w:tcPr>
            <w:tcW w:w="870" w:type="pct"/>
            <w:tcBorders>
              <w:top w:val="single" w:sz="6" w:space="0" w:color="auto"/>
              <w:left w:val="single" w:sz="6" w:space="0" w:color="auto"/>
              <w:bottom w:val="single" w:sz="6" w:space="0" w:color="auto"/>
              <w:right w:val="single" w:sz="6" w:space="0" w:color="auto"/>
            </w:tcBorders>
          </w:tcPr>
          <w:p w14:paraId="15CEF993" w14:textId="77777777" w:rsidR="0063027C" w:rsidRPr="00465C52" w:rsidRDefault="0063027C" w:rsidP="00347DB2">
            <w:pPr>
              <w:contextualSpacing/>
              <w:rPr>
                <w:b/>
                <w:color w:val="0D0D0D" w:themeColor="text1" w:themeTint="F2"/>
              </w:rPr>
            </w:pPr>
            <w:r w:rsidRPr="00465C52">
              <w:rPr>
                <w:b/>
                <w:color w:val="0D0D0D" w:themeColor="text1" w:themeTint="F2"/>
              </w:rPr>
              <w:t>GCC 14.1</w:t>
            </w:r>
          </w:p>
        </w:tc>
        <w:tc>
          <w:tcPr>
            <w:tcW w:w="4130" w:type="pct"/>
            <w:tcBorders>
              <w:top w:val="single" w:sz="6" w:space="0" w:color="auto"/>
              <w:left w:val="single" w:sz="6" w:space="0" w:color="auto"/>
              <w:bottom w:val="single" w:sz="6" w:space="0" w:color="auto"/>
              <w:right w:val="single" w:sz="6" w:space="0" w:color="auto"/>
            </w:tcBorders>
          </w:tcPr>
          <w:p w14:paraId="1CE21F47" w14:textId="57A01FEE" w:rsidR="0063027C" w:rsidRPr="00465C52" w:rsidRDefault="0063027C" w:rsidP="00347DB2">
            <w:pPr>
              <w:spacing w:after="200"/>
              <w:ind w:right="-72"/>
              <w:contextualSpacing/>
              <w:rPr>
                <w:color w:val="0D0D0D" w:themeColor="text1" w:themeTint="F2"/>
              </w:rPr>
            </w:pPr>
            <w:r w:rsidRPr="00465C52">
              <w:rPr>
                <w:color w:val="0D0D0D" w:themeColor="text1" w:themeTint="F2"/>
              </w:rPr>
              <w:t xml:space="preserve">Site Data are: </w:t>
            </w:r>
          </w:p>
          <w:p w14:paraId="1B4D03F8" w14:textId="77777777" w:rsidR="00E079F0" w:rsidRPr="00465C52" w:rsidRDefault="00E079F0" w:rsidP="00151EF3">
            <w:pPr>
              <w:pStyle w:val="ListParagraph"/>
              <w:numPr>
                <w:ilvl w:val="0"/>
                <w:numId w:val="133"/>
              </w:numPr>
              <w:ind w:right="-90"/>
              <w:jc w:val="both"/>
              <w:rPr>
                <w:rFonts w:asciiTheme="majorBidi" w:hAnsiTheme="majorBidi" w:cstheme="majorBidi"/>
                <w:b/>
                <w:color w:val="0D0D0D" w:themeColor="text1" w:themeTint="F2"/>
              </w:rPr>
            </w:pPr>
            <w:r w:rsidRPr="00465C52">
              <w:rPr>
                <w:rFonts w:asciiTheme="majorBidi" w:hAnsiTheme="majorBidi" w:cstheme="majorBidi"/>
                <w:b/>
                <w:color w:val="0D0D0D" w:themeColor="text1" w:themeTint="F2"/>
              </w:rPr>
              <w:t>Factual Materials Report</w:t>
            </w:r>
          </w:p>
          <w:p w14:paraId="4049496E" w14:textId="4A74EE24" w:rsidR="000C2829" w:rsidRPr="00465C52" w:rsidRDefault="00E079F0" w:rsidP="00151EF3">
            <w:pPr>
              <w:pStyle w:val="ListParagraph"/>
              <w:numPr>
                <w:ilvl w:val="0"/>
                <w:numId w:val="133"/>
              </w:numPr>
              <w:spacing w:after="200"/>
              <w:ind w:right="-72"/>
              <w:rPr>
                <w:b/>
                <w:bCs/>
                <w:i/>
                <w:color w:val="0D0D0D" w:themeColor="text1" w:themeTint="F2"/>
              </w:rPr>
            </w:pPr>
            <w:r w:rsidRPr="00465C52">
              <w:rPr>
                <w:rFonts w:asciiTheme="majorBidi" w:hAnsiTheme="majorBidi" w:cstheme="majorBidi"/>
                <w:b/>
                <w:color w:val="0D0D0D" w:themeColor="text1" w:themeTint="F2"/>
              </w:rPr>
              <w:t>Survey control points</w:t>
            </w:r>
          </w:p>
        </w:tc>
      </w:tr>
      <w:tr w:rsidR="0016255D" w:rsidRPr="00465C52" w14:paraId="6736CD37" w14:textId="77777777" w:rsidTr="004B5A5B">
        <w:tc>
          <w:tcPr>
            <w:tcW w:w="870" w:type="pct"/>
            <w:tcBorders>
              <w:top w:val="single" w:sz="6" w:space="0" w:color="auto"/>
              <w:left w:val="single" w:sz="6" w:space="0" w:color="auto"/>
              <w:bottom w:val="single" w:sz="6" w:space="0" w:color="auto"/>
              <w:right w:val="single" w:sz="6" w:space="0" w:color="auto"/>
            </w:tcBorders>
          </w:tcPr>
          <w:p w14:paraId="594E4E40" w14:textId="77777777" w:rsidR="0012668F" w:rsidRPr="00465C52" w:rsidRDefault="0012668F" w:rsidP="00347DB2">
            <w:pPr>
              <w:contextualSpacing/>
              <w:rPr>
                <w:b/>
                <w:color w:val="0D0D0D" w:themeColor="text1" w:themeTint="F2"/>
              </w:rPr>
            </w:pPr>
            <w:r w:rsidRPr="00465C52">
              <w:rPr>
                <w:b/>
                <w:color w:val="0D0D0D" w:themeColor="text1" w:themeTint="F2"/>
              </w:rPr>
              <w:t>GCC 20.1</w:t>
            </w:r>
          </w:p>
        </w:tc>
        <w:tc>
          <w:tcPr>
            <w:tcW w:w="4130" w:type="pct"/>
            <w:tcBorders>
              <w:top w:val="single" w:sz="6" w:space="0" w:color="auto"/>
              <w:left w:val="single" w:sz="6" w:space="0" w:color="auto"/>
              <w:bottom w:val="single" w:sz="6" w:space="0" w:color="auto"/>
              <w:right w:val="single" w:sz="6" w:space="0" w:color="auto"/>
            </w:tcBorders>
          </w:tcPr>
          <w:p w14:paraId="2C1CC824" w14:textId="2D216069" w:rsidR="000C2829" w:rsidRPr="00465C52" w:rsidRDefault="0012668F" w:rsidP="00E079F0">
            <w:pPr>
              <w:spacing w:after="200"/>
              <w:ind w:right="-72"/>
              <w:contextualSpacing/>
              <w:rPr>
                <w:i/>
                <w:color w:val="0D0D0D" w:themeColor="text1" w:themeTint="F2"/>
              </w:rPr>
            </w:pPr>
            <w:r w:rsidRPr="00465C52">
              <w:rPr>
                <w:color w:val="0D0D0D" w:themeColor="text1" w:themeTint="F2"/>
              </w:rPr>
              <w:t xml:space="preserve">The Site Possession Date(s) shall </w:t>
            </w:r>
            <w:proofErr w:type="gramStart"/>
            <w:r w:rsidRPr="00465C52">
              <w:rPr>
                <w:color w:val="0D0D0D" w:themeColor="text1" w:themeTint="F2"/>
              </w:rPr>
              <w:t>be:</w:t>
            </w:r>
            <w:proofErr w:type="gramEnd"/>
            <w:r w:rsidRPr="00465C52">
              <w:rPr>
                <w:color w:val="0D0D0D" w:themeColor="text1" w:themeTint="F2"/>
              </w:rPr>
              <w:t xml:space="preserve"> </w:t>
            </w:r>
            <w:r w:rsidR="00E079F0" w:rsidRPr="00465C52">
              <w:rPr>
                <w:rFonts w:asciiTheme="majorBidi" w:hAnsiTheme="majorBidi" w:cstheme="majorBidi"/>
                <w:b/>
                <w:color w:val="0D0D0D" w:themeColor="text1" w:themeTint="F2"/>
              </w:rPr>
              <w:t>within Fourteen (14) days from the date of contract signing.</w:t>
            </w:r>
            <w:r w:rsidR="00E079F0" w:rsidRPr="00465C52">
              <w:rPr>
                <w:rFonts w:asciiTheme="majorBidi" w:hAnsiTheme="majorBidi" w:cstheme="majorBidi"/>
                <w:color w:val="0D0D0D" w:themeColor="text1" w:themeTint="F2"/>
              </w:rPr>
              <w:t xml:space="preserve"> </w:t>
            </w:r>
            <w:r w:rsidR="00E079F0" w:rsidRPr="00465C52">
              <w:rPr>
                <w:rFonts w:asciiTheme="majorBidi" w:hAnsiTheme="majorBidi" w:cstheme="majorBidi"/>
                <w:i/>
                <w:color w:val="0D0D0D" w:themeColor="text1" w:themeTint="F2"/>
              </w:rPr>
              <w:t xml:space="preserve"> </w:t>
            </w:r>
          </w:p>
        </w:tc>
      </w:tr>
      <w:tr w:rsidR="0016255D" w:rsidRPr="00465C52" w14:paraId="746ED1FC" w14:textId="77777777" w:rsidTr="004B5A5B">
        <w:tc>
          <w:tcPr>
            <w:tcW w:w="870" w:type="pct"/>
            <w:tcBorders>
              <w:top w:val="single" w:sz="6" w:space="0" w:color="auto"/>
              <w:left w:val="single" w:sz="6" w:space="0" w:color="auto"/>
              <w:bottom w:val="single" w:sz="6" w:space="0" w:color="auto"/>
              <w:right w:val="single" w:sz="6" w:space="0" w:color="auto"/>
            </w:tcBorders>
          </w:tcPr>
          <w:p w14:paraId="3C6BA367" w14:textId="77777777" w:rsidR="0012668F" w:rsidRPr="00465C52" w:rsidRDefault="0012668F" w:rsidP="00347DB2">
            <w:pPr>
              <w:contextualSpacing/>
              <w:rPr>
                <w:b/>
                <w:color w:val="0D0D0D" w:themeColor="text1" w:themeTint="F2"/>
              </w:rPr>
            </w:pPr>
            <w:r w:rsidRPr="00465C52">
              <w:rPr>
                <w:b/>
                <w:color w:val="0D0D0D" w:themeColor="text1" w:themeTint="F2"/>
              </w:rPr>
              <w:t>GCC 23.1 &amp;</w:t>
            </w:r>
          </w:p>
          <w:p w14:paraId="086879E4" w14:textId="77777777" w:rsidR="0012668F" w:rsidRPr="00465C52" w:rsidRDefault="0012668F" w:rsidP="00347DB2">
            <w:pPr>
              <w:contextualSpacing/>
              <w:rPr>
                <w:b/>
                <w:color w:val="0D0D0D" w:themeColor="text1" w:themeTint="F2"/>
              </w:rPr>
            </w:pPr>
            <w:r w:rsidRPr="00465C52">
              <w:rPr>
                <w:b/>
                <w:color w:val="0D0D0D" w:themeColor="text1" w:themeTint="F2"/>
              </w:rPr>
              <w:t>GCC 23.2</w:t>
            </w:r>
          </w:p>
        </w:tc>
        <w:tc>
          <w:tcPr>
            <w:tcW w:w="4130" w:type="pct"/>
            <w:tcBorders>
              <w:top w:val="single" w:sz="6" w:space="0" w:color="auto"/>
              <w:left w:val="single" w:sz="6" w:space="0" w:color="auto"/>
              <w:bottom w:val="single" w:sz="6" w:space="0" w:color="auto"/>
              <w:right w:val="single" w:sz="6" w:space="0" w:color="auto"/>
            </w:tcBorders>
          </w:tcPr>
          <w:p w14:paraId="2B18E0A5" w14:textId="2935455A" w:rsidR="0012668F" w:rsidRPr="00465C52" w:rsidRDefault="0012668F" w:rsidP="00347DB2">
            <w:pPr>
              <w:spacing w:after="200"/>
              <w:ind w:right="-72"/>
              <w:contextualSpacing/>
              <w:rPr>
                <w:color w:val="0D0D0D" w:themeColor="text1" w:themeTint="F2"/>
              </w:rPr>
            </w:pPr>
            <w:r w:rsidRPr="00465C52">
              <w:rPr>
                <w:color w:val="0D0D0D" w:themeColor="text1" w:themeTint="F2"/>
              </w:rPr>
              <w:t xml:space="preserve">Appointing Authority for the Adjudicator:  </w:t>
            </w:r>
            <w:r w:rsidR="00E079F0" w:rsidRPr="00465C52">
              <w:rPr>
                <w:b/>
                <w:bCs/>
                <w:color w:val="0D0D0D" w:themeColor="text1" w:themeTint="F2"/>
              </w:rPr>
              <w:t>Ministry of Finance, Federal Government of Somalia</w:t>
            </w:r>
          </w:p>
        </w:tc>
      </w:tr>
      <w:tr w:rsidR="0016255D" w:rsidRPr="00465C52" w14:paraId="4935D2EE" w14:textId="77777777" w:rsidTr="004B5A5B">
        <w:tc>
          <w:tcPr>
            <w:tcW w:w="870" w:type="pct"/>
            <w:tcBorders>
              <w:top w:val="single" w:sz="6" w:space="0" w:color="auto"/>
              <w:left w:val="single" w:sz="6" w:space="0" w:color="auto"/>
              <w:bottom w:val="single" w:sz="6" w:space="0" w:color="auto"/>
              <w:right w:val="single" w:sz="6" w:space="0" w:color="auto"/>
            </w:tcBorders>
          </w:tcPr>
          <w:p w14:paraId="5A7AABA7" w14:textId="77777777" w:rsidR="0012668F" w:rsidRPr="00465C52" w:rsidRDefault="0012668F" w:rsidP="00347DB2">
            <w:pPr>
              <w:contextualSpacing/>
              <w:rPr>
                <w:b/>
                <w:color w:val="0D0D0D" w:themeColor="text1" w:themeTint="F2"/>
              </w:rPr>
            </w:pPr>
            <w:r w:rsidRPr="00465C52">
              <w:rPr>
                <w:b/>
                <w:color w:val="0D0D0D" w:themeColor="text1" w:themeTint="F2"/>
              </w:rPr>
              <w:t>GCC 24.3</w:t>
            </w:r>
          </w:p>
        </w:tc>
        <w:tc>
          <w:tcPr>
            <w:tcW w:w="4130" w:type="pct"/>
            <w:tcBorders>
              <w:top w:val="single" w:sz="6" w:space="0" w:color="auto"/>
              <w:left w:val="single" w:sz="6" w:space="0" w:color="auto"/>
              <w:bottom w:val="single" w:sz="6" w:space="0" w:color="auto"/>
              <w:right w:val="single" w:sz="6" w:space="0" w:color="auto"/>
            </w:tcBorders>
          </w:tcPr>
          <w:p w14:paraId="12B2EB18" w14:textId="6D5F19C1" w:rsidR="0012668F" w:rsidRPr="00465C52" w:rsidRDefault="0012668F" w:rsidP="00347DB2">
            <w:pPr>
              <w:spacing w:after="200"/>
              <w:ind w:right="-72"/>
              <w:contextualSpacing/>
              <w:rPr>
                <w:b/>
                <w:bCs/>
                <w:i/>
                <w:color w:val="0D0D0D" w:themeColor="text1" w:themeTint="F2"/>
              </w:rPr>
            </w:pPr>
            <w:r w:rsidRPr="00465C52">
              <w:rPr>
                <w:color w:val="0D0D0D" w:themeColor="text1" w:themeTint="F2"/>
              </w:rPr>
              <w:t xml:space="preserve">Hourly rate and types of reimbursable expenses to be paid to the Adjudicator: </w:t>
            </w:r>
            <w:r w:rsidR="00E079F0" w:rsidRPr="00465C52">
              <w:rPr>
                <w:rFonts w:asciiTheme="majorBidi" w:hAnsiTheme="majorBidi" w:cstheme="majorBidi"/>
                <w:b/>
                <w:color w:val="0D0D0D" w:themeColor="text1" w:themeTint="F2"/>
              </w:rPr>
              <w:t>An hourly fee of 100 dollars for the adjudicator and other applicable administrative costs, shared equally by the parties</w:t>
            </w:r>
          </w:p>
          <w:p w14:paraId="2F18104B" w14:textId="3B60783D" w:rsidR="00B94287" w:rsidRPr="00465C52" w:rsidRDefault="00B94287" w:rsidP="00347DB2">
            <w:pPr>
              <w:spacing w:after="200"/>
              <w:ind w:right="-72"/>
              <w:contextualSpacing/>
              <w:rPr>
                <w:color w:val="0D0D0D" w:themeColor="text1" w:themeTint="F2"/>
              </w:rPr>
            </w:pPr>
          </w:p>
        </w:tc>
      </w:tr>
      <w:tr w:rsidR="0016255D" w:rsidRPr="00465C52" w14:paraId="34567446" w14:textId="77777777" w:rsidTr="004B5A5B">
        <w:tc>
          <w:tcPr>
            <w:tcW w:w="870" w:type="pct"/>
            <w:tcBorders>
              <w:top w:val="single" w:sz="6" w:space="0" w:color="auto"/>
              <w:left w:val="single" w:sz="6" w:space="0" w:color="auto"/>
              <w:bottom w:val="single" w:sz="6" w:space="0" w:color="auto"/>
              <w:right w:val="single" w:sz="6" w:space="0" w:color="auto"/>
            </w:tcBorders>
          </w:tcPr>
          <w:p w14:paraId="30E9CB74" w14:textId="77777777" w:rsidR="0012668F" w:rsidRPr="00465C52" w:rsidRDefault="0012668F" w:rsidP="00347DB2">
            <w:pPr>
              <w:contextualSpacing/>
              <w:rPr>
                <w:b/>
                <w:color w:val="0D0D0D" w:themeColor="text1" w:themeTint="F2"/>
              </w:rPr>
            </w:pPr>
            <w:r w:rsidRPr="00465C52">
              <w:rPr>
                <w:b/>
                <w:color w:val="0D0D0D" w:themeColor="text1" w:themeTint="F2"/>
              </w:rPr>
              <w:t>GCC 24.4</w:t>
            </w:r>
          </w:p>
        </w:tc>
        <w:tc>
          <w:tcPr>
            <w:tcW w:w="4130" w:type="pct"/>
            <w:tcBorders>
              <w:top w:val="single" w:sz="6" w:space="0" w:color="auto"/>
              <w:left w:val="single" w:sz="6" w:space="0" w:color="auto"/>
              <w:bottom w:val="single" w:sz="6" w:space="0" w:color="auto"/>
              <w:right w:val="single" w:sz="6" w:space="0" w:color="auto"/>
            </w:tcBorders>
          </w:tcPr>
          <w:p w14:paraId="4D12994A" w14:textId="77777777" w:rsidR="00E079F0" w:rsidRPr="00465C52" w:rsidRDefault="0012668F" w:rsidP="00E079F0">
            <w:pPr>
              <w:keepNext/>
              <w:spacing w:after="200"/>
              <w:ind w:right="-90"/>
              <w:rPr>
                <w:rFonts w:asciiTheme="majorBidi" w:hAnsiTheme="majorBidi" w:cstheme="majorBidi"/>
                <w:b/>
                <w:bCs/>
                <w:color w:val="0D0D0D" w:themeColor="text1" w:themeTint="F2"/>
              </w:rPr>
            </w:pPr>
            <w:r w:rsidRPr="00465C52">
              <w:rPr>
                <w:color w:val="0D0D0D" w:themeColor="text1" w:themeTint="F2"/>
              </w:rPr>
              <w:t>Institution whose arbitration procedures shall be used:</w:t>
            </w:r>
            <w:r w:rsidR="00B94287" w:rsidRPr="00465C52">
              <w:rPr>
                <w:color w:val="0D0D0D" w:themeColor="text1" w:themeTint="F2"/>
              </w:rPr>
              <w:t xml:space="preserve"> </w:t>
            </w:r>
            <w:r w:rsidR="00E079F0" w:rsidRPr="00465C52">
              <w:rPr>
                <w:rFonts w:asciiTheme="majorBidi" w:hAnsiTheme="majorBidi" w:cstheme="majorBidi"/>
                <w:color w:val="0D0D0D" w:themeColor="text1" w:themeTint="F2"/>
              </w:rPr>
              <w:t xml:space="preserve">Any dispute, controversy, or claim arising out of or relating to this Contract, or breach, termination, or </w:t>
            </w:r>
            <w:r w:rsidR="00E079F0" w:rsidRPr="00465C52">
              <w:rPr>
                <w:rFonts w:asciiTheme="majorBidi" w:hAnsiTheme="majorBidi" w:cstheme="majorBidi"/>
                <w:color w:val="0D0D0D" w:themeColor="text1" w:themeTint="F2"/>
              </w:rPr>
              <w:lastRenderedPageBreak/>
              <w:t xml:space="preserve">invalidity thereof, shall be settled by arbitration in accordance with the arbitration procedures of </w:t>
            </w:r>
            <w:r w:rsidR="00E079F0" w:rsidRPr="00465C52">
              <w:rPr>
                <w:rFonts w:asciiTheme="majorBidi" w:hAnsiTheme="majorBidi" w:cstheme="majorBidi"/>
                <w:b/>
                <w:bCs/>
                <w:color w:val="0D0D0D" w:themeColor="text1" w:themeTint="F2"/>
              </w:rPr>
              <w:t>UNCITRAL ARBITRATION RULES as at present in force.</w:t>
            </w:r>
          </w:p>
          <w:p w14:paraId="68B5A87C" w14:textId="5D8F7C5B" w:rsidR="0012668F" w:rsidRPr="00465C52" w:rsidRDefault="00E079F0" w:rsidP="00E079F0">
            <w:pPr>
              <w:spacing w:after="200"/>
              <w:ind w:right="92"/>
              <w:contextualSpacing/>
              <w:rPr>
                <w:b/>
                <w:bCs/>
                <w:i/>
                <w:iCs/>
                <w:color w:val="0D0D0D" w:themeColor="text1" w:themeTint="F2"/>
              </w:rPr>
            </w:pPr>
            <w:r w:rsidRPr="00465C52">
              <w:rPr>
                <w:rFonts w:asciiTheme="majorBidi" w:hAnsiTheme="majorBidi" w:cstheme="majorBidi"/>
                <w:color w:val="0D0D0D" w:themeColor="text1" w:themeTint="F2"/>
              </w:rPr>
              <w:t xml:space="preserve">The place of arbitration shall </w:t>
            </w:r>
            <w:proofErr w:type="gramStart"/>
            <w:r w:rsidRPr="00465C52">
              <w:rPr>
                <w:rFonts w:asciiTheme="majorBidi" w:hAnsiTheme="majorBidi" w:cstheme="majorBidi"/>
                <w:color w:val="0D0D0D" w:themeColor="text1" w:themeTint="F2"/>
              </w:rPr>
              <w:t>be:</w:t>
            </w:r>
            <w:proofErr w:type="gramEnd"/>
            <w:r w:rsidRPr="00465C52">
              <w:rPr>
                <w:rFonts w:asciiTheme="majorBidi" w:hAnsiTheme="majorBidi" w:cstheme="majorBidi"/>
                <w:color w:val="0D0D0D" w:themeColor="text1" w:themeTint="F2"/>
              </w:rPr>
              <w:t xml:space="preserve"> </w:t>
            </w:r>
            <w:r w:rsidRPr="00465C52">
              <w:rPr>
                <w:rFonts w:asciiTheme="majorBidi" w:hAnsiTheme="majorBidi" w:cstheme="majorBidi"/>
                <w:b/>
                <w:color w:val="0D0D0D" w:themeColor="text1" w:themeTint="F2"/>
              </w:rPr>
              <w:t>Mogadishu, Somalia</w:t>
            </w:r>
          </w:p>
          <w:p w14:paraId="12B4921F" w14:textId="739D7122" w:rsidR="0012668F" w:rsidRPr="00465C52" w:rsidRDefault="0012668F" w:rsidP="00347DB2">
            <w:pPr>
              <w:spacing w:after="160"/>
              <w:ind w:right="86"/>
              <w:contextualSpacing/>
              <w:rPr>
                <w:color w:val="0D0D0D" w:themeColor="text1" w:themeTint="F2"/>
              </w:rPr>
            </w:pPr>
          </w:p>
        </w:tc>
      </w:tr>
      <w:tr w:rsidR="0016255D" w:rsidRPr="00465C52" w14:paraId="5CED66AF" w14:textId="77777777" w:rsidTr="004B5A5B">
        <w:trPr>
          <w:cantSplit/>
        </w:trPr>
        <w:tc>
          <w:tcPr>
            <w:tcW w:w="5000" w:type="pct"/>
            <w:gridSpan w:val="2"/>
            <w:tcBorders>
              <w:top w:val="single" w:sz="6" w:space="0" w:color="auto"/>
              <w:left w:val="single" w:sz="6" w:space="0" w:color="auto"/>
              <w:bottom w:val="single" w:sz="6" w:space="0" w:color="auto"/>
              <w:right w:val="single" w:sz="6" w:space="0" w:color="auto"/>
            </w:tcBorders>
          </w:tcPr>
          <w:p w14:paraId="73B76011" w14:textId="77777777" w:rsidR="0012668F" w:rsidRPr="00465C52" w:rsidRDefault="0012668F" w:rsidP="00347DB2">
            <w:pPr>
              <w:spacing w:before="120" w:after="200"/>
              <w:ind w:right="-72"/>
              <w:contextualSpacing/>
              <w:jc w:val="center"/>
              <w:rPr>
                <w:b/>
                <w:color w:val="0D0D0D" w:themeColor="text1" w:themeTint="F2"/>
                <w:sz w:val="28"/>
              </w:rPr>
            </w:pPr>
            <w:r w:rsidRPr="00465C52">
              <w:rPr>
                <w:b/>
                <w:color w:val="0D0D0D" w:themeColor="text1" w:themeTint="F2"/>
                <w:sz w:val="28"/>
              </w:rPr>
              <w:lastRenderedPageBreak/>
              <w:t>B. Time Control</w:t>
            </w:r>
          </w:p>
        </w:tc>
      </w:tr>
      <w:tr w:rsidR="0016255D" w:rsidRPr="00465C52" w14:paraId="770DBBF9" w14:textId="77777777" w:rsidTr="004B5A5B">
        <w:tc>
          <w:tcPr>
            <w:tcW w:w="870" w:type="pct"/>
            <w:tcBorders>
              <w:top w:val="single" w:sz="6" w:space="0" w:color="auto"/>
              <w:left w:val="single" w:sz="6" w:space="0" w:color="auto"/>
              <w:bottom w:val="single" w:sz="6" w:space="0" w:color="auto"/>
              <w:right w:val="single" w:sz="6" w:space="0" w:color="auto"/>
            </w:tcBorders>
          </w:tcPr>
          <w:p w14:paraId="1A8920D1" w14:textId="77777777" w:rsidR="0012668F" w:rsidRPr="00465C52" w:rsidRDefault="0012668F" w:rsidP="00347DB2">
            <w:pPr>
              <w:contextualSpacing/>
              <w:rPr>
                <w:b/>
                <w:color w:val="0D0D0D" w:themeColor="text1" w:themeTint="F2"/>
              </w:rPr>
            </w:pPr>
            <w:r w:rsidRPr="00465C52">
              <w:rPr>
                <w:b/>
                <w:color w:val="0D0D0D" w:themeColor="text1" w:themeTint="F2"/>
              </w:rPr>
              <w:t xml:space="preserve">GCC </w:t>
            </w:r>
            <w:r w:rsidR="00EF0475" w:rsidRPr="00465C52">
              <w:rPr>
                <w:b/>
                <w:color w:val="0D0D0D" w:themeColor="text1" w:themeTint="F2"/>
              </w:rPr>
              <w:t>30</w:t>
            </w:r>
            <w:r w:rsidRPr="00465C52">
              <w:rPr>
                <w:b/>
                <w:color w:val="0D0D0D" w:themeColor="text1" w:themeTint="F2"/>
              </w:rPr>
              <w:t>.1</w:t>
            </w:r>
          </w:p>
        </w:tc>
        <w:tc>
          <w:tcPr>
            <w:tcW w:w="4130" w:type="pct"/>
            <w:tcBorders>
              <w:top w:val="single" w:sz="6" w:space="0" w:color="auto"/>
              <w:left w:val="single" w:sz="6" w:space="0" w:color="auto"/>
              <w:bottom w:val="single" w:sz="6" w:space="0" w:color="auto"/>
              <w:right w:val="single" w:sz="6" w:space="0" w:color="auto"/>
            </w:tcBorders>
          </w:tcPr>
          <w:p w14:paraId="20B4F2DB" w14:textId="77777777" w:rsidR="0012668F" w:rsidRPr="00465C52" w:rsidRDefault="0012668F" w:rsidP="00347DB2">
            <w:pPr>
              <w:spacing w:after="200"/>
              <w:ind w:right="92"/>
              <w:contextualSpacing/>
              <w:rPr>
                <w:color w:val="0D0D0D" w:themeColor="text1" w:themeTint="F2"/>
              </w:rPr>
            </w:pPr>
            <w:r w:rsidRPr="00465C52">
              <w:rPr>
                <w:color w:val="0D0D0D" w:themeColor="text1" w:themeTint="F2"/>
              </w:rPr>
              <w:t xml:space="preserve">The Contractor shall submit for approval a Program for the Works within </w:t>
            </w:r>
            <w:r w:rsidR="00B94287" w:rsidRPr="00465C52">
              <w:rPr>
                <w:b/>
                <w:bCs/>
                <w:i/>
                <w:color w:val="0D0D0D" w:themeColor="text1" w:themeTint="F2"/>
              </w:rPr>
              <w:t>14</w:t>
            </w:r>
            <w:r w:rsidRPr="00465C52">
              <w:rPr>
                <w:color w:val="0D0D0D" w:themeColor="text1" w:themeTint="F2"/>
              </w:rPr>
              <w:t xml:space="preserve"> days from the date of the Letter of Acceptance.</w:t>
            </w:r>
          </w:p>
          <w:p w14:paraId="19BCB238" w14:textId="011294D7" w:rsidR="00B94287" w:rsidRPr="00465C52" w:rsidRDefault="00B94287" w:rsidP="00347DB2">
            <w:pPr>
              <w:spacing w:after="200"/>
              <w:ind w:right="92"/>
              <w:contextualSpacing/>
              <w:rPr>
                <w:color w:val="0D0D0D" w:themeColor="text1" w:themeTint="F2"/>
              </w:rPr>
            </w:pPr>
          </w:p>
        </w:tc>
      </w:tr>
      <w:tr w:rsidR="0016255D" w:rsidRPr="00465C52" w14:paraId="29C96A5D" w14:textId="77777777" w:rsidTr="004B5A5B">
        <w:tc>
          <w:tcPr>
            <w:tcW w:w="870" w:type="pct"/>
            <w:tcBorders>
              <w:top w:val="single" w:sz="6" w:space="0" w:color="auto"/>
              <w:left w:val="single" w:sz="6" w:space="0" w:color="auto"/>
              <w:bottom w:val="single" w:sz="6" w:space="0" w:color="auto"/>
              <w:right w:val="single" w:sz="6" w:space="0" w:color="auto"/>
            </w:tcBorders>
          </w:tcPr>
          <w:p w14:paraId="64F1310C" w14:textId="77777777" w:rsidR="0012668F" w:rsidRPr="00465C52" w:rsidRDefault="0012668F" w:rsidP="00347DB2">
            <w:pPr>
              <w:contextualSpacing/>
              <w:rPr>
                <w:b/>
                <w:color w:val="0D0D0D" w:themeColor="text1" w:themeTint="F2"/>
              </w:rPr>
            </w:pPr>
            <w:r w:rsidRPr="00465C52">
              <w:rPr>
                <w:b/>
                <w:color w:val="0D0D0D" w:themeColor="text1" w:themeTint="F2"/>
              </w:rPr>
              <w:t xml:space="preserve">GCC </w:t>
            </w:r>
            <w:r w:rsidR="00EF0475" w:rsidRPr="00465C52">
              <w:rPr>
                <w:b/>
                <w:color w:val="0D0D0D" w:themeColor="text1" w:themeTint="F2"/>
              </w:rPr>
              <w:t>30</w:t>
            </w:r>
            <w:r w:rsidRPr="00465C52">
              <w:rPr>
                <w:b/>
                <w:color w:val="0D0D0D" w:themeColor="text1" w:themeTint="F2"/>
              </w:rPr>
              <w:t>.3</w:t>
            </w:r>
          </w:p>
        </w:tc>
        <w:tc>
          <w:tcPr>
            <w:tcW w:w="4130" w:type="pct"/>
            <w:tcBorders>
              <w:top w:val="single" w:sz="6" w:space="0" w:color="auto"/>
              <w:left w:val="single" w:sz="6" w:space="0" w:color="auto"/>
              <w:bottom w:val="single" w:sz="6" w:space="0" w:color="auto"/>
              <w:right w:val="single" w:sz="6" w:space="0" w:color="auto"/>
            </w:tcBorders>
          </w:tcPr>
          <w:p w14:paraId="13F3814A" w14:textId="59157C6E" w:rsidR="0012668F" w:rsidRPr="00465C52" w:rsidRDefault="0012668F" w:rsidP="00347DB2">
            <w:pPr>
              <w:spacing w:after="200"/>
              <w:ind w:right="92"/>
              <w:contextualSpacing/>
              <w:rPr>
                <w:color w:val="0D0D0D" w:themeColor="text1" w:themeTint="F2"/>
              </w:rPr>
            </w:pPr>
            <w:r w:rsidRPr="00465C52">
              <w:rPr>
                <w:color w:val="0D0D0D" w:themeColor="text1" w:themeTint="F2"/>
              </w:rPr>
              <w:t xml:space="preserve">The period between Program updates is </w:t>
            </w:r>
            <w:r w:rsidR="00B94287" w:rsidRPr="00465C52">
              <w:rPr>
                <w:b/>
                <w:bCs/>
                <w:i/>
                <w:color w:val="0D0D0D" w:themeColor="text1" w:themeTint="F2"/>
              </w:rPr>
              <w:t>14</w:t>
            </w:r>
            <w:r w:rsidRPr="00465C52">
              <w:rPr>
                <w:color w:val="0D0D0D" w:themeColor="text1" w:themeTint="F2"/>
              </w:rPr>
              <w:t xml:space="preserve"> days.</w:t>
            </w:r>
          </w:p>
          <w:p w14:paraId="262E755B" w14:textId="77777777" w:rsidR="00B94287" w:rsidRPr="00465C52" w:rsidRDefault="00B94287" w:rsidP="00347DB2">
            <w:pPr>
              <w:spacing w:after="200"/>
              <w:ind w:right="92"/>
              <w:contextualSpacing/>
              <w:rPr>
                <w:color w:val="0D0D0D" w:themeColor="text1" w:themeTint="F2"/>
              </w:rPr>
            </w:pPr>
          </w:p>
          <w:p w14:paraId="49E38D7F" w14:textId="45E33C3F" w:rsidR="00B94287" w:rsidRPr="00465C52" w:rsidRDefault="00E079F0" w:rsidP="00347DB2">
            <w:pPr>
              <w:spacing w:after="200"/>
              <w:ind w:right="92"/>
              <w:contextualSpacing/>
              <w:rPr>
                <w:color w:val="0D0D0D" w:themeColor="text1" w:themeTint="F2"/>
              </w:rPr>
            </w:pPr>
            <w:r w:rsidRPr="00465C52">
              <w:rPr>
                <w:rFonts w:asciiTheme="majorBidi" w:hAnsiTheme="majorBidi" w:cstheme="majorBidi"/>
                <w:color w:val="0D0D0D" w:themeColor="text1" w:themeTint="F2"/>
              </w:rPr>
              <w:t xml:space="preserve">The amount to be withheld for late submission of an updated Program is </w:t>
            </w:r>
            <w:r w:rsidRPr="00465C52">
              <w:rPr>
                <w:rFonts w:asciiTheme="majorBidi" w:hAnsiTheme="majorBidi" w:cstheme="majorBidi"/>
                <w:b/>
                <w:color w:val="0D0D0D" w:themeColor="text1" w:themeTint="F2"/>
              </w:rPr>
              <w:t>Five Hundred Dollars ($ 500 USD)</w:t>
            </w:r>
            <w:r w:rsidRPr="00465C52">
              <w:rPr>
                <w:rFonts w:asciiTheme="majorBidi" w:hAnsiTheme="majorBidi" w:cstheme="majorBidi"/>
                <w:color w:val="0D0D0D" w:themeColor="text1" w:themeTint="F2"/>
              </w:rPr>
              <w:t>.</w:t>
            </w:r>
          </w:p>
          <w:p w14:paraId="33ABEE4A" w14:textId="77777777" w:rsidR="0012668F" w:rsidRPr="00465C52" w:rsidRDefault="00EF0475" w:rsidP="00347DB2">
            <w:pPr>
              <w:spacing w:after="200"/>
              <w:ind w:right="92"/>
              <w:contextualSpacing/>
              <w:jc w:val="both"/>
              <w:rPr>
                <w:b/>
                <w:bCs/>
                <w:color w:val="0D0D0D" w:themeColor="text1" w:themeTint="F2"/>
              </w:rPr>
            </w:pPr>
            <w:r w:rsidRPr="00465C52">
              <w:rPr>
                <w:color w:val="0D0D0D" w:themeColor="text1" w:themeTint="F2"/>
              </w:rPr>
              <w:t xml:space="preserve">The period for submission of progress reports </w:t>
            </w:r>
            <w:r w:rsidR="00466293" w:rsidRPr="00465C52">
              <w:rPr>
                <w:color w:val="0D0D0D" w:themeColor="text1" w:themeTint="F2"/>
              </w:rPr>
              <w:t xml:space="preserve">is </w:t>
            </w:r>
            <w:r w:rsidR="00B94287" w:rsidRPr="00465C52">
              <w:rPr>
                <w:b/>
                <w:bCs/>
                <w:iCs/>
                <w:color w:val="0D0D0D" w:themeColor="text1" w:themeTint="F2"/>
              </w:rPr>
              <w:t xml:space="preserve">30 </w:t>
            </w:r>
            <w:r w:rsidRPr="00465C52">
              <w:rPr>
                <w:b/>
                <w:bCs/>
                <w:iCs/>
                <w:color w:val="0D0D0D" w:themeColor="text1" w:themeTint="F2"/>
              </w:rPr>
              <w:t>days</w:t>
            </w:r>
            <w:r w:rsidR="00466293" w:rsidRPr="00465C52">
              <w:rPr>
                <w:b/>
                <w:bCs/>
                <w:iCs/>
                <w:color w:val="0D0D0D" w:themeColor="text1" w:themeTint="F2"/>
              </w:rPr>
              <w:t>.</w:t>
            </w:r>
          </w:p>
          <w:p w14:paraId="7FB3A4E2" w14:textId="3433C899" w:rsidR="00B94287" w:rsidRPr="00465C52" w:rsidRDefault="00B94287" w:rsidP="00347DB2">
            <w:pPr>
              <w:spacing w:after="200"/>
              <w:ind w:right="92"/>
              <w:contextualSpacing/>
              <w:jc w:val="both"/>
              <w:rPr>
                <w:color w:val="0D0D0D" w:themeColor="text1" w:themeTint="F2"/>
              </w:rPr>
            </w:pPr>
          </w:p>
        </w:tc>
      </w:tr>
      <w:tr w:rsidR="0016255D" w:rsidRPr="00465C52" w14:paraId="036FE995" w14:textId="77777777" w:rsidTr="004B5A5B">
        <w:trPr>
          <w:cantSplit/>
        </w:trPr>
        <w:tc>
          <w:tcPr>
            <w:tcW w:w="5000" w:type="pct"/>
            <w:gridSpan w:val="2"/>
            <w:tcBorders>
              <w:top w:val="single" w:sz="6" w:space="0" w:color="auto"/>
              <w:left w:val="single" w:sz="6" w:space="0" w:color="auto"/>
              <w:bottom w:val="single" w:sz="6" w:space="0" w:color="auto"/>
              <w:right w:val="single" w:sz="6" w:space="0" w:color="auto"/>
            </w:tcBorders>
          </w:tcPr>
          <w:p w14:paraId="2B16C975" w14:textId="77777777" w:rsidR="0012668F" w:rsidRPr="00465C52" w:rsidRDefault="0012668F" w:rsidP="00347DB2">
            <w:pPr>
              <w:spacing w:before="120" w:after="200"/>
              <w:ind w:right="-72"/>
              <w:contextualSpacing/>
              <w:jc w:val="center"/>
              <w:rPr>
                <w:b/>
                <w:color w:val="0D0D0D" w:themeColor="text1" w:themeTint="F2"/>
                <w:sz w:val="28"/>
              </w:rPr>
            </w:pPr>
            <w:r w:rsidRPr="00465C52">
              <w:rPr>
                <w:b/>
                <w:color w:val="0D0D0D" w:themeColor="text1" w:themeTint="F2"/>
                <w:sz w:val="28"/>
              </w:rPr>
              <w:t>C. Quality Control</w:t>
            </w:r>
          </w:p>
          <w:p w14:paraId="2F0239CB" w14:textId="77777777" w:rsidR="00B94287" w:rsidRPr="00465C52" w:rsidRDefault="00B94287" w:rsidP="00347DB2">
            <w:pPr>
              <w:spacing w:before="120" w:after="200"/>
              <w:ind w:right="-72"/>
              <w:contextualSpacing/>
              <w:jc w:val="center"/>
              <w:rPr>
                <w:b/>
                <w:color w:val="0D0D0D" w:themeColor="text1" w:themeTint="F2"/>
                <w:sz w:val="28"/>
              </w:rPr>
            </w:pPr>
          </w:p>
        </w:tc>
      </w:tr>
      <w:tr w:rsidR="0016255D" w:rsidRPr="00465C52" w14:paraId="49B90423" w14:textId="77777777" w:rsidTr="004B5A5B">
        <w:tc>
          <w:tcPr>
            <w:tcW w:w="870" w:type="pct"/>
            <w:tcBorders>
              <w:top w:val="single" w:sz="6" w:space="0" w:color="auto"/>
              <w:left w:val="single" w:sz="6" w:space="0" w:color="auto"/>
              <w:bottom w:val="single" w:sz="6" w:space="0" w:color="auto"/>
              <w:right w:val="single" w:sz="6" w:space="0" w:color="auto"/>
            </w:tcBorders>
          </w:tcPr>
          <w:p w14:paraId="77609B85" w14:textId="77777777" w:rsidR="0012668F" w:rsidRPr="00465C52" w:rsidRDefault="0012668F" w:rsidP="00347DB2">
            <w:pPr>
              <w:contextualSpacing/>
              <w:rPr>
                <w:b/>
                <w:color w:val="0D0D0D" w:themeColor="text1" w:themeTint="F2"/>
              </w:rPr>
            </w:pPr>
            <w:r w:rsidRPr="00465C52">
              <w:rPr>
                <w:b/>
                <w:color w:val="0D0D0D" w:themeColor="text1" w:themeTint="F2"/>
              </w:rPr>
              <w:t xml:space="preserve">GCC </w:t>
            </w:r>
            <w:r w:rsidR="004D0AE8" w:rsidRPr="00465C52">
              <w:rPr>
                <w:b/>
                <w:color w:val="0D0D0D" w:themeColor="text1" w:themeTint="F2"/>
              </w:rPr>
              <w:t>38</w:t>
            </w:r>
            <w:r w:rsidRPr="00465C52">
              <w:rPr>
                <w:b/>
                <w:color w:val="0D0D0D" w:themeColor="text1" w:themeTint="F2"/>
              </w:rPr>
              <w:t>.1</w:t>
            </w:r>
          </w:p>
        </w:tc>
        <w:tc>
          <w:tcPr>
            <w:tcW w:w="4130" w:type="pct"/>
            <w:tcBorders>
              <w:top w:val="single" w:sz="6" w:space="0" w:color="auto"/>
              <w:left w:val="single" w:sz="6" w:space="0" w:color="auto"/>
              <w:bottom w:val="single" w:sz="6" w:space="0" w:color="auto"/>
              <w:right w:val="single" w:sz="6" w:space="0" w:color="auto"/>
            </w:tcBorders>
          </w:tcPr>
          <w:p w14:paraId="6310E29A" w14:textId="77777777" w:rsidR="0012668F" w:rsidRPr="00465C52" w:rsidRDefault="0012668F" w:rsidP="00B94287">
            <w:pPr>
              <w:spacing w:after="200"/>
              <w:ind w:right="92"/>
              <w:contextualSpacing/>
              <w:rPr>
                <w:color w:val="0D0D0D" w:themeColor="text1" w:themeTint="F2"/>
              </w:rPr>
            </w:pPr>
            <w:r w:rsidRPr="00465C52">
              <w:rPr>
                <w:color w:val="0D0D0D" w:themeColor="text1" w:themeTint="F2"/>
              </w:rPr>
              <w:t xml:space="preserve">The Defects Liability Period is: </w:t>
            </w:r>
            <w:r w:rsidR="00B94287" w:rsidRPr="00465C52">
              <w:rPr>
                <w:b/>
                <w:bCs/>
                <w:i/>
                <w:color w:val="0D0D0D" w:themeColor="text1" w:themeTint="F2"/>
              </w:rPr>
              <w:t>12 months</w:t>
            </w:r>
            <w:r w:rsidR="00B94287" w:rsidRPr="00465C52">
              <w:rPr>
                <w:color w:val="0D0D0D" w:themeColor="text1" w:themeTint="F2"/>
              </w:rPr>
              <w:t xml:space="preserve"> from completion date.</w:t>
            </w:r>
          </w:p>
          <w:p w14:paraId="081932A8" w14:textId="5E8B8D9F" w:rsidR="00B94287" w:rsidRPr="00465C52" w:rsidRDefault="00B94287" w:rsidP="00B94287">
            <w:pPr>
              <w:spacing w:after="200"/>
              <w:ind w:right="92"/>
              <w:contextualSpacing/>
              <w:rPr>
                <w:i/>
                <w:color w:val="0D0D0D" w:themeColor="text1" w:themeTint="F2"/>
              </w:rPr>
            </w:pPr>
          </w:p>
        </w:tc>
      </w:tr>
      <w:tr w:rsidR="0016255D" w:rsidRPr="00465C52" w14:paraId="187C9E3E" w14:textId="77777777" w:rsidTr="004B5A5B">
        <w:trPr>
          <w:cantSplit/>
        </w:trPr>
        <w:tc>
          <w:tcPr>
            <w:tcW w:w="5000" w:type="pct"/>
            <w:gridSpan w:val="2"/>
            <w:tcBorders>
              <w:top w:val="single" w:sz="6" w:space="0" w:color="auto"/>
              <w:left w:val="single" w:sz="6" w:space="0" w:color="auto"/>
              <w:bottom w:val="single" w:sz="6" w:space="0" w:color="auto"/>
              <w:right w:val="single" w:sz="6" w:space="0" w:color="auto"/>
            </w:tcBorders>
          </w:tcPr>
          <w:p w14:paraId="59E099E4" w14:textId="77777777" w:rsidR="0012668F" w:rsidRPr="00465C52" w:rsidRDefault="0012668F" w:rsidP="00347DB2">
            <w:pPr>
              <w:spacing w:before="120" w:after="200"/>
              <w:ind w:right="-72"/>
              <w:contextualSpacing/>
              <w:jc w:val="center"/>
              <w:rPr>
                <w:b/>
                <w:color w:val="0D0D0D" w:themeColor="text1" w:themeTint="F2"/>
                <w:sz w:val="28"/>
              </w:rPr>
            </w:pPr>
            <w:r w:rsidRPr="00465C52">
              <w:rPr>
                <w:b/>
                <w:color w:val="0D0D0D" w:themeColor="text1" w:themeTint="F2"/>
                <w:sz w:val="28"/>
              </w:rPr>
              <w:t>D. Cost Control</w:t>
            </w:r>
          </w:p>
        </w:tc>
      </w:tr>
      <w:tr w:rsidR="0016255D" w:rsidRPr="00465C52" w14:paraId="7812707A" w14:textId="77777777" w:rsidTr="004B5A5B">
        <w:tc>
          <w:tcPr>
            <w:tcW w:w="870" w:type="pct"/>
            <w:tcBorders>
              <w:top w:val="single" w:sz="6" w:space="0" w:color="auto"/>
              <w:left w:val="single" w:sz="6" w:space="0" w:color="auto"/>
              <w:bottom w:val="single" w:sz="6" w:space="0" w:color="auto"/>
              <w:right w:val="single" w:sz="6" w:space="0" w:color="auto"/>
            </w:tcBorders>
          </w:tcPr>
          <w:p w14:paraId="03B49164" w14:textId="77777777" w:rsidR="0012668F" w:rsidRPr="00465C52" w:rsidRDefault="0012668F" w:rsidP="00347DB2">
            <w:pPr>
              <w:contextualSpacing/>
              <w:rPr>
                <w:b/>
                <w:color w:val="0D0D0D" w:themeColor="text1" w:themeTint="F2"/>
              </w:rPr>
            </w:pPr>
            <w:r w:rsidRPr="00465C52">
              <w:rPr>
                <w:b/>
                <w:color w:val="0D0D0D" w:themeColor="text1" w:themeTint="F2"/>
              </w:rPr>
              <w:t xml:space="preserve">GCC </w:t>
            </w:r>
            <w:r w:rsidR="004D0AE8" w:rsidRPr="00465C52">
              <w:rPr>
                <w:b/>
                <w:color w:val="0D0D0D" w:themeColor="text1" w:themeTint="F2"/>
              </w:rPr>
              <w:t>42</w:t>
            </w:r>
            <w:r w:rsidRPr="00465C52">
              <w:rPr>
                <w:b/>
                <w:color w:val="0D0D0D" w:themeColor="text1" w:themeTint="F2"/>
              </w:rPr>
              <w:t>.7</w:t>
            </w:r>
          </w:p>
        </w:tc>
        <w:tc>
          <w:tcPr>
            <w:tcW w:w="4130" w:type="pct"/>
            <w:tcBorders>
              <w:top w:val="single" w:sz="6" w:space="0" w:color="auto"/>
              <w:left w:val="single" w:sz="6" w:space="0" w:color="auto"/>
              <w:bottom w:val="single" w:sz="6" w:space="0" w:color="auto"/>
              <w:right w:val="single" w:sz="6" w:space="0" w:color="auto"/>
            </w:tcBorders>
          </w:tcPr>
          <w:p w14:paraId="413A63C6" w14:textId="51ACBA73" w:rsidR="00B94287" w:rsidRPr="00465C52" w:rsidRDefault="00B94287" w:rsidP="00DC7E85">
            <w:pPr>
              <w:spacing w:after="200"/>
              <w:ind w:right="2"/>
              <w:contextualSpacing/>
              <w:rPr>
                <w:b/>
                <w:bCs/>
                <w:i/>
                <w:iCs/>
                <w:color w:val="0D0D0D" w:themeColor="text1" w:themeTint="F2"/>
              </w:rPr>
            </w:pPr>
            <w:r w:rsidRPr="00465C52">
              <w:rPr>
                <w:b/>
                <w:bCs/>
                <w:i/>
                <w:iCs/>
                <w:color w:val="0D0D0D" w:themeColor="text1" w:themeTint="F2"/>
              </w:rPr>
              <w:t>Not applicable</w:t>
            </w:r>
            <w:r w:rsidR="0012668F" w:rsidRPr="00465C52">
              <w:rPr>
                <w:b/>
                <w:bCs/>
                <w:i/>
                <w:iCs/>
                <w:color w:val="0D0D0D" w:themeColor="text1" w:themeTint="F2"/>
              </w:rPr>
              <w:t xml:space="preserve"> </w:t>
            </w:r>
          </w:p>
        </w:tc>
      </w:tr>
      <w:tr w:rsidR="0016255D" w:rsidRPr="00465C52" w14:paraId="58D7CA5C" w14:textId="77777777" w:rsidTr="004B5A5B">
        <w:tc>
          <w:tcPr>
            <w:tcW w:w="870" w:type="pct"/>
            <w:tcBorders>
              <w:top w:val="single" w:sz="6" w:space="0" w:color="auto"/>
              <w:left w:val="single" w:sz="6" w:space="0" w:color="auto"/>
              <w:bottom w:val="single" w:sz="6" w:space="0" w:color="auto"/>
              <w:right w:val="single" w:sz="6" w:space="0" w:color="auto"/>
            </w:tcBorders>
          </w:tcPr>
          <w:p w14:paraId="005C5107" w14:textId="77777777" w:rsidR="0012668F" w:rsidRPr="00465C52" w:rsidRDefault="0012668F" w:rsidP="00347DB2">
            <w:pPr>
              <w:contextualSpacing/>
              <w:rPr>
                <w:b/>
                <w:color w:val="0D0D0D" w:themeColor="text1" w:themeTint="F2"/>
              </w:rPr>
            </w:pPr>
            <w:r w:rsidRPr="00465C52">
              <w:rPr>
                <w:b/>
                <w:color w:val="0D0D0D" w:themeColor="text1" w:themeTint="F2"/>
              </w:rPr>
              <w:t xml:space="preserve">GCC </w:t>
            </w:r>
            <w:r w:rsidR="004D0AE8" w:rsidRPr="00465C52">
              <w:rPr>
                <w:b/>
                <w:color w:val="0D0D0D" w:themeColor="text1" w:themeTint="F2"/>
              </w:rPr>
              <w:t>48</w:t>
            </w:r>
            <w:r w:rsidRPr="00465C52">
              <w:rPr>
                <w:b/>
                <w:color w:val="0D0D0D" w:themeColor="text1" w:themeTint="F2"/>
              </w:rPr>
              <w:t>.1</w:t>
            </w:r>
          </w:p>
        </w:tc>
        <w:tc>
          <w:tcPr>
            <w:tcW w:w="4130" w:type="pct"/>
            <w:tcBorders>
              <w:top w:val="single" w:sz="6" w:space="0" w:color="auto"/>
              <w:left w:val="single" w:sz="6" w:space="0" w:color="auto"/>
              <w:bottom w:val="single" w:sz="6" w:space="0" w:color="auto"/>
              <w:right w:val="single" w:sz="6" w:space="0" w:color="auto"/>
            </w:tcBorders>
          </w:tcPr>
          <w:p w14:paraId="104AA1EA" w14:textId="11F72756" w:rsidR="0012668F" w:rsidRPr="00465C52" w:rsidRDefault="0012668F" w:rsidP="00347DB2">
            <w:pPr>
              <w:spacing w:after="200"/>
              <w:ind w:right="2"/>
              <w:contextualSpacing/>
              <w:rPr>
                <w:color w:val="0D0D0D" w:themeColor="text1" w:themeTint="F2"/>
              </w:rPr>
            </w:pPr>
            <w:r w:rsidRPr="00465C52">
              <w:rPr>
                <w:color w:val="0D0D0D" w:themeColor="text1" w:themeTint="F2"/>
              </w:rPr>
              <w:t xml:space="preserve">The currency of the Employer’s Country </w:t>
            </w:r>
            <w:proofErr w:type="gramStart"/>
            <w:r w:rsidRPr="00465C52">
              <w:rPr>
                <w:color w:val="0D0D0D" w:themeColor="text1" w:themeTint="F2"/>
              </w:rPr>
              <w:t>is:</w:t>
            </w:r>
            <w:proofErr w:type="gramEnd"/>
            <w:r w:rsidRPr="00465C52">
              <w:rPr>
                <w:color w:val="0D0D0D" w:themeColor="text1" w:themeTint="F2"/>
              </w:rPr>
              <w:t xml:space="preserve"> </w:t>
            </w:r>
            <w:r w:rsidR="00DC7E85" w:rsidRPr="00465C52">
              <w:rPr>
                <w:b/>
                <w:bCs/>
                <w:color w:val="0D0D0D" w:themeColor="text1" w:themeTint="F2"/>
              </w:rPr>
              <w:t>US Dollars</w:t>
            </w:r>
          </w:p>
          <w:p w14:paraId="709D2D17" w14:textId="5C7C78CD" w:rsidR="00A7211C" w:rsidRPr="00465C52" w:rsidRDefault="00A7211C" w:rsidP="00DC7E85">
            <w:pPr>
              <w:spacing w:after="200"/>
              <w:ind w:right="2"/>
              <w:contextualSpacing/>
              <w:rPr>
                <w:b/>
                <w:bCs/>
                <w:i/>
                <w:iCs/>
                <w:color w:val="0D0D0D" w:themeColor="text1" w:themeTint="F2"/>
              </w:rPr>
            </w:pPr>
          </w:p>
        </w:tc>
      </w:tr>
      <w:tr w:rsidR="0016255D" w:rsidRPr="00465C52" w14:paraId="7611C5FE" w14:textId="77777777" w:rsidTr="004B5A5B">
        <w:tc>
          <w:tcPr>
            <w:tcW w:w="870" w:type="pct"/>
            <w:tcBorders>
              <w:top w:val="single" w:sz="6" w:space="0" w:color="auto"/>
              <w:left w:val="single" w:sz="6" w:space="0" w:color="auto"/>
              <w:bottom w:val="single" w:sz="6" w:space="0" w:color="auto"/>
              <w:right w:val="single" w:sz="6" w:space="0" w:color="auto"/>
            </w:tcBorders>
          </w:tcPr>
          <w:p w14:paraId="697B0F26" w14:textId="77777777" w:rsidR="0012668F" w:rsidRPr="00465C52" w:rsidRDefault="0012668F" w:rsidP="00347DB2">
            <w:pPr>
              <w:contextualSpacing/>
              <w:rPr>
                <w:b/>
                <w:color w:val="0D0D0D" w:themeColor="text1" w:themeTint="F2"/>
              </w:rPr>
            </w:pPr>
            <w:r w:rsidRPr="00465C52">
              <w:rPr>
                <w:b/>
                <w:color w:val="0D0D0D" w:themeColor="text1" w:themeTint="F2"/>
              </w:rPr>
              <w:t xml:space="preserve">GCC </w:t>
            </w:r>
            <w:r w:rsidR="004D0AE8" w:rsidRPr="00465C52">
              <w:rPr>
                <w:b/>
                <w:color w:val="0D0D0D" w:themeColor="text1" w:themeTint="F2"/>
              </w:rPr>
              <w:t>49</w:t>
            </w:r>
            <w:r w:rsidRPr="00465C52">
              <w:rPr>
                <w:b/>
                <w:color w:val="0D0D0D" w:themeColor="text1" w:themeTint="F2"/>
              </w:rPr>
              <w:t>.1</w:t>
            </w:r>
          </w:p>
        </w:tc>
        <w:tc>
          <w:tcPr>
            <w:tcW w:w="4130" w:type="pct"/>
            <w:tcBorders>
              <w:top w:val="single" w:sz="6" w:space="0" w:color="auto"/>
              <w:left w:val="single" w:sz="6" w:space="0" w:color="auto"/>
              <w:bottom w:val="single" w:sz="6" w:space="0" w:color="auto"/>
              <w:right w:val="single" w:sz="6" w:space="0" w:color="auto"/>
            </w:tcBorders>
          </w:tcPr>
          <w:p w14:paraId="31011BF1" w14:textId="46AAD73A" w:rsidR="00A7211C" w:rsidRPr="00465C52" w:rsidRDefault="0012668F" w:rsidP="00A7211C">
            <w:pPr>
              <w:spacing w:after="200"/>
              <w:ind w:right="2"/>
              <w:contextualSpacing/>
              <w:rPr>
                <w:color w:val="0D0D0D" w:themeColor="text1" w:themeTint="F2"/>
              </w:rPr>
            </w:pPr>
            <w:r w:rsidRPr="00465C52">
              <w:rPr>
                <w:color w:val="0D0D0D" w:themeColor="text1" w:themeTint="F2"/>
              </w:rPr>
              <w:t xml:space="preserve">The Contract </w:t>
            </w:r>
            <w:r w:rsidR="00A7211C" w:rsidRPr="00465C52">
              <w:rPr>
                <w:b/>
                <w:bCs/>
                <w:i/>
                <w:color w:val="0D0D0D" w:themeColor="text1" w:themeTint="F2"/>
              </w:rPr>
              <w:t>is</w:t>
            </w:r>
            <w:r w:rsidRPr="00465C52">
              <w:rPr>
                <w:b/>
                <w:bCs/>
                <w:i/>
                <w:color w:val="0D0D0D" w:themeColor="text1" w:themeTint="F2"/>
              </w:rPr>
              <w:t xml:space="preserve"> not</w:t>
            </w:r>
            <w:r w:rsidRPr="00465C52">
              <w:rPr>
                <w:color w:val="0D0D0D" w:themeColor="text1" w:themeTint="F2"/>
              </w:rPr>
              <w:t xml:space="preserve"> subject to price adjustment</w:t>
            </w:r>
            <w:r w:rsidR="00A7211C" w:rsidRPr="00465C52">
              <w:rPr>
                <w:color w:val="0D0D0D" w:themeColor="text1" w:themeTint="F2"/>
              </w:rPr>
              <w:t xml:space="preserve">. </w:t>
            </w:r>
          </w:p>
          <w:p w14:paraId="4AB0A75F" w14:textId="43CEE19C" w:rsidR="0012668F" w:rsidRPr="00465C52" w:rsidRDefault="0012668F" w:rsidP="00347DB2">
            <w:pPr>
              <w:spacing w:after="200"/>
              <w:ind w:right="2"/>
              <w:contextualSpacing/>
              <w:rPr>
                <w:i/>
                <w:color w:val="0D0D0D" w:themeColor="text1" w:themeTint="F2"/>
              </w:rPr>
            </w:pPr>
          </w:p>
        </w:tc>
      </w:tr>
      <w:tr w:rsidR="0016255D" w:rsidRPr="00465C52" w14:paraId="0CD2880E" w14:textId="77777777" w:rsidTr="004B5A5B">
        <w:tc>
          <w:tcPr>
            <w:tcW w:w="870" w:type="pct"/>
            <w:tcBorders>
              <w:top w:val="single" w:sz="6" w:space="0" w:color="auto"/>
              <w:left w:val="single" w:sz="6" w:space="0" w:color="auto"/>
              <w:bottom w:val="single" w:sz="6" w:space="0" w:color="auto"/>
              <w:right w:val="single" w:sz="6" w:space="0" w:color="auto"/>
            </w:tcBorders>
          </w:tcPr>
          <w:p w14:paraId="22E5A35A" w14:textId="77777777" w:rsidR="0012668F" w:rsidRPr="00465C52" w:rsidRDefault="0012668F" w:rsidP="00347DB2">
            <w:pPr>
              <w:contextualSpacing/>
              <w:rPr>
                <w:b/>
                <w:color w:val="0D0D0D" w:themeColor="text1" w:themeTint="F2"/>
              </w:rPr>
            </w:pPr>
            <w:r w:rsidRPr="00465C52">
              <w:rPr>
                <w:b/>
                <w:color w:val="0D0D0D" w:themeColor="text1" w:themeTint="F2"/>
              </w:rPr>
              <w:t xml:space="preserve">GCC </w:t>
            </w:r>
            <w:r w:rsidR="004D0AE8" w:rsidRPr="00465C52">
              <w:rPr>
                <w:b/>
                <w:color w:val="0D0D0D" w:themeColor="text1" w:themeTint="F2"/>
              </w:rPr>
              <w:t>50</w:t>
            </w:r>
            <w:r w:rsidRPr="00465C52">
              <w:rPr>
                <w:b/>
                <w:color w:val="0D0D0D" w:themeColor="text1" w:themeTint="F2"/>
              </w:rPr>
              <w:t>.1</w:t>
            </w:r>
          </w:p>
        </w:tc>
        <w:tc>
          <w:tcPr>
            <w:tcW w:w="4130" w:type="pct"/>
            <w:tcBorders>
              <w:top w:val="single" w:sz="6" w:space="0" w:color="auto"/>
              <w:left w:val="single" w:sz="6" w:space="0" w:color="auto"/>
              <w:bottom w:val="single" w:sz="6" w:space="0" w:color="auto"/>
              <w:right w:val="single" w:sz="6" w:space="0" w:color="auto"/>
            </w:tcBorders>
          </w:tcPr>
          <w:p w14:paraId="5EB873C2" w14:textId="10611E78" w:rsidR="0012668F" w:rsidRPr="00465C52" w:rsidRDefault="0012668F" w:rsidP="00347DB2">
            <w:pPr>
              <w:spacing w:after="200"/>
              <w:ind w:right="2"/>
              <w:contextualSpacing/>
              <w:rPr>
                <w:color w:val="0D0D0D" w:themeColor="text1" w:themeTint="F2"/>
              </w:rPr>
            </w:pPr>
            <w:r w:rsidRPr="00465C52">
              <w:rPr>
                <w:color w:val="0D0D0D" w:themeColor="text1" w:themeTint="F2"/>
              </w:rPr>
              <w:t xml:space="preserve">The proportion of payments </w:t>
            </w:r>
            <w:proofErr w:type="gramStart"/>
            <w:r w:rsidR="00A7211C" w:rsidRPr="00465C52">
              <w:rPr>
                <w:color w:val="0D0D0D" w:themeColor="text1" w:themeTint="F2"/>
              </w:rPr>
              <w:t>retained</w:t>
            </w:r>
            <w:proofErr w:type="gramEnd"/>
            <w:r w:rsidRPr="00465C52">
              <w:rPr>
                <w:color w:val="0D0D0D" w:themeColor="text1" w:themeTint="F2"/>
              </w:rPr>
              <w:t xml:space="preserve"> is: </w:t>
            </w:r>
            <w:r w:rsidR="00A7211C" w:rsidRPr="00465C52">
              <w:rPr>
                <w:b/>
                <w:bCs/>
                <w:i/>
                <w:color w:val="0D0D0D" w:themeColor="text1" w:themeTint="F2"/>
              </w:rPr>
              <w:t>5%</w:t>
            </w:r>
            <w:r w:rsidR="00A7211C" w:rsidRPr="00465C52">
              <w:rPr>
                <w:i/>
                <w:color w:val="0D0D0D" w:themeColor="text1" w:themeTint="F2"/>
              </w:rPr>
              <w:t xml:space="preserve"> </w:t>
            </w:r>
          </w:p>
          <w:p w14:paraId="653DBEED" w14:textId="7367D2CA" w:rsidR="0012668F" w:rsidRPr="00465C52" w:rsidRDefault="0012668F" w:rsidP="00347DB2">
            <w:pPr>
              <w:spacing w:after="200"/>
              <w:ind w:right="2"/>
              <w:contextualSpacing/>
              <w:rPr>
                <w:i/>
                <w:color w:val="0D0D0D" w:themeColor="text1" w:themeTint="F2"/>
              </w:rPr>
            </w:pPr>
          </w:p>
        </w:tc>
      </w:tr>
      <w:tr w:rsidR="0016255D" w:rsidRPr="00465C52" w14:paraId="2F22F57E" w14:textId="77777777" w:rsidTr="004B5A5B">
        <w:tc>
          <w:tcPr>
            <w:tcW w:w="870" w:type="pct"/>
            <w:tcBorders>
              <w:top w:val="single" w:sz="6" w:space="0" w:color="auto"/>
              <w:left w:val="single" w:sz="6" w:space="0" w:color="auto"/>
              <w:bottom w:val="single" w:sz="6" w:space="0" w:color="auto"/>
              <w:right w:val="single" w:sz="6" w:space="0" w:color="auto"/>
            </w:tcBorders>
          </w:tcPr>
          <w:p w14:paraId="03BA4187" w14:textId="77777777" w:rsidR="0012668F" w:rsidRPr="00465C52" w:rsidRDefault="0012668F" w:rsidP="00347DB2">
            <w:pPr>
              <w:contextualSpacing/>
              <w:rPr>
                <w:b/>
                <w:color w:val="0D0D0D" w:themeColor="text1" w:themeTint="F2"/>
              </w:rPr>
            </w:pPr>
            <w:r w:rsidRPr="00465C52">
              <w:rPr>
                <w:b/>
                <w:color w:val="0D0D0D" w:themeColor="text1" w:themeTint="F2"/>
              </w:rPr>
              <w:t xml:space="preserve">GCC </w:t>
            </w:r>
            <w:r w:rsidR="004D0AE8" w:rsidRPr="00465C52">
              <w:rPr>
                <w:b/>
                <w:color w:val="0D0D0D" w:themeColor="text1" w:themeTint="F2"/>
              </w:rPr>
              <w:t>51</w:t>
            </w:r>
            <w:r w:rsidRPr="00465C52">
              <w:rPr>
                <w:b/>
                <w:color w:val="0D0D0D" w:themeColor="text1" w:themeTint="F2"/>
              </w:rPr>
              <w:t>.1</w:t>
            </w:r>
          </w:p>
        </w:tc>
        <w:tc>
          <w:tcPr>
            <w:tcW w:w="4130" w:type="pct"/>
            <w:tcBorders>
              <w:top w:val="single" w:sz="6" w:space="0" w:color="auto"/>
              <w:left w:val="single" w:sz="6" w:space="0" w:color="auto"/>
              <w:bottom w:val="single" w:sz="6" w:space="0" w:color="auto"/>
              <w:right w:val="single" w:sz="6" w:space="0" w:color="auto"/>
            </w:tcBorders>
          </w:tcPr>
          <w:p w14:paraId="1B70939D" w14:textId="71FFDC7C" w:rsidR="0012668F" w:rsidRPr="00465C52" w:rsidRDefault="0012668F" w:rsidP="00347DB2">
            <w:pPr>
              <w:spacing w:after="200"/>
              <w:ind w:right="2"/>
              <w:contextualSpacing/>
              <w:rPr>
                <w:color w:val="0D0D0D" w:themeColor="text1" w:themeTint="F2"/>
              </w:rPr>
            </w:pPr>
            <w:r w:rsidRPr="00465C52">
              <w:rPr>
                <w:color w:val="0D0D0D" w:themeColor="text1" w:themeTint="F2"/>
              </w:rPr>
              <w:t xml:space="preserve">The liquidated damages for the whole of the Works are </w:t>
            </w:r>
            <w:r w:rsidR="00A7211C" w:rsidRPr="00465C52">
              <w:rPr>
                <w:b/>
                <w:bCs/>
                <w:i/>
                <w:color w:val="0D0D0D" w:themeColor="text1" w:themeTint="F2"/>
              </w:rPr>
              <w:t xml:space="preserve">0.5% </w:t>
            </w:r>
            <w:r w:rsidRPr="00465C52">
              <w:rPr>
                <w:b/>
                <w:bCs/>
                <w:i/>
                <w:color w:val="0D0D0D" w:themeColor="text1" w:themeTint="F2"/>
              </w:rPr>
              <w:t>of the final Contract Price</w:t>
            </w:r>
            <w:r w:rsidRPr="00465C52">
              <w:rPr>
                <w:color w:val="0D0D0D" w:themeColor="text1" w:themeTint="F2"/>
              </w:rPr>
              <w:t xml:space="preserve"> per day. The maximum </w:t>
            </w:r>
            <w:proofErr w:type="gramStart"/>
            <w:r w:rsidRPr="00465C52">
              <w:rPr>
                <w:color w:val="0D0D0D" w:themeColor="text1" w:themeTint="F2"/>
              </w:rPr>
              <w:t>amount</w:t>
            </w:r>
            <w:proofErr w:type="gramEnd"/>
            <w:r w:rsidRPr="00465C52">
              <w:rPr>
                <w:color w:val="0D0D0D" w:themeColor="text1" w:themeTint="F2"/>
              </w:rPr>
              <w:t xml:space="preserve"> of liquidated damages for the whole of the Works is </w:t>
            </w:r>
            <w:r w:rsidR="00A7211C" w:rsidRPr="00465C52">
              <w:rPr>
                <w:b/>
                <w:bCs/>
                <w:i/>
                <w:iCs/>
                <w:color w:val="0D0D0D" w:themeColor="text1" w:themeTint="F2"/>
              </w:rPr>
              <w:t xml:space="preserve">10% </w:t>
            </w:r>
            <w:r w:rsidRPr="00465C52">
              <w:rPr>
                <w:color w:val="0D0D0D" w:themeColor="text1" w:themeTint="F2"/>
              </w:rPr>
              <w:t>of the final Contract Price.</w:t>
            </w:r>
          </w:p>
          <w:p w14:paraId="48DBB105" w14:textId="24B0FB1E" w:rsidR="0012668F" w:rsidRPr="00465C52" w:rsidRDefault="0012668F" w:rsidP="00347DB2">
            <w:pPr>
              <w:spacing w:after="200"/>
              <w:ind w:right="2"/>
              <w:contextualSpacing/>
              <w:rPr>
                <w:i/>
                <w:color w:val="0D0D0D" w:themeColor="text1" w:themeTint="F2"/>
              </w:rPr>
            </w:pPr>
          </w:p>
        </w:tc>
      </w:tr>
      <w:tr w:rsidR="0016255D" w:rsidRPr="00465C52" w14:paraId="3009A8CA" w14:textId="77777777" w:rsidTr="004B5A5B">
        <w:tc>
          <w:tcPr>
            <w:tcW w:w="870" w:type="pct"/>
            <w:tcBorders>
              <w:top w:val="single" w:sz="6" w:space="0" w:color="auto"/>
              <w:left w:val="single" w:sz="6" w:space="0" w:color="auto"/>
              <w:bottom w:val="single" w:sz="6" w:space="0" w:color="auto"/>
              <w:right w:val="single" w:sz="6" w:space="0" w:color="auto"/>
            </w:tcBorders>
          </w:tcPr>
          <w:p w14:paraId="6B30B318" w14:textId="77777777" w:rsidR="0012668F" w:rsidRPr="00465C52" w:rsidRDefault="0012668F" w:rsidP="00347DB2">
            <w:pPr>
              <w:contextualSpacing/>
              <w:rPr>
                <w:b/>
                <w:color w:val="0D0D0D" w:themeColor="text1" w:themeTint="F2"/>
              </w:rPr>
            </w:pPr>
            <w:r w:rsidRPr="00465C52">
              <w:rPr>
                <w:b/>
                <w:color w:val="0D0D0D" w:themeColor="text1" w:themeTint="F2"/>
              </w:rPr>
              <w:t xml:space="preserve">GCC </w:t>
            </w:r>
            <w:r w:rsidR="004D0AE8" w:rsidRPr="00465C52">
              <w:rPr>
                <w:b/>
                <w:color w:val="0D0D0D" w:themeColor="text1" w:themeTint="F2"/>
              </w:rPr>
              <w:t>52</w:t>
            </w:r>
            <w:r w:rsidRPr="00465C52">
              <w:rPr>
                <w:b/>
                <w:color w:val="0D0D0D" w:themeColor="text1" w:themeTint="F2"/>
              </w:rPr>
              <w:t>.1</w:t>
            </w:r>
          </w:p>
        </w:tc>
        <w:tc>
          <w:tcPr>
            <w:tcW w:w="4130" w:type="pct"/>
            <w:tcBorders>
              <w:top w:val="single" w:sz="6" w:space="0" w:color="auto"/>
              <w:left w:val="single" w:sz="6" w:space="0" w:color="auto"/>
              <w:bottom w:val="single" w:sz="6" w:space="0" w:color="auto"/>
              <w:right w:val="single" w:sz="6" w:space="0" w:color="auto"/>
            </w:tcBorders>
          </w:tcPr>
          <w:p w14:paraId="32C78661" w14:textId="77777777" w:rsidR="0012668F" w:rsidRPr="00465C52" w:rsidRDefault="00A7211C" w:rsidP="00347DB2">
            <w:pPr>
              <w:spacing w:after="200"/>
              <w:ind w:right="2"/>
              <w:contextualSpacing/>
              <w:rPr>
                <w:b/>
                <w:bCs/>
                <w:i/>
                <w:iCs/>
                <w:color w:val="0D0D0D" w:themeColor="text1" w:themeTint="F2"/>
              </w:rPr>
            </w:pPr>
            <w:r w:rsidRPr="00465C52">
              <w:rPr>
                <w:b/>
                <w:bCs/>
                <w:i/>
                <w:iCs/>
                <w:color w:val="0D0D0D" w:themeColor="text1" w:themeTint="F2"/>
              </w:rPr>
              <w:t>Not applicable</w:t>
            </w:r>
          </w:p>
          <w:p w14:paraId="0F8D051B" w14:textId="75E6A2CE" w:rsidR="00A7211C" w:rsidRPr="00465C52" w:rsidRDefault="00A7211C" w:rsidP="00347DB2">
            <w:pPr>
              <w:spacing w:after="200"/>
              <w:ind w:right="2"/>
              <w:contextualSpacing/>
              <w:rPr>
                <w:b/>
                <w:bCs/>
                <w:i/>
                <w:iCs/>
                <w:color w:val="0D0D0D" w:themeColor="text1" w:themeTint="F2"/>
              </w:rPr>
            </w:pPr>
          </w:p>
        </w:tc>
      </w:tr>
      <w:tr w:rsidR="0016255D" w:rsidRPr="00465C52" w14:paraId="4DBB8754" w14:textId="77777777" w:rsidTr="004B5A5B">
        <w:tc>
          <w:tcPr>
            <w:tcW w:w="870" w:type="pct"/>
            <w:tcBorders>
              <w:top w:val="single" w:sz="6" w:space="0" w:color="auto"/>
              <w:left w:val="single" w:sz="6" w:space="0" w:color="auto"/>
              <w:bottom w:val="single" w:sz="6" w:space="0" w:color="auto"/>
              <w:right w:val="single" w:sz="6" w:space="0" w:color="auto"/>
            </w:tcBorders>
          </w:tcPr>
          <w:p w14:paraId="7D9D07E6" w14:textId="77777777" w:rsidR="0012668F" w:rsidRPr="00465C52" w:rsidRDefault="0012668F" w:rsidP="00347DB2">
            <w:pPr>
              <w:contextualSpacing/>
              <w:rPr>
                <w:b/>
                <w:color w:val="0D0D0D" w:themeColor="text1" w:themeTint="F2"/>
              </w:rPr>
            </w:pPr>
            <w:r w:rsidRPr="00465C52">
              <w:rPr>
                <w:b/>
                <w:color w:val="0D0D0D" w:themeColor="text1" w:themeTint="F2"/>
              </w:rPr>
              <w:t xml:space="preserve">GCC </w:t>
            </w:r>
            <w:r w:rsidR="004D0AE8" w:rsidRPr="00465C52">
              <w:rPr>
                <w:b/>
                <w:color w:val="0D0D0D" w:themeColor="text1" w:themeTint="F2"/>
              </w:rPr>
              <w:t>53</w:t>
            </w:r>
            <w:r w:rsidRPr="00465C52">
              <w:rPr>
                <w:b/>
                <w:color w:val="0D0D0D" w:themeColor="text1" w:themeTint="F2"/>
              </w:rPr>
              <w:t>.1</w:t>
            </w:r>
          </w:p>
        </w:tc>
        <w:tc>
          <w:tcPr>
            <w:tcW w:w="4130" w:type="pct"/>
            <w:tcBorders>
              <w:top w:val="single" w:sz="6" w:space="0" w:color="auto"/>
              <w:left w:val="single" w:sz="6" w:space="0" w:color="auto"/>
              <w:bottom w:val="single" w:sz="6" w:space="0" w:color="auto"/>
              <w:right w:val="single" w:sz="6" w:space="0" w:color="auto"/>
            </w:tcBorders>
          </w:tcPr>
          <w:p w14:paraId="71A59635" w14:textId="205DE320" w:rsidR="0012668F" w:rsidRPr="00465C52" w:rsidRDefault="0012668F" w:rsidP="00347DB2">
            <w:pPr>
              <w:spacing w:after="200"/>
              <w:ind w:right="2"/>
              <w:contextualSpacing/>
              <w:rPr>
                <w:i/>
                <w:color w:val="0D0D0D" w:themeColor="text1" w:themeTint="F2"/>
              </w:rPr>
            </w:pPr>
            <w:r w:rsidRPr="00465C52">
              <w:rPr>
                <w:color w:val="0D0D0D" w:themeColor="text1" w:themeTint="F2"/>
              </w:rPr>
              <w:t xml:space="preserve">The Advance Payments shall be: </w:t>
            </w:r>
            <w:r w:rsidR="00DC7E85" w:rsidRPr="00465C52">
              <w:rPr>
                <w:b/>
                <w:bCs/>
                <w:i/>
                <w:iCs/>
                <w:color w:val="0D0D0D" w:themeColor="text1" w:themeTint="F2"/>
              </w:rPr>
              <w:t>15</w:t>
            </w:r>
            <w:r w:rsidR="00A7211C" w:rsidRPr="00465C52">
              <w:rPr>
                <w:b/>
                <w:bCs/>
                <w:i/>
                <w:iCs/>
                <w:color w:val="0D0D0D" w:themeColor="text1" w:themeTint="F2"/>
              </w:rPr>
              <w:t>%</w:t>
            </w:r>
            <w:r w:rsidR="00A7211C" w:rsidRPr="00465C52">
              <w:rPr>
                <w:b/>
                <w:bCs/>
                <w:i/>
                <w:color w:val="0D0D0D" w:themeColor="text1" w:themeTint="F2"/>
              </w:rPr>
              <w:t xml:space="preserve"> of contract price</w:t>
            </w:r>
            <w:r w:rsidR="00A7211C" w:rsidRPr="00465C52">
              <w:rPr>
                <w:i/>
                <w:color w:val="0D0D0D" w:themeColor="text1" w:themeTint="F2"/>
              </w:rPr>
              <w:t xml:space="preserve"> </w:t>
            </w:r>
            <w:r w:rsidRPr="00465C52">
              <w:rPr>
                <w:color w:val="0D0D0D" w:themeColor="text1" w:themeTint="F2"/>
              </w:rPr>
              <w:t xml:space="preserve">and shall be paid to the Contractor no later than </w:t>
            </w:r>
            <w:r w:rsidR="00A7211C" w:rsidRPr="00465C52">
              <w:rPr>
                <w:b/>
                <w:bCs/>
                <w:i/>
                <w:color w:val="0D0D0D" w:themeColor="text1" w:themeTint="F2"/>
              </w:rPr>
              <w:t>45 days upon submission and a claim and acceptable Advance Payment Guarantee</w:t>
            </w:r>
            <w:r w:rsidR="00A7211C" w:rsidRPr="00465C52">
              <w:rPr>
                <w:i/>
                <w:color w:val="0D0D0D" w:themeColor="text1" w:themeTint="F2"/>
              </w:rPr>
              <w:t xml:space="preserve"> </w:t>
            </w:r>
          </w:p>
          <w:p w14:paraId="0C44FD71" w14:textId="45837CB1" w:rsidR="003C39F9" w:rsidRPr="00465C52" w:rsidRDefault="003C39F9" w:rsidP="00347DB2">
            <w:pPr>
              <w:spacing w:after="200"/>
              <w:ind w:right="2"/>
              <w:contextualSpacing/>
              <w:rPr>
                <w:color w:val="0D0D0D" w:themeColor="text1" w:themeTint="F2"/>
              </w:rPr>
            </w:pPr>
          </w:p>
        </w:tc>
      </w:tr>
      <w:tr w:rsidR="0016255D" w:rsidRPr="00465C52" w14:paraId="7FBCBE8B" w14:textId="77777777" w:rsidTr="004B5A5B">
        <w:tc>
          <w:tcPr>
            <w:tcW w:w="870" w:type="pct"/>
            <w:tcBorders>
              <w:top w:val="single" w:sz="6" w:space="0" w:color="auto"/>
              <w:left w:val="single" w:sz="6" w:space="0" w:color="auto"/>
              <w:bottom w:val="single" w:sz="6" w:space="0" w:color="auto"/>
              <w:right w:val="single" w:sz="6" w:space="0" w:color="auto"/>
            </w:tcBorders>
          </w:tcPr>
          <w:p w14:paraId="2E4392F5" w14:textId="77777777" w:rsidR="0012668F" w:rsidRPr="00465C52" w:rsidRDefault="0012668F" w:rsidP="00347DB2">
            <w:pPr>
              <w:contextualSpacing/>
              <w:rPr>
                <w:b/>
                <w:color w:val="0D0D0D" w:themeColor="text1" w:themeTint="F2"/>
              </w:rPr>
            </w:pPr>
            <w:r w:rsidRPr="00465C52">
              <w:rPr>
                <w:b/>
                <w:color w:val="0D0D0D" w:themeColor="text1" w:themeTint="F2"/>
              </w:rPr>
              <w:t xml:space="preserve">GCC </w:t>
            </w:r>
            <w:r w:rsidR="004D0AE8" w:rsidRPr="00465C52">
              <w:rPr>
                <w:b/>
                <w:color w:val="0D0D0D" w:themeColor="text1" w:themeTint="F2"/>
              </w:rPr>
              <w:t>54</w:t>
            </w:r>
            <w:r w:rsidRPr="00465C52">
              <w:rPr>
                <w:b/>
                <w:color w:val="0D0D0D" w:themeColor="text1" w:themeTint="F2"/>
              </w:rPr>
              <w:t>.1</w:t>
            </w:r>
          </w:p>
        </w:tc>
        <w:tc>
          <w:tcPr>
            <w:tcW w:w="4130" w:type="pct"/>
            <w:tcBorders>
              <w:top w:val="single" w:sz="6" w:space="0" w:color="auto"/>
              <w:left w:val="single" w:sz="6" w:space="0" w:color="auto"/>
              <w:bottom w:val="single" w:sz="6" w:space="0" w:color="auto"/>
              <w:right w:val="single" w:sz="6" w:space="0" w:color="auto"/>
            </w:tcBorders>
          </w:tcPr>
          <w:p w14:paraId="2B994810" w14:textId="77777777" w:rsidR="00DC7E85" w:rsidRPr="00465C52" w:rsidRDefault="00DC7E85" w:rsidP="00DC7E85">
            <w:pPr>
              <w:spacing w:after="200"/>
              <w:ind w:right="-9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 xml:space="preserve">The Performance Security amount is </w:t>
            </w:r>
          </w:p>
          <w:p w14:paraId="326E57B1" w14:textId="32B30DF7" w:rsidR="00DC7E85" w:rsidRPr="00465C52" w:rsidRDefault="00DC7E85" w:rsidP="00DC7E85">
            <w:pPr>
              <w:tabs>
                <w:tab w:val="left" w:pos="556"/>
              </w:tabs>
              <w:spacing w:after="200"/>
              <w:ind w:left="540" w:right="-90" w:hanging="540"/>
              <w:rPr>
                <w:rFonts w:asciiTheme="majorBidi" w:hAnsiTheme="majorBidi" w:cstheme="majorBidi"/>
                <w:color w:val="0D0D0D" w:themeColor="text1" w:themeTint="F2"/>
              </w:rPr>
            </w:pPr>
            <w:r w:rsidRPr="00465C52">
              <w:rPr>
                <w:rFonts w:asciiTheme="majorBidi" w:hAnsiTheme="majorBidi" w:cstheme="majorBidi"/>
                <w:color w:val="0D0D0D" w:themeColor="text1" w:themeTint="F2"/>
              </w:rPr>
              <w:t>(a)</w:t>
            </w:r>
            <w:r w:rsidRPr="00465C52">
              <w:rPr>
                <w:rFonts w:asciiTheme="majorBidi" w:hAnsiTheme="majorBidi" w:cstheme="majorBidi"/>
                <w:color w:val="0D0D0D" w:themeColor="text1" w:themeTint="F2"/>
              </w:rPr>
              <w:tab/>
              <w:t xml:space="preserve">Performance Security – Bank Guarantee:  in the amount(s) of </w:t>
            </w:r>
            <w:r w:rsidRPr="00465C52">
              <w:rPr>
                <w:rFonts w:asciiTheme="majorBidi" w:hAnsiTheme="majorBidi" w:cstheme="majorBidi"/>
                <w:b/>
                <w:bCs/>
                <w:color w:val="0D0D0D" w:themeColor="text1" w:themeTint="F2"/>
              </w:rPr>
              <w:t>Ten p</w:t>
            </w:r>
            <w:r w:rsidRPr="00465C52">
              <w:rPr>
                <w:rFonts w:asciiTheme="majorBidi" w:hAnsiTheme="majorBidi" w:cstheme="majorBidi"/>
                <w:b/>
                <w:color w:val="0D0D0D" w:themeColor="text1" w:themeTint="F2"/>
              </w:rPr>
              <w:t>ercent (10%)</w:t>
            </w:r>
            <w:r w:rsidRPr="00465C52">
              <w:rPr>
                <w:rFonts w:asciiTheme="majorBidi" w:hAnsiTheme="majorBidi" w:cstheme="majorBidi"/>
                <w:color w:val="0D0D0D" w:themeColor="text1" w:themeTint="F2"/>
              </w:rPr>
              <w:t xml:space="preserve"> of the Accepted Contract Amount and in the same currency(</w:t>
            </w:r>
            <w:proofErr w:type="spellStart"/>
            <w:r w:rsidRPr="00465C52">
              <w:rPr>
                <w:rFonts w:asciiTheme="majorBidi" w:hAnsiTheme="majorBidi" w:cstheme="majorBidi"/>
                <w:color w:val="0D0D0D" w:themeColor="text1" w:themeTint="F2"/>
              </w:rPr>
              <w:t>ies</w:t>
            </w:r>
            <w:proofErr w:type="spellEnd"/>
            <w:r w:rsidRPr="00465C52">
              <w:rPr>
                <w:rFonts w:asciiTheme="majorBidi" w:hAnsiTheme="majorBidi" w:cstheme="majorBidi"/>
                <w:color w:val="0D0D0D" w:themeColor="text1" w:themeTint="F2"/>
              </w:rPr>
              <w:t>) of the Accepted Contract Amount.</w:t>
            </w:r>
          </w:p>
          <w:p w14:paraId="491D2FBA" w14:textId="4E26FEE3" w:rsidR="0012668F" w:rsidRPr="00465C52" w:rsidRDefault="00DC7E85" w:rsidP="00DC7E85">
            <w:pPr>
              <w:spacing w:after="200"/>
              <w:ind w:right="2"/>
              <w:contextualSpacing/>
              <w:jc w:val="both"/>
              <w:rPr>
                <w:color w:val="0D0D0D" w:themeColor="text1" w:themeTint="F2"/>
              </w:rPr>
            </w:pPr>
            <w:r w:rsidRPr="00465C52">
              <w:rPr>
                <w:rFonts w:asciiTheme="majorBidi" w:hAnsiTheme="majorBidi" w:cstheme="majorBidi"/>
                <w:color w:val="0D0D0D" w:themeColor="text1" w:themeTint="F2"/>
              </w:rPr>
              <w:t>(b</w:t>
            </w:r>
            <w:proofErr w:type="gramStart"/>
            <w:r w:rsidRPr="00465C52">
              <w:rPr>
                <w:rFonts w:asciiTheme="majorBidi" w:hAnsiTheme="majorBidi" w:cstheme="majorBidi"/>
                <w:color w:val="0D0D0D" w:themeColor="text1" w:themeTint="F2"/>
              </w:rPr>
              <w:t>)</w:t>
            </w:r>
            <w:r w:rsidRPr="00465C52">
              <w:rPr>
                <w:rFonts w:asciiTheme="majorBidi" w:hAnsiTheme="majorBidi" w:cstheme="majorBidi"/>
                <w:color w:val="0D0D0D" w:themeColor="text1" w:themeTint="F2"/>
              </w:rPr>
              <w:tab/>
              <w:t xml:space="preserve"> The</w:t>
            </w:r>
            <w:proofErr w:type="gramEnd"/>
            <w:r w:rsidRPr="00465C52">
              <w:rPr>
                <w:rFonts w:asciiTheme="majorBidi" w:hAnsiTheme="majorBidi" w:cstheme="majorBidi"/>
                <w:color w:val="0D0D0D" w:themeColor="text1" w:themeTint="F2"/>
              </w:rPr>
              <w:t xml:space="preserve"> </w:t>
            </w:r>
            <w:r w:rsidRPr="00465C52">
              <w:rPr>
                <w:rFonts w:asciiTheme="majorBidi" w:hAnsiTheme="majorBidi" w:cstheme="majorBidi"/>
                <w:b/>
                <w:color w:val="0D0D0D" w:themeColor="text1" w:themeTint="F2"/>
              </w:rPr>
              <w:t>Bank Guarantee</w:t>
            </w:r>
            <w:r w:rsidRPr="00465C52">
              <w:rPr>
                <w:rFonts w:asciiTheme="majorBidi" w:hAnsiTheme="majorBidi" w:cstheme="majorBidi"/>
                <w:color w:val="0D0D0D" w:themeColor="text1" w:themeTint="F2"/>
              </w:rPr>
              <w:t xml:space="preserve"> shall be unconditional (on demand) (see Section X, Contract Forms).</w:t>
            </w:r>
            <w:r w:rsidRPr="00465C52">
              <w:rPr>
                <w:rFonts w:asciiTheme="majorBidi" w:hAnsiTheme="majorBidi" w:cstheme="majorBidi"/>
                <w:i/>
                <w:color w:val="0D0D0D" w:themeColor="text1" w:themeTint="F2"/>
              </w:rPr>
              <w:t xml:space="preserve"> </w:t>
            </w:r>
          </w:p>
        </w:tc>
      </w:tr>
      <w:tr w:rsidR="0016255D" w:rsidRPr="00465C52" w14:paraId="28B46091" w14:textId="77777777" w:rsidTr="004B5A5B">
        <w:trPr>
          <w:cantSplit/>
        </w:trPr>
        <w:tc>
          <w:tcPr>
            <w:tcW w:w="5000" w:type="pct"/>
            <w:gridSpan w:val="2"/>
            <w:tcBorders>
              <w:top w:val="single" w:sz="6" w:space="0" w:color="auto"/>
              <w:left w:val="single" w:sz="6" w:space="0" w:color="auto"/>
              <w:bottom w:val="single" w:sz="6" w:space="0" w:color="auto"/>
              <w:right w:val="single" w:sz="6" w:space="0" w:color="auto"/>
            </w:tcBorders>
          </w:tcPr>
          <w:p w14:paraId="002864EC" w14:textId="77777777" w:rsidR="0012668F" w:rsidRPr="00465C52" w:rsidRDefault="0012668F" w:rsidP="00347DB2">
            <w:pPr>
              <w:spacing w:before="120" w:after="200"/>
              <w:ind w:right="-72"/>
              <w:contextualSpacing/>
              <w:jc w:val="center"/>
              <w:rPr>
                <w:b/>
                <w:color w:val="0D0D0D" w:themeColor="text1" w:themeTint="F2"/>
                <w:sz w:val="28"/>
              </w:rPr>
            </w:pPr>
            <w:r w:rsidRPr="00465C52">
              <w:rPr>
                <w:b/>
                <w:color w:val="0D0D0D" w:themeColor="text1" w:themeTint="F2"/>
                <w:sz w:val="28"/>
              </w:rPr>
              <w:t>E. Finishing the Contract</w:t>
            </w:r>
          </w:p>
        </w:tc>
      </w:tr>
      <w:tr w:rsidR="0016255D" w:rsidRPr="00465C52" w14:paraId="5BEEEBE9" w14:textId="77777777" w:rsidTr="004B5A5B">
        <w:tc>
          <w:tcPr>
            <w:tcW w:w="870" w:type="pct"/>
            <w:tcBorders>
              <w:top w:val="single" w:sz="6" w:space="0" w:color="auto"/>
              <w:left w:val="single" w:sz="6" w:space="0" w:color="auto"/>
              <w:bottom w:val="single" w:sz="6" w:space="0" w:color="auto"/>
              <w:right w:val="single" w:sz="6" w:space="0" w:color="auto"/>
            </w:tcBorders>
          </w:tcPr>
          <w:p w14:paraId="2AE9624F" w14:textId="77777777" w:rsidR="0012668F" w:rsidRPr="00465C52" w:rsidRDefault="0012668F" w:rsidP="00347DB2">
            <w:pPr>
              <w:contextualSpacing/>
              <w:rPr>
                <w:b/>
                <w:color w:val="0D0D0D" w:themeColor="text1" w:themeTint="F2"/>
              </w:rPr>
            </w:pPr>
            <w:r w:rsidRPr="00465C52">
              <w:rPr>
                <w:b/>
                <w:color w:val="0D0D0D" w:themeColor="text1" w:themeTint="F2"/>
              </w:rPr>
              <w:t xml:space="preserve">GCC </w:t>
            </w:r>
            <w:r w:rsidR="00C05E14" w:rsidRPr="00465C52">
              <w:rPr>
                <w:b/>
                <w:color w:val="0D0D0D" w:themeColor="text1" w:themeTint="F2"/>
              </w:rPr>
              <w:t>60</w:t>
            </w:r>
            <w:r w:rsidRPr="00465C52">
              <w:rPr>
                <w:b/>
                <w:color w:val="0D0D0D" w:themeColor="text1" w:themeTint="F2"/>
              </w:rPr>
              <w:t>.1</w:t>
            </w:r>
          </w:p>
        </w:tc>
        <w:tc>
          <w:tcPr>
            <w:tcW w:w="4130" w:type="pct"/>
            <w:tcBorders>
              <w:top w:val="single" w:sz="6" w:space="0" w:color="auto"/>
              <w:left w:val="single" w:sz="6" w:space="0" w:color="auto"/>
              <w:bottom w:val="single" w:sz="6" w:space="0" w:color="auto"/>
              <w:right w:val="single" w:sz="6" w:space="0" w:color="auto"/>
            </w:tcBorders>
          </w:tcPr>
          <w:p w14:paraId="566D4B70" w14:textId="040116FD" w:rsidR="0012668F" w:rsidRPr="00465C52" w:rsidRDefault="0012668F" w:rsidP="00347DB2">
            <w:pPr>
              <w:spacing w:after="200"/>
              <w:ind w:right="2"/>
              <w:contextualSpacing/>
              <w:rPr>
                <w:b/>
                <w:bCs/>
                <w:i/>
                <w:iCs/>
                <w:color w:val="0D0D0D" w:themeColor="text1" w:themeTint="F2"/>
              </w:rPr>
            </w:pPr>
            <w:r w:rsidRPr="00465C52">
              <w:rPr>
                <w:color w:val="0D0D0D" w:themeColor="text1" w:themeTint="F2"/>
              </w:rPr>
              <w:t xml:space="preserve">The date by which operating and maintenance manuals are required is </w:t>
            </w:r>
            <w:r w:rsidR="003C39F9" w:rsidRPr="00465C52">
              <w:rPr>
                <w:color w:val="0D0D0D" w:themeColor="text1" w:themeTint="F2"/>
              </w:rPr>
              <w:t xml:space="preserve">– </w:t>
            </w:r>
            <w:r w:rsidR="003C39F9" w:rsidRPr="00465C52">
              <w:rPr>
                <w:b/>
                <w:bCs/>
                <w:i/>
                <w:iCs/>
                <w:color w:val="0D0D0D" w:themeColor="text1" w:themeTint="F2"/>
              </w:rPr>
              <w:t xml:space="preserve">Not applicable </w:t>
            </w:r>
          </w:p>
          <w:p w14:paraId="5DFE7E74" w14:textId="77777777" w:rsidR="003C39F9" w:rsidRPr="00465C52" w:rsidRDefault="003C39F9" w:rsidP="00347DB2">
            <w:pPr>
              <w:spacing w:after="200"/>
              <w:ind w:right="2"/>
              <w:contextualSpacing/>
              <w:rPr>
                <w:b/>
                <w:bCs/>
                <w:i/>
                <w:iCs/>
                <w:color w:val="0D0D0D" w:themeColor="text1" w:themeTint="F2"/>
              </w:rPr>
            </w:pPr>
          </w:p>
          <w:p w14:paraId="669FAD79" w14:textId="77777777" w:rsidR="0012668F" w:rsidRPr="00465C52" w:rsidRDefault="0012668F" w:rsidP="00347DB2">
            <w:pPr>
              <w:spacing w:after="200"/>
              <w:ind w:right="2"/>
              <w:contextualSpacing/>
              <w:rPr>
                <w:b/>
                <w:bCs/>
                <w:i/>
                <w:iCs/>
                <w:color w:val="0D0D0D" w:themeColor="text1" w:themeTint="F2"/>
              </w:rPr>
            </w:pPr>
            <w:r w:rsidRPr="00465C52">
              <w:rPr>
                <w:color w:val="0D0D0D" w:themeColor="text1" w:themeTint="F2"/>
              </w:rPr>
              <w:t xml:space="preserve">The date by which “as built” drawings are required is </w:t>
            </w:r>
            <w:r w:rsidR="003C39F9" w:rsidRPr="00465C52">
              <w:rPr>
                <w:b/>
                <w:bCs/>
                <w:i/>
                <w:iCs/>
                <w:color w:val="0D0D0D" w:themeColor="text1" w:themeTint="F2"/>
              </w:rPr>
              <w:t>30 days after completion</w:t>
            </w:r>
          </w:p>
          <w:p w14:paraId="39F3E041" w14:textId="42A69F47" w:rsidR="003C39F9" w:rsidRPr="00465C52" w:rsidRDefault="003C39F9" w:rsidP="00347DB2">
            <w:pPr>
              <w:spacing w:after="200"/>
              <w:ind w:right="2"/>
              <w:contextualSpacing/>
              <w:rPr>
                <w:color w:val="0D0D0D" w:themeColor="text1" w:themeTint="F2"/>
              </w:rPr>
            </w:pPr>
          </w:p>
        </w:tc>
      </w:tr>
      <w:tr w:rsidR="0016255D" w:rsidRPr="00465C52" w14:paraId="3BDE71B7" w14:textId="77777777" w:rsidTr="004B5A5B">
        <w:tc>
          <w:tcPr>
            <w:tcW w:w="870" w:type="pct"/>
            <w:tcBorders>
              <w:top w:val="single" w:sz="6" w:space="0" w:color="auto"/>
              <w:left w:val="single" w:sz="6" w:space="0" w:color="auto"/>
              <w:bottom w:val="single" w:sz="6" w:space="0" w:color="auto"/>
              <w:right w:val="single" w:sz="6" w:space="0" w:color="auto"/>
            </w:tcBorders>
          </w:tcPr>
          <w:p w14:paraId="77DD42BA" w14:textId="77777777" w:rsidR="0012668F" w:rsidRPr="00465C52" w:rsidRDefault="0012668F" w:rsidP="00347DB2">
            <w:pPr>
              <w:contextualSpacing/>
              <w:rPr>
                <w:b/>
                <w:color w:val="0D0D0D" w:themeColor="text1" w:themeTint="F2"/>
              </w:rPr>
            </w:pPr>
            <w:r w:rsidRPr="00465C52">
              <w:rPr>
                <w:b/>
                <w:color w:val="0D0D0D" w:themeColor="text1" w:themeTint="F2"/>
              </w:rPr>
              <w:lastRenderedPageBreak/>
              <w:t xml:space="preserve">GCC </w:t>
            </w:r>
            <w:r w:rsidR="00C05E14" w:rsidRPr="00465C52">
              <w:rPr>
                <w:b/>
                <w:color w:val="0D0D0D" w:themeColor="text1" w:themeTint="F2"/>
              </w:rPr>
              <w:t>60</w:t>
            </w:r>
            <w:r w:rsidRPr="00465C52">
              <w:rPr>
                <w:b/>
                <w:color w:val="0D0D0D" w:themeColor="text1" w:themeTint="F2"/>
              </w:rPr>
              <w:t>.2</w:t>
            </w:r>
          </w:p>
        </w:tc>
        <w:tc>
          <w:tcPr>
            <w:tcW w:w="4130" w:type="pct"/>
            <w:tcBorders>
              <w:top w:val="single" w:sz="6" w:space="0" w:color="auto"/>
              <w:left w:val="single" w:sz="6" w:space="0" w:color="auto"/>
              <w:bottom w:val="single" w:sz="6" w:space="0" w:color="auto"/>
              <w:right w:val="single" w:sz="6" w:space="0" w:color="auto"/>
            </w:tcBorders>
          </w:tcPr>
          <w:p w14:paraId="33329FE3" w14:textId="7F3DBC42" w:rsidR="0012668F" w:rsidRPr="00465C52" w:rsidRDefault="0012668F" w:rsidP="00347DB2">
            <w:pPr>
              <w:spacing w:after="200"/>
              <w:ind w:right="2"/>
              <w:contextualSpacing/>
              <w:rPr>
                <w:b/>
                <w:bCs/>
                <w:i/>
                <w:iCs/>
                <w:color w:val="0D0D0D" w:themeColor="text1" w:themeTint="F2"/>
              </w:rPr>
            </w:pPr>
            <w:r w:rsidRPr="00465C52">
              <w:rPr>
                <w:color w:val="0D0D0D" w:themeColor="text1" w:themeTint="F2"/>
              </w:rPr>
              <w:t xml:space="preserve">The amount to be withheld for failing to produce “as built” drawings and/or operating and maintenance manuals by the date required in GCC </w:t>
            </w:r>
            <w:r w:rsidR="00EE294C" w:rsidRPr="00465C52">
              <w:rPr>
                <w:color w:val="0D0D0D" w:themeColor="text1" w:themeTint="F2"/>
              </w:rPr>
              <w:t xml:space="preserve">Sub-Clause </w:t>
            </w:r>
            <w:r w:rsidR="00B858BB" w:rsidRPr="00465C52">
              <w:rPr>
                <w:color w:val="0D0D0D" w:themeColor="text1" w:themeTint="F2"/>
              </w:rPr>
              <w:t>60</w:t>
            </w:r>
            <w:r w:rsidRPr="00465C52">
              <w:rPr>
                <w:color w:val="0D0D0D" w:themeColor="text1" w:themeTint="F2"/>
              </w:rPr>
              <w:t>.1</w:t>
            </w:r>
            <w:r w:rsidR="00DC7E85" w:rsidRPr="00465C52">
              <w:rPr>
                <w:color w:val="0D0D0D" w:themeColor="text1" w:themeTint="F2"/>
              </w:rPr>
              <w:t xml:space="preserve"> is</w:t>
            </w:r>
            <w:r w:rsidRPr="00465C52">
              <w:rPr>
                <w:color w:val="0D0D0D" w:themeColor="text1" w:themeTint="F2"/>
              </w:rPr>
              <w:t xml:space="preserve"> </w:t>
            </w:r>
            <w:r w:rsidR="00DC7E85" w:rsidRPr="00465C52">
              <w:rPr>
                <w:rFonts w:asciiTheme="majorBidi" w:hAnsiTheme="majorBidi" w:cstheme="majorBidi"/>
                <w:b/>
                <w:color w:val="0D0D0D" w:themeColor="text1" w:themeTint="F2"/>
              </w:rPr>
              <w:t>Five Thousand US Dollars Only ($ 5,000.00).</w:t>
            </w:r>
          </w:p>
          <w:p w14:paraId="7E55C7C9" w14:textId="10853C0C" w:rsidR="003C39F9" w:rsidRPr="00465C52" w:rsidRDefault="003C39F9" w:rsidP="00347DB2">
            <w:pPr>
              <w:spacing w:after="200"/>
              <w:ind w:right="2"/>
              <w:contextualSpacing/>
              <w:rPr>
                <w:color w:val="0D0D0D" w:themeColor="text1" w:themeTint="F2"/>
              </w:rPr>
            </w:pPr>
          </w:p>
        </w:tc>
      </w:tr>
      <w:tr w:rsidR="0016255D" w:rsidRPr="00465C52" w14:paraId="359294E2" w14:textId="77777777" w:rsidTr="004B5A5B">
        <w:tc>
          <w:tcPr>
            <w:tcW w:w="870" w:type="pct"/>
            <w:tcBorders>
              <w:top w:val="single" w:sz="6" w:space="0" w:color="auto"/>
              <w:left w:val="single" w:sz="6" w:space="0" w:color="auto"/>
              <w:bottom w:val="single" w:sz="6" w:space="0" w:color="auto"/>
              <w:right w:val="single" w:sz="6" w:space="0" w:color="auto"/>
            </w:tcBorders>
          </w:tcPr>
          <w:p w14:paraId="5FBD5185" w14:textId="77777777" w:rsidR="0012668F" w:rsidRPr="00465C52" w:rsidRDefault="0012668F" w:rsidP="00347DB2">
            <w:pPr>
              <w:contextualSpacing/>
              <w:rPr>
                <w:b/>
                <w:color w:val="0D0D0D" w:themeColor="text1" w:themeTint="F2"/>
              </w:rPr>
            </w:pPr>
            <w:r w:rsidRPr="00465C52">
              <w:rPr>
                <w:b/>
                <w:color w:val="0D0D0D" w:themeColor="text1" w:themeTint="F2"/>
              </w:rPr>
              <w:t xml:space="preserve">GCC </w:t>
            </w:r>
            <w:r w:rsidR="00C05E14" w:rsidRPr="00465C52">
              <w:rPr>
                <w:b/>
                <w:color w:val="0D0D0D" w:themeColor="text1" w:themeTint="F2"/>
              </w:rPr>
              <w:t>61</w:t>
            </w:r>
            <w:r w:rsidRPr="00465C52">
              <w:rPr>
                <w:b/>
                <w:color w:val="0D0D0D" w:themeColor="text1" w:themeTint="F2"/>
              </w:rPr>
              <w:t>.2 (g)</w:t>
            </w:r>
          </w:p>
        </w:tc>
        <w:tc>
          <w:tcPr>
            <w:tcW w:w="4130" w:type="pct"/>
            <w:tcBorders>
              <w:top w:val="single" w:sz="6" w:space="0" w:color="auto"/>
              <w:left w:val="single" w:sz="6" w:space="0" w:color="auto"/>
              <w:bottom w:val="single" w:sz="6" w:space="0" w:color="auto"/>
              <w:right w:val="single" w:sz="6" w:space="0" w:color="auto"/>
            </w:tcBorders>
          </w:tcPr>
          <w:p w14:paraId="7CED4590" w14:textId="7722A631" w:rsidR="003C0A6C" w:rsidRPr="00465C52" w:rsidRDefault="0012668F" w:rsidP="00347DB2">
            <w:pPr>
              <w:spacing w:after="200"/>
              <w:ind w:right="2"/>
              <w:contextualSpacing/>
              <w:rPr>
                <w:color w:val="0D0D0D" w:themeColor="text1" w:themeTint="F2"/>
              </w:rPr>
            </w:pPr>
            <w:r w:rsidRPr="00465C52">
              <w:rPr>
                <w:color w:val="0D0D0D" w:themeColor="text1" w:themeTint="F2"/>
              </w:rPr>
              <w:t>The maximum number of days is:</w:t>
            </w:r>
            <w:r w:rsidR="00DC7E85" w:rsidRPr="00465C52">
              <w:rPr>
                <w:color w:val="0D0D0D" w:themeColor="text1" w:themeTint="F2"/>
              </w:rPr>
              <w:t xml:space="preserve"> </w:t>
            </w:r>
            <w:r w:rsidR="00DC7E85" w:rsidRPr="00465C52">
              <w:rPr>
                <w:b/>
                <w:bCs/>
                <w:color w:val="0D0D0D" w:themeColor="text1" w:themeTint="F2"/>
              </w:rPr>
              <w:t xml:space="preserve">Thirty </w:t>
            </w:r>
            <w:r w:rsidR="00DC7E85" w:rsidRPr="00465C52">
              <w:rPr>
                <w:rFonts w:asciiTheme="majorBidi" w:hAnsiTheme="majorBidi" w:cstheme="majorBidi"/>
                <w:b/>
                <w:bCs/>
                <w:color w:val="0D0D0D" w:themeColor="text1" w:themeTint="F2"/>
              </w:rPr>
              <w:t>(30</w:t>
            </w:r>
            <w:r w:rsidR="00DC7E85" w:rsidRPr="00465C52">
              <w:rPr>
                <w:rFonts w:asciiTheme="majorBidi" w:hAnsiTheme="majorBidi" w:cstheme="majorBidi"/>
                <w:b/>
                <w:color w:val="0D0D0D" w:themeColor="text1" w:themeTint="F2"/>
              </w:rPr>
              <w:t>) Calendar Days only.</w:t>
            </w:r>
          </w:p>
        </w:tc>
      </w:tr>
      <w:tr w:rsidR="0012668F" w:rsidRPr="00465C52" w14:paraId="213E740F" w14:textId="77777777" w:rsidTr="004B5A5B">
        <w:tc>
          <w:tcPr>
            <w:tcW w:w="870" w:type="pct"/>
            <w:tcBorders>
              <w:top w:val="single" w:sz="6" w:space="0" w:color="auto"/>
              <w:left w:val="single" w:sz="6" w:space="0" w:color="auto"/>
              <w:bottom w:val="single" w:sz="6" w:space="0" w:color="auto"/>
              <w:right w:val="single" w:sz="6" w:space="0" w:color="auto"/>
            </w:tcBorders>
          </w:tcPr>
          <w:p w14:paraId="53666769" w14:textId="77777777" w:rsidR="0012668F" w:rsidRPr="00465C52" w:rsidRDefault="0012668F" w:rsidP="00347DB2">
            <w:pPr>
              <w:contextualSpacing/>
              <w:rPr>
                <w:b/>
                <w:color w:val="0D0D0D" w:themeColor="text1" w:themeTint="F2"/>
              </w:rPr>
            </w:pPr>
            <w:r w:rsidRPr="00465C52">
              <w:rPr>
                <w:b/>
                <w:color w:val="0D0D0D" w:themeColor="text1" w:themeTint="F2"/>
              </w:rPr>
              <w:t xml:space="preserve">GCC </w:t>
            </w:r>
            <w:r w:rsidR="00C05E14" w:rsidRPr="00465C52">
              <w:rPr>
                <w:b/>
                <w:color w:val="0D0D0D" w:themeColor="text1" w:themeTint="F2"/>
              </w:rPr>
              <w:t>62</w:t>
            </w:r>
            <w:r w:rsidRPr="00465C52">
              <w:rPr>
                <w:b/>
                <w:color w:val="0D0D0D" w:themeColor="text1" w:themeTint="F2"/>
              </w:rPr>
              <w:t>.1</w:t>
            </w:r>
          </w:p>
        </w:tc>
        <w:tc>
          <w:tcPr>
            <w:tcW w:w="4130" w:type="pct"/>
            <w:tcBorders>
              <w:top w:val="single" w:sz="6" w:space="0" w:color="auto"/>
              <w:left w:val="single" w:sz="6" w:space="0" w:color="auto"/>
              <w:bottom w:val="single" w:sz="6" w:space="0" w:color="auto"/>
              <w:right w:val="single" w:sz="6" w:space="0" w:color="auto"/>
            </w:tcBorders>
          </w:tcPr>
          <w:p w14:paraId="1A9A01A9" w14:textId="3AC11B54" w:rsidR="0012668F" w:rsidRPr="00465C52" w:rsidRDefault="0012668F" w:rsidP="00347DB2">
            <w:pPr>
              <w:spacing w:after="200"/>
              <w:ind w:right="2"/>
              <w:contextualSpacing/>
              <w:rPr>
                <w:color w:val="0D0D0D" w:themeColor="text1" w:themeTint="F2"/>
              </w:rPr>
            </w:pPr>
            <w:r w:rsidRPr="00465C52">
              <w:rPr>
                <w:color w:val="0D0D0D" w:themeColor="text1" w:themeTint="F2"/>
              </w:rPr>
              <w:t xml:space="preserve">The percentage to apply to the value of the work not completed, representing the Employer’s additional cost for completing the Works, is </w:t>
            </w:r>
            <w:r w:rsidR="00DC7E85" w:rsidRPr="00465C52">
              <w:rPr>
                <w:rFonts w:asciiTheme="majorBidi" w:hAnsiTheme="majorBidi" w:cstheme="majorBidi"/>
                <w:b/>
                <w:color w:val="0D0D0D" w:themeColor="text1" w:themeTint="F2"/>
              </w:rPr>
              <w:t>One hundred ten percent (110%) of the uncompleted works value.</w:t>
            </w:r>
          </w:p>
        </w:tc>
      </w:tr>
    </w:tbl>
    <w:p w14:paraId="73F717BF" w14:textId="77777777" w:rsidR="007B586E" w:rsidRPr="00465C52" w:rsidRDefault="007B586E" w:rsidP="00347DB2">
      <w:pPr>
        <w:contextualSpacing/>
        <w:rPr>
          <w:color w:val="0D0D0D" w:themeColor="text1" w:themeTint="F2"/>
        </w:rPr>
      </w:pPr>
    </w:p>
    <w:p w14:paraId="6956F258" w14:textId="77777777" w:rsidR="007B586E" w:rsidRPr="00465C52" w:rsidRDefault="007B586E" w:rsidP="00347DB2">
      <w:pPr>
        <w:contextualSpacing/>
        <w:rPr>
          <w:color w:val="0D0D0D" w:themeColor="text1" w:themeTint="F2"/>
        </w:rPr>
        <w:sectPr w:rsidR="007B586E" w:rsidRPr="00465C52" w:rsidSect="00733204">
          <w:headerReference w:type="even" r:id="rId72"/>
          <w:headerReference w:type="default" r:id="rId73"/>
          <w:headerReference w:type="first" r:id="rId74"/>
          <w:footnotePr>
            <w:numRestart w:val="eachSect"/>
          </w:footnotePr>
          <w:type w:val="oddPage"/>
          <w:pgSz w:w="11909" w:h="16834" w:code="9"/>
          <w:pgMar w:top="1440" w:right="720" w:bottom="720" w:left="1440" w:header="720" w:footer="720" w:gutter="0"/>
          <w:cols w:space="720"/>
          <w:titlePg/>
        </w:sectPr>
      </w:pPr>
    </w:p>
    <w:p w14:paraId="479C12D4" w14:textId="77777777" w:rsidR="007B586E" w:rsidRPr="00465C52" w:rsidRDefault="007B586E" w:rsidP="00347DB2">
      <w:pPr>
        <w:pStyle w:val="Subtitle"/>
        <w:contextualSpacing/>
        <w:rPr>
          <w:b w:val="0"/>
          <w:color w:val="0D0D0D" w:themeColor="text1" w:themeTint="F2"/>
        </w:rPr>
      </w:pPr>
      <w:bookmarkStart w:id="988" w:name="_Toc41971250"/>
      <w:bookmarkStart w:id="989" w:name="_Toc25317554"/>
      <w:r w:rsidRPr="00465C52">
        <w:rPr>
          <w:color w:val="0D0D0D" w:themeColor="text1" w:themeTint="F2"/>
        </w:rPr>
        <w:lastRenderedPageBreak/>
        <w:t>Section X</w:t>
      </w:r>
      <w:r w:rsidR="0018241D" w:rsidRPr="00465C52">
        <w:rPr>
          <w:color w:val="0D0D0D" w:themeColor="text1" w:themeTint="F2"/>
        </w:rPr>
        <w:t xml:space="preserve"> -</w:t>
      </w:r>
      <w:r w:rsidRPr="00465C52">
        <w:rPr>
          <w:color w:val="0D0D0D" w:themeColor="text1" w:themeTint="F2"/>
        </w:rPr>
        <w:t xml:space="preserve"> Contract Forms</w:t>
      </w:r>
      <w:bookmarkEnd w:id="988"/>
      <w:bookmarkEnd w:id="989"/>
    </w:p>
    <w:p w14:paraId="498B2854" w14:textId="77777777" w:rsidR="007B586E" w:rsidRPr="00465C52" w:rsidRDefault="007B586E" w:rsidP="00347DB2">
      <w:pPr>
        <w:pStyle w:val="TOC1"/>
        <w:ind w:left="180" w:right="288"/>
        <w:contextualSpacing/>
        <w:rPr>
          <w:b w:val="0"/>
          <w:color w:val="0D0D0D" w:themeColor="text1" w:themeTint="F2"/>
        </w:rPr>
      </w:pPr>
    </w:p>
    <w:p w14:paraId="7A970C22" w14:textId="77777777" w:rsidR="007B586E" w:rsidRPr="00465C52" w:rsidRDefault="007B586E" w:rsidP="00347DB2">
      <w:pPr>
        <w:contextualSpacing/>
        <w:jc w:val="both"/>
        <w:rPr>
          <w:color w:val="0D0D0D" w:themeColor="text1" w:themeTint="F2"/>
        </w:rPr>
      </w:pPr>
    </w:p>
    <w:p w14:paraId="0FB96A97" w14:textId="77777777" w:rsidR="007B586E" w:rsidRPr="00465C52" w:rsidRDefault="007B586E" w:rsidP="00347DB2">
      <w:pPr>
        <w:pStyle w:val="TOC1"/>
        <w:ind w:left="180" w:right="288"/>
        <w:contextualSpacing/>
        <w:rPr>
          <w:b w:val="0"/>
          <w:color w:val="0D0D0D" w:themeColor="text1" w:themeTint="F2"/>
          <w:szCs w:val="24"/>
        </w:rPr>
      </w:pPr>
    </w:p>
    <w:p w14:paraId="573AEE9B" w14:textId="77777777" w:rsidR="007B586E" w:rsidRPr="00465C52" w:rsidRDefault="007B586E" w:rsidP="00347DB2">
      <w:pPr>
        <w:contextualSpacing/>
        <w:jc w:val="center"/>
        <w:rPr>
          <w:b/>
          <w:color w:val="0D0D0D" w:themeColor="text1" w:themeTint="F2"/>
          <w:sz w:val="28"/>
          <w:szCs w:val="28"/>
        </w:rPr>
      </w:pPr>
      <w:bookmarkStart w:id="990" w:name="_Toc139863297"/>
      <w:r w:rsidRPr="00465C52">
        <w:rPr>
          <w:b/>
          <w:color w:val="0D0D0D" w:themeColor="text1" w:themeTint="F2"/>
          <w:sz w:val="28"/>
          <w:szCs w:val="28"/>
        </w:rPr>
        <w:t>Table of Forms</w:t>
      </w:r>
      <w:bookmarkEnd w:id="990"/>
    </w:p>
    <w:p w14:paraId="0AE0A2A7" w14:textId="77777777" w:rsidR="007B586E" w:rsidRPr="00465C52" w:rsidRDefault="007B586E" w:rsidP="00347DB2">
      <w:pPr>
        <w:contextualSpacing/>
        <w:rPr>
          <w:color w:val="0D0D0D" w:themeColor="text1" w:themeTint="F2"/>
        </w:rPr>
      </w:pPr>
    </w:p>
    <w:p w14:paraId="5FA2B747" w14:textId="084A91F1" w:rsidR="000577F7" w:rsidRPr="00465C52" w:rsidRDefault="000E21E6" w:rsidP="00935EEF">
      <w:pPr>
        <w:pStyle w:val="TOC1"/>
        <w:tabs>
          <w:tab w:val="right" w:leader="dot" w:pos="8990"/>
        </w:tabs>
        <w:contextualSpacing/>
        <w:rPr>
          <w:rFonts w:asciiTheme="minorHAnsi" w:eastAsiaTheme="minorEastAsia" w:hAnsiTheme="minorHAnsi" w:cstheme="minorBidi"/>
          <w:b w:val="0"/>
          <w:noProof/>
          <w:color w:val="0D0D0D" w:themeColor="text1" w:themeTint="F2"/>
          <w:sz w:val="22"/>
          <w:szCs w:val="22"/>
        </w:rPr>
      </w:pPr>
      <w:r w:rsidRPr="00465C52">
        <w:rPr>
          <w:b w:val="0"/>
          <w:color w:val="0D0D0D" w:themeColor="text1" w:themeTint="F2"/>
        </w:rPr>
        <w:fldChar w:fldCharType="begin"/>
      </w:r>
      <w:r w:rsidRPr="00465C52">
        <w:rPr>
          <w:b w:val="0"/>
          <w:color w:val="0D0D0D" w:themeColor="text1" w:themeTint="F2"/>
        </w:rPr>
        <w:instrText xml:space="preserve"> TOC \h \z \t "Section 10 - Heading 1,1" </w:instrText>
      </w:r>
      <w:r w:rsidRPr="00465C52">
        <w:rPr>
          <w:b w:val="0"/>
          <w:color w:val="0D0D0D" w:themeColor="text1" w:themeTint="F2"/>
        </w:rPr>
        <w:fldChar w:fldCharType="separate"/>
      </w:r>
    </w:p>
    <w:p w14:paraId="005E13C3" w14:textId="325AC39F" w:rsidR="000577F7" w:rsidRPr="00465C52" w:rsidRDefault="000577F7" w:rsidP="00347DB2">
      <w:pPr>
        <w:pStyle w:val="TOC1"/>
        <w:tabs>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26780741" w:history="1">
        <w:r w:rsidRPr="00465C52">
          <w:rPr>
            <w:rStyle w:val="Hyperlink"/>
            <w:noProof/>
            <w:color w:val="0D0D0D" w:themeColor="text1" w:themeTint="F2"/>
          </w:rPr>
          <w:t>Letter of Acceptance</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_Toc26780741 \h </w:instrText>
        </w:r>
        <w:r w:rsidRPr="00465C52">
          <w:rPr>
            <w:noProof/>
            <w:webHidden/>
            <w:color w:val="0D0D0D" w:themeColor="text1" w:themeTint="F2"/>
          </w:rPr>
        </w:r>
        <w:r w:rsidRPr="00465C52">
          <w:rPr>
            <w:noProof/>
            <w:webHidden/>
            <w:color w:val="0D0D0D" w:themeColor="text1" w:themeTint="F2"/>
          </w:rPr>
          <w:fldChar w:fldCharType="separate"/>
        </w:r>
        <w:r w:rsidR="00905F01" w:rsidRPr="00465C52">
          <w:rPr>
            <w:noProof/>
            <w:webHidden/>
            <w:color w:val="0D0D0D" w:themeColor="text1" w:themeTint="F2"/>
          </w:rPr>
          <w:t>194</w:t>
        </w:r>
        <w:r w:rsidRPr="00465C52">
          <w:rPr>
            <w:noProof/>
            <w:webHidden/>
            <w:color w:val="0D0D0D" w:themeColor="text1" w:themeTint="F2"/>
          </w:rPr>
          <w:fldChar w:fldCharType="end"/>
        </w:r>
      </w:hyperlink>
    </w:p>
    <w:p w14:paraId="3428C1B5" w14:textId="6CF52C71" w:rsidR="000577F7" w:rsidRPr="00465C52" w:rsidRDefault="000577F7" w:rsidP="00347DB2">
      <w:pPr>
        <w:pStyle w:val="TOC1"/>
        <w:tabs>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26780742" w:history="1">
        <w:r w:rsidRPr="00465C52">
          <w:rPr>
            <w:rStyle w:val="Hyperlink"/>
            <w:noProof/>
            <w:color w:val="0D0D0D" w:themeColor="text1" w:themeTint="F2"/>
          </w:rPr>
          <w:t>Contract Agreement</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_Toc26780742 \h </w:instrText>
        </w:r>
        <w:r w:rsidRPr="00465C52">
          <w:rPr>
            <w:noProof/>
            <w:webHidden/>
            <w:color w:val="0D0D0D" w:themeColor="text1" w:themeTint="F2"/>
          </w:rPr>
        </w:r>
        <w:r w:rsidRPr="00465C52">
          <w:rPr>
            <w:noProof/>
            <w:webHidden/>
            <w:color w:val="0D0D0D" w:themeColor="text1" w:themeTint="F2"/>
          </w:rPr>
          <w:fldChar w:fldCharType="separate"/>
        </w:r>
        <w:r w:rsidR="00905F01" w:rsidRPr="00465C52">
          <w:rPr>
            <w:noProof/>
            <w:webHidden/>
            <w:color w:val="0D0D0D" w:themeColor="text1" w:themeTint="F2"/>
          </w:rPr>
          <w:t>195</w:t>
        </w:r>
        <w:r w:rsidRPr="00465C52">
          <w:rPr>
            <w:noProof/>
            <w:webHidden/>
            <w:color w:val="0D0D0D" w:themeColor="text1" w:themeTint="F2"/>
          </w:rPr>
          <w:fldChar w:fldCharType="end"/>
        </w:r>
      </w:hyperlink>
    </w:p>
    <w:p w14:paraId="1A9C1A7E" w14:textId="43DA02EC" w:rsidR="000577F7" w:rsidRPr="00465C52" w:rsidRDefault="000577F7" w:rsidP="00347DB2">
      <w:pPr>
        <w:pStyle w:val="TOC1"/>
        <w:tabs>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26780743" w:history="1">
        <w:r w:rsidRPr="00465C52">
          <w:rPr>
            <w:rStyle w:val="Hyperlink"/>
            <w:noProof/>
            <w:color w:val="0D0D0D" w:themeColor="text1" w:themeTint="F2"/>
          </w:rPr>
          <w:t>Performance Security - Bank Guarantee</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_Toc26780743 \h </w:instrText>
        </w:r>
        <w:r w:rsidRPr="00465C52">
          <w:rPr>
            <w:noProof/>
            <w:webHidden/>
            <w:color w:val="0D0D0D" w:themeColor="text1" w:themeTint="F2"/>
          </w:rPr>
        </w:r>
        <w:r w:rsidRPr="00465C52">
          <w:rPr>
            <w:noProof/>
            <w:webHidden/>
            <w:color w:val="0D0D0D" w:themeColor="text1" w:themeTint="F2"/>
          </w:rPr>
          <w:fldChar w:fldCharType="separate"/>
        </w:r>
        <w:r w:rsidR="00905F01" w:rsidRPr="00465C52">
          <w:rPr>
            <w:noProof/>
            <w:webHidden/>
            <w:color w:val="0D0D0D" w:themeColor="text1" w:themeTint="F2"/>
          </w:rPr>
          <w:t>197</w:t>
        </w:r>
        <w:r w:rsidRPr="00465C52">
          <w:rPr>
            <w:noProof/>
            <w:webHidden/>
            <w:color w:val="0D0D0D" w:themeColor="text1" w:themeTint="F2"/>
          </w:rPr>
          <w:fldChar w:fldCharType="end"/>
        </w:r>
      </w:hyperlink>
    </w:p>
    <w:p w14:paraId="71B11E8D" w14:textId="59CA1958" w:rsidR="000577F7" w:rsidRPr="00465C52" w:rsidRDefault="000577F7" w:rsidP="00347DB2">
      <w:pPr>
        <w:pStyle w:val="TOC1"/>
        <w:tabs>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26780744" w:history="1">
        <w:r w:rsidRPr="00465C52">
          <w:rPr>
            <w:rStyle w:val="Hyperlink"/>
            <w:noProof/>
            <w:color w:val="0D0D0D" w:themeColor="text1" w:themeTint="F2"/>
          </w:rPr>
          <w:t>Performance Security - Performance Bond</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_Toc26780744 \h </w:instrText>
        </w:r>
        <w:r w:rsidRPr="00465C52">
          <w:rPr>
            <w:noProof/>
            <w:webHidden/>
            <w:color w:val="0D0D0D" w:themeColor="text1" w:themeTint="F2"/>
          </w:rPr>
        </w:r>
        <w:r w:rsidRPr="00465C52">
          <w:rPr>
            <w:noProof/>
            <w:webHidden/>
            <w:color w:val="0D0D0D" w:themeColor="text1" w:themeTint="F2"/>
          </w:rPr>
          <w:fldChar w:fldCharType="separate"/>
        </w:r>
        <w:r w:rsidR="00905F01" w:rsidRPr="00465C52">
          <w:rPr>
            <w:noProof/>
            <w:webHidden/>
            <w:color w:val="0D0D0D" w:themeColor="text1" w:themeTint="F2"/>
          </w:rPr>
          <w:t>199</w:t>
        </w:r>
        <w:r w:rsidRPr="00465C52">
          <w:rPr>
            <w:noProof/>
            <w:webHidden/>
            <w:color w:val="0D0D0D" w:themeColor="text1" w:themeTint="F2"/>
          </w:rPr>
          <w:fldChar w:fldCharType="end"/>
        </w:r>
      </w:hyperlink>
    </w:p>
    <w:p w14:paraId="32EDEBB4" w14:textId="2C111D43" w:rsidR="000577F7" w:rsidRPr="00465C52" w:rsidRDefault="000577F7" w:rsidP="00347DB2">
      <w:pPr>
        <w:pStyle w:val="TOC1"/>
        <w:tabs>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26780745" w:history="1">
        <w:r w:rsidRPr="00465C52">
          <w:rPr>
            <w:rStyle w:val="Hyperlink"/>
            <w:noProof/>
            <w:color w:val="0D0D0D" w:themeColor="text1" w:themeTint="F2"/>
          </w:rPr>
          <w:t>Environmental and Social (ES) Performance Security</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_Toc26780745 \h </w:instrText>
        </w:r>
        <w:r w:rsidRPr="00465C52">
          <w:rPr>
            <w:noProof/>
            <w:webHidden/>
            <w:color w:val="0D0D0D" w:themeColor="text1" w:themeTint="F2"/>
          </w:rPr>
        </w:r>
        <w:r w:rsidRPr="00465C52">
          <w:rPr>
            <w:noProof/>
            <w:webHidden/>
            <w:color w:val="0D0D0D" w:themeColor="text1" w:themeTint="F2"/>
          </w:rPr>
          <w:fldChar w:fldCharType="separate"/>
        </w:r>
        <w:r w:rsidR="00905F01" w:rsidRPr="00465C52">
          <w:rPr>
            <w:noProof/>
            <w:webHidden/>
            <w:color w:val="0D0D0D" w:themeColor="text1" w:themeTint="F2"/>
          </w:rPr>
          <w:t>201</w:t>
        </w:r>
        <w:r w:rsidRPr="00465C52">
          <w:rPr>
            <w:noProof/>
            <w:webHidden/>
            <w:color w:val="0D0D0D" w:themeColor="text1" w:themeTint="F2"/>
          </w:rPr>
          <w:fldChar w:fldCharType="end"/>
        </w:r>
      </w:hyperlink>
    </w:p>
    <w:p w14:paraId="6C782231" w14:textId="331E9D09" w:rsidR="000577F7" w:rsidRPr="00465C52" w:rsidRDefault="000577F7" w:rsidP="00347DB2">
      <w:pPr>
        <w:pStyle w:val="TOC1"/>
        <w:tabs>
          <w:tab w:val="right" w:leader="dot" w:pos="8990"/>
        </w:tabs>
        <w:contextualSpacing/>
        <w:rPr>
          <w:rFonts w:asciiTheme="minorHAnsi" w:eastAsiaTheme="minorEastAsia" w:hAnsiTheme="minorHAnsi" w:cstheme="minorBidi"/>
          <w:b w:val="0"/>
          <w:noProof/>
          <w:color w:val="0D0D0D" w:themeColor="text1" w:themeTint="F2"/>
          <w:sz w:val="22"/>
          <w:szCs w:val="22"/>
        </w:rPr>
      </w:pPr>
      <w:hyperlink w:anchor="_Toc26780746" w:history="1">
        <w:r w:rsidRPr="00465C52">
          <w:rPr>
            <w:rStyle w:val="Hyperlink"/>
            <w:noProof/>
            <w:color w:val="0D0D0D" w:themeColor="text1" w:themeTint="F2"/>
          </w:rPr>
          <w:t>Advance Payment Security</w:t>
        </w:r>
        <w:r w:rsidRPr="00465C52">
          <w:rPr>
            <w:noProof/>
            <w:webHidden/>
            <w:color w:val="0D0D0D" w:themeColor="text1" w:themeTint="F2"/>
          </w:rPr>
          <w:tab/>
        </w:r>
        <w:r w:rsidRPr="00465C52">
          <w:rPr>
            <w:noProof/>
            <w:webHidden/>
            <w:color w:val="0D0D0D" w:themeColor="text1" w:themeTint="F2"/>
          </w:rPr>
          <w:fldChar w:fldCharType="begin"/>
        </w:r>
        <w:r w:rsidRPr="00465C52">
          <w:rPr>
            <w:noProof/>
            <w:webHidden/>
            <w:color w:val="0D0D0D" w:themeColor="text1" w:themeTint="F2"/>
          </w:rPr>
          <w:instrText xml:space="preserve"> PAGEREF _Toc26780746 \h </w:instrText>
        </w:r>
        <w:r w:rsidRPr="00465C52">
          <w:rPr>
            <w:noProof/>
            <w:webHidden/>
            <w:color w:val="0D0D0D" w:themeColor="text1" w:themeTint="F2"/>
          </w:rPr>
        </w:r>
        <w:r w:rsidRPr="00465C52">
          <w:rPr>
            <w:noProof/>
            <w:webHidden/>
            <w:color w:val="0D0D0D" w:themeColor="text1" w:themeTint="F2"/>
          </w:rPr>
          <w:fldChar w:fldCharType="separate"/>
        </w:r>
        <w:r w:rsidR="00905F01" w:rsidRPr="00465C52">
          <w:rPr>
            <w:noProof/>
            <w:webHidden/>
            <w:color w:val="0D0D0D" w:themeColor="text1" w:themeTint="F2"/>
          </w:rPr>
          <w:t>203</w:t>
        </w:r>
        <w:r w:rsidRPr="00465C52">
          <w:rPr>
            <w:noProof/>
            <w:webHidden/>
            <w:color w:val="0D0D0D" w:themeColor="text1" w:themeTint="F2"/>
          </w:rPr>
          <w:fldChar w:fldCharType="end"/>
        </w:r>
      </w:hyperlink>
    </w:p>
    <w:p w14:paraId="79B13E49" w14:textId="2530E3DF" w:rsidR="000E21E6" w:rsidRPr="00465C52" w:rsidRDefault="000E21E6" w:rsidP="00347DB2">
      <w:pPr>
        <w:contextualSpacing/>
        <w:rPr>
          <w:color w:val="0D0D0D" w:themeColor="text1" w:themeTint="F2"/>
        </w:rPr>
      </w:pPr>
      <w:r w:rsidRPr="00465C52">
        <w:rPr>
          <w:color w:val="0D0D0D" w:themeColor="text1" w:themeTint="F2"/>
        </w:rPr>
        <w:fldChar w:fldCharType="end"/>
      </w:r>
    </w:p>
    <w:p w14:paraId="1FAF6890" w14:textId="77777777" w:rsidR="00E741C5" w:rsidRPr="00465C52" w:rsidRDefault="00E741C5" w:rsidP="00347DB2">
      <w:pPr>
        <w:contextualSpacing/>
        <w:rPr>
          <w:b/>
          <w:color w:val="0D0D0D" w:themeColor="text1" w:themeTint="F2"/>
          <w:sz w:val="36"/>
        </w:rPr>
      </w:pPr>
      <w:bookmarkStart w:id="991" w:name="_Toc454873451"/>
      <w:bookmarkStart w:id="992" w:name="_Toc473797916"/>
      <w:bookmarkStart w:id="993" w:name="_Toc41971555"/>
      <w:bookmarkStart w:id="994" w:name="_Toc78273066"/>
      <w:bookmarkStart w:id="995" w:name="_Toc111009244"/>
      <w:bookmarkStart w:id="996" w:name="_Toc442524978"/>
      <w:r w:rsidRPr="00465C52">
        <w:rPr>
          <w:color w:val="0D0D0D" w:themeColor="text1" w:themeTint="F2"/>
        </w:rPr>
        <w:br w:type="page"/>
      </w:r>
    </w:p>
    <w:bookmarkStart w:id="997" w:name="_Toc494182759"/>
    <w:bookmarkStart w:id="998" w:name="_Toc493757277"/>
    <w:bookmarkEnd w:id="991"/>
    <w:bookmarkEnd w:id="992"/>
    <w:p w14:paraId="763ACB5A" w14:textId="77777777" w:rsidR="005A6A6A" w:rsidRPr="00465C52" w:rsidRDefault="005A6A6A" w:rsidP="00347DB2">
      <w:pPr>
        <w:pStyle w:val="SectionXHeading"/>
        <w:contextualSpacing/>
        <w:rPr>
          <w:color w:val="0D0D0D" w:themeColor="text1" w:themeTint="F2"/>
        </w:rPr>
      </w:pPr>
      <w:r w:rsidRPr="00465C52">
        <w:rPr>
          <w:noProof/>
          <w:color w:val="0D0D0D" w:themeColor="text1" w:themeTint="F2"/>
        </w:rPr>
        <w:lastRenderedPageBreak/>
        <mc:AlternateContent>
          <mc:Choice Requires="wps">
            <w:drawing>
              <wp:anchor distT="0" distB="0" distL="114300" distR="114300" simplePos="0" relativeHeight="251658240" behindDoc="0" locked="0" layoutInCell="1" allowOverlap="1" wp14:anchorId="17D6019C" wp14:editId="4B50C51D">
                <wp:simplePos x="0" y="0"/>
                <wp:positionH relativeFrom="column">
                  <wp:posOffset>-54610</wp:posOffset>
                </wp:positionH>
                <wp:positionV relativeFrom="paragraph">
                  <wp:posOffset>461876</wp:posOffset>
                </wp:positionV>
                <wp:extent cx="5749290" cy="3022600"/>
                <wp:effectExtent l="0" t="0" r="22860" b="25400"/>
                <wp:wrapTopAndBottom/>
                <wp:docPr id="2" name="Text Box 2"/>
                <wp:cNvGraphicFramePr/>
                <a:graphic xmlns:a="http://schemas.openxmlformats.org/drawingml/2006/main">
                  <a:graphicData uri="http://schemas.microsoft.com/office/word/2010/wordprocessingShape">
                    <wps:wsp>
                      <wps:cNvSpPr txBox="1"/>
                      <wps:spPr>
                        <a:xfrm>
                          <a:off x="0" y="0"/>
                          <a:ext cx="5749290" cy="3022600"/>
                        </a:xfrm>
                        <a:prstGeom prst="rect">
                          <a:avLst/>
                        </a:prstGeom>
                        <a:solidFill>
                          <a:schemeClr val="lt1"/>
                        </a:solidFill>
                        <a:ln w="6350">
                          <a:solidFill>
                            <a:prstClr val="black"/>
                          </a:solidFill>
                        </a:ln>
                      </wps:spPr>
                      <wps:txbx>
                        <w:txbxContent>
                          <w:p w14:paraId="5ADCC58F" w14:textId="77777777" w:rsidR="00F82BA5" w:rsidRPr="004A2C5F" w:rsidRDefault="00F82BA5" w:rsidP="005A6A6A">
                            <w:pPr>
                              <w:spacing w:before="120"/>
                              <w:rPr>
                                <w:i/>
                              </w:rPr>
                            </w:pPr>
                            <w:r w:rsidRPr="004A2C5F">
                              <w:rPr>
                                <w:i/>
                              </w:rPr>
                              <w:t xml:space="preserve">INSTRUCTIONS TO BIDDERS: DELETE THIS BOX ONCE YOU HAVE COMPLETED THE </w:t>
                            </w:r>
                            <w:r>
                              <w:rPr>
                                <w:i/>
                              </w:rPr>
                              <w:t>FORM</w:t>
                            </w:r>
                          </w:p>
                          <w:p w14:paraId="6293EA52" w14:textId="77777777" w:rsidR="00F82BA5" w:rsidRDefault="00F82BA5" w:rsidP="005A6A6A">
                            <w:pPr>
                              <w:rPr>
                                <w:i/>
                              </w:rPr>
                            </w:pPr>
                          </w:p>
                          <w:p w14:paraId="5F9147CB" w14:textId="77777777" w:rsidR="00F82BA5" w:rsidRPr="007511D5" w:rsidRDefault="00F82BA5" w:rsidP="005A6A6A">
                            <w:pPr>
                              <w:rPr>
                                <w:i/>
                              </w:rPr>
                            </w:pPr>
                            <w:r w:rsidRPr="007511D5">
                              <w:rPr>
                                <w:i/>
                              </w:rPr>
                              <w:t>This Beneficial Ownership Disclosure Form (“Form”) is to be completed by the successful Bidder</w:t>
                            </w:r>
                            <w:r w:rsidRPr="007511D5">
                              <w:rPr>
                                <w:rStyle w:val="FootnoteReference"/>
                                <w:i/>
                              </w:rPr>
                              <w:footnoteRef/>
                            </w:r>
                            <w:r w:rsidRPr="007511D5">
                              <w:rPr>
                                <w:i/>
                              </w:rPr>
                              <w:t xml:space="preserve">.  In case of joint venture, the Bidder must submit a separate </w:t>
                            </w:r>
                            <w:r>
                              <w:rPr>
                                <w:i/>
                              </w:rPr>
                              <w:t>F</w:t>
                            </w:r>
                            <w:r w:rsidRPr="007511D5">
                              <w:rPr>
                                <w:i/>
                              </w:rPr>
                              <w:t xml:space="preserve">orm for each member.  The beneficial ownership information to be submitted in this Form shall be current as of the date of its submission. </w:t>
                            </w:r>
                          </w:p>
                          <w:p w14:paraId="637C2830" w14:textId="77777777" w:rsidR="00F82BA5" w:rsidRPr="007511D5" w:rsidRDefault="00F82BA5" w:rsidP="005A6A6A">
                            <w:pPr>
                              <w:rPr>
                                <w:i/>
                              </w:rPr>
                            </w:pPr>
                          </w:p>
                          <w:p w14:paraId="2D1E936E" w14:textId="77777777" w:rsidR="00F82BA5" w:rsidRPr="007511D5" w:rsidRDefault="00F82BA5" w:rsidP="005A6A6A">
                            <w:pPr>
                              <w:rPr>
                                <w:i/>
                              </w:rPr>
                            </w:pPr>
                            <w:r w:rsidRPr="007511D5">
                              <w:rPr>
                                <w:i/>
                              </w:rPr>
                              <w:t>For the purposes of this Form, a Beneficial Owner of a Bidder is any natural person who ultimately owns or controls the Bidder by meeting one or more of the following conditions:</w:t>
                            </w:r>
                          </w:p>
                          <w:p w14:paraId="090A9C36" w14:textId="77777777" w:rsidR="00F82BA5" w:rsidRPr="007511D5" w:rsidRDefault="00F82BA5" w:rsidP="005A6A6A">
                            <w:pPr>
                              <w:rPr>
                                <w:i/>
                              </w:rPr>
                            </w:pPr>
                          </w:p>
                          <w:p w14:paraId="77176E66" w14:textId="77777777" w:rsidR="00F82BA5" w:rsidRPr="007511D5" w:rsidRDefault="00F82BA5" w:rsidP="00151EF3">
                            <w:pPr>
                              <w:pStyle w:val="ListParagraph"/>
                              <w:numPr>
                                <w:ilvl w:val="0"/>
                                <w:numId w:val="58"/>
                              </w:numPr>
                              <w:rPr>
                                <w:i/>
                              </w:rPr>
                            </w:pPr>
                            <w:r w:rsidRPr="007511D5">
                              <w:rPr>
                                <w:i/>
                              </w:rPr>
                              <w:t>directly or indirectly holding 25% or more of the shares</w:t>
                            </w:r>
                          </w:p>
                          <w:p w14:paraId="58F33464" w14:textId="77777777" w:rsidR="00F82BA5" w:rsidRPr="007511D5" w:rsidRDefault="00F82BA5" w:rsidP="00151EF3">
                            <w:pPr>
                              <w:pStyle w:val="ListParagraph"/>
                              <w:numPr>
                                <w:ilvl w:val="0"/>
                                <w:numId w:val="58"/>
                              </w:numPr>
                              <w:rPr>
                                <w:i/>
                              </w:rPr>
                            </w:pPr>
                            <w:r w:rsidRPr="007511D5">
                              <w:rPr>
                                <w:i/>
                              </w:rPr>
                              <w:t>directly or indirectly holding 25% or more of the voting rights</w:t>
                            </w:r>
                          </w:p>
                          <w:p w14:paraId="052DCB8E" w14:textId="77777777" w:rsidR="00F82BA5" w:rsidRPr="007511D5" w:rsidRDefault="00F82BA5" w:rsidP="00151EF3">
                            <w:pPr>
                              <w:pStyle w:val="ListParagraph"/>
                              <w:numPr>
                                <w:ilvl w:val="0"/>
                                <w:numId w:val="58"/>
                              </w:numPr>
                              <w:rPr>
                                <w:i/>
                              </w:rPr>
                            </w:pPr>
                            <w:r w:rsidRPr="007511D5">
                              <w:rPr>
                                <w:i/>
                              </w:rPr>
                              <w:t>directly or indirectly having the right to appoint a majority of the board of directors or equivalent governing body of the Bidder</w:t>
                            </w:r>
                          </w:p>
                          <w:p w14:paraId="48E6B74A" w14:textId="77777777" w:rsidR="00F82BA5" w:rsidRPr="007511D5" w:rsidRDefault="00F82BA5" w:rsidP="005A6A6A">
                            <w:pPr>
                              <w:rPr>
                                <w:i/>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17D6019C" id="Text Box 2" o:spid="_x0000_s1031" type="#_x0000_t202" style="position:absolute;left:0;text-align:left;margin-left:-4.3pt;margin-top:36.35pt;width:452.7pt;height:238pt;z-index:25165824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jZpmOwIAAIQEAAAOAAAAZHJzL2Uyb0RvYy54bWysVE1v2zAMvQ/YfxB0X+y4SboYcYosRYYB&#10;QVsgHXpWZDkWJouapMTOfv0o5bvbadhFJkXqkXwkPXnoGkV2wjoJuqD9XkqJ0BxKqTcF/f66+PSZ&#10;EueZLpkCLQq6F44+TD9+mLQmFxnUoEphCYJol7emoLX3Jk8Sx2vRMNcDIzQaK7AN86jaTVJa1iJ6&#10;o5IsTUdJC7Y0FrhwDm8fD0Y6jfhVJbh/rionPFEFxdx8PG081+FMphOWbywzteTHNNg/ZNEwqTHo&#10;GeqReUa2Vv4B1UhuwUHlexyaBKpKchFrwGr66btqVjUzItaC5Dhzpsn9P1j+tFuZF0t89wU6bGAg&#10;pDUud3gZ6ukq24QvZkrQjhTuz7SJzhOOl8P7wTgbo4mj7S7NslEaiU0uz411/quAhgShoBb7Euli&#10;u6XzGBJdTy4hmgMly4VUKiphFsRcWbJj2EXlY5L44sZLadIWdHQ3TCPwjS1An9+vFeM/Qpm3CKgp&#10;jZeX4oPku3VHZIk1nohZQ7lHviwcRskZvpAIv2TOvzCLs4M84D74ZzwqBZgTHCVKarC//nYf/LGl&#10;aKWkxVksqPu5ZVZQor5pbPa4PxiE4Y3KYHifoWKvLetri942c0Ci+rh5hkcx+Ht1EisLzRuuzSxE&#10;RRPTHGMX1J/EuT9sCK4dF7NZdMJxNcwv9crwAB0aE2h97d6YNce2epyIJzhNLcvfdffgG15qmG09&#10;VDK2PvB8YPVIP4567M5xLcMuXevR6/LzmP4GAAD//wMAUEsDBBQABgAIAAAAIQB/EFit3QAAAAkB&#10;AAAPAAAAZHJzL2Rvd25yZXYueG1sTI8xT8MwFIR3JP6D9ZDYWoeKJm6IUwFqWZgoiPk1dm2L2I5i&#10;Nw3/nscE4+lOd98129n3bNJjcjFIuFsWwHToonLBSPh43y8EsJQxKOxj0BK+dYJte33VYK3iJbzp&#10;6ZANo5KQapRgcx5qzlNntce0jIMO5J3i6DGTHA1XI16o3Pd8VRQl9+gCLVgc9LPV3dfh7CXsnszG&#10;dAJHuxPKuWn+PL2aFylvb+bHB2BZz/kvDL/4hA4tMR3jOajEegkLUVJSQrWqgJEvNiVdOUpY34sK&#10;eNvw/w/aHwAAAP//AwBQSwECLQAUAAYACAAAACEAtoM4kv4AAADhAQAAEwAAAAAAAAAAAAAAAAAA&#10;AAAAW0NvbnRlbnRfVHlwZXNdLnhtbFBLAQItABQABgAIAAAAIQA4/SH/1gAAAJQBAAALAAAAAAAA&#10;AAAAAAAAAC8BAABfcmVscy8ucmVsc1BLAQItABQABgAIAAAAIQCZjZpmOwIAAIQEAAAOAAAAAAAA&#10;AAAAAAAAAC4CAABkcnMvZTJvRG9jLnhtbFBLAQItABQABgAIAAAAIQB/EFit3QAAAAkBAAAPAAAA&#10;AAAAAAAAAAAAAJUEAABkcnMvZG93bnJldi54bWxQSwUGAAAAAAQABADzAAAAnwUAAAAA&#10;" fillcolor="white [3201]" strokeweight=".5pt">
                <v:textbox>
                  <w:txbxContent>
                    <w:p w14:paraId="5ADCC58F" w14:textId="77777777" w:rsidR="00F82BA5" w:rsidRPr="004A2C5F" w:rsidRDefault="00F82BA5" w:rsidP="005A6A6A">
                      <w:pPr>
                        <w:spacing w:before="120"/>
                        <w:rPr>
                          <w:i/>
                        </w:rPr>
                      </w:pPr>
                      <w:r w:rsidRPr="004A2C5F">
                        <w:rPr>
                          <w:i/>
                        </w:rPr>
                        <w:t xml:space="preserve">INSTRUCTIONS TO BIDDERS: DELETE THIS BOX ONCE YOU HAVE COMPLETED THE </w:t>
                      </w:r>
                      <w:r>
                        <w:rPr>
                          <w:i/>
                        </w:rPr>
                        <w:t>FORM</w:t>
                      </w:r>
                    </w:p>
                    <w:p w14:paraId="6293EA52" w14:textId="77777777" w:rsidR="00F82BA5" w:rsidRDefault="00F82BA5" w:rsidP="005A6A6A">
                      <w:pPr>
                        <w:rPr>
                          <w:i/>
                        </w:rPr>
                      </w:pPr>
                    </w:p>
                    <w:p w14:paraId="5F9147CB" w14:textId="77777777" w:rsidR="00F82BA5" w:rsidRPr="007511D5" w:rsidRDefault="00F82BA5" w:rsidP="005A6A6A">
                      <w:pPr>
                        <w:rPr>
                          <w:i/>
                        </w:rPr>
                      </w:pPr>
                      <w:r w:rsidRPr="007511D5">
                        <w:rPr>
                          <w:i/>
                        </w:rPr>
                        <w:t>This Beneficial Ownership Disclosure Form (“Form”) is to be completed by the successful Bidder</w:t>
                      </w:r>
                      <w:r w:rsidRPr="007511D5">
                        <w:rPr>
                          <w:rStyle w:val="FootnoteReference"/>
                          <w:i/>
                        </w:rPr>
                        <w:footnoteRef/>
                      </w:r>
                      <w:r w:rsidRPr="007511D5">
                        <w:rPr>
                          <w:i/>
                        </w:rPr>
                        <w:t xml:space="preserve">.  In case of joint venture, the Bidder must submit a separate </w:t>
                      </w:r>
                      <w:r>
                        <w:rPr>
                          <w:i/>
                        </w:rPr>
                        <w:t>F</w:t>
                      </w:r>
                      <w:r w:rsidRPr="007511D5">
                        <w:rPr>
                          <w:i/>
                        </w:rPr>
                        <w:t xml:space="preserve">orm for each member.  The beneficial ownership information to be submitted in this Form shall be current as of the date of its submission. </w:t>
                      </w:r>
                    </w:p>
                    <w:p w14:paraId="637C2830" w14:textId="77777777" w:rsidR="00F82BA5" w:rsidRPr="007511D5" w:rsidRDefault="00F82BA5" w:rsidP="005A6A6A">
                      <w:pPr>
                        <w:rPr>
                          <w:i/>
                        </w:rPr>
                      </w:pPr>
                    </w:p>
                    <w:p w14:paraId="2D1E936E" w14:textId="77777777" w:rsidR="00F82BA5" w:rsidRPr="007511D5" w:rsidRDefault="00F82BA5" w:rsidP="005A6A6A">
                      <w:pPr>
                        <w:rPr>
                          <w:i/>
                        </w:rPr>
                      </w:pPr>
                      <w:r w:rsidRPr="007511D5">
                        <w:rPr>
                          <w:i/>
                        </w:rPr>
                        <w:t>For the purposes of this Form, a Beneficial Owner of a Bidder is any natural person who ultimately owns or controls the Bidder by meeting one or more of the following conditions:</w:t>
                      </w:r>
                    </w:p>
                    <w:p w14:paraId="090A9C36" w14:textId="77777777" w:rsidR="00F82BA5" w:rsidRPr="007511D5" w:rsidRDefault="00F82BA5" w:rsidP="005A6A6A">
                      <w:pPr>
                        <w:rPr>
                          <w:i/>
                        </w:rPr>
                      </w:pPr>
                    </w:p>
                    <w:p w14:paraId="77176E66" w14:textId="77777777" w:rsidR="00F82BA5" w:rsidRPr="007511D5" w:rsidRDefault="00F82BA5" w:rsidP="00151EF3">
                      <w:pPr>
                        <w:pStyle w:val="ListParagraph"/>
                        <w:numPr>
                          <w:ilvl w:val="0"/>
                          <w:numId w:val="58"/>
                        </w:numPr>
                        <w:rPr>
                          <w:i/>
                        </w:rPr>
                      </w:pPr>
                      <w:r w:rsidRPr="007511D5">
                        <w:rPr>
                          <w:i/>
                        </w:rPr>
                        <w:t>directly or indirectly holding 25% or more of the shares</w:t>
                      </w:r>
                    </w:p>
                    <w:p w14:paraId="58F33464" w14:textId="77777777" w:rsidR="00F82BA5" w:rsidRPr="007511D5" w:rsidRDefault="00F82BA5" w:rsidP="00151EF3">
                      <w:pPr>
                        <w:pStyle w:val="ListParagraph"/>
                        <w:numPr>
                          <w:ilvl w:val="0"/>
                          <w:numId w:val="58"/>
                        </w:numPr>
                        <w:rPr>
                          <w:i/>
                        </w:rPr>
                      </w:pPr>
                      <w:r w:rsidRPr="007511D5">
                        <w:rPr>
                          <w:i/>
                        </w:rPr>
                        <w:t>directly or indirectly holding 25% or more of the voting rights</w:t>
                      </w:r>
                    </w:p>
                    <w:p w14:paraId="052DCB8E" w14:textId="77777777" w:rsidR="00F82BA5" w:rsidRPr="007511D5" w:rsidRDefault="00F82BA5" w:rsidP="00151EF3">
                      <w:pPr>
                        <w:pStyle w:val="ListParagraph"/>
                        <w:numPr>
                          <w:ilvl w:val="0"/>
                          <w:numId w:val="58"/>
                        </w:numPr>
                        <w:rPr>
                          <w:i/>
                        </w:rPr>
                      </w:pPr>
                      <w:r w:rsidRPr="007511D5">
                        <w:rPr>
                          <w:i/>
                        </w:rPr>
                        <w:t>directly or indirectly having the right to appoint a majority of the board of directors or equivalent governing body of the Bidder</w:t>
                      </w:r>
                    </w:p>
                    <w:p w14:paraId="48E6B74A" w14:textId="77777777" w:rsidR="00F82BA5" w:rsidRPr="007511D5" w:rsidRDefault="00F82BA5" w:rsidP="005A6A6A">
                      <w:pPr>
                        <w:rPr>
                          <w:i/>
                        </w:rPr>
                      </w:pPr>
                    </w:p>
                  </w:txbxContent>
                </v:textbox>
                <w10:wrap type="topAndBottom"/>
              </v:shape>
            </w:pict>
          </mc:Fallback>
        </mc:AlternateContent>
      </w:r>
      <w:r w:rsidRPr="00465C52">
        <w:rPr>
          <w:color w:val="0D0D0D" w:themeColor="text1" w:themeTint="F2"/>
        </w:rPr>
        <w:t>Beneficial Ownership Disclosure Form</w:t>
      </w:r>
      <w:bookmarkEnd w:id="997"/>
      <w:r w:rsidRPr="00465C52">
        <w:rPr>
          <w:color w:val="0D0D0D" w:themeColor="text1" w:themeTint="F2"/>
        </w:rPr>
        <w:t xml:space="preserve"> </w:t>
      </w:r>
    </w:p>
    <w:p w14:paraId="48983EBF" w14:textId="77777777" w:rsidR="005A6A6A" w:rsidRPr="00465C52" w:rsidRDefault="005A6A6A" w:rsidP="00347DB2">
      <w:pPr>
        <w:tabs>
          <w:tab w:val="right" w:pos="9000"/>
        </w:tabs>
        <w:contextualSpacing/>
        <w:rPr>
          <w:b/>
          <w:color w:val="0D0D0D" w:themeColor="text1" w:themeTint="F2"/>
        </w:rPr>
      </w:pPr>
    </w:p>
    <w:p w14:paraId="13ABF364" w14:textId="77777777" w:rsidR="005A6A6A" w:rsidRPr="00465C52" w:rsidRDefault="005A6A6A" w:rsidP="00347DB2">
      <w:pPr>
        <w:tabs>
          <w:tab w:val="right" w:pos="9000"/>
        </w:tabs>
        <w:contextualSpacing/>
        <w:rPr>
          <w:color w:val="0D0D0D" w:themeColor="text1" w:themeTint="F2"/>
        </w:rPr>
      </w:pPr>
      <w:r w:rsidRPr="00465C52">
        <w:rPr>
          <w:b/>
          <w:color w:val="0D0D0D" w:themeColor="text1" w:themeTint="F2"/>
        </w:rPr>
        <w:t>RFB No.:</w:t>
      </w:r>
      <w:r w:rsidRPr="00465C52">
        <w:rPr>
          <w:color w:val="0D0D0D" w:themeColor="text1" w:themeTint="F2"/>
        </w:rPr>
        <w:t xml:space="preserve"> [</w:t>
      </w:r>
      <w:r w:rsidRPr="00465C52">
        <w:rPr>
          <w:i/>
          <w:color w:val="0D0D0D" w:themeColor="text1" w:themeTint="F2"/>
        </w:rPr>
        <w:t>insert number of RFB process</w:t>
      </w:r>
      <w:r w:rsidRPr="00465C52">
        <w:rPr>
          <w:color w:val="0D0D0D" w:themeColor="text1" w:themeTint="F2"/>
        </w:rPr>
        <w:t>]</w:t>
      </w:r>
    </w:p>
    <w:p w14:paraId="46A4FA2D" w14:textId="77777777" w:rsidR="005A6A6A" w:rsidRPr="00465C52" w:rsidRDefault="005A6A6A" w:rsidP="00347DB2">
      <w:pPr>
        <w:tabs>
          <w:tab w:val="right" w:pos="9000"/>
        </w:tabs>
        <w:contextualSpacing/>
        <w:rPr>
          <w:color w:val="0D0D0D" w:themeColor="text1" w:themeTint="F2"/>
        </w:rPr>
      </w:pPr>
      <w:r w:rsidRPr="00465C52">
        <w:rPr>
          <w:b/>
          <w:color w:val="0D0D0D" w:themeColor="text1" w:themeTint="F2"/>
        </w:rPr>
        <w:t>Request for Bid No</w:t>
      </w:r>
      <w:r w:rsidRPr="00465C52">
        <w:rPr>
          <w:color w:val="0D0D0D" w:themeColor="text1" w:themeTint="F2"/>
        </w:rPr>
        <w:t>.: [</w:t>
      </w:r>
      <w:r w:rsidRPr="00465C52">
        <w:rPr>
          <w:i/>
          <w:color w:val="0D0D0D" w:themeColor="text1" w:themeTint="F2"/>
        </w:rPr>
        <w:t>insert identification</w:t>
      </w:r>
      <w:r w:rsidRPr="00465C52">
        <w:rPr>
          <w:color w:val="0D0D0D" w:themeColor="text1" w:themeTint="F2"/>
        </w:rPr>
        <w:t>]</w:t>
      </w:r>
    </w:p>
    <w:p w14:paraId="421E68B0" w14:textId="77777777" w:rsidR="005A6A6A" w:rsidRPr="00465C52" w:rsidRDefault="005A6A6A" w:rsidP="00347DB2">
      <w:pPr>
        <w:tabs>
          <w:tab w:val="right" w:pos="9000"/>
        </w:tabs>
        <w:contextualSpacing/>
        <w:rPr>
          <w:color w:val="0D0D0D" w:themeColor="text1" w:themeTint="F2"/>
        </w:rPr>
      </w:pPr>
    </w:p>
    <w:p w14:paraId="23A307B3" w14:textId="77777777" w:rsidR="005A6A6A" w:rsidRPr="00465C52" w:rsidRDefault="005A6A6A" w:rsidP="00347DB2">
      <w:pPr>
        <w:contextualSpacing/>
        <w:rPr>
          <w:b/>
          <w:color w:val="0D0D0D" w:themeColor="text1" w:themeTint="F2"/>
        </w:rPr>
      </w:pPr>
      <w:r w:rsidRPr="00465C52">
        <w:rPr>
          <w:color w:val="0D0D0D" w:themeColor="text1" w:themeTint="F2"/>
        </w:rPr>
        <w:t xml:space="preserve">To: </w:t>
      </w:r>
      <w:r w:rsidRPr="00465C52">
        <w:rPr>
          <w:b/>
          <w:color w:val="0D0D0D" w:themeColor="text1" w:themeTint="F2"/>
        </w:rPr>
        <w:t>[</w:t>
      </w:r>
      <w:r w:rsidRPr="00465C52">
        <w:rPr>
          <w:b/>
          <w:i/>
          <w:color w:val="0D0D0D" w:themeColor="text1" w:themeTint="F2"/>
        </w:rPr>
        <w:t>insert complete name of Employer</w:t>
      </w:r>
      <w:r w:rsidRPr="00465C52">
        <w:rPr>
          <w:b/>
          <w:color w:val="0D0D0D" w:themeColor="text1" w:themeTint="F2"/>
        </w:rPr>
        <w:t>]</w:t>
      </w:r>
    </w:p>
    <w:p w14:paraId="406B16C0" w14:textId="77777777" w:rsidR="005A6A6A" w:rsidRPr="00465C52" w:rsidRDefault="005A6A6A" w:rsidP="00347DB2">
      <w:pPr>
        <w:tabs>
          <w:tab w:val="right" w:pos="9000"/>
        </w:tabs>
        <w:contextualSpacing/>
        <w:rPr>
          <w:color w:val="0D0D0D" w:themeColor="text1" w:themeTint="F2"/>
        </w:rPr>
      </w:pPr>
    </w:p>
    <w:p w14:paraId="67548A7B" w14:textId="77777777" w:rsidR="005A6A6A" w:rsidRPr="00465C52" w:rsidRDefault="005A6A6A" w:rsidP="00347DB2">
      <w:pPr>
        <w:tabs>
          <w:tab w:val="right" w:pos="9000"/>
        </w:tabs>
        <w:contextualSpacing/>
        <w:rPr>
          <w:i/>
          <w:color w:val="0D0D0D" w:themeColor="text1" w:themeTint="F2"/>
        </w:rPr>
      </w:pPr>
      <w:r w:rsidRPr="00465C52">
        <w:rPr>
          <w:color w:val="0D0D0D" w:themeColor="text1" w:themeTint="F2"/>
        </w:rPr>
        <w:t xml:space="preserve">In response to your request in the Letter of Acceptance </w:t>
      </w:r>
      <w:r w:rsidRPr="00465C52">
        <w:rPr>
          <w:i/>
          <w:color w:val="0D0D0D" w:themeColor="text1" w:themeTint="F2"/>
        </w:rPr>
        <w:t>dated [insert date of letter of Acceptance]</w:t>
      </w:r>
      <w:r w:rsidRPr="00465C52">
        <w:rPr>
          <w:color w:val="0D0D0D" w:themeColor="text1" w:themeTint="F2"/>
        </w:rPr>
        <w:t xml:space="preserve"> to furnish additional information on beneficial ownership: </w:t>
      </w:r>
      <w:r w:rsidRPr="00465C52">
        <w:rPr>
          <w:i/>
          <w:color w:val="0D0D0D" w:themeColor="text1" w:themeTint="F2"/>
        </w:rPr>
        <w:t xml:space="preserve">[select one option as applicable and delete the options that are not applicable] </w:t>
      </w:r>
    </w:p>
    <w:p w14:paraId="31517C82" w14:textId="77777777" w:rsidR="005A6A6A" w:rsidRPr="00465C52" w:rsidRDefault="005A6A6A" w:rsidP="00347DB2">
      <w:pPr>
        <w:tabs>
          <w:tab w:val="right" w:pos="9000"/>
        </w:tabs>
        <w:contextualSpacing/>
        <w:rPr>
          <w:i/>
          <w:color w:val="0D0D0D" w:themeColor="text1" w:themeTint="F2"/>
        </w:rPr>
      </w:pPr>
    </w:p>
    <w:p w14:paraId="1E224951" w14:textId="77777777" w:rsidR="005A6A6A" w:rsidRPr="00465C52" w:rsidRDefault="005A6A6A" w:rsidP="00347DB2">
      <w:pPr>
        <w:tabs>
          <w:tab w:val="right" w:pos="9000"/>
        </w:tabs>
        <w:contextualSpacing/>
        <w:rPr>
          <w:color w:val="0D0D0D" w:themeColor="text1" w:themeTint="F2"/>
        </w:rPr>
      </w:pPr>
      <w:r w:rsidRPr="00465C52">
        <w:rPr>
          <w:color w:val="0D0D0D" w:themeColor="text1" w:themeTint="F2"/>
        </w:rPr>
        <w:t>(</w:t>
      </w:r>
      <w:proofErr w:type="spellStart"/>
      <w:r w:rsidRPr="00465C52">
        <w:rPr>
          <w:color w:val="0D0D0D" w:themeColor="text1" w:themeTint="F2"/>
        </w:rPr>
        <w:t>i</w:t>
      </w:r>
      <w:proofErr w:type="spellEnd"/>
      <w:r w:rsidRPr="00465C52">
        <w:rPr>
          <w:color w:val="0D0D0D" w:themeColor="text1" w:themeTint="F2"/>
        </w:rPr>
        <w:t xml:space="preserve">) we hereby provide the following beneficial ownership information.  </w:t>
      </w:r>
    </w:p>
    <w:p w14:paraId="246363D9" w14:textId="77777777" w:rsidR="005A6A6A" w:rsidRPr="00465C52" w:rsidRDefault="005A6A6A" w:rsidP="00347DB2">
      <w:pPr>
        <w:contextualSpacing/>
        <w:rPr>
          <w:color w:val="0D0D0D" w:themeColor="text1" w:themeTint="F2"/>
        </w:rPr>
      </w:pPr>
    </w:p>
    <w:p w14:paraId="13FA30E2" w14:textId="77777777" w:rsidR="005A6A6A" w:rsidRPr="00465C52" w:rsidRDefault="005A6A6A" w:rsidP="00347DB2">
      <w:pPr>
        <w:contextualSpacing/>
        <w:rPr>
          <w:b/>
          <w:color w:val="0D0D0D" w:themeColor="text1" w:themeTint="F2"/>
        </w:rPr>
      </w:pPr>
      <w:r w:rsidRPr="00465C52">
        <w:rPr>
          <w:b/>
          <w:color w:val="0D0D0D" w:themeColor="text1" w:themeTint="F2"/>
        </w:rPr>
        <w:t xml:space="preserve">Details of beneficial ownership </w:t>
      </w:r>
    </w:p>
    <w:tbl>
      <w:tblPr>
        <w:tblW w:w="9004" w:type="dxa"/>
        <w:tblInd w:w="14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251"/>
        <w:gridCol w:w="2377"/>
        <w:gridCol w:w="2124"/>
        <w:gridCol w:w="2252"/>
      </w:tblGrid>
      <w:tr w:rsidR="0016255D" w:rsidRPr="00465C52" w14:paraId="1A0E33AB" w14:textId="77777777" w:rsidTr="005A6A6A">
        <w:trPr>
          <w:trHeight w:val="415"/>
        </w:trPr>
        <w:tc>
          <w:tcPr>
            <w:tcW w:w="2251" w:type="dxa"/>
          </w:tcPr>
          <w:p w14:paraId="003218A9" w14:textId="77777777" w:rsidR="005A6A6A" w:rsidRPr="00465C52" w:rsidRDefault="005A6A6A" w:rsidP="00347DB2">
            <w:pPr>
              <w:pStyle w:val="BodyText"/>
              <w:spacing w:before="40" w:after="160"/>
              <w:contextualSpacing/>
              <w:jc w:val="center"/>
              <w:rPr>
                <w:rFonts w:ascii="Times New Roman" w:hAnsi="Times New Roman" w:cs="Times New Roman"/>
                <w:color w:val="0D0D0D" w:themeColor="text1" w:themeTint="F2"/>
                <w:sz w:val="24"/>
              </w:rPr>
            </w:pPr>
            <w:r w:rsidRPr="00465C52">
              <w:rPr>
                <w:rFonts w:ascii="Times New Roman" w:hAnsi="Times New Roman" w:cs="Times New Roman"/>
                <w:color w:val="0D0D0D" w:themeColor="text1" w:themeTint="F2"/>
                <w:sz w:val="24"/>
              </w:rPr>
              <w:t>Identity of Beneficial Owner</w:t>
            </w:r>
          </w:p>
          <w:p w14:paraId="1CE8B49C" w14:textId="77777777" w:rsidR="005A6A6A" w:rsidRPr="00465C52" w:rsidRDefault="005A6A6A" w:rsidP="00347DB2">
            <w:pPr>
              <w:pStyle w:val="BodyText"/>
              <w:spacing w:before="40" w:after="160"/>
              <w:contextualSpacing/>
              <w:jc w:val="center"/>
              <w:rPr>
                <w:rFonts w:ascii="Times New Roman" w:hAnsi="Times New Roman" w:cs="Times New Roman"/>
                <w:i/>
                <w:color w:val="0D0D0D" w:themeColor="text1" w:themeTint="F2"/>
                <w:sz w:val="24"/>
              </w:rPr>
            </w:pPr>
          </w:p>
        </w:tc>
        <w:tc>
          <w:tcPr>
            <w:tcW w:w="2377" w:type="dxa"/>
          </w:tcPr>
          <w:p w14:paraId="26657468" w14:textId="77777777" w:rsidR="005A6A6A" w:rsidRPr="00465C52" w:rsidRDefault="005A6A6A" w:rsidP="00347DB2">
            <w:pPr>
              <w:pStyle w:val="BodyText"/>
              <w:spacing w:before="40" w:after="160"/>
              <w:contextualSpacing/>
              <w:jc w:val="center"/>
              <w:rPr>
                <w:rFonts w:ascii="Times New Roman" w:hAnsi="Times New Roman" w:cs="Times New Roman"/>
                <w:color w:val="0D0D0D" w:themeColor="text1" w:themeTint="F2"/>
                <w:sz w:val="24"/>
              </w:rPr>
            </w:pPr>
            <w:r w:rsidRPr="00465C52">
              <w:rPr>
                <w:rFonts w:ascii="Times New Roman" w:hAnsi="Times New Roman" w:cs="Times New Roman"/>
                <w:color w:val="0D0D0D" w:themeColor="text1" w:themeTint="F2"/>
                <w:sz w:val="24"/>
              </w:rPr>
              <w:t>Directly or indirectly holding 25% or more of the shares</w:t>
            </w:r>
          </w:p>
          <w:p w14:paraId="1D2F7055" w14:textId="77777777" w:rsidR="005A6A6A" w:rsidRPr="00465C52" w:rsidRDefault="005A6A6A" w:rsidP="00347DB2">
            <w:pPr>
              <w:pStyle w:val="BodyText"/>
              <w:spacing w:before="40" w:after="160"/>
              <w:contextualSpacing/>
              <w:jc w:val="center"/>
              <w:rPr>
                <w:rFonts w:ascii="Times New Roman" w:hAnsi="Times New Roman" w:cs="Times New Roman"/>
                <w:color w:val="0D0D0D" w:themeColor="text1" w:themeTint="F2"/>
                <w:sz w:val="24"/>
              </w:rPr>
            </w:pPr>
            <w:r w:rsidRPr="00465C52">
              <w:rPr>
                <w:rFonts w:ascii="Times New Roman" w:hAnsi="Times New Roman" w:cs="Times New Roman"/>
                <w:color w:val="0D0D0D" w:themeColor="text1" w:themeTint="F2"/>
                <w:sz w:val="24"/>
              </w:rPr>
              <w:t>(Yes / No)</w:t>
            </w:r>
          </w:p>
          <w:p w14:paraId="3FF52959" w14:textId="77777777" w:rsidR="005A6A6A" w:rsidRPr="00465C52" w:rsidRDefault="005A6A6A" w:rsidP="00347DB2">
            <w:pPr>
              <w:pStyle w:val="BodyText"/>
              <w:spacing w:before="40" w:after="160"/>
              <w:contextualSpacing/>
              <w:jc w:val="center"/>
              <w:rPr>
                <w:rFonts w:ascii="Times New Roman" w:hAnsi="Times New Roman" w:cs="Times New Roman"/>
                <w:i/>
                <w:color w:val="0D0D0D" w:themeColor="text1" w:themeTint="F2"/>
                <w:sz w:val="24"/>
              </w:rPr>
            </w:pPr>
          </w:p>
        </w:tc>
        <w:tc>
          <w:tcPr>
            <w:tcW w:w="2124" w:type="dxa"/>
          </w:tcPr>
          <w:p w14:paraId="3B400536" w14:textId="77777777" w:rsidR="005A6A6A" w:rsidRPr="00465C52" w:rsidRDefault="005A6A6A" w:rsidP="00347DB2">
            <w:pPr>
              <w:pStyle w:val="BodyText"/>
              <w:spacing w:before="40" w:after="160"/>
              <w:contextualSpacing/>
              <w:jc w:val="center"/>
              <w:rPr>
                <w:rFonts w:ascii="Times New Roman" w:hAnsi="Times New Roman" w:cs="Times New Roman"/>
                <w:color w:val="0D0D0D" w:themeColor="text1" w:themeTint="F2"/>
                <w:sz w:val="24"/>
              </w:rPr>
            </w:pPr>
            <w:r w:rsidRPr="00465C52">
              <w:rPr>
                <w:rFonts w:ascii="Times New Roman" w:hAnsi="Times New Roman" w:cs="Times New Roman"/>
                <w:color w:val="0D0D0D" w:themeColor="text1" w:themeTint="F2"/>
                <w:sz w:val="24"/>
              </w:rPr>
              <w:t>Directly or indirectly holding 25 % or more of the Voting Rights</w:t>
            </w:r>
          </w:p>
          <w:p w14:paraId="2214C634" w14:textId="77777777" w:rsidR="005A6A6A" w:rsidRPr="00465C52" w:rsidRDefault="005A6A6A" w:rsidP="00347DB2">
            <w:pPr>
              <w:pStyle w:val="BodyText"/>
              <w:spacing w:before="40" w:after="160"/>
              <w:contextualSpacing/>
              <w:jc w:val="center"/>
              <w:rPr>
                <w:rFonts w:ascii="Times New Roman" w:hAnsi="Times New Roman" w:cs="Times New Roman"/>
                <w:color w:val="0D0D0D" w:themeColor="text1" w:themeTint="F2"/>
                <w:sz w:val="24"/>
              </w:rPr>
            </w:pPr>
            <w:r w:rsidRPr="00465C52">
              <w:rPr>
                <w:rFonts w:ascii="Times New Roman" w:hAnsi="Times New Roman" w:cs="Times New Roman"/>
                <w:color w:val="0D0D0D" w:themeColor="text1" w:themeTint="F2"/>
                <w:sz w:val="24"/>
              </w:rPr>
              <w:t>(Yes / No)</w:t>
            </w:r>
          </w:p>
          <w:p w14:paraId="12048DB6" w14:textId="77777777" w:rsidR="005A6A6A" w:rsidRPr="00465C52" w:rsidRDefault="005A6A6A" w:rsidP="00347DB2">
            <w:pPr>
              <w:pStyle w:val="BodyText"/>
              <w:spacing w:before="40" w:after="160"/>
              <w:contextualSpacing/>
              <w:jc w:val="center"/>
              <w:rPr>
                <w:rFonts w:ascii="Times New Roman" w:hAnsi="Times New Roman" w:cs="Times New Roman"/>
                <w:color w:val="0D0D0D" w:themeColor="text1" w:themeTint="F2"/>
                <w:sz w:val="24"/>
              </w:rPr>
            </w:pPr>
          </w:p>
        </w:tc>
        <w:tc>
          <w:tcPr>
            <w:tcW w:w="2252" w:type="dxa"/>
          </w:tcPr>
          <w:p w14:paraId="53BD4A45" w14:textId="77777777" w:rsidR="005A6A6A" w:rsidRPr="00465C52" w:rsidRDefault="005A6A6A" w:rsidP="00347DB2">
            <w:pPr>
              <w:pStyle w:val="BodyText"/>
              <w:spacing w:before="40" w:after="160"/>
              <w:contextualSpacing/>
              <w:jc w:val="center"/>
              <w:rPr>
                <w:rFonts w:ascii="Times New Roman" w:hAnsi="Times New Roman" w:cs="Times New Roman"/>
                <w:color w:val="0D0D0D" w:themeColor="text1" w:themeTint="F2"/>
                <w:sz w:val="24"/>
              </w:rPr>
            </w:pPr>
            <w:r w:rsidRPr="00465C52">
              <w:rPr>
                <w:rFonts w:ascii="Times New Roman" w:hAnsi="Times New Roman" w:cs="Times New Roman"/>
                <w:color w:val="0D0D0D" w:themeColor="text1" w:themeTint="F2"/>
                <w:sz w:val="24"/>
              </w:rPr>
              <w:t xml:space="preserve">Directly or indirectly having the right to appoint </w:t>
            </w:r>
            <w:proofErr w:type="gramStart"/>
            <w:r w:rsidRPr="00465C52">
              <w:rPr>
                <w:rFonts w:ascii="Times New Roman" w:hAnsi="Times New Roman" w:cs="Times New Roman"/>
                <w:color w:val="0D0D0D" w:themeColor="text1" w:themeTint="F2"/>
                <w:sz w:val="24"/>
              </w:rPr>
              <w:t>a majority of</w:t>
            </w:r>
            <w:proofErr w:type="gramEnd"/>
            <w:r w:rsidRPr="00465C52">
              <w:rPr>
                <w:rFonts w:ascii="Times New Roman" w:hAnsi="Times New Roman" w:cs="Times New Roman"/>
                <w:color w:val="0D0D0D" w:themeColor="text1" w:themeTint="F2"/>
                <w:sz w:val="24"/>
              </w:rPr>
              <w:t xml:space="preserve"> the board of </w:t>
            </w:r>
            <w:proofErr w:type="gramStart"/>
            <w:r w:rsidRPr="00465C52">
              <w:rPr>
                <w:rFonts w:ascii="Times New Roman" w:hAnsi="Times New Roman" w:cs="Times New Roman"/>
                <w:color w:val="0D0D0D" w:themeColor="text1" w:themeTint="F2"/>
                <w:sz w:val="24"/>
              </w:rPr>
              <w:t>the directors</w:t>
            </w:r>
            <w:proofErr w:type="gramEnd"/>
            <w:r w:rsidRPr="00465C52">
              <w:rPr>
                <w:rFonts w:ascii="Times New Roman" w:hAnsi="Times New Roman" w:cs="Times New Roman"/>
                <w:color w:val="0D0D0D" w:themeColor="text1" w:themeTint="F2"/>
                <w:sz w:val="24"/>
              </w:rPr>
              <w:t xml:space="preserve"> or an equivalent governing body of the Bidder</w:t>
            </w:r>
          </w:p>
          <w:p w14:paraId="1FD71A07" w14:textId="77777777" w:rsidR="005A6A6A" w:rsidRPr="00465C52" w:rsidRDefault="005A6A6A" w:rsidP="00347DB2">
            <w:pPr>
              <w:pStyle w:val="BodyText"/>
              <w:spacing w:before="40" w:after="160"/>
              <w:contextualSpacing/>
              <w:jc w:val="center"/>
              <w:rPr>
                <w:rFonts w:ascii="Times New Roman" w:hAnsi="Times New Roman" w:cs="Times New Roman"/>
                <w:color w:val="0D0D0D" w:themeColor="text1" w:themeTint="F2"/>
                <w:sz w:val="24"/>
              </w:rPr>
            </w:pPr>
            <w:r w:rsidRPr="00465C52">
              <w:rPr>
                <w:rFonts w:ascii="Times New Roman" w:hAnsi="Times New Roman" w:cs="Times New Roman"/>
                <w:color w:val="0D0D0D" w:themeColor="text1" w:themeTint="F2"/>
                <w:sz w:val="24"/>
              </w:rPr>
              <w:t>(Yes / No)</w:t>
            </w:r>
          </w:p>
        </w:tc>
      </w:tr>
      <w:tr w:rsidR="005A6A6A" w:rsidRPr="00465C52" w14:paraId="666BAF93" w14:textId="77777777" w:rsidTr="005A6A6A">
        <w:trPr>
          <w:trHeight w:val="415"/>
        </w:trPr>
        <w:tc>
          <w:tcPr>
            <w:tcW w:w="2251" w:type="dxa"/>
          </w:tcPr>
          <w:p w14:paraId="2DE0F8A5" w14:textId="77777777" w:rsidR="005A6A6A" w:rsidRPr="00465C52" w:rsidRDefault="005A6A6A" w:rsidP="00347DB2">
            <w:pPr>
              <w:pStyle w:val="BodyText"/>
              <w:spacing w:before="40" w:after="160"/>
              <w:contextualSpacing/>
              <w:rPr>
                <w:rFonts w:ascii="Times New Roman" w:hAnsi="Times New Roman" w:cs="Times New Roman"/>
                <w:color w:val="0D0D0D" w:themeColor="text1" w:themeTint="F2"/>
                <w:sz w:val="24"/>
              </w:rPr>
            </w:pPr>
            <w:r w:rsidRPr="00465C52">
              <w:rPr>
                <w:rFonts w:ascii="Times New Roman" w:hAnsi="Times New Roman" w:cs="Times New Roman"/>
                <w:i/>
                <w:color w:val="0D0D0D" w:themeColor="text1" w:themeTint="F2"/>
                <w:sz w:val="24"/>
              </w:rPr>
              <w:t>[include full name (last, middle, first), nationality, country of residence]</w:t>
            </w:r>
          </w:p>
        </w:tc>
        <w:tc>
          <w:tcPr>
            <w:tcW w:w="2377" w:type="dxa"/>
          </w:tcPr>
          <w:p w14:paraId="2AAF9D65" w14:textId="77777777" w:rsidR="005A6A6A" w:rsidRPr="00465C52" w:rsidRDefault="005A6A6A" w:rsidP="00347DB2">
            <w:pPr>
              <w:pStyle w:val="BodyText"/>
              <w:spacing w:before="40" w:after="160"/>
              <w:contextualSpacing/>
              <w:jc w:val="center"/>
              <w:rPr>
                <w:rFonts w:ascii="Times New Roman" w:hAnsi="Times New Roman" w:cs="Times New Roman"/>
                <w:color w:val="0D0D0D" w:themeColor="text1" w:themeTint="F2"/>
                <w:sz w:val="24"/>
              </w:rPr>
            </w:pPr>
          </w:p>
        </w:tc>
        <w:tc>
          <w:tcPr>
            <w:tcW w:w="2124" w:type="dxa"/>
          </w:tcPr>
          <w:p w14:paraId="2E360229" w14:textId="77777777" w:rsidR="005A6A6A" w:rsidRPr="00465C52" w:rsidRDefault="005A6A6A" w:rsidP="00347DB2">
            <w:pPr>
              <w:pStyle w:val="BodyText"/>
              <w:spacing w:before="40" w:after="160"/>
              <w:contextualSpacing/>
              <w:rPr>
                <w:rFonts w:ascii="Times New Roman" w:hAnsi="Times New Roman" w:cs="Times New Roman"/>
                <w:color w:val="0D0D0D" w:themeColor="text1" w:themeTint="F2"/>
                <w:sz w:val="24"/>
              </w:rPr>
            </w:pPr>
          </w:p>
        </w:tc>
        <w:tc>
          <w:tcPr>
            <w:tcW w:w="2252" w:type="dxa"/>
          </w:tcPr>
          <w:p w14:paraId="68FDA9E5" w14:textId="77777777" w:rsidR="005A6A6A" w:rsidRPr="00465C52" w:rsidRDefault="005A6A6A" w:rsidP="00347DB2">
            <w:pPr>
              <w:pStyle w:val="BodyText"/>
              <w:spacing w:before="40" w:after="160"/>
              <w:contextualSpacing/>
              <w:rPr>
                <w:rFonts w:ascii="Times New Roman" w:hAnsi="Times New Roman" w:cs="Times New Roman"/>
                <w:color w:val="0D0D0D" w:themeColor="text1" w:themeTint="F2"/>
                <w:sz w:val="24"/>
              </w:rPr>
            </w:pPr>
          </w:p>
        </w:tc>
      </w:tr>
    </w:tbl>
    <w:p w14:paraId="4C3B7E22" w14:textId="77777777" w:rsidR="005A6A6A" w:rsidRPr="00465C52" w:rsidRDefault="005A6A6A" w:rsidP="00347DB2">
      <w:pPr>
        <w:contextualSpacing/>
        <w:rPr>
          <w:color w:val="0D0D0D" w:themeColor="text1" w:themeTint="F2"/>
        </w:rPr>
      </w:pPr>
    </w:p>
    <w:p w14:paraId="2162AF20" w14:textId="77777777" w:rsidR="005A6A6A" w:rsidRPr="00465C52" w:rsidRDefault="005A6A6A" w:rsidP="00347DB2">
      <w:pPr>
        <w:contextualSpacing/>
        <w:rPr>
          <w:b/>
          <w:i/>
          <w:color w:val="0D0D0D" w:themeColor="text1" w:themeTint="F2"/>
        </w:rPr>
      </w:pPr>
      <w:r w:rsidRPr="00465C52">
        <w:rPr>
          <w:b/>
          <w:i/>
          <w:color w:val="0D0D0D" w:themeColor="text1" w:themeTint="F2"/>
        </w:rPr>
        <w:t>OR</w:t>
      </w:r>
    </w:p>
    <w:p w14:paraId="61E5311F" w14:textId="77777777" w:rsidR="005A6A6A" w:rsidRPr="00465C52" w:rsidRDefault="005A6A6A" w:rsidP="00347DB2">
      <w:pPr>
        <w:contextualSpacing/>
        <w:rPr>
          <w:i/>
          <w:color w:val="0D0D0D" w:themeColor="text1" w:themeTint="F2"/>
        </w:rPr>
      </w:pPr>
    </w:p>
    <w:p w14:paraId="309A4B94" w14:textId="77777777" w:rsidR="005A6A6A" w:rsidRPr="00465C52" w:rsidRDefault="005A6A6A" w:rsidP="00347DB2">
      <w:pPr>
        <w:contextualSpacing/>
        <w:rPr>
          <w:i/>
          <w:color w:val="0D0D0D" w:themeColor="text1" w:themeTint="F2"/>
        </w:rPr>
      </w:pPr>
      <w:r w:rsidRPr="00465C52">
        <w:rPr>
          <w:color w:val="0D0D0D" w:themeColor="text1" w:themeTint="F2"/>
        </w:rPr>
        <w:t xml:space="preserve">(ii) </w:t>
      </w:r>
      <w:r w:rsidRPr="00465C52">
        <w:rPr>
          <w:i/>
          <w:color w:val="0D0D0D" w:themeColor="text1" w:themeTint="F2"/>
        </w:rPr>
        <w:t xml:space="preserve">We declare that there is no Beneficial Owner meeting one or more of the following conditions: </w:t>
      </w:r>
    </w:p>
    <w:p w14:paraId="2A523406" w14:textId="77777777" w:rsidR="005A6A6A" w:rsidRPr="00465C52" w:rsidRDefault="005A6A6A" w:rsidP="00347DB2">
      <w:pPr>
        <w:contextualSpacing/>
        <w:rPr>
          <w:i/>
          <w:color w:val="0D0D0D" w:themeColor="text1" w:themeTint="F2"/>
        </w:rPr>
      </w:pPr>
    </w:p>
    <w:p w14:paraId="2EA29A0E" w14:textId="77777777" w:rsidR="005A6A6A" w:rsidRPr="00465C52" w:rsidRDefault="005A6A6A" w:rsidP="00151EF3">
      <w:pPr>
        <w:pStyle w:val="ListParagraph"/>
        <w:numPr>
          <w:ilvl w:val="0"/>
          <w:numId w:val="58"/>
        </w:numPr>
        <w:rPr>
          <w:color w:val="0D0D0D" w:themeColor="text1" w:themeTint="F2"/>
        </w:rPr>
      </w:pPr>
      <w:r w:rsidRPr="00465C52">
        <w:rPr>
          <w:color w:val="0D0D0D" w:themeColor="text1" w:themeTint="F2"/>
        </w:rPr>
        <w:t>directly or indirectly holding 25% or more of the shares</w:t>
      </w:r>
    </w:p>
    <w:p w14:paraId="2EFCD6B1" w14:textId="77777777" w:rsidR="005A6A6A" w:rsidRPr="00465C52" w:rsidRDefault="005A6A6A" w:rsidP="00151EF3">
      <w:pPr>
        <w:pStyle w:val="ListParagraph"/>
        <w:numPr>
          <w:ilvl w:val="0"/>
          <w:numId w:val="58"/>
        </w:numPr>
        <w:rPr>
          <w:color w:val="0D0D0D" w:themeColor="text1" w:themeTint="F2"/>
        </w:rPr>
      </w:pPr>
      <w:r w:rsidRPr="00465C52">
        <w:rPr>
          <w:color w:val="0D0D0D" w:themeColor="text1" w:themeTint="F2"/>
        </w:rPr>
        <w:lastRenderedPageBreak/>
        <w:t>directly or indirectly holding 25% or more of the voting rights</w:t>
      </w:r>
    </w:p>
    <w:p w14:paraId="34C50258" w14:textId="77777777" w:rsidR="005A6A6A" w:rsidRPr="00465C52" w:rsidRDefault="005A6A6A" w:rsidP="00151EF3">
      <w:pPr>
        <w:pStyle w:val="ListParagraph"/>
        <w:numPr>
          <w:ilvl w:val="0"/>
          <w:numId w:val="58"/>
        </w:numPr>
        <w:rPr>
          <w:color w:val="0D0D0D" w:themeColor="text1" w:themeTint="F2"/>
        </w:rPr>
      </w:pPr>
      <w:r w:rsidRPr="00465C52">
        <w:rPr>
          <w:color w:val="0D0D0D" w:themeColor="text1" w:themeTint="F2"/>
        </w:rPr>
        <w:t xml:space="preserve">directly or indirectly having the right to appoint </w:t>
      </w:r>
      <w:proofErr w:type="gramStart"/>
      <w:r w:rsidRPr="00465C52">
        <w:rPr>
          <w:color w:val="0D0D0D" w:themeColor="text1" w:themeTint="F2"/>
        </w:rPr>
        <w:t>a majority of</w:t>
      </w:r>
      <w:proofErr w:type="gramEnd"/>
      <w:r w:rsidRPr="00465C52">
        <w:rPr>
          <w:color w:val="0D0D0D" w:themeColor="text1" w:themeTint="F2"/>
        </w:rPr>
        <w:t xml:space="preserve"> the board of directors or equivalent governing body of the Bidder</w:t>
      </w:r>
    </w:p>
    <w:p w14:paraId="04F7ACBC" w14:textId="77777777" w:rsidR="005A6A6A" w:rsidRPr="00465C52" w:rsidRDefault="005A6A6A" w:rsidP="00347DB2">
      <w:pPr>
        <w:contextualSpacing/>
        <w:rPr>
          <w:i/>
          <w:color w:val="0D0D0D" w:themeColor="text1" w:themeTint="F2"/>
        </w:rPr>
      </w:pPr>
    </w:p>
    <w:p w14:paraId="2CAA55B4" w14:textId="77777777" w:rsidR="005A6A6A" w:rsidRPr="00465C52" w:rsidRDefault="005A6A6A" w:rsidP="00347DB2">
      <w:pPr>
        <w:contextualSpacing/>
        <w:rPr>
          <w:color w:val="0D0D0D" w:themeColor="text1" w:themeTint="F2"/>
        </w:rPr>
      </w:pPr>
    </w:p>
    <w:p w14:paraId="1DA6B714" w14:textId="77777777" w:rsidR="005A6A6A" w:rsidRPr="00465C52" w:rsidRDefault="005A6A6A" w:rsidP="00347DB2">
      <w:pPr>
        <w:contextualSpacing/>
        <w:rPr>
          <w:b/>
          <w:color w:val="0D0D0D" w:themeColor="text1" w:themeTint="F2"/>
        </w:rPr>
      </w:pPr>
      <w:r w:rsidRPr="00465C52">
        <w:rPr>
          <w:b/>
          <w:color w:val="0D0D0D" w:themeColor="text1" w:themeTint="F2"/>
        </w:rPr>
        <w:t xml:space="preserve">OR </w:t>
      </w:r>
    </w:p>
    <w:p w14:paraId="1FCA4831" w14:textId="77777777" w:rsidR="005A6A6A" w:rsidRPr="00465C52" w:rsidRDefault="005A6A6A" w:rsidP="00347DB2">
      <w:pPr>
        <w:contextualSpacing/>
        <w:rPr>
          <w:color w:val="0D0D0D" w:themeColor="text1" w:themeTint="F2"/>
        </w:rPr>
      </w:pPr>
    </w:p>
    <w:p w14:paraId="2E40560B" w14:textId="77777777" w:rsidR="005A6A6A" w:rsidRPr="00465C52" w:rsidRDefault="005A6A6A" w:rsidP="00347DB2">
      <w:pPr>
        <w:contextualSpacing/>
        <w:rPr>
          <w:i/>
          <w:color w:val="0D0D0D" w:themeColor="text1" w:themeTint="F2"/>
        </w:rPr>
      </w:pPr>
      <w:r w:rsidRPr="00465C52">
        <w:rPr>
          <w:i/>
          <w:color w:val="0D0D0D" w:themeColor="text1" w:themeTint="F2"/>
        </w:rPr>
        <w:t>(iii) We declare that we are unable to identify any Beneficial Owner meeting one or more of the following conditions. [If this option is selected, the Bidder shall provide explanation on why it is unable to identify any Beneficial Owner]</w:t>
      </w:r>
    </w:p>
    <w:p w14:paraId="7531C074" w14:textId="77777777" w:rsidR="005A6A6A" w:rsidRPr="00465C52" w:rsidRDefault="005A6A6A" w:rsidP="00151EF3">
      <w:pPr>
        <w:pStyle w:val="ListParagraph"/>
        <w:numPr>
          <w:ilvl w:val="0"/>
          <w:numId w:val="58"/>
        </w:numPr>
        <w:rPr>
          <w:color w:val="0D0D0D" w:themeColor="text1" w:themeTint="F2"/>
        </w:rPr>
      </w:pPr>
      <w:r w:rsidRPr="00465C52">
        <w:rPr>
          <w:color w:val="0D0D0D" w:themeColor="text1" w:themeTint="F2"/>
        </w:rPr>
        <w:t>directly or indirectly holding 25% or more of the shares</w:t>
      </w:r>
    </w:p>
    <w:p w14:paraId="10B127E4" w14:textId="77777777" w:rsidR="005A6A6A" w:rsidRPr="00465C52" w:rsidRDefault="005A6A6A" w:rsidP="00151EF3">
      <w:pPr>
        <w:pStyle w:val="ListParagraph"/>
        <w:numPr>
          <w:ilvl w:val="0"/>
          <w:numId w:val="58"/>
        </w:numPr>
        <w:rPr>
          <w:color w:val="0D0D0D" w:themeColor="text1" w:themeTint="F2"/>
        </w:rPr>
      </w:pPr>
      <w:r w:rsidRPr="00465C52">
        <w:rPr>
          <w:color w:val="0D0D0D" w:themeColor="text1" w:themeTint="F2"/>
        </w:rPr>
        <w:t>directly or indirectly holding 25% or more of the voting rights</w:t>
      </w:r>
    </w:p>
    <w:p w14:paraId="77541224" w14:textId="77777777" w:rsidR="005A6A6A" w:rsidRPr="00465C52" w:rsidRDefault="005A6A6A" w:rsidP="00151EF3">
      <w:pPr>
        <w:pStyle w:val="ListParagraph"/>
        <w:numPr>
          <w:ilvl w:val="0"/>
          <w:numId w:val="58"/>
        </w:numPr>
        <w:rPr>
          <w:color w:val="0D0D0D" w:themeColor="text1" w:themeTint="F2"/>
        </w:rPr>
      </w:pPr>
      <w:r w:rsidRPr="00465C52">
        <w:rPr>
          <w:color w:val="0D0D0D" w:themeColor="text1" w:themeTint="F2"/>
        </w:rPr>
        <w:t xml:space="preserve">directly or indirectly having the right to appoint </w:t>
      </w:r>
      <w:proofErr w:type="gramStart"/>
      <w:r w:rsidRPr="00465C52">
        <w:rPr>
          <w:color w:val="0D0D0D" w:themeColor="text1" w:themeTint="F2"/>
        </w:rPr>
        <w:t>a majority of</w:t>
      </w:r>
      <w:proofErr w:type="gramEnd"/>
      <w:r w:rsidRPr="00465C52">
        <w:rPr>
          <w:color w:val="0D0D0D" w:themeColor="text1" w:themeTint="F2"/>
        </w:rPr>
        <w:t xml:space="preserve"> the board of directors or equivalent governing body of the Bidder]”</w:t>
      </w:r>
    </w:p>
    <w:p w14:paraId="6F48F7BF" w14:textId="77777777" w:rsidR="005A6A6A" w:rsidRPr="00465C52" w:rsidRDefault="005A6A6A" w:rsidP="00347DB2">
      <w:pPr>
        <w:pStyle w:val="ListParagraph"/>
        <w:rPr>
          <w:color w:val="0D0D0D" w:themeColor="text1" w:themeTint="F2"/>
        </w:rPr>
      </w:pPr>
    </w:p>
    <w:p w14:paraId="5D554036" w14:textId="77777777" w:rsidR="005A6A6A" w:rsidRPr="00465C52" w:rsidRDefault="005A6A6A" w:rsidP="00347DB2">
      <w:pPr>
        <w:contextualSpacing/>
        <w:rPr>
          <w:color w:val="0D0D0D" w:themeColor="text1" w:themeTint="F2"/>
          <w:u w:val="single"/>
        </w:rPr>
      </w:pPr>
      <w:r w:rsidRPr="00465C52">
        <w:rPr>
          <w:b/>
          <w:color w:val="0D0D0D" w:themeColor="text1" w:themeTint="F2"/>
        </w:rPr>
        <w:t>Name of the Bidder</w:t>
      </w:r>
      <w:r w:rsidRPr="00465C52">
        <w:rPr>
          <w:color w:val="0D0D0D" w:themeColor="text1" w:themeTint="F2"/>
        </w:rPr>
        <w:t>:</w:t>
      </w:r>
      <w:r w:rsidRPr="00465C52">
        <w:rPr>
          <w:bCs/>
          <w:iCs/>
          <w:color w:val="0D0D0D" w:themeColor="text1" w:themeTint="F2"/>
        </w:rPr>
        <w:t xml:space="preserve"> *</w:t>
      </w:r>
      <w:r w:rsidRPr="00465C52">
        <w:rPr>
          <w:color w:val="0D0D0D" w:themeColor="text1" w:themeTint="F2"/>
          <w:u w:val="single"/>
        </w:rPr>
        <w:t>[</w:t>
      </w:r>
      <w:r w:rsidRPr="00465C52">
        <w:rPr>
          <w:i/>
          <w:color w:val="0D0D0D" w:themeColor="text1" w:themeTint="F2"/>
          <w:u w:val="single"/>
        </w:rPr>
        <w:t xml:space="preserve">insert complete name of the </w:t>
      </w:r>
      <w:proofErr w:type="gramStart"/>
      <w:r w:rsidRPr="00465C52">
        <w:rPr>
          <w:i/>
          <w:color w:val="0D0D0D" w:themeColor="text1" w:themeTint="F2"/>
          <w:u w:val="single"/>
        </w:rPr>
        <w:t>Bidder</w:t>
      </w:r>
      <w:r w:rsidRPr="00465C52">
        <w:rPr>
          <w:color w:val="0D0D0D" w:themeColor="text1" w:themeTint="F2"/>
          <w:u w:val="single"/>
        </w:rPr>
        <w:t>]_</w:t>
      </w:r>
      <w:proofErr w:type="gramEnd"/>
      <w:r w:rsidRPr="00465C52">
        <w:rPr>
          <w:color w:val="0D0D0D" w:themeColor="text1" w:themeTint="F2"/>
          <w:u w:val="single"/>
        </w:rPr>
        <w:t>________</w:t>
      </w:r>
    </w:p>
    <w:p w14:paraId="2A8D5220" w14:textId="77777777" w:rsidR="005A6A6A" w:rsidRPr="00465C52" w:rsidRDefault="005A6A6A" w:rsidP="00347DB2">
      <w:pPr>
        <w:contextualSpacing/>
        <w:rPr>
          <w:color w:val="0D0D0D" w:themeColor="text1" w:themeTint="F2"/>
        </w:rPr>
      </w:pPr>
    </w:p>
    <w:p w14:paraId="0A946ECB" w14:textId="77777777" w:rsidR="005A6A6A" w:rsidRPr="00465C52" w:rsidRDefault="005A6A6A" w:rsidP="00347DB2">
      <w:pPr>
        <w:contextualSpacing/>
        <w:rPr>
          <w:color w:val="0D0D0D" w:themeColor="text1" w:themeTint="F2"/>
          <w:u w:val="single"/>
        </w:rPr>
      </w:pPr>
      <w:r w:rsidRPr="00465C52">
        <w:rPr>
          <w:b/>
          <w:color w:val="0D0D0D" w:themeColor="text1" w:themeTint="F2"/>
        </w:rPr>
        <w:t>Name of the person duly authorized to sign the Bid on behalf of the Bidder</w:t>
      </w:r>
      <w:r w:rsidRPr="00465C52">
        <w:rPr>
          <w:color w:val="0D0D0D" w:themeColor="text1" w:themeTint="F2"/>
        </w:rPr>
        <w:t>:</w:t>
      </w:r>
      <w:r w:rsidRPr="00465C52">
        <w:rPr>
          <w:bCs/>
          <w:iCs/>
          <w:color w:val="0D0D0D" w:themeColor="text1" w:themeTint="F2"/>
        </w:rPr>
        <w:t xml:space="preserve"> **</w:t>
      </w:r>
      <w:r w:rsidRPr="00465C52">
        <w:rPr>
          <w:bCs/>
          <w:iCs/>
          <w:color w:val="0D0D0D" w:themeColor="text1" w:themeTint="F2"/>
          <w:u w:val="single"/>
        </w:rPr>
        <w:t>[</w:t>
      </w:r>
      <w:r w:rsidRPr="00465C52">
        <w:rPr>
          <w:bCs/>
          <w:i/>
          <w:iCs/>
          <w:color w:val="0D0D0D" w:themeColor="text1" w:themeTint="F2"/>
          <w:u w:val="single"/>
        </w:rPr>
        <w:t xml:space="preserve">insert complete name of person duly authorized to sign the </w:t>
      </w:r>
      <w:proofErr w:type="gramStart"/>
      <w:r w:rsidRPr="00465C52">
        <w:rPr>
          <w:bCs/>
          <w:i/>
          <w:iCs/>
          <w:color w:val="0D0D0D" w:themeColor="text1" w:themeTint="F2"/>
          <w:u w:val="single"/>
        </w:rPr>
        <w:t>Bid</w:t>
      </w:r>
      <w:r w:rsidRPr="00465C52">
        <w:rPr>
          <w:bCs/>
          <w:iCs/>
          <w:color w:val="0D0D0D" w:themeColor="text1" w:themeTint="F2"/>
          <w:u w:val="single"/>
        </w:rPr>
        <w:t>]_</w:t>
      </w:r>
      <w:proofErr w:type="gramEnd"/>
      <w:r w:rsidRPr="00465C52">
        <w:rPr>
          <w:bCs/>
          <w:iCs/>
          <w:color w:val="0D0D0D" w:themeColor="text1" w:themeTint="F2"/>
          <w:u w:val="single"/>
        </w:rPr>
        <w:t>__________</w:t>
      </w:r>
    </w:p>
    <w:p w14:paraId="7B6B1B10" w14:textId="77777777" w:rsidR="005A6A6A" w:rsidRPr="00465C52" w:rsidRDefault="005A6A6A" w:rsidP="00347DB2">
      <w:pPr>
        <w:contextualSpacing/>
        <w:rPr>
          <w:color w:val="0D0D0D" w:themeColor="text1" w:themeTint="F2"/>
        </w:rPr>
      </w:pPr>
    </w:p>
    <w:p w14:paraId="56FA334A" w14:textId="77777777" w:rsidR="005A6A6A" w:rsidRPr="00465C52" w:rsidRDefault="005A6A6A" w:rsidP="00347DB2">
      <w:pPr>
        <w:contextualSpacing/>
        <w:rPr>
          <w:color w:val="0D0D0D" w:themeColor="text1" w:themeTint="F2"/>
          <w:u w:val="single"/>
        </w:rPr>
      </w:pPr>
      <w:r w:rsidRPr="00465C52">
        <w:rPr>
          <w:b/>
          <w:color w:val="0D0D0D" w:themeColor="text1" w:themeTint="F2"/>
        </w:rPr>
        <w:t>Title of the person signing the Bid</w:t>
      </w:r>
      <w:r w:rsidRPr="00465C52">
        <w:rPr>
          <w:color w:val="0D0D0D" w:themeColor="text1" w:themeTint="F2"/>
        </w:rPr>
        <w:t xml:space="preserve">: </w:t>
      </w:r>
      <w:r w:rsidRPr="00465C52">
        <w:rPr>
          <w:color w:val="0D0D0D" w:themeColor="text1" w:themeTint="F2"/>
          <w:u w:val="single"/>
        </w:rPr>
        <w:t>[</w:t>
      </w:r>
      <w:r w:rsidRPr="00465C52">
        <w:rPr>
          <w:i/>
          <w:color w:val="0D0D0D" w:themeColor="text1" w:themeTint="F2"/>
          <w:u w:val="single"/>
        </w:rPr>
        <w:t xml:space="preserve">insert complete title of the person signing the </w:t>
      </w:r>
      <w:proofErr w:type="gramStart"/>
      <w:r w:rsidRPr="00465C52">
        <w:rPr>
          <w:i/>
          <w:color w:val="0D0D0D" w:themeColor="text1" w:themeTint="F2"/>
          <w:u w:val="single"/>
        </w:rPr>
        <w:t>Bid</w:t>
      </w:r>
      <w:r w:rsidRPr="00465C52">
        <w:rPr>
          <w:color w:val="0D0D0D" w:themeColor="text1" w:themeTint="F2"/>
          <w:u w:val="single"/>
        </w:rPr>
        <w:t>]_</w:t>
      </w:r>
      <w:proofErr w:type="gramEnd"/>
      <w:r w:rsidRPr="00465C52">
        <w:rPr>
          <w:color w:val="0D0D0D" w:themeColor="text1" w:themeTint="F2"/>
          <w:u w:val="single"/>
        </w:rPr>
        <w:t>_____</w:t>
      </w:r>
    </w:p>
    <w:p w14:paraId="578E8F19" w14:textId="77777777" w:rsidR="005A6A6A" w:rsidRPr="00465C52" w:rsidRDefault="005A6A6A" w:rsidP="00347DB2">
      <w:pPr>
        <w:contextualSpacing/>
        <w:rPr>
          <w:color w:val="0D0D0D" w:themeColor="text1" w:themeTint="F2"/>
        </w:rPr>
      </w:pPr>
    </w:p>
    <w:p w14:paraId="13149D88" w14:textId="77777777" w:rsidR="005A6A6A" w:rsidRPr="00465C52" w:rsidRDefault="005A6A6A" w:rsidP="00347DB2">
      <w:pPr>
        <w:contextualSpacing/>
        <w:rPr>
          <w:color w:val="0D0D0D" w:themeColor="text1" w:themeTint="F2"/>
          <w:u w:val="single"/>
        </w:rPr>
      </w:pPr>
      <w:r w:rsidRPr="00465C52">
        <w:rPr>
          <w:b/>
          <w:color w:val="0D0D0D" w:themeColor="text1" w:themeTint="F2"/>
        </w:rPr>
        <w:t>Signature of the person named above</w:t>
      </w:r>
      <w:r w:rsidRPr="00465C52">
        <w:rPr>
          <w:color w:val="0D0D0D" w:themeColor="text1" w:themeTint="F2"/>
        </w:rPr>
        <w:t xml:space="preserve">: </w:t>
      </w:r>
      <w:r w:rsidRPr="00465C52">
        <w:rPr>
          <w:color w:val="0D0D0D" w:themeColor="text1" w:themeTint="F2"/>
          <w:u w:val="single"/>
        </w:rPr>
        <w:t>[</w:t>
      </w:r>
      <w:r w:rsidRPr="00465C52">
        <w:rPr>
          <w:i/>
          <w:color w:val="0D0D0D" w:themeColor="text1" w:themeTint="F2"/>
          <w:u w:val="single"/>
        </w:rPr>
        <w:t xml:space="preserve">insert signature of person whose name and capacity are shown </w:t>
      </w:r>
      <w:proofErr w:type="gramStart"/>
      <w:r w:rsidRPr="00465C52">
        <w:rPr>
          <w:i/>
          <w:color w:val="0D0D0D" w:themeColor="text1" w:themeTint="F2"/>
          <w:u w:val="single"/>
        </w:rPr>
        <w:t>above</w:t>
      </w:r>
      <w:r w:rsidRPr="00465C52">
        <w:rPr>
          <w:color w:val="0D0D0D" w:themeColor="text1" w:themeTint="F2"/>
          <w:u w:val="single"/>
        </w:rPr>
        <w:t>]_</w:t>
      </w:r>
      <w:proofErr w:type="gramEnd"/>
      <w:r w:rsidRPr="00465C52">
        <w:rPr>
          <w:color w:val="0D0D0D" w:themeColor="text1" w:themeTint="F2"/>
          <w:u w:val="single"/>
        </w:rPr>
        <w:t>____</w:t>
      </w:r>
    </w:p>
    <w:p w14:paraId="18EC3004" w14:textId="77777777" w:rsidR="005A6A6A" w:rsidRPr="00465C52" w:rsidRDefault="005A6A6A" w:rsidP="00347DB2">
      <w:pPr>
        <w:contextualSpacing/>
        <w:rPr>
          <w:color w:val="0D0D0D" w:themeColor="text1" w:themeTint="F2"/>
        </w:rPr>
      </w:pPr>
    </w:p>
    <w:p w14:paraId="37FAD97A" w14:textId="77777777" w:rsidR="005A6A6A" w:rsidRPr="00465C52" w:rsidRDefault="005A6A6A" w:rsidP="00347DB2">
      <w:pPr>
        <w:contextualSpacing/>
        <w:rPr>
          <w:color w:val="0D0D0D" w:themeColor="text1" w:themeTint="F2"/>
          <w:u w:val="single"/>
        </w:rPr>
      </w:pPr>
      <w:r w:rsidRPr="00465C52">
        <w:rPr>
          <w:b/>
          <w:color w:val="0D0D0D" w:themeColor="text1" w:themeTint="F2"/>
        </w:rPr>
        <w:t>Date signed</w:t>
      </w:r>
      <w:r w:rsidRPr="00465C52">
        <w:rPr>
          <w:color w:val="0D0D0D" w:themeColor="text1" w:themeTint="F2"/>
        </w:rPr>
        <w:t xml:space="preserve"> </w:t>
      </w:r>
      <w:r w:rsidRPr="00465C52">
        <w:rPr>
          <w:color w:val="0D0D0D" w:themeColor="text1" w:themeTint="F2"/>
          <w:u w:val="single"/>
        </w:rPr>
        <w:t>[</w:t>
      </w:r>
      <w:r w:rsidRPr="00465C52">
        <w:rPr>
          <w:i/>
          <w:color w:val="0D0D0D" w:themeColor="text1" w:themeTint="F2"/>
          <w:u w:val="single"/>
        </w:rPr>
        <w:t>insert date of signing</w:t>
      </w:r>
      <w:r w:rsidRPr="00465C52">
        <w:rPr>
          <w:color w:val="0D0D0D" w:themeColor="text1" w:themeTint="F2"/>
          <w:u w:val="single"/>
        </w:rPr>
        <w:t>]</w:t>
      </w:r>
      <w:r w:rsidRPr="00465C52">
        <w:rPr>
          <w:color w:val="0D0D0D" w:themeColor="text1" w:themeTint="F2"/>
        </w:rPr>
        <w:t xml:space="preserve"> </w:t>
      </w:r>
      <w:r w:rsidRPr="00465C52">
        <w:rPr>
          <w:b/>
          <w:color w:val="0D0D0D" w:themeColor="text1" w:themeTint="F2"/>
        </w:rPr>
        <w:t>day of</w:t>
      </w:r>
      <w:r w:rsidRPr="00465C52">
        <w:rPr>
          <w:color w:val="0D0D0D" w:themeColor="text1" w:themeTint="F2"/>
        </w:rPr>
        <w:t xml:space="preserve"> </w:t>
      </w:r>
      <w:r w:rsidRPr="00465C52">
        <w:rPr>
          <w:color w:val="0D0D0D" w:themeColor="text1" w:themeTint="F2"/>
          <w:u w:val="single"/>
        </w:rPr>
        <w:t>[</w:t>
      </w:r>
      <w:r w:rsidRPr="00465C52">
        <w:rPr>
          <w:i/>
          <w:color w:val="0D0D0D" w:themeColor="text1" w:themeTint="F2"/>
          <w:u w:val="single"/>
        </w:rPr>
        <w:t>insert month</w:t>
      </w:r>
      <w:r w:rsidRPr="00465C52">
        <w:rPr>
          <w:color w:val="0D0D0D" w:themeColor="text1" w:themeTint="F2"/>
          <w:u w:val="single"/>
        </w:rPr>
        <w:t>], [</w:t>
      </w:r>
      <w:r w:rsidRPr="00465C52">
        <w:rPr>
          <w:i/>
          <w:color w:val="0D0D0D" w:themeColor="text1" w:themeTint="F2"/>
          <w:u w:val="single"/>
        </w:rPr>
        <w:t xml:space="preserve">insert </w:t>
      </w:r>
      <w:proofErr w:type="gramStart"/>
      <w:r w:rsidRPr="00465C52">
        <w:rPr>
          <w:i/>
          <w:color w:val="0D0D0D" w:themeColor="text1" w:themeTint="F2"/>
          <w:u w:val="single"/>
        </w:rPr>
        <w:t>year</w:t>
      </w:r>
      <w:r w:rsidRPr="00465C52">
        <w:rPr>
          <w:color w:val="0D0D0D" w:themeColor="text1" w:themeTint="F2"/>
          <w:u w:val="single"/>
        </w:rPr>
        <w:t>]_</w:t>
      </w:r>
      <w:proofErr w:type="gramEnd"/>
      <w:r w:rsidRPr="00465C52">
        <w:rPr>
          <w:color w:val="0D0D0D" w:themeColor="text1" w:themeTint="F2"/>
          <w:u w:val="single"/>
        </w:rPr>
        <w:t>____</w:t>
      </w:r>
    </w:p>
    <w:p w14:paraId="2D75F6DC" w14:textId="77777777" w:rsidR="005A6A6A" w:rsidRPr="00465C52" w:rsidRDefault="005A6A6A" w:rsidP="00347DB2">
      <w:pPr>
        <w:contextualSpacing/>
        <w:rPr>
          <w:color w:val="0D0D0D" w:themeColor="text1" w:themeTint="F2"/>
        </w:rPr>
      </w:pPr>
    </w:p>
    <w:p w14:paraId="218C3216" w14:textId="77777777" w:rsidR="005A6A6A" w:rsidRPr="00465C52" w:rsidRDefault="005A6A6A" w:rsidP="00347DB2">
      <w:pPr>
        <w:contextualSpacing/>
        <w:rPr>
          <w:color w:val="0D0D0D" w:themeColor="text1" w:themeTint="F2"/>
        </w:rPr>
      </w:pPr>
    </w:p>
    <w:p w14:paraId="1A6A3981" w14:textId="77777777" w:rsidR="005A6A6A" w:rsidRPr="00465C52" w:rsidRDefault="005A6A6A" w:rsidP="00347DB2">
      <w:pPr>
        <w:contextualSpacing/>
        <w:rPr>
          <w:b/>
          <w:color w:val="0D0D0D" w:themeColor="text1" w:themeTint="F2"/>
        </w:rPr>
      </w:pPr>
    </w:p>
    <w:p w14:paraId="782CD696" w14:textId="77777777" w:rsidR="005A6A6A" w:rsidRPr="00465C52" w:rsidRDefault="005A6A6A" w:rsidP="00347DB2">
      <w:pPr>
        <w:contextualSpacing/>
        <w:rPr>
          <w:b/>
          <w:color w:val="0D0D0D" w:themeColor="text1" w:themeTint="F2"/>
        </w:rPr>
      </w:pPr>
    </w:p>
    <w:p w14:paraId="6B3138B1" w14:textId="77777777" w:rsidR="005A6A6A" w:rsidRPr="00465C52" w:rsidRDefault="005A6A6A" w:rsidP="00347DB2">
      <w:pPr>
        <w:contextualSpacing/>
        <w:rPr>
          <w:color w:val="0D0D0D" w:themeColor="text1" w:themeTint="F2"/>
          <w:sz w:val="20"/>
          <w:szCs w:val="20"/>
        </w:rPr>
      </w:pPr>
      <w:r w:rsidRPr="00465C52">
        <w:rPr>
          <w:rStyle w:val="FootnoteReference"/>
          <w:color w:val="0D0D0D" w:themeColor="text1" w:themeTint="F2"/>
          <w:sz w:val="20"/>
          <w:szCs w:val="20"/>
        </w:rPr>
        <w:t>*</w:t>
      </w:r>
      <w:r w:rsidRPr="00465C52">
        <w:rPr>
          <w:color w:val="0D0D0D" w:themeColor="text1" w:themeTint="F2"/>
          <w:sz w:val="20"/>
          <w:szCs w:val="20"/>
        </w:rPr>
        <w:t xml:space="preserve"> In the case of the Bid submitted by a Joint Venture specify the name of the Joint Venture as Bidder. </w:t>
      </w:r>
      <w:proofErr w:type="gramStart"/>
      <w:r w:rsidRPr="00465C52">
        <w:rPr>
          <w:color w:val="0D0D0D" w:themeColor="text1" w:themeTint="F2"/>
          <w:sz w:val="20"/>
          <w:szCs w:val="20"/>
        </w:rPr>
        <w:t>In the event that</w:t>
      </w:r>
      <w:proofErr w:type="gramEnd"/>
      <w:r w:rsidRPr="00465C52">
        <w:rPr>
          <w:color w:val="0D0D0D" w:themeColor="text1" w:themeTint="F2"/>
          <w:sz w:val="20"/>
          <w:szCs w:val="20"/>
        </w:rPr>
        <w:t xml:space="preserve"> the Bidder is a joint venture, each reference to “Bidder” in the Beneficial Ownership Disclosure Form (including this Introduction thereto) shall be read to refer to the joint venture member. </w:t>
      </w:r>
    </w:p>
    <w:p w14:paraId="5A58D669" w14:textId="77777777" w:rsidR="00EE2946" w:rsidRPr="00465C52" w:rsidRDefault="005A6A6A" w:rsidP="00347DB2">
      <w:pPr>
        <w:contextualSpacing/>
        <w:rPr>
          <w:color w:val="0D0D0D" w:themeColor="text1" w:themeTint="F2"/>
          <w:sz w:val="18"/>
          <w:szCs w:val="18"/>
        </w:rPr>
      </w:pPr>
      <w:r w:rsidRPr="00465C52">
        <w:rPr>
          <w:rStyle w:val="FootnoteReference"/>
          <w:color w:val="0D0D0D" w:themeColor="text1" w:themeTint="F2"/>
          <w:sz w:val="20"/>
          <w:szCs w:val="20"/>
        </w:rPr>
        <w:t>**</w:t>
      </w:r>
      <w:r w:rsidRPr="00465C52">
        <w:rPr>
          <w:color w:val="0D0D0D" w:themeColor="text1" w:themeTint="F2"/>
          <w:sz w:val="20"/>
          <w:szCs w:val="20"/>
        </w:rPr>
        <w:t xml:space="preserve"> Person signing the Bid shall have the power of attorney given by the Bidder. The power of attorney shall be attached </w:t>
      </w:r>
      <w:proofErr w:type="gramStart"/>
      <w:r w:rsidRPr="00465C52">
        <w:rPr>
          <w:color w:val="0D0D0D" w:themeColor="text1" w:themeTint="F2"/>
          <w:sz w:val="20"/>
          <w:szCs w:val="20"/>
        </w:rPr>
        <w:t>with</w:t>
      </w:r>
      <w:proofErr w:type="gramEnd"/>
      <w:r w:rsidRPr="00465C52">
        <w:rPr>
          <w:color w:val="0D0D0D" w:themeColor="text1" w:themeTint="F2"/>
          <w:sz w:val="20"/>
          <w:szCs w:val="20"/>
        </w:rPr>
        <w:t xml:space="preserve"> the Bid Schedules.</w:t>
      </w:r>
      <w:bookmarkEnd w:id="998"/>
    </w:p>
    <w:p w14:paraId="1D265A94" w14:textId="77777777" w:rsidR="00B82748" w:rsidRPr="00465C52" w:rsidRDefault="00B82748" w:rsidP="00347DB2">
      <w:pPr>
        <w:contextualSpacing/>
        <w:rPr>
          <w:color w:val="0D0D0D" w:themeColor="text1" w:themeTint="F2"/>
        </w:rPr>
      </w:pPr>
      <w:r w:rsidRPr="00465C52">
        <w:rPr>
          <w:color w:val="0D0D0D" w:themeColor="text1" w:themeTint="F2"/>
        </w:rPr>
        <w:br w:type="page"/>
      </w:r>
    </w:p>
    <w:p w14:paraId="636DB0D6" w14:textId="77777777" w:rsidR="007B586E" w:rsidRPr="00465C52" w:rsidRDefault="007B586E" w:rsidP="00347DB2">
      <w:pPr>
        <w:pStyle w:val="Section10-Heading1"/>
        <w:contextualSpacing/>
        <w:rPr>
          <w:color w:val="0D0D0D" w:themeColor="text1" w:themeTint="F2"/>
          <w:sz w:val="20"/>
        </w:rPr>
      </w:pPr>
      <w:bookmarkStart w:id="999" w:name="_Toc26780741"/>
      <w:r w:rsidRPr="00465C52">
        <w:rPr>
          <w:color w:val="0D0D0D" w:themeColor="text1" w:themeTint="F2"/>
        </w:rPr>
        <w:lastRenderedPageBreak/>
        <w:t>Letter of A</w:t>
      </w:r>
      <w:bookmarkEnd w:id="993"/>
      <w:bookmarkEnd w:id="994"/>
      <w:bookmarkEnd w:id="995"/>
      <w:r w:rsidRPr="00465C52">
        <w:rPr>
          <w:color w:val="0D0D0D" w:themeColor="text1" w:themeTint="F2"/>
        </w:rPr>
        <w:t>cceptance</w:t>
      </w:r>
      <w:bookmarkEnd w:id="996"/>
      <w:bookmarkEnd w:id="999"/>
    </w:p>
    <w:p w14:paraId="0225F01E" w14:textId="77777777" w:rsidR="007B586E" w:rsidRPr="00465C52" w:rsidRDefault="007B586E" w:rsidP="00347DB2">
      <w:pPr>
        <w:pStyle w:val="BodyText"/>
        <w:ind w:left="180" w:right="288"/>
        <w:contextualSpacing/>
        <w:jc w:val="center"/>
        <w:rPr>
          <w:rFonts w:ascii="Times New Roman" w:hAnsi="Times New Roman" w:cs="Times New Roman"/>
          <w:b/>
          <w:i/>
          <w:color w:val="0D0D0D" w:themeColor="text1" w:themeTint="F2"/>
          <w:szCs w:val="20"/>
        </w:rPr>
      </w:pPr>
      <w:r w:rsidRPr="00465C52">
        <w:rPr>
          <w:rFonts w:ascii="Times New Roman" w:hAnsi="Times New Roman" w:cs="Times New Roman"/>
          <w:b/>
          <w:i/>
          <w:color w:val="0D0D0D" w:themeColor="text1" w:themeTint="F2"/>
          <w:szCs w:val="20"/>
        </w:rPr>
        <w:t xml:space="preserve">[on letterhead paper of the </w:t>
      </w:r>
      <w:r w:rsidR="00283744" w:rsidRPr="00465C52">
        <w:rPr>
          <w:rFonts w:ascii="Times New Roman" w:hAnsi="Times New Roman" w:cs="Times New Roman"/>
          <w:color w:val="0D0D0D" w:themeColor="text1" w:themeTint="F2"/>
          <w:szCs w:val="20"/>
        </w:rPr>
        <w:t>Employer</w:t>
      </w:r>
      <w:r w:rsidRPr="00465C52">
        <w:rPr>
          <w:rFonts w:ascii="Times New Roman" w:hAnsi="Times New Roman" w:cs="Times New Roman"/>
          <w:b/>
          <w:i/>
          <w:color w:val="0D0D0D" w:themeColor="text1" w:themeTint="F2"/>
          <w:szCs w:val="20"/>
        </w:rPr>
        <w:t>]</w:t>
      </w:r>
    </w:p>
    <w:p w14:paraId="0479515F" w14:textId="77777777" w:rsidR="007B586E" w:rsidRPr="00465C52" w:rsidRDefault="007B586E" w:rsidP="00347DB2">
      <w:pPr>
        <w:pStyle w:val="BodyText"/>
        <w:ind w:left="180" w:right="288"/>
        <w:contextualSpacing/>
        <w:jc w:val="both"/>
        <w:rPr>
          <w:rFonts w:ascii="Times New Roman" w:hAnsi="Times New Roman" w:cs="Times New Roman"/>
          <w:b/>
          <w:i/>
          <w:color w:val="0D0D0D" w:themeColor="text1" w:themeTint="F2"/>
          <w:sz w:val="24"/>
        </w:rPr>
      </w:pPr>
    </w:p>
    <w:p w14:paraId="3D334BE8" w14:textId="77777777" w:rsidR="007B586E" w:rsidRPr="00465C52" w:rsidRDefault="007B586E" w:rsidP="00347DB2">
      <w:pPr>
        <w:pStyle w:val="BodyText"/>
        <w:ind w:left="180" w:right="288"/>
        <w:contextualSpacing/>
        <w:jc w:val="right"/>
        <w:rPr>
          <w:rFonts w:ascii="Times New Roman" w:hAnsi="Times New Roman" w:cs="Times New Roman"/>
          <w:i/>
          <w:color w:val="0D0D0D" w:themeColor="text1" w:themeTint="F2"/>
          <w:sz w:val="24"/>
        </w:rPr>
      </w:pPr>
      <w:r w:rsidRPr="00465C52">
        <w:rPr>
          <w:rFonts w:ascii="Times New Roman" w:hAnsi="Times New Roman" w:cs="Times New Roman"/>
          <w:i/>
          <w:color w:val="0D0D0D" w:themeColor="text1" w:themeTint="F2"/>
          <w:sz w:val="24"/>
        </w:rPr>
        <w:t xml:space="preserve">. . . . . . . </w:t>
      </w:r>
      <w:r w:rsidRPr="00465C52">
        <w:rPr>
          <w:rFonts w:ascii="Times New Roman" w:hAnsi="Times New Roman" w:cs="Times New Roman"/>
          <w:b/>
          <w:i/>
          <w:color w:val="0D0D0D" w:themeColor="text1" w:themeTint="F2"/>
          <w:sz w:val="24"/>
        </w:rPr>
        <w:t>[</w:t>
      </w:r>
      <w:r w:rsidRPr="00465C52">
        <w:rPr>
          <w:rFonts w:ascii="Times New Roman" w:hAnsi="Times New Roman" w:cs="Times New Roman"/>
          <w:b/>
          <w:bCs/>
          <w:i/>
          <w:color w:val="0D0D0D" w:themeColor="text1" w:themeTint="F2"/>
          <w:szCs w:val="20"/>
        </w:rPr>
        <w:t>date]</w:t>
      </w:r>
      <w:r w:rsidRPr="00465C52">
        <w:rPr>
          <w:rFonts w:ascii="Times New Roman" w:hAnsi="Times New Roman" w:cs="Times New Roman"/>
          <w:i/>
          <w:color w:val="0D0D0D" w:themeColor="text1" w:themeTint="F2"/>
          <w:sz w:val="24"/>
        </w:rPr>
        <w:t xml:space="preserve">. . . </w:t>
      </w:r>
      <w:proofErr w:type="gramStart"/>
      <w:r w:rsidRPr="00465C52">
        <w:rPr>
          <w:rFonts w:ascii="Times New Roman" w:hAnsi="Times New Roman" w:cs="Times New Roman"/>
          <w:i/>
          <w:color w:val="0D0D0D" w:themeColor="text1" w:themeTint="F2"/>
          <w:sz w:val="24"/>
        </w:rPr>
        <w:t>. . . .</w:t>
      </w:r>
      <w:proofErr w:type="gramEnd"/>
    </w:p>
    <w:p w14:paraId="73F3DC0F" w14:textId="77777777" w:rsidR="007B586E" w:rsidRPr="00465C52" w:rsidRDefault="007B586E" w:rsidP="00347DB2">
      <w:pPr>
        <w:pStyle w:val="BodyText"/>
        <w:ind w:left="180" w:right="288"/>
        <w:contextualSpacing/>
        <w:jc w:val="both"/>
        <w:rPr>
          <w:rFonts w:ascii="Times New Roman" w:hAnsi="Times New Roman" w:cs="Times New Roman"/>
          <w:iCs/>
          <w:color w:val="0D0D0D" w:themeColor="text1" w:themeTint="F2"/>
          <w:sz w:val="24"/>
        </w:rPr>
      </w:pPr>
    </w:p>
    <w:p w14:paraId="6D4E25BB" w14:textId="77777777" w:rsidR="007B586E" w:rsidRPr="00465C52" w:rsidRDefault="007B586E" w:rsidP="00347DB2">
      <w:pPr>
        <w:pStyle w:val="BodyText"/>
        <w:ind w:left="180" w:right="288"/>
        <w:contextualSpacing/>
        <w:jc w:val="both"/>
        <w:rPr>
          <w:rFonts w:ascii="Times New Roman" w:hAnsi="Times New Roman" w:cs="Times New Roman"/>
          <w:iCs/>
          <w:color w:val="0D0D0D" w:themeColor="text1" w:themeTint="F2"/>
          <w:sz w:val="24"/>
        </w:rPr>
      </w:pPr>
      <w:r w:rsidRPr="00465C52">
        <w:rPr>
          <w:rFonts w:ascii="Times New Roman" w:hAnsi="Times New Roman" w:cs="Times New Roman"/>
          <w:iCs/>
          <w:color w:val="0D0D0D" w:themeColor="text1" w:themeTint="F2"/>
          <w:sz w:val="24"/>
        </w:rPr>
        <w:t>To:</w:t>
      </w:r>
      <w:r w:rsidRPr="00465C52">
        <w:rPr>
          <w:rFonts w:ascii="Times New Roman" w:hAnsi="Times New Roman" w:cs="Times New Roman"/>
          <w:iCs/>
          <w:color w:val="0D0D0D" w:themeColor="text1" w:themeTint="F2"/>
          <w:sz w:val="24"/>
        </w:rPr>
        <w:tab/>
        <w:t xml:space="preserve">. . . . . . </w:t>
      </w:r>
      <w:proofErr w:type="gramStart"/>
      <w:r w:rsidRPr="00465C52">
        <w:rPr>
          <w:rFonts w:ascii="Times New Roman" w:hAnsi="Times New Roman" w:cs="Times New Roman"/>
          <w:iCs/>
          <w:color w:val="0D0D0D" w:themeColor="text1" w:themeTint="F2"/>
          <w:sz w:val="24"/>
        </w:rPr>
        <w:t>. . . .</w:t>
      </w:r>
      <w:proofErr w:type="gramEnd"/>
      <w:r w:rsidRPr="00465C52">
        <w:rPr>
          <w:rFonts w:ascii="Times New Roman" w:hAnsi="Times New Roman" w:cs="Times New Roman"/>
          <w:iCs/>
          <w:color w:val="0D0D0D" w:themeColor="text1" w:themeTint="F2"/>
          <w:sz w:val="24"/>
        </w:rPr>
        <w:t xml:space="preserve">  </w:t>
      </w:r>
      <w:r w:rsidRPr="00465C52">
        <w:rPr>
          <w:rFonts w:ascii="Times New Roman" w:hAnsi="Times New Roman" w:cs="Times New Roman"/>
          <w:b/>
          <w:i/>
          <w:iCs/>
          <w:color w:val="0D0D0D" w:themeColor="text1" w:themeTint="F2"/>
          <w:sz w:val="24"/>
        </w:rPr>
        <w:t>[</w:t>
      </w:r>
      <w:r w:rsidRPr="00465C52">
        <w:rPr>
          <w:rFonts w:ascii="Times New Roman" w:hAnsi="Times New Roman" w:cs="Times New Roman"/>
          <w:iCs/>
          <w:color w:val="0D0D0D" w:themeColor="text1" w:themeTint="F2"/>
          <w:szCs w:val="20"/>
        </w:rPr>
        <w:t xml:space="preserve"> </w:t>
      </w:r>
      <w:r w:rsidRPr="00465C52">
        <w:rPr>
          <w:rFonts w:ascii="Times New Roman" w:hAnsi="Times New Roman" w:cs="Times New Roman"/>
          <w:b/>
          <w:bCs/>
          <w:i/>
          <w:color w:val="0D0D0D" w:themeColor="text1" w:themeTint="F2"/>
          <w:szCs w:val="20"/>
        </w:rPr>
        <w:t>name and address of the Contractor]</w:t>
      </w:r>
      <w:r w:rsidRPr="00465C52">
        <w:rPr>
          <w:rFonts w:ascii="Times New Roman" w:hAnsi="Times New Roman" w:cs="Times New Roman"/>
          <w:iCs/>
          <w:color w:val="0D0D0D" w:themeColor="text1" w:themeTint="F2"/>
          <w:sz w:val="24"/>
        </w:rPr>
        <w:t xml:space="preserve"> . . . . . . </w:t>
      </w:r>
      <w:proofErr w:type="gramStart"/>
      <w:r w:rsidRPr="00465C52">
        <w:rPr>
          <w:rFonts w:ascii="Times New Roman" w:hAnsi="Times New Roman" w:cs="Times New Roman"/>
          <w:iCs/>
          <w:color w:val="0D0D0D" w:themeColor="text1" w:themeTint="F2"/>
          <w:sz w:val="24"/>
        </w:rPr>
        <w:t>. . . .</w:t>
      </w:r>
      <w:proofErr w:type="gramEnd"/>
      <w:r w:rsidRPr="00465C52">
        <w:rPr>
          <w:rFonts w:ascii="Times New Roman" w:hAnsi="Times New Roman" w:cs="Times New Roman"/>
          <w:iCs/>
          <w:color w:val="0D0D0D" w:themeColor="text1" w:themeTint="F2"/>
          <w:sz w:val="24"/>
        </w:rPr>
        <w:t xml:space="preserve">   </w:t>
      </w:r>
    </w:p>
    <w:p w14:paraId="6A0A618E" w14:textId="77777777" w:rsidR="007B586E" w:rsidRPr="00465C52" w:rsidRDefault="007B586E" w:rsidP="00347DB2">
      <w:pPr>
        <w:pStyle w:val="BodyText"/>
        <w:ind w:left="180" w:right="288"/>
        <w:contextualSpacing/>
        <w:jc w:val="both"/>
        <w:rPr>
          <w:rFonts w:ascii="Times New Roman" w:hAnsi="Times New Roman" w:cs="Times New Roman"/>
          <w:iCs/>
          <w:color w:val="0D0D0D" w:themeColor="text1" w:themeTint="F2"/>
          <w:sz w:val="24"/>
        </w:rPr>
      </w:pPr>
    </w:p>
    <w:p w14:paraId="2B4D70B6" w14:textId="77777777" w:rsidR="007B586E" w:rsidRPr="00465C52" w:rsidRDefault="007B586E" w:rsidP="00347DB2">
      <w:pPr>
        <w:pStyle w:val="BodyText"/>
        <w:ind w:left="180" w:right="288"/>
        <w:contextualSpacing/>
        <w:jc w:val="both"/>
        <w:rPr>
          <w:rFonts w:ascii="Times New Roman" w:hAnsi="Times New Roman" w:cs="Times New Roman"/>
          <w:iCs/>
          <w:color w:val="0D0D0D" w:themeColor="text1" w:themeTint="F2"/>
          <w:sz w:val="24"/>
        </w:rPr>
      </w:pPr>
      <w:r w:rsidRPr="00465C52">
        <w:rPr>
          <w:rFonts w:ascii="Times New Roman" w:hAnsi="Times New Roman" w:cs="Times New Roman"/>
          <w:iCs/>
          <w:color w:val="0D0D0D" w:themeColor="text1" w:themeTint="F2"/>
          <w:sz w:val="24"/>
        </w:rPr>
        <w:t>Subject:</w:t>
      </w:r>
      <w:r w:rsidRPr="00465C52">
        <w:rPr>
          <w:rFonts w:ascii="Times New Roman" w:hAnsi="Times New Roman" w:cs="Times New Roman"/>
          <w:iCs/>
          <w:color w:val="0D0D0D" w:themeColor="text1" w:themeTint="F2"/>
          <w:sz w:val="24"/>
        </w:rPr>
        <w:tab/>
        <w:t xml:space="preserve">. . . . . . </w:t>
      </w:r>
      <w:proofErr w:type="gramStart"/>
      <w:r w:rsidRPr="00465C52">
        <w:rPr>
          <w:rFonts w:ascii="Times New Roman" w:hAnsi="Times New Roman" w:cs="Times New Roman"/>
          <w:iCs/>
          <w:color w:val="0D0D0D" w:themeColor="text1" w:themeTint="F2"/>
          <w:sz w:val="24"/>
        </w:rPr>
        <w:t>. . . .</w:t>
      </w:r>
      <w:proofErr w:type="gramEnd"/>
      <w:r w:rsidRPr="00465C52">
        <w:rPr>
          <w:rFonts w:ascii="Times New Roman" w:hAnsi="Times New Roman" w:cs="Times New Roman"/>
          <w:iCs/>
          <w:color w:val="0D0D0D" w:themeColor="text1" w:themeTint="F2"/>
          <w:sz w:val="24"/>
        </w:rPr>
        <w:t xml:space="preserve">   </w:t>
      </w:r>
      <w:r w:rsidRPr="00465C52">
        <w:rPr>
          <w:rFonts w:ascii="Times New Roman" w:hAnsi="Times New Roman" w:cs="Times New Roman"/>
          <w:b/>
          <w:i/>
          <w:iCs/>
          <w:color w:val="0D0D0D" w:themeColor="text1" w:themeTint="F2"/>
          <w:sz w:val="24"/>
        </w:rPr>
        <w:t>[</w:t>
      </w:r>
      <w:r w:rsidRPr="00465C52">
        <w:rPr>
          <w:rFonts w:ascii="Times New Roman" w:hAnsi="Times New Roman" w:cs="Times New Roman"/>
          <w:b/>
          <w:bCs/>
          <w:i/>
          <w:color w:val="0D0D0D" w:themeColor="text1" w:themeTint="F2"/>
          <w:szCs w:val="20"/>
        </w:rPr>
        <w:t>Notification of Award Contract No]</w:t>
      </w:r>
      <w:r w:rsidRPr="00465C52">
        <w:rPr>
          <w:rFonts w:ascii="Times New Roman" w:hAnsi="Times New Roman" w:cs="Times New Roman"/>
          <w:iCs/>
          <w:color w:val="0D0D0D" w:themeColor="text1" w:themeTint="F2"/>
          <w:szCs w:val="20"/>
        </w:rPr>
        <w:t>.</w:t>
      </w:r>
      <w:r w:rsidRPr="00465C52">
        <w:rPr>
          <w:rFonts w:ascii="Times New Roman" w:hAnsi="Times New Roman" w:cs="Times New Roman"/>
          <w:iCs/>
          <w:color w:val="0D0D0D" w:themeColor="text1" w:themeTint="F2"/>
          <w:sz w:val="24"/>
        </w:rPr>
        <w:t xml:space="preserve">  . . . . . . . . . .   </w:t>
      </w:r>
    </w:p>
    <w:p w14:paraId="54E9ADB7" w14:textId="77777777" w:rsidR="007B586E" w:rsidRPr="00465C52" w:rsidRDefault="007B586E" w:rsidP="00347DB2">
      <w:pPr>
        <w:pStyle w:val="BodyText"/>
        <w:ind w:left="180" w:right="288"/>
        <w:contextualSpacing/>
        <w:jc w:val="both"/>
        <w:rPr>
          <w:rFonts w:ascii="Times New Roman" w:hAnsi="Times New Roman" w:cs="Times New Roman"/>
          <w:iCs/>
          <w:color w:val="0D0D0D" w:themeColor="text1" w:themeTint="F2"/>
          <w:sz w:val="24"/>
        </w:rPr>
      </w:pPr>
    </w:p>
    <w:p w14:paraId="23BA16C8" w14:textId="77777777" w:rsidR="007B586E" w:rsidRPr="00465C52" w:rsidRDefault="007B586E" w:rsidP="00347DB2">
      <w:pPr>
        <w:pStyle w:val="BodyTextIndent"/>
        <w:ind w:left="180" w:right="288"/>
        <w:contextualSpacing/>
        <w:jc w:val="both"/>
        <w:rPr>
          <w:rFonts w:ascii="Times New Roman" w:hAnsi="Times New Roman" w:cs="Times New Roman"/>
          <w:iCs/>
          <w:color w:val="0D0D0D" w:themeColor="text1" w:themeTint="F2"/>
          <w:sz w:val="24"/>
        </w:rPr>
      </w:pPr>
      <w:r w:rsidRPr="00465C52">
        <w:rPr>
          <w:rFonts w:ascii="Times New Roman" w:hAnsi="Times New Roman" w:cs="Times New Roman"/>
          <w:iCs/>
          <w:color w:val="0D0D0D" w:themeColor="text1" w:themeTint="F2"/>
          <w:sz w:val="24"/>
        </w:rPr>
        <w:t xml:space="preserve">This is to notify you that your Bid dated </w:t>
      </w:r>
      <w:proofErr w:type="gramStart"/>
      <w:r w:rsidRPr="00465C52">
        <w:rPr>
          <w:rFonts w:ascii="Times New Roman" w:hAnsi="Times New Roman" w:cs="Times New Roman"/>
          <w:iCs/>
          <w:color w:val="0D0D0D" w:themeColor="text1" w:themeTint="F2"/>
          <w:sz w:val="24"/>
        </w:rPr>
        <w:t>. . . .</w:t>
      </w:r>
      <w:proofErr w:type="gramEnd"/>
      <w:r w:rsidRPr="00465C52">
        <w:rPr>
          <w:rFonts w:ascii="Times New Roman" w:hAnsi="Times New Roman" w:cs="Times New Roman"/>
          <w:iCs/>
          <w:color w:val="0D0D0D" w:themeColor="text1" w:themeTint="F2"/>
          <w:sz w:val="24"/>
        </w:rPr>
        <w:t xml:space="preserve"> </w:t>
      </w:r>
      <w:r w:rsidRPr="00465C52">
        <w:rPr>
          <w:rFonts w:ascii="Times New Roman" w:hAnsi="Times New Roman" w:cs="Times New Roman"/>
          <w:b/>
          <w:bCs/>
          <w:i/>
          <w:color w:val="0D0D0D" w:themeColor="text1" w:themeTint="F2"/>
          <w:szCs w:val="20"/>
        </w:rPr>
        <w:t xml:space="preserve">[insert date] </w:t>
      </w:r>
      <w:proofErr w:type="gramStart"/>
      <w:r w:rsidRPr="00465C52">
        <w:rPr>
          <w:rFonts w:ascii="Times New Roman" w:hAnsi="Times New Roman" w:cs="Times New Roman"/>
          <w:b/>
          <w:bCs/>
          <w:i/>
          <w:color w:val="0D0D0D" w:themeColor="text1" w:themeTint="F2"/>
          <w:szCs w:val="20"/>
        </w:rPr>
        <w:t>. .</w:t>
      </w:r>
      <w:r w:rsidRPr="00465C52">
        <w:rPr>
          <w:rFonts w:ascii="Times New Roman" w:hAnsi="Times New Roman" w:cs="Times New Roman"/>
          <w:iCs/>
          <w:color w:val="0D0D0D" w:themeColor="text1" w:themeTint="F2"/>
          <w:sz w:val="24"/>
        </w:rPr>
        <w:t xml:space="preserve"> . .</w:t>
      </w:r>
      <w:proofErr w:type="gramEnd"/>
      <w:r w:rsidRPr="00465C52">
        <w:rPr>
          <w:rFonts w:ascii="Times New Roman" w:hAnsi="Times New Roman" w:cs="Times New Roman"/>
          <w:iCs/>
          <w:color w:val="0D0D0D" w:themeColor="text1" w:themeTint="F2"/>
          <w:sz w:val="24"/>
        </w:rPr>
        <w:t xml:space="preserve">  for execution of the . . . . . . </w:t>
      </w:r>
      <w:proofErr w:type="gramStart"/>
      <w:r w:rsidRPr="00465C52">
        <w:rPr>
          <w:rFonts w:ascii="Times New Roman" w:hAnsi="Times New Roman" w:cs="Times New Roman"/>
          <w:iCs/>
          <w:color w:val="0D0D0D" w:themeColor="text1" w:themeTint="F2"/>
          <w:sz w:val="24"/>
        </w:rPr>
        <w:t xml:space="preserve">. . . </w:t>
      </w:r>
      <w:r w:rsidRPr="00465C52">
        <w:rPr>
          <w:rFonts w:ascii="Times New Roman" w:hAnsi="Times New Roman" w:cs="Times New Roman"/>
          <w:b/>
          <w:i/>
          <w:iCs/>
          <w:color w:val="0D0D0D" w:themeColor="text1" w:themeTint="F2"/>
          <w:szCs w:val="20"/>
        </w:rPr>
        <w:t>.</w:t>
      </w:r>
      <w:proofErr w:type="gramEnd"/>
      <w:r w:rsidRPr="00465C52">
        <w:rPr>
          <w:rFonts w:ascii="Times New Roman" w:hAnsi="Times New Roman" w:cs="Times New Roman"/>
          <w:b/>
          <w:i/>
          <w:iCs/>
          <w:color w:val="0D0D0D" w:themeColor="text1" w:themeTint="F2"/>
          <w:szCs w:val="20"/>
        </w:rPr>
        <w:t xml:space="preserve">[insert </w:t>
      </w:r>
      <w:r w:rsidRPr="00465C52">
        <w:rPr>
          <w:rFonts w:ascii="Times New Roman" w:hAnsi="Times New Roman" w:cs="Times New Roman"/>
          <w:b/>
          <w:bCs/>
          <w:i/>
          <w:color w:val="0D0D0D" w:themeColor="text1" w:themeTint="F2"/>
          <w:szCs w:val="20"/>
        </w:rPr>
        <w:t>name of the contract and identification number</w:t>
      </w:r>
      <w:r w:rsidR="004B1320" w:rsidRPr="00465C52">
        <w:rPr>
          <w:rFonts w:ascii="Times New Roman" w:hAnsi="Times New Roman" w:cs="Times New Roman"/>
          <w:b/>
          <w:bCs/>
          <w:i/>
          <w:color w:val="0D0D0D" w:themeColor="text1" w:themeTint="F2"/>
          <w:szCs w:val="20"/>
        </w:rPr>
        <w:t>, as given in the PCC</w:t>
      </w:r>
      <w:r w:rsidRPr="00465C52">
        <w:rPr>
          <w:rFonts w:ascii="Times New Roman" w:hAnsi="Times New Roman" w:cs="Times New Roman"/>
          <w:b/>
          <w:bCs/>
          <w:i/>
          <w:color w:val="0D0D0D" w:themeColor="text1" w:themeTint="F2"/>
          <w:szCs w:val="20"/>
        </w:rPr>
        <w:t>]</w:t>
      </w:r>
      <w:r w:rsidRPr="00465C52">
        <w:rPr>
          <w:rFonts w:ascii="Times New Roman" w:hAnsi="Times New Roman" w:cs="Times New Roman"/>
          <w:i/>
          <w:iCs/>
          <w:color w:val="0D0D0D" w:themeColor="text1" w:themeTint="F2"/>
          <w:szCs w:val="20"/>
        </w:rPr>
        <w:t xml:space="preserve"> </w:t>
      </w:r>
      <w:r w:rsidRPr="00465C52">
        <w:rPr>
          <w:rFonts w:ascii="Times New Roman" w:hAnsi="Times New Roman" w:cs="Times New Roman"/>
          <w:iCs/>
          <w:color w:val="0D0D0D" w:themeColor="text1" w:themeTint="F2"/>
          <w:szCs w:val="20"/>
        </w:rPr>
        <w:t xml:space="preserve">. </w:t>
      </w:r>
      <w:r w:rsidRPr="00465C52">
        <w:rPr>
          <w:rFonts w:ascii="Times New Roman" w:hAnsi="Times New Roman" w:cs="Times New Roman"/>
          <w:iCs/>
          <w:color w:val="0D0D0D" w:themeColor="text1" w:themeTint="F2"/>
          <w:sz w:val="24"/>
        </w:rPr>
        <w:t xml:space="preserve">. . . . . </w:t>
      </w:r>
      <w:proofErr w:type="gramStart"/>
      <w:r w:rsidRPr="00465C52">
        <w:rPr>
          <w:rFonts w:ascii="Times New Roman" w:hAnsi="Times New Roman" w:cs="Times New Roman"/>
          <w:iCs/>
          <w:color w:val="0D0D0D" w:themeColor="text1" w:themeTint="F2"/>
          <w:sz w:val="24"/>
        </w:rPr>
        <w:t>. . . .</w:t>
      </w:r>
      <w:proofErr w:type="gramEnd"/>
      <w:r w:rsidRPr="00465C52">
        <w:rPr>
          <w:rFonts w:ascii="Times New Roman" w:hAnsi="Times New Roman" w:cs="Times New Roman"/>
          <w:iCs/>
          <w:color w:val="0D0D0D" w:themeColor="text1" w:themeTint="F2"/>
          <w:sz w:val="24"/>
        </w:rPr>
        <w:t xml:space="preserve"> for the Accepted Contract Amount of . . . . . . </w:t>
      </w:r>
      <w:proofErr w:type="gramStart"/>
      <w:r w:rsidRPr="00465C52">
        <w:rPr>
          <w:rFonts w:ascii="Times New Roman" w:hAnsi="Times New Roman" w:cs="Times New Roman"/>
          <w:iCs/>
          <w:color w:val="0D0D0D" w:themeColor="text1" w:themeTint="F2"/>
          <w:sz w:val="24"/>
        </w:rPr>
        <w:t xml:space="preserve">. . </w:t>
      </w:r>
      <w:r w:rsidRPr="00465C52">
        <w:rPr>
          <w:rFonts w:ascii="Times New Roman" w:hAnsi="Times New Roman" w:cs="Times New Roman"/>
          <w:b/>
          <w:bCs/>
          <w:i/>
          <w:color w:val="0D0D0D" w:themeColor="text1" w:themeTint="F2"/>
          <w:szCs w:val="20"/>
        </w:rPr>
        <w:t>.[</w:t>
      </w:r>
      <w:proofErr w:type="gramEnd"/>
      <w:r w:rsidRPr="00465C52">
        <w:rPr>
          <w:rFonts w:ascii="Times New Roman" w:hAnsi="Times New Roman" w:cs="Times New Roman"/>
          <w:b/>
          <w:bCs/>
          <w:i/>
          <w:color w:val="0D0D0D" w:themeColor="text1" w:themeTint="F2"/>
          <w:szCs w:val="20"/>
        </w:rPr>
        <w:t>insert</w:t>
      </w:r>
      <w:r w:rsidRPr="00465C52">
        <w:rPr>
          <w:rFonts w:ascii="Times New Roman" w:hAnsi="Times New Roman" w:cs="Times New Roman"/>
          <w:iCs/>
          <w:color w:val="0D0D0D" w:themeColor="text1" w:themeTint="F2"/>
          <w:sz w:val="24"/>
        </w:rPr>
        <w:t xml:space="preserve"> </w:t>
      </w:r>
      <w:r w:rsidRPr="00465C52">
        <w:rPr>
          <w:rFonts w:ascii="Times New Roman" w:hAnsi="Times New Roman" w:cs="Times New Roman"/>
          <w:b/>
          <w:bCs/>
          <w:i/>
          <w:color w:val="0D0D0D" w:themeColor="text1" w:themeTint="F2"/>
          <w:szCs w:val="20"/>
        </w:rPr>
        <w:t>amount in numbers and words and name of currency]</w:t>
      </w:r>
      <w:r w:rsidRPr="00465C52">
        <w:rPr>
          <w:rFonts w:ascii="Times New Roman" w:hAnsi="Times New Roman" w:cs="Times New Roman"/>
          <w:iCs/>
          <w:color w:val="0D0D0D" w:themeColor="text1" w:themeTint="F2"/>
          <w:sz w:val="24"/>
        </w:rPr>
        <w:t>, as corrected and modified in accordance with the Instructions to Bidders is hereby accepted by our Agency.</w:t>
      </w:r>
    </w:p>
    <w:p w14:paraId="3508AD34" w14:textId="77777777" w:rsidR="007B586E" w:rsidRPr="00465C52" w:rsidRDefault="007B586E" w:rsidP="00347DB2">
      <w:pPr>
        <w:pStyle w:val="BodyTextIndent"/>
        <w:ind w:left="180" w:right="288"/>
        <w:contextualSpacing/>
        <w:jc w:val="both"/>
        <w:rPr>
          <w:rFonts w:ascii="Times New Roman" w:hAnsi="Times New Roman" w:cs="Times New Roman"/>
          <w:iCs/>
          <w:color w:val="0D0D0D" w:themeColor="text1" w:themeTint="F2"/>
          <w:sz w:val="24"/>
        </w:rPr>
      </w:pPr>
    </w:p>
    <w:p w14:paraId="28E986B9" w14:textId="77777777" w:rsidR="007B586E" w:rsidRPr="00465C52" w:rsidRDefault="007B586E" w:rsidP="00347DB2">
      <w:pPr>
        <w:pStyle w:val="BodyTextIndent"/>
        <w:ind w:left="180" w:right="288"/>
        <w:contextualSpacing/>
        <w:jc w:val="both"/>
        <w:rPr>
          <w:rFonts w:ascii="Times New Roman" w:hAnsi="Times New Roman" w:cs="Times New Roman"/>
          <w:iCs/>
          <w:color w:val="0D0D0D" w:themeColor="text1" w:themeTint="F2"/>
          <w:sz w:val="24"/>
        </w:rPr>
      </w:pPr>
      <w:r w:rsidRPr="00465C52">
        <w:rPr>
          <w:rFonts w:ascii="Times New Roman" w:hAnsi="Times New Roman" w:cs="Times New Roman"/>
          <w:iCs/>
          <w:color w:val="0D0D0D" w:themeColor="text1" w:themeTint="F2"/>
          <w:sz w:val="24"/>
        </w:rPr>
        <w:t xml:space="preserve">You are requested to furnish </w:t>
      </w:r>
      <w:r w:rsidR="00B82748" w:rsidRPr="00465C52">
        <w:rPr>
          <w:rFonts w:ascii="Times New Roman" w:hAnsi="Times New Roman" w:cs="Times New Roman"/>
          <w:iCs/>
          <w:color w:val="0D0D0D" w:themeColor="text1" w:themeTint="F2"/>
          <w:sz w:val="24"/>
        </w:rPr>
        <w:t>(</w:t>
      </w:r>
      <w:proofErr w:type="spellStart"/>
      <w:r w:rsidR="00B82748" w:rsidRPr="00465C52">
        <w:rPr>
          <w:rFonts w:ascii="Times New Roman" w:hAnsi="Times New Roman" w:cs="Times New Roman"/>
          <w:iCs/>
          <w:color w:val="0D0D0D" w:themeColor="text1" w:themeTint="F2"/>
          <w:sz w:val="24"/>
        </w:rPr>
        <w:t>i</w:t>
      </w:r>
      <w:proofErr w:type="spellEnd"/>
      <w:r w:rsidR="00B82748" w:rsidRPr="00465C52">
        <w:rPr>
          <w:rFonts w:ascii="Times New Roman" w:hAnsi="Times New Roman" w:cs="Times New Roman"/>
          <w:iCs/>
          <w:color w:val="0D0D0D" w:themeColor="text1" w:themeTint="F2"/>
          <w:sz w:val="24"/>
        </w:rPr>
        <w:t xml:space="preserve">) </w:t>
      </w:r>
      <w:r w:rsidRPr="00465C52">
        <w:rPr>
          <w:rFonts w:ascii="Times New Roman" w:hAnsi="Times New Roman" w:cs="Times New Roman"/>
          <w:iCs/>
          <w:color w:val="0D0D0D" w:themeColor="text1" w:themeTint="F2"/>
          <w:sz w:val="24"/>
        </w:rPr>
        <w:t xml:space="preserve">the Performance Security </w:t>
      </w:r>
      <w:r w:rsidR="004B7856" w:rsidRPr="00465C52">
        <w:rPr>
          <w:rFonts w:ascii="Times New Roman" w:hAnsi="Times New Roman" w:cs="Times New Roman"/>
          <w:iCs/>
          <w:color w:val="0D0D0D" w:themeColor="text1" w:themeTint="F2"/>
          <w:sz w:val="24"/>
        </w:rPr>
        <w:t xml:space="preserve">and an </w:t>
      </w:r>
      <w:r w:rsidR="00C05E14" w:rsidRPr="00465C52">
        <w:rPr>
          <w:rFonts w:ascii="Times New Roman" w:hAnsi="Times New Roman" w:cs="Times New Roman"/>
          <w:iCs/>
          <w:color w:val="0D0D0D" w:themeColor="text1" w:themeTint="F2"/>
          <w:sz w:val="24"/>
        </w:rPr>
        <w:t xml:space="preserve">Environmental and Social (ES) </w:t>
      </w:r>
      <w:r w:rsidR="004B7856" w:rsidRPr="00465C52">
        <w:rPr>
          <w:rFonts w:ascii="Times New Roman" w:hAnsi="Times New Roman" w:cs="Times New Roman"/>
          <w:iCs/>
          <w:color w:val="0D0D0D" w:themeColor="text1" w:themeTint="F2"/>
          <w:sz w:val="24"/>
        </w:rPr>
        <w:t xml:space="preserve"> Per</w:t>
      </w:r>
      <w:r w:rsidR="004B7856" w:rsidRPr="00465C52">
        <w:rPr>
          <w:rFonts w:ascii="Times New Roman" w:hAnsi="Times New Roman" w:cs="Times New Roman"/>
          <w:color w:val="0D0D0D" w:themeColor="text1" w:themeTint="F2"/>
          <w:sz w:val="24"/>
        </w:rPr>
        <w:t xml:space="preserve">formance Security </w:t>
      </w:r>
      <w:r w:rsidR="004B7856" w:rsidRPr="00465C52">
        <w:rPr>
          <w:rFonts w:ascii="Times New Roman" w:hAnsi="Times New Roman" w:cs="Times New Roman"/>
          <w:b/>
          <w:i/>
          <w:color w:val="0D0D0D" w:themeColor="text1" w:themeTint="F2"/>
          <w:sz w:val="24"/>
        </w:rPr>
        <w:t>[Delete ES Performance Security if it is not required under the contract]</w:t>
      </w:r>
      <w:r w:rsidR="004B7856" w:rsidRPr="00465C52">
        <w:rPr>
          <w:rFonts w:ascii="Times New Roman" w:hAnsi="Times New Roman" w:cs="Times New Roman"/>
          <w:color w:val="0D0D0D" w:themeColor="text1" w:themeTint="F2"/>
          <w:sz w:val="24"/>
        </w:rPr>
        <w:t xml:space="preserve"> </w:t>
      </w:r>
      <w:r w:rsidRPr="00465C52">
        <w:rPr>
          <w:rFonts w:ascii="Times New Roman" w:hAnsi="Times New Roman" w:cs="Times New Roman"/>
          <w:iCs/>
          <w:color w:val="0D0D0D" w:themeColor="text1" w:themeTint="F2"/>
          <w:sz w:val="24"/>
        </w:rPr>
        <w:t xml:space="preserve">within 28 days in accordance with the Conditions of Contract, using for that purpose the of the Performance Security Form </w:t>
      </w:r>
      <w:r w:rsidR="004B7856" w:rsidRPr="00465C52">
        <w:rPr>
          <w:rFonts w:ascii="Times New Roman" w:hAnsi="Times New Roman" w:cs="Times New Roman"/>
          <w:color w:val="0D0D0D" w:themeColor="text1" w:themeTint="F2"/>
          <w:sz w:val="24"/>
        </w:rPr>
        <w:t xml:space="preserve">and </w:t>
      </w:r>
      <w:r w:rsidR="00B82748" w:rsidRPr="00465C52">
        <w:rPr>
          <w:rFonts w:ascii="Times New Roman" w:hAnsi="Times New Roman" w:cs="Times New Roman"/>
          <w:color w:val="0D0D0D" w:themeColor="text1" w:themeTint="F2"/>
          <w:sz w:val="24"/>
        </w:rPr>
        <w:t xml:space="preserve"> </w:t>
      </w:r>
      <w:r w:rsidR="004B7856" w:rsidRPr="00465C52">
        <w:rPr>
          <w:rFonts w:ascii="Times New Roman" w:hAnsi="Times New Roman" w:cs="Times New Roman"/>
          <w:color w:val="0D0D0D" w:themeColor="text1" w:themeTint="F2"/>
          <w:sz w:val="24"/>
        </w:rPr>
        <w:t xml:space="preserve">the </w:t>
      </w:r>
      <w:r w:rsidR="004B7856" w:rsidRPr="00465C52">
        <w:rPr>
          <w:rFonts w:ascii="Times New Roman" w:hAnsi="Times New Roman" w:cs="Times New Roman"/>
          <w:color w:val="0D0D0D" w:themeColor="text1" w:themeTint="F2"/>
          <w:spacing w:val="-6"/>
          <w:sz w:val="24"/>
        </w:rPr>
        <w:t>ES Performance Security</w:t>
      </w:r>
      <w:r w:rsidR="004B7856" w:rsidRPr="00465C52">
        <w:rPr>
          <w:rFonts w:ascii="Times New Roman" w:hAnsi="Times New Roman" w:cs="Times New Roman"/>
          <w:color w:val="0D0D0D" w:themeColor="text1" w:themeTint="F2"/>
          <w:sz w:val="24"/>
        </w:rPr>
        <w:t xml:space="preserve"> Form, </w:t>
      </w:r>
      <w:r w:rsidR="004B7856" w:rsidRPr="00465C52">
        <w:rPr>
          <w:rFonts w:ascii="Times New Roman" w:hAnsi="Times New Roman" w:cs="Times New Roman"/>
          <w:b/>
          <w:i/>
          <w:color w:val="0D0D0D" w:themeColor="text1" w:themeTint="F2"/>
          <w:sz w:val="24"/>
        </w:rPr>
        <w:t>[Delete reference to the ES Performance Security Form if it is not required under the contract]</w:t>
      </w:r>
      <w:r w:rsidR="004B7856" w:rsidRPr="00465C52">
        <w:rPr>
          <w:rFonts w:ascii="Times New Roman" w:hAnsi="Times New Roman" w:cs="Times New Roman"/>
          <w:color w:val="0D0D0D" w:themeColor="text1" w:themeTint="F2"/>
          <w:sz w:val="24"/>
        </w:rPr>
        <w:t xml:space="preserve"> </w:t>
      </w:r>
      <w:r w:rsidR="00DF6AF9" w:rsidRPr="00465C52">
        <w:rPr>
          <w:rFonts w:ascii="Times New Roman" w:hAnsi="Times New Roman" w:cs="Times New Roman"/>
          <w:iCs/>
          <w:color w:val="0D0D0D" w:themeColor="text1" w:themeTint="F2"/>
          <w:sz w:val="24"/>
        </w:rPr>
        <w:t>and (ii)</w:t>
      </w:r>
      <w:r w:rsidR="00DF6AF9" w:rsidRPr="00465C52">
        <w:rPr>
          <w:iCs/>
          <w:color w:val="0D0D0D" w:themeColor="text1" w:themeTint="F2"/>
          <w:sz w:val="24"/>
        </w:rPr>
        <w:t xml:space="preserve"> </w:t>
      </w:r>
      <w:r w:rsidR="00DF6AF9" w:rsidRPr="00465C52">
        <w:rPr>
          <w:rFonts w:ascii="Times New Roman" w:hAnsi="Times New Roman" w:cs="Times New Roman"/>
          <w:iCs/>
          <w:color w:val="0D0D0D" w:themeColor="text1" w:themeTint="F2"/>
          <w:sz w:val="24"/>
        </w:rPr>
        <w:t>the additional information on beneficial ownership in accordance with BDS ITB 47.1, within eight (8) Business days using the Beneficial Ownership Disclosure Form, i</w:t>
      </w:r>
      <w:r w:rsidRPr="00465C52">
        <w:rPr>
          <w:rFonts w:ascii="Times New Roman" w:hAnsi="Times New Roman" w:cs="Times New Roman"/>
          <w:iCs/>
          <w:color w:val="0D0D0D" w:themeColor="text1" w:themeTint="F2"/>
          <w:sz w:val="24"/>
        </w:rPr>
        <w:t>ncluded in Section X</w:t>
      </w:r>
      <w:r w:rsidR="00044594" w:rsidRPr="00465C52">
        <w:rPr>
          <w:rFonts w:ascii="Times New Roman" w:hAnsi="Times New Roman" w:cs="Times New Roman"/>
          <w:iCs/>
          <w:color w:val="0D0D0D" w:themeColor="text1" w:themeTint="F2"/>
          <w:sz w:val="24"/>
        </w:rPr>
        <w:t xml:space="preserve"> -</w:t>
      </w:r>
      <w:r w:rsidR="004B1320" w:rsidRPr="00465C52">
        <w:rPr>
          <w:rFonts w:ascii="Times New Roman" w:hAnsi="Times New Roman" w:cs="Times New Roman"/>
          <w:iCs/>
          <w:color w:val="0D0D0D" w:themeColor="text1" w:themeTint="F2"/>
          <w:sz w:val="24"/>
        </w:rPr>
        <w:t xml:space="preserve"> </w:t>
      </w:r>
      <w:r w:rsidRPr="00465C52">
        <w:rPr>
          <w:rFonts w:ascii="Times New Roman" w:hAnsi="Times New Roman" w:cs="Times New Roman"/>
          <w:iCs/>
          <w:color w:val="0D0D0D" w:themeColor="text1" w:themeTint="F2"/>
          <w:sz w:val="24"/>
        </w:rPr>
        <w:t>Contract Forms</w:t>
      </w:r>
      <w:r w:rsidR="004B1320" w:rsidRPr="00465C52">
        <w:rPr>
          <w:rFonts w:ascii="Times New Roman" w:hAnsi="Times New Roman" w:cs="Times New Roman"/>
          <w:iCs/>
          <w:color w:val="0D0D0D" w:themeColor="text1" w:themeTint="F2"/>
          <w:sz w:val="24"/>
        </w:rPr>
        <w:t>,</w:t>
      </w:r>
      <w:r w:rsidRPr="00465C52">
        <w:rPr>
          <w:rFonts w:ascii="Times New Roman" w:hAnsi="Times New Roman" w:cs="Times New Roman"/>
          <w:iCs/>
          <w:color w:val="0D0D0D" w:themeColor="text1" w:themeTint="F2"/>
          <w:sz w:val="24"/>
        </w:rPr>
        <w:t xml:space="preserve"> of the </w:t>
      </w:r>
      <w:r w:rsidR="004509D8" w:rsidRPr="00465C52">
        <w:rPr>
          <w:rFonts w:ascii="Times New Roman" w:hAnsi="Times New Roman" w:cs="Times New Roman"/>
          <w:iCs/>
          <w:color w:val="0D0D0D" w:themeColor="text1" w:themeTint="F2"/>
          <w:sz w:val="24"/>
        </w:rPr>
        <w:t>bidding document</w:t>
      </w:r>
      <w:r w:rsidRPr="00465C52">
        <w:rPr>
          <w:rFonts w:ascii="Times New Roman" w:hAnsi="Times New Roman" w:cs="Times New Roman"/>
          <w:iCs/>
          <w:color w:val="0D0D0D" w:themeColor="text1" w:themeTint="F2"/>
          <w:sz w:val="24"/>
        </w:rPr>
        <w:t>.</w:t>
      </w:r>
      <w:r w:rsidR="00EE2946" w:rsidRPr="00465C52">
        <w:rPr>
          <w:rFonts w:ascii="Times New Roman" w:hAnsi="Times New Roman" w:cs="Times New Roman"/>
          <w:iCs/>
          <w:color w:val="0D0D0D" w:themeColor="text1" w:themeTint="F2"/>
          <w:sz w:val="24"/>
        </w:rPr>
        <w:t xml:space="preserve"> </w:t>
      </w:r>
    </w:p>
    <w:p w14:paraId="21E23117" w14:textId="77777777" w:rsidR="007B586E" w:rsidRPr="00465C52" w:rsidRDefault="007B586E" w:rsidP="00347DB2">
      <w:pPr>
        <w:pStyle w:val="BodyTextIndent"/>
        <w:ind w:left="180" w:right="288"/>
        <w:contextualSpacing/>
        <w:jc w:val="both"/>
        <w:rPr>
          <w:rFonts w:ascii="Times New Roman" w:hAnsi="Times New Roman" w:cs="Times New Roman"/>
          <w:b/>
          <w:i/>
          <w:iCs/>
          <w:color w:val="0D0D0D" w:themeColor="text1" w:themeTint="F2"/>
          <w:sz w:val="24"/>
        </w:rPr>
      </w:pPr>
      <w:r w:rsidRPr="00465C52">
        <w:rPr>
          <w:rFonts w:ascii="Times New Roman" w:hAnsi="Times New Roman" w:cs="Times New Roman"/>
          <w:b/>
          <w:i/>
          <w:iCs/>
          <w:color w:val="0D0D0D" w:themeColor="text1" w:themeTint="F2"/>
          <w:sz w:val="24"/>
        </w:rPr>
        <w:t>[Choose one of the following statements:]</w:t>
      </w:r>
    </w:p>
    <w:p w14:paraId="7D81F693" w14:textId="77777777" w:rsidR="007B586E" w:rsidRPr="00465C52" w:rsidRDefault="007B586E" w:rsidP="00347DB2">
      <w:pPr>
        <w:pStyle w:val="BodyTextIndent"/>
        <w:ind w:left="180" w:right="288"/>
        <w:contextualSpacing/>
        <w:jc w:val="both"/>
        <w:rPr>
          <w:rFonts w:ascii="Times New Roman" w:hAnsi="Times New Roman" w:cs="Times New Roman"/>
          <w:iCs/>
          <w:color w:val="0D0D0D" w:themeColor="text1" w:themeTint="F2"/>
          <w:sz w:val="24"/>
        </w:rPr>
      </w:pPr>
    </w:p>
    <w:p w14:paraId="7DDD6095" w14:textId="77777777" w:rsidR="007B586E" w:rsidRPr="00465C52" w:rsidRDefault="007B586E" w:rsidP="00347DB2">
      <w:pPr>
        <w:pStyle w:val="BodyTextIndent"/>
        <w:ind w:left="180" w:right="288"/>
        <w:contextualSpacing/>
        <w:jc w:val="both"/>
        <w:rPr>
          <w:rFonts w:ascii="Times New Roman" w:hAnsi="Times New Roman" w:cs="Times New Roman"/>
          <w:iCs/>
          <w:color w:val="0D0D0D" w:themeColor="text1" w:themeTint="F2"/>
          <w:sz w:val="24"/>
        </w:rPr>
      </w:pPr>
      <w:r w:rsidRPr="00465C52">
        <w:rPr>
          <w:rFonts w:ascii="Times New Roman" w:hAnsi="Times New Roman" w:cs="Times New Roman"/>
          <w:iCs/>
          <w:color w:val="0D0D0D" w:themeColor="text1" w:themeTint="F2"/>
          <w:sz w:val="24"/>
        </w:rPr>
        <w:t>We accept that _________________________</w:t>
      </w:r>
      <w:proofErr w:type="gramStart"/>
      <w:r w:rsidRPr="00465C52">
        <w:rPr>
          <w:rFonts w:ascii="Times New Roman" w:hAnsi="Times New Roman" w:cs="Times New Roman"/>
          <w:iCs/>
          <w:color w:val="0D0D0D" w:themeColor="text1" w:themeTint="F2"/>
          <w:sz w:val="24"/>
        </w:rPr>
        <w:t>_</w:t>
      </w:r>
      <w:r w:rsidRPr="00465C52">
        <w:rPr>
          <w:rFonts w:ascii="Times New Roman" w:hAnsi="Times New Roman" w:cs="Times New Roman"/>
          <w:b/>
          <w:i/>
          <w:iCs/>
          <w:color w:val="0D0D0D" w:themeColor="text1" w:themeTint="F2"/>
          <w:szCs w:val="20"/>
        </w:rPr>
        <w:t>[</w:t>
      </w:r>
      <w:proofErr w:type="gramEnd"/>
      <w:r w:rsidRPr="00465C52">
        <w:rPr>
          <w:rFonts w:ascii="Times New Roman" w:hAnsi="Times New Roman" w:cs="Times New Roman"/>
          <w:b/>
          <w:i/>
          <w:iCs/>
          <w:color w:val="0D0D0D" w:themeColor="text1" w:themeTint="F2"/>
          <w:szCs w:val="20"/>
        </w:rPr>
        <w:t xml:space="preserve">insert the name of Adjudicator proposed by the </w:t>
      </w:r>
      <w:proofErr w:type="gramStart"/>
      <w:r w:rsidRPr="00465C52">
        <w:rPr>
          <w:rFonts w:ascii="Times New Roman" w:hAnsi="Times New Roman" w:cs="Times New Roman"/>
          <w:b/>
          <w:i/>
          <w:iCs/>
          <w:color w:val="0D0D0D" w:themeColor="text1" w:themeTint="F2"/>
          <w:szCs w:val="20"/>
        </w:rPr>
        <w:t xml:space="preserve">Bidder]  </w:t>
      </w:r>
      <w:r w:rsidRPr="00465C52">
        <w:rPr>
          <w:rFonts w:ascii="Times New Roman" w:hAnsi="Times New Roman" w:cs="Times New Roman"/>
          <w:iCs/>
          <w:color w:val="0D0D0D" w:themeColor="text1" w:themeTint="F2"/>
          <w:sz w:val="24"/>
        </w:rPr>
        <w:t>be</w:t>
      </w:r>
      <w:proofErr w:type="gramEnd"/>
      <w:r w:rsidRPr="00465C52">
        <w:rPr>
          <w:rFonts w:ascii="Times New Roman" w:hAnsi="Times New Roman" w:cs="Times New Roman"/>
          <w:iCs/>
          <w:color w:val="0D0D0D" w:themeColor="text1" w:themeTint="F2"/>
          <w:sz w:val="24"/>
        </w:rPr>
        <w:t xml:space="preserve"> appointed as the Adjudicator.</w:t>
      </w:r>
    </w:p>
    <w:p w14:paraId="30CF25A6" w14:textId="77777777" w:rsidR="007B586E" w:rsidRPr="00465C52" w:rsidRDefault="007B586E" w:rsidP="00347DB2">
      <w:pPr>
        <w:pStyle w:val="BodyTextIndent"/>
        <w:ind w:left="180" w:right="288"/>
        <w:contextualSpacing/>
        <w:jc w:val="both"/>
        <w:rPr>
          <w:rFonts w:ascii="Times New Roman" w:hAnsi="Times New Roman" w:cs="Times New Roman"/>
          <w:iCs/>
          <w:color w:val="0D0D0D" w:themeColor="text1" w:themeTint="F2"/>
          <w:sz w:val="24"/>
        </w:rPr>
      </w:pPr>
    </w:p>
    <w:p w14:paraId="15E40BFA" w14:textId="77777777" w:rsidR="007B586E" w:rsidRPr="00465C52" w:rsidRDefault="007B586E" w:rsidP="00347DB2">
      <w:pPr>
        <w:pStyle w:val="BodyTextIndent"/>
        <w:ind w:left="180" w:right="288"/>
        <w:contextualSpacing/>
        <w:jc w:val="both"/>
        <w:rPr>
          <w:rFonts w:ascii="Times New Roman" w:hAnsi="Times New Roman" w:cs="Times New Roman"/>
          <w:b/>
          <w:i/>
          <w:iCs/>
          <w:color w:val="0D0D0D" w:themeColor="text1" w:themeTint="F2"/>
          <w:sz w:val="24"/>
        </w:rPr>
      </w:pPr>
      <w:r w:rsidRPr="00465C52">
        <w:rPr>
          <w:rFonts w:ascii="Times New Roman" w:hAnsi="Times New Roman" w:cs="Times New Roman"/>
          <w:b/>
          <w:i/>
          <w:iCs/>
          <w:color w:val="0D0D0D" w:themeColor="text1" w:themeTint="F2"/>
          <w:sz w:val="24"/>
        </w:rPr>
        <w:t>[or]</w:t>
      </w:r>
    </w:p>
    <w:p w14:paraId="68AC31E9" w14:textId="77777777" w:rsidR="007B586E" w:rsidRPr="00465C52" w:rsidRDefault="007B586E" w:rsidP="00347DB2">
      <w:pPr>
        <w:pStyle w:val="BodyTextIndent"/>
        <w:ind w:left="180" w:right="288"/>
        <w:contextualSpacing/>
        <w:jc w:val="both"/>
        <w:rPr>
          <w:rFonts w:ascii="Times New Roman" w:hAnsi="Times New Roman" w:cs="Times New Roman"/>
          <w:iCs/>
          <w:color w:val="0D0D0D" w:themeColor="text1" w:themeTint="F2"/>
          <w:sz w:val="24"/>
        </w:rPr>
      </w:pPr>
    </w:p>
    <w:p w14:paraId="3103AB69" w14:textId="270FFC55" w:rsidR="007B586E" w:rsidRPr="00465C52" w:rsidRDefault="007B586E" w:rsidP="00347DB2">
      <w:pPr>
        <w:pStyle w:val="BodyTextIndent"/>
        <w:ind w:left="180" w:right="288"/>
        <w:contextualSpacing/>
        <w:jc w:val="both"/>
        <w:rPr>
          <w:rFonts w:ascii="Times New Roman" w:hAnsi="Times New Roman" w:cs="Times New Roman"/>
          <w:iCs/>
          <w:color w:val="0D0D0D" w:themeColor="text1" w:themeTint="F2"/>
          <w:sz w:val="24"/>
        </w:rPr>
      </w:pPr>
      <w:r w:rsidRPr="00465C52">
        <w:rPr>
          <w:rFonts w:ascii="Times New Roman" w:hAnsi="Times New Roman" w:cs="Times New Roman"/>
          <w:iCs/>
          <w:color w:val="0D0D0D" w:themeColor="text1" w:themeTint="F2"/>
          <w:sz w:val="24"/>
        </w:rPr>
        <w:t>We do not accept that ______________________</w:t>
      </w:r>
      <w:proofErr w:type="gramStart"/>
      <w:r w:rsidRPr="00465C52">
        <w:rPr>
          <w:rFonts w:ascii="Times New Roman" w:hAnsi="Times New Roman" w:cs="Times New Roman"/>
          <w:iCs/>
          <w:color w:val="0D0D0D" w:themeColor="text1" w:themeTint="F2"/>
          <w:sz w:val="24"/>
        </w:rPr>
        <w:t>_</w:t>
      </w:r>
      <w:r w:rsidRPr="00465C52">
        <w:rPr>
          <w:rFonts w:ascii="Times New Roman" w:hAnsi="Times New Roman" w:cs="Times New Roman"/>
          <w:b/>
          <w:i/>
          <w:iCs/>
          <w:color w:val="0D0D0D" w:themeColor="text1" w:themeTint="F2"/>
          <w:szCs w:val="20"/>
        </w:rPr>
        <w:t>[</w:t>
      </w:r>
      <w:proofErr w:type="gramEnd"/>
      <w:r w:rsidRPr="00465C52">
        <w:rPr>
          <w:rFonts w:ascii="Times New Roman" w:hAnsi="Times New Roman" w:cs="Times New Roman"/>
          <w:b/>
          <w:i/>
          <w:iCs/>
          <w:color w:val="0D0D0D" w:themeColor="text1" w:themeTint="F2"/>
          <w:szCs w:val="20"/>
        </w:rPr>
        <w:t xml:space="preserve">insert the name of the Adjudicator proposed by the Bidder] </w:t>
      </w:r>
      <w:r w:rsidRPr="00465C52">
        <w:rPr>
          <w:rFonts w:ascii="Times New Roman" w:hAnsi="Times New Roman" w:cs="Times New Roman"/>
          <w:iCs/>
          <w:color w:val="0D0D0D" w:themeColor="text1" w:themeTint="F2"/>
          <w:sz w:val="24"/>
        </w:rPr>
        <w:t>be appointed as the Adjudicator, and by sending a copy of this Letter of Acceptance to _______________________________________</w:t>
      </w:r>
      <w:proofErr w:type="gramStart"/>
      <w:r w:rsidRPr="00465C52">
        <w:rPr>
          <w:rFonts w:ascii="Times New Roman" w:hAnsi="Times New Roman" w:cs="Times New Roman"/>
          <w:iCs/>
          <w:color w:val="0D0D0D" w:themeColor="text1" w:themeTint="F2"/>
          <w:sz w:val="24"/>
        </w:rPr>
        <w:t>_</w:t>
      </w:r>
      <w:r w:rsidRPr="00465C52">
        <w:rPr>
          <w:rFonts w:ascii="Times New Roman" w:hAnsi="Times New Roman" w:cs="Times New Roman"/>
          <w:b/>
          <w:i/>
          <w:iCs/>
          <w:color w:val="0D0D0D" w:themeColor="text1" w:themeTint="F2"/>
          <w:szCs w:val="20"/>
        </w:rPr>
        <w:t>[</w:t>
      </w:r>
      <w:proofErr w:type="gramEnd"/>
      <w:r w:rsidRPr="00465C52">
        <w:rPr>
          <w:rFonts w:ascii="Times New Roman" w:hAnsi="Times New Roman" w:cs="Times New Roman"/>
          <w:b/>
          <w:i/>
          <w:iCs/>
          <w:color w:val="0D0D0D" w:themeColor="text1" w:themeTint="F2"/>
          <w:szCs w:val="20"/>
        </w:rPr>
        <w:t>insert name of the Appointing Authority]</w:t>
      </w:r>
      <w:r w:rsidRPr="00465C52">
        <w:rPr>
          <w:rFonts w:ascii="Times New Roman" w:hAnsi="Times New Roman" w:cs="Times New Roman"/>
          <w:iCs/>
          <w:color w:val="0D0D0D" w:themeColor="text1" w:themeTint="F2"/>
          <w:sz w:val="24"/>
        </w:rPr>
        <w:t xml:space="preserve">, the Appointing Authority, we are hereby requesting such Authority to appoint the Adjudicator in accordance with ITB </w:t>
      </w:r>
      <w:r w:rsidR="0037621A" w:rsidRPr="00465C52">
        <w:rPr>
          <w:rFonts w:ascii="Times New Roman" w:hAnsi="Times New Roman" w:cs="Times New Roman"/>
          <w:iCs/>
          <w:color w:val="0D0D0D" w:themeColor="text1" w:themeTint="F2"/>
          <w:sz w:val="24"/>
        </w:rPr>
        <w:t>48</w:t>
      </w:r>
      <w:r w:rsidRPr="00465C52">
        <w:rPr>
          <w:rFonts w:ascii="Times New Roman" w:hAnsi="Times New Roman" w:cs="Times New Roman"/>
          <w:color w:val="0D0D0D" w:themeColor="text1" w:themeTint="F2"/>
          <w:sz w:val="24"/>
        </w:rPr>
        <w:t>.1</w:t>
      </w:r>
      <w:r w:rsidRPr="00465C52">
        <w:rPr>
          <w:rFonts w:ascii="Times New Roman" w:hAnsi="Times New Roman" w:cs="Times New Roman"/>
          <w:iCs/>
          <w:color w:val="0D0D0D" w:themeColor="text1" w:themeTint="F2"/>
          <w:sz w:val="24"/>
        </w:rPr>
        <w:t xml:space="preserve"> and GCC </w:t>
      </w:r>
      <w:r w:rsidR="00EE294C" w:rsidRPr="00465C52">
        <w:rPr>
          <w:rFonts w:ascii="Times New Roman" w:hAnsi="Times New Roman" w:cs="Times New Roman"/>
          <w:iCs/>
          <w:color w:val="0D0D0D" w:themeColor="text1" w:themeTint="F2"/>
          <w:sz w:val="24"/>
        </w:rPr>
        <w:t xml:space="preserve">Sub-Clause </w:t>
      </w:r>
      <w:r w:rsidRPr="00465C52">
        <w:rPr>
          <w:rFonts w:ascii="Times New Roman" w:hAnsi="Times New Roman" w:cs="Times New Roman"/>
          <w:color w:val="0D0D0D" w:themeColor="text1" w:themeTint="F2"/>
          <w:sz w:val="24"/>
        </w:rPr>
        <w:t>23.1.</w:t>
      </w:r>
    </w:p>
    <w:p w14:paraId="74D3A6F8" w14:textId="77777777" w:rsidR="007B586E" w:rsidRPr="00465C52" w:rsidRDefault="007B586E" w:rsidP="00347DB2">
      <w:pPr>
        <w:pStyle w:val="BodyTextIndent"/>
        <w:ind w:left="180" w:right="288"/>
        <w:contextualSpacing/>
        <w:jc w:val="both"/>
        <w:rPr>
          <w:rFonts w:ascii="Times New Roman" w:hAnsi="Times New Roman" w:cs="Times New Roman"/>
          <w:iCs/>
          <w:color w:val="0D0D0D" w:themeColor="text1" w:themeTint="F2"/>
          <w:sz w:val="24"/>
        </w:rPr>
      </w:pPr>
    </w:p>
    <w:p w14:paraId="76B97166" w14:textId="77777777" w:rsidR="007B586E" w:rsidRPr="00465C52" w:rsidRDefault="007B586E" w:rsidP="00347DB2">
      <w:pPr>
        <w:pStyle w:val="BodyTextIndent"/>
        <w:ind w:left="180" w:right="288"/>
        <w:contextualSpacing/>
        <w:jc w:val="both"/>
        <w:rPr>
          <w:rFonts w:ascii="Times New Roman" w:hAnsi="Times New Roman" w:cs="Times New Roman"/>
          <w:iCs/>
          <w:color w:val="0D0D0D" w:themeColor="text1" w:themeTint="F2"/>
          <w:sz w:val="24"/>
        </w:rPr>
      </w:pPr>
    </w:p>
    <w:p w14:paraId="43405941" w14:textId="77777777" w:rsidR="007B586E" w:rsidRPr="00465C52" w:rsidRDefault="007B586E" w:rsidP="00347DB2">
      <w:pPr>
        <w:pStyle w:val="BodyTextIndent"/>
        <w:tabs>
          <w:tab w:val="right" w:leader="dot" w:pos="9360"/>
        </w:tabs>
        <w:ind w:left="180" w:right="288"/>
        <w:contextualSpacing/>
        <w:jc w:val="both"/>
        <w:rPr>
          <w:rFonts w:ascii="Times New Roman" w:hAnsi="Times New Roman" w:cs="Times New Roman"/>
          <w:iCs/>
          <w:color w:val="0D0D0D" w:themeColor="text1" w:themeTint="F2"/>
          <w:sz w:val="24"/>
        </w:rPr>
      </w:pPr>
      <w:r w:rsidRPr="00465C52">
        <w:rPr>
          <w:rFonts w:ascii="Times New Roman" w:hAnsi="Times New Roman" w:cs="Times New Roman"/>
          <w:iCs/>
          <w:color w:val="0D0D0D" w:themeColor="text1" w:themeTint="F2"/>
          <w:sz w:val="24"/>
        </w:rPr>
        <w:t xml:space="preserve">Authorized Signature:  </w:t>
      </w:r>
      <w:r w:rsidRPr="00465C52">
        <w:rPr>
          <w:rFonts w:ascii="Times New Roman" w:hAnsi="Times New Roman" w:cs="Times New Roman"/>
          <w:iCs/>
          <w:color w:val="0D0D0D" w:themeColor="text1" w:themeTint="F2"/>
          <w:sz w:val="24"/>
        </w:rPr>
        <w:tab/>
      </w:r>
    </w:p>
    <w:p w14:paraId="16ACEE8E" w14:textId="77777777" w:rsidR="007B586E" w:rsidRPr="00465C52" w:rsidRDefault="007B586E" w:rsidP="00347DB2">
      <w:pPr>
        <w:pStyle w:val="BodyTextIndent"/>
        <w:tabs>
          <w:tab w:val="right" w:leader="dot" w:pos="9360"/>
        </w:tabs>
        <w:ind w:left="180" w:right="288"/>
        <w:contextualSpacing/>
        <w:jc w:val="both"/>
        <w:rPr>
          <w:rFonts w:ascii="Times New Roman" w:hAnsi="Times New Roman" w:cs="Times New Roman"/>
          <w:iCs/>
          <w:color w:val="0D0D0D" w:themeColor="text1" w:themeTint="F2"/>
          <w:sz w:val="24"/>
        </w:rPr>
      </w:pPr>
    </w:p>
    <w:p w14:paraId="03486C32" w14:textId="77777777" w:rsidR="007B586E" w:rsidRPr="00465C52" w:rsidRDefault="007B586E" w:rsidP="00347DB2">
      <w:pPr>
        <w:pStyle w:val="BodyTextIndent"/>
        <w:tabs>
          <w:tab w:val="right" w:leader="dot" w:pos="9360"/>
        </w:tabs>
        <w:ind w:left="180" w:right="288"/>
        <w:contextualSpacing/>
        <w:jc w:val="both"/>
        <w:rPr>
          <w:rFonts w:ascii="Times New Roman" w:hAnsi="Times New Roman" w:cs="Times New Roman"/>
          <w:iCs/>
          <w:color w:val="0D0D0D" w:themeColor="text1" w:themeTint="F2"/>
          <w:sz w:val="24"/>
        </w:rPr>
      </w:pPr>
      <w:r w:rsidRPr="00465C52">
        <w:rPr>
          <w:rFonts w:ascii="Times New Roman" w:hAnsi="Times New Roman" w:cs="Times New Roman"/>
          <w:iCs/>
          <w:color w:val="0D0D0D" w:themeColor="text1" w:themeTint="F2"/>
          <w:sz w:val="24"/>
        </w:rPr>
        <w:t xml:space="preserve">Name and Title of Signatory:  </w:t>
      </w:r>
      <w:r w:rsidRPr="00465C52">
        <w:rPr>
          <w:rFonts w:ascii="Times New Roman" w:hAnsi="Times New Roman" w:cs="Times New Roman"/>
          <w:iCs/>
          <w:color w:val="0D0D0D" w:themeColor="text1" w:themeTint="F2"/>
          <w:sz w:val="24"/>
        </w:rPr>
        <w:tab/>
      </w:r>
    </w:p>
    <w:p w14:paraId="0C6B6CE5" w14:textId="77777777" w:rsidR="007B586E" w:rsidRPr="00465C52" w:rsidRDefault="007B586E" w:rsidP="00347DB2">
      <w:pPr>
        <w:pStyle w:val="BodyTextIndent"/>
        <w:tabs>
          <w:tab w:val="right" w:leader="dot" w:pos="9360"/>
        </w:tabs>
        <w:ind w:left="180" w:right="288"/>
        <w:contextualSpacing/>
        <w:jc w:val="both"/>
        <w:rPr>
          <w:rFonts w:ascii="Times New Roman" w:hAnsi="Times New Roman" w:cs="Times New Roman"/>
          <w:iCs/>
          <w:color w:val="0D0D0D" w:themeColor="text1" w:themeTint="F2"/>
          <w:sz w:val="24"/>
        </w:rPr>
      </w:pPr>
    </w:p>
    <w:p w14:paraId="103D3F8C" w14:textId="77777777" w:rsidR="007B586E" w:rsidRPr="00465C52" w:rsidRDefault="007B586E" w:rsidP="00347DB2">
      <w:pPr>
        <w:pStyle w:val="BodyTextIndent"/>
        <w:tabs>
          <w:tab w:val="right" w:leader="dot" w:pos="9360"/>
        </w:tabs>
        <w:ind w:left="180" w:right="288"/>
        <w:contextualSpacing/>
        <w:jc w:val="both"/>
        <w:rPr>
          <w:rFonts w:ascii="Times New Roman" w:hAnsi="Times New Roman" w:cs="Times New Roman"/>
          <w:iCs/>
          <w:color w:val="0D0D0D" w:themeColor="text1" w:themeTint="F2"/>
          <w:sz w:val="24"/>
        </w:rPr>
      </w:pPr>
      <w:r w:rsidRPr="00465C52">
        <w:rPr>
          <w:rFonts w:ascii="Times New Roman" w:hAnsi="Times New Roman" w:cs="Times New Roman"/>
          <w:iCs/>
          <w:color w:val="0D0D0D" w:themeColor="text1" w:themeTint="F2"/>
          <w:sz w:val="24"/>
        </w:rPr>
        <w:t xml:space="preserve">Name of Agency:  </w:t>
      </w:r>
      <w:r w:rsidRPr="00465C52">
        <w:rPr>
          <w:rFonts w:ascii="Times New Roman" w:hAnsi="Times New Roman" w:cs="Times New Roman"/>
          <w:iCs/>
          <w:color w:val="0D0D0D" w:themeColor="text1" w:themeTint="F2"/>
          <w:sz w:val="24"/>
        </w:rPr>
        <w:tab/>
      </w:r>
    </w:p>
    <w:p w14:paraId="18BBAABB" w14:textId="77777777" w:rsidR="007B586E" w:rsidRPr="00465C52" w:rsidRDefault="007B586E" w:rsidP="00347DB2">
      <w:pPr>
        <w:pStyle w:val="Enclosure"/>
        <w:ind w:left="180" w:right="288"/>
        <w:contextualSpacing/>
        <w:rPr>
          <w:color w:val="0D0D0D" w:themeColor="text1" w:themeTint="F2"/>
        </w:rPr>
      </w:pPr>
    </w:p>
    <w:p w14:paraId="72917A18" w14:textId="77777777" w:rsidR="007B586E" w:rsidRPr="00465C52" w:rsidRDefault="007B586E" w:rsidP="00347DB2">
      <w:pPr>
        <w:pStyle w:val="Enclosure"/>
        <w:ind w:left="180" w:right="288"/>
        <w:contextualSpacing/>
        <w:rPr>
          <w:b/>
          <w:color w:val="0D0D0D" w:themeColor="text1" w:themeTint="F2"/>
        </w:rPr>
      </w:pPr>
      <w:r w:rsidRPr="00465C52">
        <w:rPr>
          <w:b/>
          <w:color w:val="0D0D0D" w:themeColor="text1" w:themeTint="F2"/>
        </w:rPr>
        <w:t>Attachment</w:t>
      </w:r>
      <w:proofErr w:type="gramStart"/>
      <w:r w:rsidRPr="00465C52">
        <w:rPr>
          <w:b/>
          <w:color w:val="0D0D0D" w:themeColor="text1" w:themeTint="F2"/>
        </w:rPr>
        <w:t>:  Contract</w:t>
      </w:r>
      <w:proofErr w:type="gramEnd"/>
      <w:r w:rsidRPr="00465C52">
        <w:rPr>
          <w:b/>
          <w:color w:val="0D0D0D" w:themeColor="text1" w:themeTint="F2"/>
        </w:rPr>
        <w:t xml:space="preserve"> Agreement</w:t>
      </w:r>
    </w:p>
    <w:p w14:paraId="5205EF14" w14:textId="77777777" w:rsidR="007B586E" w:rsidRPr="00465C52" w:rsidRDefault="007B586E" w:rsidP="00347DB2">
      <w:pPr>
        <w:pStyle w:val="Section10-Heading1"/>
        <w:contextualSpacing/>
        <w:rPr>
          <w:color w:val="0D0D0D" w:themeColor="text1" w:themeTint="F2"/>
        </w:rPr>
      </w:pPr>
      <w:r w:rsidRPr="00465C52">
        <w:rPr>
          <w:bCs/>
          <w:color w:val="0D0D0D" w:themeColor="text1" w:themeTint="F2"/>
          <w:sz w:val="20"/>
        </w:rPr>
        <w:br w:type="page"/>
      </w:r>
      <w:bookmarkStart w:id="1000" w:name="_Toc23238064"/>
      <w:bookmarkStart w:id="1001" w:name="_Toc41971556"/>
      <w:bookmarkStart w:id="1002" w:name="_Toc78273067"/>
      <w:bookmarkStart w:id="1003" w:name="_Toc111009245"/>
      <w:bookmarkStart w:id="1004" w:name="_Toc442524979"/>
      <w:bookmarkStart w:id="1005" w:name="_Toc26780742"/>
      <w:bookmarkStart w:id="1006" w:name="_Toc438907197"/>
      <w:bookmarkStart w:id="1007" w:name="_Toc438907297"/>
      <w:r w:rsidRPr="00465C52">
        <w:rPr>
          <w:color w:val="0D0D0D" w:themeColor="text1" w:themeTint="F2"/>
        </w:rPr>
        <w:lastRenderedPageBreak/>
        <w:t>Contract Agreement</w:t>
      </w:r>
      <w:bookmarkEnd w:id="1000"/>
      <w:bookmarkEnd w:id="1001"/>
      <w:bookmarkEnd w:id="1002"/>
      <w:bookmarkEnd w:id="1003"/>
      <w:bookmarkEnd w:id="1004"/>
      <w:bookmarkEnd w:id="1005"/>
    </w:p>
    <w:bookmarkEnd w:id="1006"/>
    <w:bookmarkEnd w:id="1007"/>
    <w:p w14:paraId="48B1BA57" w14:textId="77777777" w:rsidR="007B586E" w:rsidRPr="00465C52" w:rsidRDefault="007B586E" w:rsidP="00347DB2">
      <w:pPr>
        <w:pStyle w:val="BodyTextIndent"/>
        <w:ind w:left="180" w:right="288"/>
        <w:contextualSpacing/>
        <w:jc w:val="both"/>
        <w:rPr>
          <w:rFonts w:ascii="Times New Roman" w:hAnsi="Times New Roman" w:cs="Times New Roman"/>
          <w:color w:val="0D0D0D" w:themeColor="text1" w:themeTint="F2"/>
        </w:rPr>
      </w:pPr>
    </w:p>
    <w:p w14:paraId="654680E8" w14:textId="77777777" w:rsidR="007B586E" w:rsidRPr="00465C52" w:rsidRDefault="007B586E" w:rsidP="00347DB2">
      <w:pPr>
        <w:pStyle w:val="BodyTextIndent"/>
        <w:ind w:left="0" w:right="288"/>
        <w:contextualSpacing/>
        <w:jc w:val="both"/>
        <w:rPr>
          <w:rFonts w:ascii="Times New Roman" w:hAnsi="Times New Roman" w:cs="Times New Roman"/>
          <w:color w:val="0D0D0D" w:themeColor="text1" w:themeTint="F2"/>
          <w:sz w:val="24"/>
        </w:rPr>
      </w:pPr>
      <w:r w:rsidRPr="00465C52">
        <w:rPr>
          <w:rFonts w:ascii="Times New Roman" w:hAnsi="Times New Roman" w:cs="Times New Roman"/>
          <w:color w:val="0D0D0D" w:themeColor="text1" w:themeTint="F2"/>
          <w:sz w:val="24"/>
        </w:rPr>
        <w:t>THIS AGREEMENT made the . . . . . .</w:t>
      </w:r>
      <w:proofErr w:type="gramStart"/>
      <w:r w:rsidRPr="00465C52">
        <w:rPr>
          <w:rFonts w:ascii="Times New Roman" w:hAnsi="Times New Roman" w:cs="Times New Roman"/>
          <w:color w:val="0D0D0D" w:themeColor="text1" w:themeTint="F2"/>
          <w:sz w:val="24"/>
        </w:rPr>
        <w:t>day of . . .</w:t>
      </w:r>
      <w:proofErr w:type="gramEnd"/>
      <w:r w:rsidRPr="00465C52">
        <w:rPr>
          <w:rFonts w:ascii="Times New Roman" w:hAnsi="Times New Roman" w:cs="Times New Roman"/>
          <w:color w:val="0D0D0D" w:themeColor="text1" w:themeTint="F2"/>
          <w:sz w:val="24"/>
        </w:rPr>
        <w:t xml:space="preserve"> . . . . . . . . . </w:t>
      </w:r>
      <w:proofErr w:type="gramStart"/>
      <w:r w:rsidRPr="00465C52">
        <w:rPr>
          <w:rFonts w:ascii="Times New Roman" w:hAnsi="Times New Roman" w:cs="Times New Roman"/>
          <w:color w:val="0D0D0D" w:themeColor="text1" w:themeTint="F2"/>
          <w:sz w:val="24"/>
        </w:rPr>
        <w:t>. . . .</w:t>
      </w:r>
      <w:proofErr w:type="gramEnd"/>
      <w:r w:rsidRPr="00465C52">
        <w:rPr>
          <w:rFonts w:ascii="Times New Roman" w:hAnsi="Times New Roman" w:cs="Times New Roman"/>
          <w:color w:val="0D0D0D" w:themeColor="text1" w:themeTint="F2"/>
          <w:sz w:val="24"/>
        </w:rPr>
        <w:t xml:space="preserve"> ., . . . </w:t>
      </w:r>
      <w:proofErr w:type="gramStart"/>
      <w:r w:rsidRPr="00465C52">
        <w:rPr>
          <w:rFonts w:ascii="Times New Roman" w:hAnsi="Times New Roman" w:cs="Times New Roman"/>
          <w:color w:val="0D0D0D" w:themeColor="text1" w:themeTint="F2"/>
          <w:sz w:val="24"/>
        </w:rPr>
        <w:t>. . . .</w:t>
      </w:r>
      <w:proofErr w:type="gramEnd"/>
      <w:r w:rsidRPr="00465C52">
        <w:rPr>
          <w:rFonts w:ascii="Times New Roman" w:hAnsi="Times New Roman" w:cs="Times New Roman"/>
          <w:color w:val="0D0D0D" w:themeColor="text1" w:themeTint="F2"/>
          <w:sz w:val="24"/>
        </w:rPr>
        <w:t xml:space="preserve">, between </w:t>
      </w:r>
      <w:proofErr w:type="gramStart"/>
      <w:r w:rsidRPr="00465C52">
        <w:rPr>
          <w:rFonts w:ascii="Times New Roman" w:hAnsi="Times New Roman" w:cs="Times New Roman"/>
          <w:color w:val="0D0D0D" w:themeColor="text1" w:themeTint="F2"/>
          <w:sz w:val="24"/>
        </w:rPr>
        <w:t>. . . .</w:t>
      </w:r>
      <w:proofErr w:type="gramEnd"/>
      <w:r w:rsidRPr="00465C52">
        <w:rPr>
          <w:rFonts w:ascii="Times New Roman" w:hAnsi="Times New Roman" w:cs="Times New Roman"/>
          <w:color w:val="0D0D0D" w:themeColor="text1" w:themeTint="F2"/>
          <w:sz w:val="24"/>
        </w:rPr>
        <w:t xml:space="preserve"> </w:t>
      </w:r>
      <w:r w:rsidRPr="00465C52">
        <w:rPr>
          <w:rFonts w:ascii="Times New Roman" w:hAnsi="Times New Roman" w:cs="Times New Roman"/>
          <w:color w:val="0D0D0D" w:themeColor="text1" w:themeTint="F2"/>
          <w:szCs w:val="20"/>
        </w:rPr>
        <w:t xml:space="preserve">. </w:t>
      </w:r>
      <w:r w:rsidRPr="00465C52">
        <w:rPr>
          <w:rFonts w:ascii="Times New Roman" w:hAnsi="Times New Roman" w:cs="Times New Roman"/>
          <w:b/>
          <w:i/>
          <w:color w:val="0D0D0D" w:themeColor="text1" w:themeTint="F2"/>
          <w:szCs w:val="20"/>
        </w:rPr>
        <w:t>[</w:t>
      </w:r>
      <w:r w:rsidRPr="00465C52">
        <w:rPr>
          <w:rFonts w:ascii="Times New Roman" w:hAnsi="Times New Roman" w:cs="Times New Roman"/>
          <w:b/>
          <w:bCs/>
          <w:i/>
          <w:iCs/>
          <w:color w:val="0D0D0D" w:themeColor="text1" w:themeTint="F2"/>
          <w:szCs w:val="20"/>
        </w:rPr>
        <w:t xml:space="preserve">name of the </w:t>
      </w:r>
      <w:proofErr w:type="gramStart"/>
      <w:r w:rsidR="00283744" w:rsidRPr="00465C52">
        <w:rPr>
          <w:rFonts w:ascii="Times New Roman" w:hAnsi="Times New Roman" w:cs="Times New Roman"/>
          <w:bCs/>
          <w:iCs/>
          <w:color w:val="0D0D0D" w:themeColor="text1" w:themeTint="F2"/>
          <w:szCs w:val="20"/>
        </w:rPr>
        <w:t>Employer</w:t>
      </w:r>
      <w:r w:rsidRPr="00465C52">
        <w:rPr>
          <w:rFonts w:ascii="Times New Roman" w:hAnsi="Times New Roman" w:cs="Times New Roman"/>
          <w:b/>
          <w:bCs/>
          <w:i/>
          <w:iCs/>
          <w:color w:val="0D0D0D" w:themeColor="text1" w:themeTint="F2"/>
          <w:szCs w:val="20"/>
        </w:rPr>
        <w:t>]</w:t>
      </w:r>
      <w:r w:rsidRPr="00465C52">
        <w:rPr>
          <w:rFonts w:ascii="Times New Roman" w:hAnsi="Times New Roman" w:cs="Times New Roman"/>
          <w:color w:val="0D0D0D" w:themeColor="text1" w:themeTint="F2"/>
          <w:szCs w:val="20"/>
        </w:rPr>
        <w:t>. . .</w:t>
      </w:r>
      <w:proofErr w:type="gramEnd"/>
      <w:r w:rsidRPr="00465C52">
        <w:rPr>
          <w:rFonts w:ascii="Times New Roman" w:hAnsi="Times New Roman" w:cs="Times New Roman"/>
          <w:color w:val="0D0D0D" w:themeColor="text1" w:themeTint="F2"/>
          <w:szCs w:val="20"/>
        </w:rPr>
        <w:t xml:space="preserve"> </w:t>
      </w:r>
      <w:proofErr w:type="gramStart"/>
      <w:r w:rsidRPr="00465C52">
        <w:rPr>
          <w:rFonts w:ascii="Times New Roman" w:hAnsi="Times New Roman" w:cs="Times New Roman"/>
          <w:color w:val="0D0D0D" w:themeColor="text1" w:themeTint="F2"/>
          <w:szCs w:val="20"/>
        </w:rPr>
        <w:t>. .</w:t>
      </w:r>
      <w:proofErr w:type="gramEnd"/>
      <w:r w:rsidRPr="00465C52">
        <w:rPr>
          <w:rFonts w:ascii="Times New Roman" w:hAnsi="Times New Roman" w:cs="Times New Roman"/>
          <w:color w:val="0D0D0D" w:themeColor="text1" w:themeTint="F2"/>
          <w:sz w:val="24"/>
        </w:rPr>
        <w:t xml:space="preserve">. . . </w:t>
      </w:r>
      <w:proofErr w:type="gramStart"/>
      <w:r w:rsidRPr="00465C52">
        <w:rPr>
          <w:rFonts w:ascii="Times New Roman" w:hAnsi="Times New Roman" w:cs="Times New Roman"/>
          <w:color w:val="0D0D0D" w:themeColor="text1" w:themeTint="F2"/>
          <w:sz w:val="24"/>
        </w:rPr>
        <w:t>. .</w:t>
      </w:r>
      <w:proofErr w:type="gramEnd"/>
      <w:r w:rsidRPr="00465C52">
        <w:rPr>
          <w:rFonts w:ascii="Times New Roman" w:hAnsi="Times New Roman" w:cs="Times New Roman"/>
          <w:color w:val="0D0D0D" w:themeColor="text1" w:themeTint="F2"/>
          <w:sz w:val="24"/>
        </w:rPr>
        <w:t xml:space="preserve"> (hereinafter “the </w:t>
      </w:r>
      <w:r w:rsidR="00283744" w:rsidRPr="00465C52">
        <w:rPr>
          <w:rFonts w:ascii="Times New Roman" w:hAnsi="Times New Roman" w:cs="Times New Roman"/>
          <w:color w:val="0D0D0D" w:themeColor="text1" w:themeTint="F2"/>
          <w:sz w:val="24"/>
        </w:rPr>
        <w:t>Employer</w:t>
      </w:r>
      <w:r w:rsidRPr="00465C52">
        <w:rPr>
          <w:rFonts w:ascii="Times New Roman" w:hAnsi="Times New Roman" w:cs="Times New Roman"/>
          <w:color w:val="0D0D0D" w:themeColor="text1" w:themeTint="F2"/>
          <w:sz w:val="24"/>
        </w:rPr>
        <w:t xml:space="preserve">”), of the one part, and </w:t>
      </w:r>
      <w:proofErr w:type="gramStart"/>
      <w:r w:rsidRPr="00465C52">
        <w:rPr>
          <w:rFonts w:ascii="Times New Roman" w:hAnsi="Times New Roman" w:cs="Times New Roman"/>
          <w:color w:val="0D0D0D" w:themeColor="text1" w:themeTint="F2"/>
          <w:sz w:val="24"/>
        </w:rPr>
        <w:t>. . . .</w:t>
      </w:r>
      <w:proofErr w:type="gramEnd"/>
      <w:r w:rsidRPr="00465C52">
        <w:rPr>
          <w:rFonts w:ascii="Times New Roman" w:hAnsi="Times New Roman" w:cs="Times New Roman"/>
          <w:color w:val="0D0D0D" w:themeColor="text1" w:themeTint="F2"/>
          <w:sz w:val="24"/>
        </w:rPr>
        <w:t xml:space="preserve"> . </w:t>
      </w:r>
      <w:r w:rsidRPr="00465C52">
        <w:rPr>
          <w:rFonts w:ascii="Times New Roman" w:hAnsi="Times New Roman" w:cs="Times New Roman"/>
          <w:b/>
          <w:i/>
          <w:color w:val="0D0D0D" w:themeColor="text1" w:themeTint="F2"/>
          <w:sz w:val="24"/>
        </w:rPr>
        <w:t>[</w:t>
      </w:r>
      <w:r w:rsidRPr="00465C52">
        <w:rPr>
          <w:rFonts w:ascii="Times New Roman" w:hAnsi="Times New Roman" w:cs="Times New Roman"/>
          <w:b/>
          <w:bCs/>
          <w:i/>
          <w:iCs/>
          <w:color w:val="0D0D0D" w:themeColor="text1" w:themeTint="F2"/>
          <w:szCs w:val="20"/>
        </w:rPr>
        <w:t xml:space="preserve">name of the </w:t>
      </w:r>
      <w:proofErr w:type="gramStart"/>
      <w:r w:rsidRPr="00465C52">
        <w:rPr>
          <w:rFonts w:ascii="Times New Roman" w:hAnsi="Times New Roman" w:cs="Times New Roman"/>
          <w:b/>
          <w:bCs/>
          <w:i/>
          <w:iCs/>
          <w:color w:val="0D0D0D" w:themeColor="text1" w:themeTint="F2"/>
          <w:szCs w:val="20"/>
        </w:rPr>
        <w:t>Contractor]</w:t>
      </w:r>
      <w:r w:rsidRPr="00465C52">
        <w:rPr>
          <w:rFonts w:ascii="Times New Roman" w:hAnsi="Times New Roman" w:cs="Times New Roman"/>
          <w:color w:val="0D0D0D" w:themeColor="text1" w:themeTint="F2"/>
          <w:szCs w:val="20"/>
        </w:rPr>
        <w:t>. . .</w:t>
      </w:r>
      <w:proofErr w:type="gramEnd"/>
      <w:r w:rsidRPr="00465C52">
        <w:rPr>
          <w:rFonts w:ascii="Times New Roman" w:hAnsi="Times New Roman" w:cs="Times New Roman"/>
          <w:color w:val="0D0D0D" w:themeColor="text1" w:themeTint="F2"/>
          <w:sz w:val="24"/>
        </w:rPr>
        <w:t xml:space="preserve"> . </w:t>
      </w:r>
      <w:proofErr w:type="gramStart"/>
      <w:r w:rsidRPr="00465C52">
        <w:rPr>
          <w:rFonts w:ascii="Times New Roman" w:hAnsi="Times New Roman" w:cs="Times New Roman"/>
          <w:color w:val="0D0D0D" w:themeColor="text1" w:themeTint="F2"/>
          <w:sz w:val="24"/>
        </w:rPr>
        <w:t>.(</w:t>
      </w:r>
      <w:proofErr w:type="gramEnd"/>
      <w:r w:rsidRPr="00465C52">
        <w:rPr>
          <w:rFonts w:ascii="Times New Roman" w:hAnsi="Times New Roman" w:cs="Times New Roman"/>
          <w:color w:val="0D0D0D" w:themeColor="text1" w:themeTint="F2"/>
          <w:sz w:val="24"/>
        </w:rPr>
        <w:t>hereinafter “the Contractor”), of the other part:</w:t>
      </w:r>
    </w:p>
    <w:p w14:paraId="5CCC344C" w14:textId="77777777" w:rsidR="007B586E" w:rsidRPr="00465C52" w:rsidRDefault="007B586E" w:rsidP="00347DB2">
      <w:pPr>
        <w:pStyle w:val="BodyTextIndent"/>
        <w:ind w:left="0" w:right="288"/>
        <w:contextualSpacing/>
        <w:jc w:val="both"/>
        <w:rPr>
          <w:rFonts w:ascii="Times New Roman" w:hAnsi="Times New Roman" w:cs="Times New Roman"/>
          <w:color w:val="0D0D0D" w:themeColor="text1" w:themeTint="F2"/>
          <w:sz w:val="24"/>
        </w:rPr>
      </w:pPr>
    </w:p>
    <w:p w14:paraId="20FF36A8" w14:textId="77777777" w:rsidR="007B586E" w:rsidRPr="00465C52" w:rsidRDefault="007B586E" w:rsidP="00347DB2">
      <w:pPr>
        <w:pStyle w:val="BodyTextIndent"/>
        <w:ind w:left="0" w:right="288"/>
        <w:contextualSpacing/>
        <w:jc w:val="both"/>
        <w:rPr>
          <w:rFonts w:ascii="Times New Roman" w:hAnsi="Times New Roman" w:cs="Times New Roman"/>
          <w:color w:val="0D0D0D" w:themeColor="text1" w:themeTint="F2"/>
          <w:sz w:val="24"/>
        </w:rPr>
      </w:pPr>
      <w:r w:rsidRPr="00465C52">
        <w:rPr>
          <w:rFonts w:ascii="Times New Roman" w:hAnsi="Times New Roman" w:cs="Times New Roman"/>
          <w:color w:val="0D0D0D" w:themeColor="text1" w:themeTint="F2"/>
          <w:sz w:val="24"/>
        </w:rPr>
        <w:t xml:space="preserve">WHEREAS the </w:t>
      </w:r>
      <w:r w:rsidR="00283744" w:rsidRPr="00465C52">
        <w:rPr>
          <w:rFonts w:ascii="Times New Roman" w:hAnsi="Times New Roman" w:cs="Times New Roman"/>
          <w:color w:val="0D0D0D" w:themeColor="text1" w:themeTint="F2"/>
          <w:sz w:val="24"/>
        </w:rPr>
        <w:t>Employer</w:t>
      </w:r>
      <w:r w:rsidRPr="00465C52">
        <w:rPr>
          <w:rFonts w:ascii="Times New Roman" w:hAnsi="Times New Roman" w:cs="Times New Roman"/>
          <w:color w:val="0D0D0D" w:themeColor="text1" w:themeTint="F2"/>
          <w:sz w:val="24"/>
        </w:rPr>
        <w:t xml:space="preserve"> desires that the Works known as </w:t>
      </w:r>
      <w:proofErr w:type="gramStart"/>
      <w:r w:rsidRPr="00465C52">
        <w:rPr>
          <w:rFonts w:ascii="Times New Roman" w:hAnsi="Times New Roman" w:cs="Times New Roman"/>
          <w:color w:val="0D0D0D" w:themeColor="text1" w:themeTint="F2"/>
          <w:sz w:val="24"/>
        </w:rPr>
        <w:t>. . . .</w:t>
      </w:r>
      <w:proofErr w:type="gramEnd"/>
      <w:r w:rsidRPr="00465C52">
        <w:rPr>
          <w:rFonts w:ascii="Times New Roman" w:hAnsi="Times New Roman" w:cs="Times New Roman"/>
          <w:color w:val="0D0D0D" w:themeColor="text1" w:themeTint="F2"/>
          <w:sz w:val="24"/>
        </w:rPr>
        <w:t xml:space="preserve"> .</w:t>
      </w:r>
      <w:r w:rsidRPr="00465C52">
        <w:rPr>
          <w:rFonts w:ascii="Times New Roman" w:hAnsi="Times New Roman" w:cs="Times New Roman"/>
          <w:color w:val="0D0D0D" w:themeColor="text1" w:themeTint="F2"/>
          <w:szCs w:val="20"/>
        </w:rPr>
        <w:t xml:space="preserve"> </w:t>
      </w:r>
      <w:r w:rsidRPr="00465C52">
        <w:rPr>
          <w:rFonts w:ascii="Times New Roman" w:hAnsi="Times New Roman" w:cs="Times New Roman"/>
          <w:b/>
          <w:i/>
          <w:color w:val="0D0D0D" w:themeColor="text1" w:themeTint="F2"/>
          <w:szCs w:val="20"/>
        </w:rPr>
        <w:t>[</w:t>
      </w:r>
      <w:r w:rsidRPr="00465C52">
        <w:rPr>
          <w:rFonts w:ascii="Times New Roman" w:hAnsi="Times New Roman" w:cs="Times New Roman"/>
          <w:b/>
          <w:bCs/>
          <w:i/>
          <w:color w:val="0D0D0D" w:themeColor="text1" w:themeTint="F2"/>
          <w:szCs w:val="20"/>
        </w:rPr>
        <w:t xml:space="preserve">name of the </w:t>
      </w:r>
      <w:proofErr w:type="gramStart"/>
      <w:r w:rsidRPr="00465C52">
        <w:rPr>
          <w:rFonts w:ascii="Times New Roman" w:hAnsi="Times New Roman" w:cs="Times New Roman"/>
          <w:b/>
          <w:bCs/>
          <w:i/>
          <w:color w:val="0D0D0D" w:themeColor="text1" w:themeTint="F2"/>
          <w:szCs w:val="20"/>
        </w:rPr>
        <w:t>Contract]</w:t>
      </w:r>
      <w:r w:rsidRPr="00465C52">
        <w:rPr>
          <w:rFonts w:ascii="Times New Roman" w:hAnsi="Times New Roman" w:cs="Times New Roman"/>
          <w:i/>
          <w:color w:val="0D0D0D" w:themeColor="text1" w:themeTint="F2"/>
          <w:szCs w:val="20"/>
        </w:rPr>
        <w:t xml:space="preserve">. . </w:t>
      </w:r>
      <w:r w:rsidRPr="00465C52">
        <w:rPr>
          <w:rFonts w:ascii="Times New Roman" w:hAnsi="Times New Roman" w:cs="Times New Roman"/>
          <w:i/>
          <w:color w:val="0D0D0D" w:themeColor="text1" w:themeTint="F2"/>
          <w:sz w:val="24"/>
        </w:rPr>
        <w:t>.</w:t>
      </w:r>
      <w:proofErr w:type="gramEnd"/>
      <w:r w:rsidRPr="00465C52">
        <w:rPr>
          <w:rFonts w:ascii="Times New Roman" w:hAnsi="Times New Roman" w:cs="Times New Roman"/>
          <w:i/>
          <w:color w:val="0D0D0D" w:themeColor="text1" w:themeTint="F2"/>
          <w:sz w:val="24"/>
        </w:rPr>
        <w:t xml:space="preserve"> . </w:t>
      </w:r>
      <w:proofErr w:type="gramStart"/>
      <w:r w:rsidRPr="00465C52">
        <w:rPr>
          <w:rFonts w:ascii="Times New Roman" w:hAnsi="Times New Roman" w:cs="Times New Roman"/>
          <w:i/>
          <w:color w:val="0D0D0D" w:themeColor="text1" w:themeTint="F2"/>
          <w:sz w:val="24"/>
        </w:rPr>
        <w:t>.</w:t>
      </w:r>
      <w:r w:rsidRPr="00465C52">
        <w:rPr>
          <w:rFonts w:ascii="Times New Roman" w:hAnsi="Times New Roman" w:cs="Times New Roman"/>
          <w:color w:val="0D0D0D" w:themeColor="text1" w:themeTint="F2"/>
          <w:sz w:val="24"/>
        </w:rPr>
        <w:t>should</w:t>
      </w:r>
      <w:proofErr w:type="gramEnd"/>
      <w:r w:rsidRPr="00465C52">
        <w:rPr>
          <w:rFonts w:ascii="Times New Roman" w:hAnsi="Times New Roman" w:cs="Times New Roman"/>
          <w:color w:val="0D0D0D" w:themeColor="text1" w:themeTint="F2"/>
          <w:sz w:val="24"/>
        </w:rPr>
        <w:t xml:space="preserve"> be executed by the Contractor, and has accepted a Bid by the Contractor for the execution and completion of these Works and the remedying of any defects therein, </w:t>
      </w:r>
    </w:p>
    <w:p w14:paraId="79E085D9" w14:textId="77777777" w:rsidR="007B586E" w:rsidRPr="00465C52" w:rsidRDefault="007B586E" w:rsidP="00347DB2">
      <w:pPr>
        <w:pStyle w:val="BodyTextIndent"/>
        <w:ind w:left="180" w:right="288"/>
        <w:contextualSpacing/>
        <w:jc w:val="both"/>
        <w:rPr>
          <w:rFonts w:ascii="Times New Roman" w:hAnsi="Times New Roman" w:cs="Times New Roman"/>
          <w:color w:val="0D0D0D" w:themeColor="text1" w:themeTint="F2"/>
          <w:sz w:val="24"/>
        </w:rPr>
      </w:pPr>
    </w:p>
    <w:p w14:paraId="357BC63A" w14:textId="1AF6DADC" w:rsidR="007B586E" w:rsidRPr="00465C52" w:rsidRDefault="007B586E" w:rsidP="00347DB2">
      <w:pPr>
        <w:pStyle w:val="BodyTextIndent"/>
        <w:ind w:left="0" w:right="288"/>
        <w:contextualSpacing/>
        <w:jc w:val="both"/>
        <w:rPr>
          <w:rFonts w:ascii="Times New Roman" w:hAnsi="Times New Roman" w:cs="Times New Roman"/>
          <w:color w:val="0D0D0D" w:themeColor="text1" w:themeTint="F2"/>
          <w:sz w:val="24"/>
        </w:rPr>
      </w:pPr>
      <w:r w:rsidRPr="00465C52">
        <w:rPr>
          <w:rFonts w:ascii="Times New Roman" w:hAnsi="Times New Roman" w:cs="Times New Roman"/>
          <w:color w:val="0D0D0D" w:themeColor="text1" w:themeTint="F2"/>
          <w:sz w:val="24"/>
        </w:rPr>
        <w:t xml:space="preserve">The </w:t>
      </w:r>
      <w:r w:rsidR="00283744" w:rsidRPr="00465C52">
        <w:rPr>
          <w:rFonts w:ascii="Times New Roman" w:hAnsi="Times New Roman" w:cs="Times New Roman"/>
          <w:color w:val="0D0D0D" w:themeColor="text1" w:themeTint="F2"/>
          <w:sz w:val="24"/>
        </w:rPr>
        <w:t>Employer</w:t>
      </w:r>
      <w:r w:rsidRPr="00465C52">
        <w:rPr>
          <w:rFonts w:ascii="Times New Roman" w:hAnsi="Times New Roman" w:cs="Times New Roman"/>
          <w:color w:val="0D0D0D" w:themeColor="text1" w:themeTint="F2"/>
          <w:sz w:val="24"/>
        </w:rPr>
        <w:t xml:space="preserve"> and the Contractor agree as follows:</w:t>
      </w:r>
      <w:r w:rsidR="00750386" w:rsidRPr="00465C52">
        <w:rPr>
          <w:rFonts w:ascii="Times New Roman" w:hAnsi="Times New Roman" w:cs="Times New Roman"/>
          <w:color w:val="0D0D0D" w:themeColor="text1" w:themeTint="F2"/>
          <w:sz w:val="24"/>
        </w:rPr>
        <w:t>]</w:t>
      </w:r>
    </w:p>
    <w:p w14:paraId="6870643A" w14:textId="77777777" w:rsidR="007B586E" w:rsidRPr="00465C52" w:rsidRDefault="007B586E" w:rsidP="00347DB2">
      <w:pPr>
        <w:pStyle w:val="BlockText"/>
        <w:spacing w:before="240" w:after="240"/>
        <w:ind w:left="0" w:right="288"/>
        <w:contextualSpacing/>
        <w:rPr>
          <w:rFonts w:ascii="Times New Roman" w:hAnsi="Times New Roman" w:cs="Times New Roman"/>
          <w:b w:val="0"/>
          <w:bCs w:val="0"/>
          <w:i w:val="0"/>
          <w:iCs w:val="0"/>
          <w:color w:val="0D0D0D" w:themeColor="text1" w:themeTint="F2"/>
          <w:sz w:val="24"/>
        </w:rPr>
      </w:pPr>
      <w:r w:rsidRPr="00465C52">
        <w:rPr>
          <w:rFonts w:ascii="Times New Roman" w:hAnsi="Times New Roman" w:cs="Times New Roman"/>
          <w:b w:val="0"/>
          <w:bCs w:val="0"/>
          <w:i w:val="0"/>
          <w:iCs w:val="0"/>
          <w:color w:val="0D0D0D" w:themeColor="text1" w:themeTint="F2"/>
          <w:sz w:val="24"/>
        </w:rPr>
        <w:t>1.</w:t>
      </w:r>
      <w:r w:rsidRPr="00465C52">
        <w:rPr>
          <w:rFonts w:ascii="Times New Roman" w:hAnsi="Times New Roman" w:cs="Times New Roman"/>
          <w:b w:val="0"/>
          <w:bCs w:val="0"/>
          <w:i w:val="0"/>
          <w:iCs w:val="0"/>
          <w:color w:val="0D0D0D" w:themeColor="text1" w:themeTint="F2"/>
          <w:sz w:val="24"/>
        </w:rPr>
        <w:tab/>
        <w:t>In this Agreement words and expressions shall have the same meanings as are respectively assigned to them in the Contract documents referred to.</w:t>
      </w:r>
    </w:p>
    <w:p w14:paraId="3AC1F803" w14:textId="77777777" w:rsidR="003D75A9" w:rsidRPr="00465C52" w:rsidRDefault="00765DB8" w:rsidP="00347DB2">
      <w:pPr>
        <w:spacing w:after="160"/>
        <w:contextualSpacing/>
        <w:rPr>
          <w:color w:val="0D0D0D" w:themeColor="text1" w:themeTint="F2"/>
        </w:rPr>
      </w:pPr>
      <w:r w:rsidRPr="00465C52">
        <w:rPr>
          <w:bCs/>
          <w:iCs/>
          <w:color w:val="0D0D0D" w:themeColor="text1" w:themeTint="F2"/>
        </w:rPr>
        <w:t>2.</w:t>
      </w:r>
      <w:r w:rsidRPr="00465C52">
        <w:rPr>
          <w:bCs/>
          <w:iCs/>
          <w:color w:val="0D0D0D" w:themeColor="text1" w:themeTint="F2"/>
        </w:rPr>
        <w:tab/>
      </w:r>
      <w:r w:rsidR="003D75A9" w:rsidRPr="00465C52">
        <w:rPr>
          <w:color w:val="0D0D0D" w:themeColor="text1" w:themeTint="F2"/>
        </w:rPr>
        <w:t xml:space="preserve">The following documents shall be deemed to form and be read and construed as part of this Agreement. This Agreement shall prevail over all other Contract documents. </w:t>
      </w:r>
    </w:p>
    <w:p w14:paraId="3E5456FE" w14:textId="77777777" w:rsidR="003D75A9" w:rsidRPr="00465C52" w:rsidRDefault="003D75A9" w:rsidP="00151EF3">
      <w:pPr>
        <w:pStyle w:val="P3Header1-Clauses"/>
        <w:numPr>
          <w:ilvl w:val="0"/>
          <w:numId w:val="57"/>
        </w:numPr>
        <w:contextualSpacing/>
        <w:rPr>
          <w:color w:val="0D0D0D" w:themeColor="text1" w:themeTint="F2"/>
        </w:rPr>
      </w:pPr>
      <w:proofErr w:type="gramStart"/>
      <w:r w:rsidRPr="00465C52">
        <w:rPr>
          <w:color w:val="0D0D0D" w:themeColor="text1" w:themeTint="F2"/>
        </w:rPr>
        <w:t>the Letter</w:t>
      </w:r>
      <w:proofErr w:type="gramEnd"/>
      <w:r w:rsidRPr="00465C52">
        <w:rPr>
          <w:color w:val="0D0D0D" w:themeColor="text1" w:themeTint="F2"/>
        </w:rPr>
        <w:t xml:space="preserve"> of Acceptance</w:t>
      </w:r>
    </w:p>
    <w:p w14:paraId="449A2830" w14:textId="77777777" w:rsidR="003D75A9" w:rsidRPr="00465C52" w:rsidRDefault="003D75A9" w:rsidP="00151EF3">
      <w:pPr>
        <w:pStyle w:val="P3Header1-Clauses"/>
        <w:numPr>
          <w:ilvl w:val="0"/>
          <w:numId w:val="57"/>
        </w:numPr>
        <w:ind w:left="1440" w:hanging="699"/>
        <w:contextualSpacing/>
        <w:rPr>
          <w:color w:val="0D0D0D" w:themeColor="text1" w:themeTint="F2"/>
        </w:rPr>
      </w:pPr>
      <w:proofErr w:type="gramStart"/>
      <w:r w:rsidRPr="00465C52">
        <w:rPr>
          <w:color w:val="0D0D0D" w:themeColor="text1" w:themeTint="F2"/>
        </w:rPr>
        <w:t>the</w:t>
      </w:r>
      <w:proofErr w:type="gramEnd"/>
      <w:r w:rsidRPr="00465C52">
        <w:rPr>
          <w:color w:val="0D0D0D" w:themeColor="text1" w:themeTint="F2"/>
        </w:rPr>
        <w:t xml:space="preserve"> Letter of Bid </w:t>
      </w:r>
    </w:p>
    <w:p w14:paraId="69049213" w14:textId="77777777" w:rsidR="003D75A9" w:rsidRPr="00465C52" w:rsidRDefault="003D75A9" w:rsidP="00151EF3">
      <w:pPr>
        <w:pStyle w:val="P3Header1-Clauses"/>
        <w:numPr>
          <w:ilvl w:val="0"/>
          <w:numId w:val="57"/>
        </w:numPr>
        <w:ind w:left="1440" w:hanging="699"/>
        <w:contextualSpacing/>
        <w:rPr>
          <w:color w:val="0D0D0D" w:themeColor="text1" w:themeTint="F2"/>
        </w:rPr>
      </w:pPr>
      <w:r w:rsidRPr="00465C52">
        <w:rPr>
          <w:color w:val="0D0D0D" w:themeColor="text1" w:themeTint="F2"/>
        </w:rPr>
        <w:t>the addenda Nos _______</w:t>
      </w:r>
      <w:proofErr w:type="gramStart"/>
      <w:r w:rsidRPr="00465C52">
        <w:rPr>
          <w:color w:val="0D0D0D" w:themeColor="text1" w:themeTint="F2"/>
        </w:rPr>
        <w:t>_(</w:t>
      </w:r>
      <w:proofErr w:type="gramEnd"/>
      <w:r w:rsidRPr="00465C52">
        <w:rPr>
          <w:color w:val="0D0D0D" w:themeColor="text1" w:themeTint="F2"/>
        </w:rPr>
        <w:t>if any)</w:t>
      </w:r>
    </w:p>
    <w:p w14:paraId="6F64DE88" w14:textId="77777777" w:rsidR="003D75A9" w:rsidRPr="00465C52" w:rsidRDefault="003D75A9" w:rsidP="00151EF3">
      <w:pPr>
        <w:pStyle w:val="P3Header1-Clauses"/>
        <w:numPr>
          <w:ilvl w:val="0"/>
          <w:numId w:val="57"/>
        </w:numPr>
        <w:ind w:left="1440" w:hanging="699"/>
        <w:contextualSpacing/>
        <w:rPr>
          <w:color w:val="0D0D0D" w:themeColor="text1" w:themeTint="F2"/>
        </w:rPr>
      </w:pPr>
      <w:r w:rsidRPr="00465C52">
        <w:rPr>
          <w:color w:val="0D0D0D" w:themeColor="text1" w:themeTint="F2"/>
        </w:rPr>
        <w:t xml:space="preserve">the Particular Conditions </w:t>
      </w:r>
    </w:p>
    <w:p w14:paraId="0BB9FC5F" w14:textId="77777777" w:rsidR="003D75A9" w:rsidRPr="00465C52" w:rsidRDefault="003D75A9" w:rsidP="00151EF3">
      <w:pPr>
        <w:pStyle w:val="P3Header1-Clauses"/>
        <w:numPr>
          <w:ilvl w:val="0"/>
          <w:numId w:val="57"/>
        </w:numPr>
        <w:ind w:left="1440" w:hanging="699"/>
        <w:contextualSpacing/>
        <w:rPr>
          <w:color w:val="0D0D0D" w:themeColor="text1" w:themeTint="F2"/>
        </w:rPr>
      </w:pPr>
      <w:r w:rsidRPr="00465C52">
        <w:rPr>
          <w:color w:val="0D0D0D" w:themeColor="text1" w:themeTint="F2"/>
        </w:rPr>
        <w:t>the General Conditions</w:t>
      </w:r>
      <w:r w:rsidR="00C6410E" w:rsidRPr="00465C52">
        <w:rPr>
          <w:color w:val="0D0D0D" w:themeColor="text1" w:themeTint="F2"/>
        </w:rPr>
        <w:t xml:space="preserve"> of Contract, including appendix</w:t>
      </w:r>
      <w:r w:rsidRPr="00465C52">
        <w:rPr>
          <w:color w:val="0D0D0D" w:themeColor="text1" w:themeTint="F2"/>
        </w:rPr>
        <w:t>;</w:t>
      </w:r>
    </w:p>
    <w:p w14:paraId="791390D0" w14:textId="7839C44D" w:rsidR="003D75A9" w:rsidRPr="00465C52" w:rsidRDefault="003D75A9" w:rsidP="00151EF3">
      <w:pPr>
        <w:pStyle w:val="P3Header1-Clauses"/>
        <w:numPr>
          <w:ilvl w:val="0"/>
          <w:numId w:val="57"/>
        </w:numPr>
        <w:ind w:left="1440" w:hanging="699"/>
        <w:contextualSpacing/>
        <w:rPr>
          <w:color w:val="0D0D0D" w:themeColor="text1" w:themeTint="F2"/>
        </w:rPr>
      </w:pPr>
      <w:proofErr w:type="gramStart"/>
      <w:r w:rsidRPr="00465C52">
        <w:rPr>
          <w:color w:val="0D0D0D" w:themeColor="text1" w:themeTint="F2"/>
        </w:rPr>
        <w:t>the Specification</w:t>
      </w:r>
      <w:proofErr w:type="gramEnd"/>
    </w:p>
    <w:p w14:paraId="7EA786A0" w14:textId="77777777" w:rsidR="00C6410E" w:rsidRPr="00465C52" w:rsidRDefault="003D75A9" w:rsidP="00151EF3">
      <w:pPr>
        <w:pStyle w:val="P3Header1-Clauses"/>
        <w:numPr>
          <w:ilvl w:val="0"/>
          <w:numId w:val="57"/>
        </w:numPr>
        <w:ind w:left="1440" w:hanging="699"/>
        <w:contextualSpacing/>
        <w:rPr>
          <w:color w:val="0D0D0D" w:themeColor="text1" w:themeTint="F2"/>
        </w:rPr>
      </w:pPr>
      <w:proofErr w:type="gramStart"/>
      <w:r w:rsidRPr="00465C52">
        <w:rPr>
          <w:color w:val="0D0D0D" w:themeColor="text1" w:themeTint="F2"/>
        </w:rPr>
        <w:t>the</w:t>
      </w:r>
      <w:proofErr w:type="gramEnd"/>
      <w:r w:rsidRPr="00465C52">
        <w:rPr>
          <w:color w:val="0D0D0D" w:themeColor="text1" w:themeTint="F2"/>
        </w:rPr>
        <w:t xml:space="preserve"> Drawings </w:t>
      </w:r>
    </w:p>
    <w:p w14:paraId="7BE4AD1F" w14:textId="77777777" w:rsidR="003D75A9" w:rsidRPr="00465C52" w:rsidRDefault="00C6410E" w:rsidP="00151EF3">
      <w:pPr>
        <w:pStyle w:val="P3Header1-Clauses"/>
        <w:numPr>
          <w:ilvl w:val="0"/>
          <w:numId w:val="57"/>
        </w:numPr>
        <w:ind w:left="1440" w:hanging="699"/>
        <w:contextualSpacing/>
        <w:rPr>
          <w:color w:val="0D0D0D" w:themeColor="text1" w:themeTint="F2"/>
        </w:rPr>
      </w:pPr>
      <w:r w:rsidRPr="00465C52">
        <w:rPr>
          <w:color w:val="0D0D0D" w:themeColor="text1" w:themeTint="F2"/>
        </w:rPr>
        <w:t>Bill of Quantities;</w:t>
      </w:r>
      <w:r w:rsidRPr="00465C52" w:rsidDel="003D75A9">
        <w:rPr>
          <w:rStyle w:val="FootnoteReference"/>
          <w:color w:val="0D0D0D" w:themeColor="text1" w:themeTint="F2"/>
        </w:rPr>
        <w:t xml:space="preserve"> </w:t>
      </w:r>
      <w:r w:rsidRPr="00465C52">
        <w:rPr>
          <w:rStyle w:val="FootnoteReference"/>
          <w:color w:val="0D0D0D" w:themeColor="text1" w:themeTint="F2"/>
        </w:rPr>
        <w:footnoteReference w:id="31"/>
      </w:r>
      <w:r w:rsidRPr="00465C52">
        <w:rPr>
          <w:color w:val="0D0D0D" w:themeColor="text1" w:themeTint="F2"/>
        </w:rPr>
        <w:t xml:space="preserve"> </w:t>
      </w:r>
      <w:r w:rsidR="003D75A9" w:rsidRPr="00465C52">
        <w:rPr>
          <w:color w:val="0D0D0D" w:themeColor="text1" w:themeTint="F2"/>
        </w:rPr>
        <w:t>and</w:t>
      </w:r>
    </w:p>
    <w:p w14:paraId="0ED267FD" w14:textId="45304D65" w:rsidR="00C05E14" w:rsidRPr="00465C52" w:rsidRDefault="00C6410E" w:rsidP="00151EF3">
      <w:pPr>
        <w:pStyle w:val="P3Header1-Clauses"/>
        <w:numPr>
          <w:ilvl w:val="0"/>
          <w:numId w:val="57"/>
        </w:numPr>
        <w:ind w:left="1440" w:hanging="699"/>
        <w:contextualSpacing/>
        <w:rPr>
          <w:color w:val="0D0D0D" w:themeColor="text1" w:themeTint="F2"/>
        </w:rPr>
      </w:pPr>
      <w:r w:rsidRPr="00465C52">
        <w:rPr>
          <w:color w:val="0D0D0D" w:themeColor="text1" w:themeTint="F2"/>
        </w:rPr>
        <w:t>any other document listed in the PCC as forming part of the Contract</w:t>
      </w:r>
      <w:r w:rsidR="00C05E14" w:rsidRPr="00465C52">
        <w:rPr>
          <w:color w:val="0D0D0D" w:themeColor="text1" w:themeTint="F2"/>
        </w:rPr>
        <w:t>, but not limited to;</w:t>
      </w:r>
    </w:p>
    <w:p w14:paraId="38EC13C7" w14:textId="77777777" w:rsidR="00C05E14" w:rsidRPr="00465C52" w:rsidRDefault="00C05E14" w:rsidP="00151EF3">
      <w:pPr>
        <w:pStyle w:val="P3Header1-Clauses"/>
        <w:numPr>
          <w:ilvl w:val="1"/>
          <w:numId w:val="71"/>
        </w:numPr>
        <w:spacing w:before="240" w:after="120"/>
        <w:ind w:left="1890"/>
        <w:contextualSpacing/>
        <w:rPr>
          <w:b/>
          <w:color w:val="0D0D0D" w:themeColor="text1" w:themeTint="F2"/>
        </w:rPr>
      </w:pPr>
      <w:r w:rsidRPr="00465C52">
        <w:rPr>
          <w:color w:val="0D0D0D" w:themeColor="text1" w:themeTint="F2"/>
        </w:rPr>
        <w:t>the ES Management Strategies and Implementation Plans</w:t>
      </w:r>
      <w:r w:rsidRPr="00465C52">
        <w:rPr>
          <w:b/>
          <w:color w:val="0D0D0D" w:themeColor="text1" w:themeTint="F2"/>
        </w:rPr>
        <w:t xml:space="preserve">; </w:t>
      </w:r>
      <w:r w:rsidRPr="00465C52">
        <w:rPr>
          <w:color w:val="0D0D0D" w:themeColor="text1" w:themeTint="F2"/>
        </w:rPr>
        <w:t>and</w:t>
      </w:r>
    </w:p>
    <w:p w14:paraId="53BF7BFA" w14:textId="63F83C5B" w:rsidR="00C05E14" w:rsidRPr="00465C52" w:rsidRDefault="00C05E14" w:rsidP="00151EF3">
      <w:pPr>
        <w:pStyle w:val="P3Header1-Clauses"/>
        <w:numPr>
          <w:ilvl w:val="1"/>
          <w:numId w:val="71"/>
        </w:numPr>
        <w:spacing w:before="240" w:after="120"/>
        <w:ind w:left="1890"/>
        <w:contextualSpacing/>
        <w:rPr>
          <w:color w:val="0D0D0D" w:themeColor="text1" w:themeTint="F2"/>
        </w:rPr>
      </w:pPr>
      <w:r w:rsidRPr="00465C52">
        <w:rPr>
          <w:color w:val="0D0D0D" w:themeColor="text1" w:themeTint="F2"/>
        </w:rPr>
        <w:t>Code of Conduct for Contractor’s Personnel (ES)</w:t>
      </w:r>
      <w:r w:rsidR="00F02B65" w:rsidRPr="00465C52">
        <w:rPr>
          <w:color w:val="0D0D0D" w:themeColor="text1" w:themeTint="F2"/>
        </w:rPr>
        <w:t>.</w:t>
      </w:r>
      <w:r w:rsidRPr="00465C52">
        <w:rPr>
          <w:color w:val="0D0D0D" w:themeColor="text1" w:themeTint="F2"/>
        </w:rPr>
        <w:t xml:space="preserve"> </w:t>
      </w:r>
    </w:p>
    <w:p w14:paraId="740418FB" w14:textId="77777777" w:rsidR="007B586E" w:rsidRPr="00465C52" w:rsidRDefault="007B586E" w:rsidP="00347DB2">
      <w:pPr>
        <w:pStyle w:val="BlockText"/>
        <w:spacing w:before="240" w:after="240"/>
        <w:ind w:left="0" w:right="288"/>
        <w:contextualSpacing/>
        <w:rPr>
          <w:rFonts w:ascii="Times New Roman" w:hAnsi="Times New Roman" w:cs="Times New Roman"/>
          <w:b w:val="0"/>
          <w:bCs w:val="0"/>
          <w:i w:val="0"/>
          <w:iCs w:val="0"/>
          <w:color w:val="0D0D0D" w:themeColor="text1" w:themeTint="F2"/>
          <w:sz w:val="24"/>
        </w:rPr>
      </w:pPr>
      <w:r w:rsidRPr="00465C52">
        <w:rPr>
          <w:rFonts w:ascii="Times New Roman" w:hAnsi="Times New Roman" w:cs="Times New Roman"/>
          <w:b w:val="0"/>
          <w:bCs w:val="0"/>
          <w:i w:val="0"/>
          <w:iCs w:val="0"/>
          <w:color w:val="0D0D0D" w:themeColor="text1" w:themeTint="F2"/>
          <w:sz w:val="24"/>
        </w:rPr>
        <w:t>3.</w:t>
      </w:r>
      <w:r w:rsidRPr="00465C52">
        <w:rPr>
          <w:rFonts w:ascii="Times New Roman" w:hAnsi="Times New Roman" w:cs="Times New Roman"/>
          <w:b w:val="0"/>
          <w:bCs w:val="0"/>
          <w:i w:val="0"/>
          <w:iCs w:val="0"/>
          <w:color w:val="0D0D0D" w:themeColor="text1" w:themeTint="F2"/>
          <w:sz w:val="24"/>
        </w:rPr>
        <w:tab/>
        <w:t xml:space="preserve">In consideration of the payments to be made by the </w:t>
      </w:r>
      <w:r w:rsidR="00283744" w:rsidRPr="00465C52">
        <w:rPr>
          <w:rFonts w:ascii="Times New Roman" w:hAnsi="Times New Roman" w:cs="Times New Roman"/>
          <w:b w:val="0"/>
          <w:bCs w:val="0"/>
          <w:i w:val="0"/>
          <w:iCs w:val="0"/>
          <w:color w:val="0D0D0D" w:themeColor="text1" w:themeTint="F2"/>
          <w:sz w:val="24"/>
        </w:rPr>
        <w:t>Employer</w:t>
      </w:r>
      <w:r w:rsidRPr="00465C52">
        <w:rPr>
          <w:rFonts w:ascii="Times New Roman" w:hAnsi="Times New Roman" w:cs="Times New Roman"/>
          <w:b w:val="0"/>
          <w:bCs w:val="0"/>
          <w:i w:val="0"/>
          <w:iCs w:val="0"/>
          <w:color w:val="0D0D0D" w:themeColor="text1" w:themeTint="F2"/>
          <w:sz w:val="24"/>
        </w:rPr>
        <w:t xml:space="preserve"> to the Contractor as </w:t>
      </w:r>
      <w:r w:rsidR="005F0029" w:rsidRPr="00465C52">
        <w:rPr>
          <w:rFonts w:ascii="Times New Roman" w:hAnsi="Times New Roman" w:cs="Times New Roman"/>
          <w:b w:val="0"/>
          <w:bCs w:val="0"/>
          <w:i w:val="0"/>
          <w:iCs w:val="0"/>
          <w:color w:val="0D0D0D" w:themeColor="text1" w:themeTint="F2"/>
          <w:sz w:val="24"/>
        </w:rPr>
        <w:t>specified</w:t>
      </w:r>
      <w:r w:rsidRPr="00465C52">
        <w:rPr>
          <w:rFonts w:ascii="Times New Roman" w:hAnsi="Times New Roman" w:cs="Times New Roman"/>
          <w:b w:val="0"/>
          <w:bCs w:val="0"/>
          <w:i w:val="0"/>
          <w:iCs w:val="0"/>
          <w:color w:val="0D0D0D" w:themeColor="text1" w:themeTint="F2"/>
          <w:sz w:val="24"/>
        </w:rPr>
        <w:t xml:space="preserve"> in this Agreement, the Contractor hereby covenants with the </w:t>
      </w:r>
      <w:r w:rsidR="00283744" w:rsidRPr="00465C52">
        <w:rPr>
          <w:rFonts w:ascii="Times New Roman" w:hAnsi="Times New Roman" w:cs="Times New Roman"/>
          <w:b w:val="0"/>
          <w:bCs w:val="0"/>
          <w:i w:val="0"/>
          <w:iCs w:val="0"/>
          <w:color w:val="0D0D0D" w:themeColor="text1" w:themeTint="F2"/>
          <w:sz w:val="24"/>
        </w:rPr>
        <w:t>Employer</w:t>
      </w:r>
      <w:r w:rsidRPr="00465C52">
        <w:rPr>
          <w:rFonts w:ascii="Times New Roman" w:hAnsi="Times New Roman" w:cs="Times New Roman"/>
          <w:b w:val="0"/>
          <w:bCs w:val="0"/>
          <w:i w:val="0"/>
          <w:iCs w:val="0"/>
          <w:color w:val="0D0D0D" w:themeColor="text1" w:themeTint="F2"/>
          <w:sz w:val="24"/>
        </w:rPr>
        <w:t xml:space="preserve"> to execute the Works and to remedy defects therein in conformity in all respects with the provisions of the Contract.</w:t>
      </w:r>
    </w:p>
    <w:p w14:paraId="5C3F5C5A" w14:textId="77777777" w:rsidR="007B586E" w:rsidRPr="00465C52" w:rsidRDefault="007B586E" w:rsidP="00347DB2">
      <w:pPr>
        <w:pStyle w:val="BlockText"/>
        <w:spacing w:before="240" w:after="240"/>
        <w:ind w:left="0" w:right="288"/>
        <w:contextualSpacing/>
        <w:rPr>
          <w:rFonts w:ascii="Times New Roman" w:hAnsi="Times New Roman" w:cs="Times New Roman"/>
          <w:b w:val="0"/>
          <w:bCs w:val="0"/>
          <w:i w:val="0"/>
          <w:iCs w:val="0"/>
          <w:color w:val="0D0D0D" w:themeColor="text1" w:themeTint="F2"/>
          <w:sz w:val="24"/>
        </w:rPr>
      </w:pPr>
      <w:r w:rsidRPr="00465C52">
        <w:rPr>
          <w:rFonts w:ascii="Times New Roman" w:hAnsi="Times New Roman" w:cs="Times New Roman"/>
          <w:b w:val="0"/>
          <w:bCs w:val="0"/>
          <w:i w:val="0"/>
          <w:iCs w:val="0"/>
          <w:color w:val="0D0D0D" w:themeColor="text1" w:themeTint="F2"/>
          <w:sz w:val="24"/>
        </w:rPr>
        <w:t>4.</w:t>
      </w:r>
      <w:r w:rsidRPr="00465C52">
        <w:rPr>
          <w:rFonts w:ascii="Times New Roman" w:hAnsi="Times New Roman" w:cs="Times New Roman"/>
          <w:b w:val="0"/>
          <w:bCs w:val="0"/>
          <w:i w:val="0"/>
          <w:iCs w:val="0"/>
          <w:color w:val="0D0D0D" w:themeColor="text1" w:themeTint="F2"/>
          <w:sz w:val="24"/>
        </w:rPr>
        <w:tab/>
        <w:t xml:space="preserve">The </w:t>
      </w:r>
      <w:r w:rsidR="00283744" w:rsidRPr="00465C52">
        <w:rPr>
          <w:rFonts w:ascii="Times New Roman" w:hAnsi="Times New Roman" w:cs="Times New Roman"/>
          <w:b w:val="0"/>
          <w:bCs w:val="0"/>
          <w:i w:val="0"/>
          <w:iCs w:val="0"/>
          <w:color w:val="0D0D0D" w:themeColor="text1" w:themeTint="F2"/>
          <w:sz w:val="24"/>
        </w:rPr>
        <w:t>Employer</w:t>
      </w:r>
      <w:r w:rsidRPr="00465C52">
        <w:rPr>
          <w:rFonts w:ascii="Times New Roman" w:hAnsi="Times New Roman" w:cs="Times New Roman"/>
          <w:b w:val="0"/>
          <w:bCs w:val="0"/>
          <w:i w:val="0"/>
          <w:iCs w:val="0"/>
          <w:color w:val="0D0D0D" w:themeColor="text1" w:themeTint="F2"/>
          <w:sz w:val="24"/>
        </w:rPr>
        <w:t xml:space="preserve"> hereby covenants to pay the Contractor in consideration of the execution and completion of the Works and the remedying of defects </w:t>
      </w:r>
      <w:proofErr w:type="gramStart"/>
      <w:r w:rsidRPr="00465C52">
        <w:rPr>
          <w:rFonts w:ascii="Times New Roman" w:hAnsi="Times New Roman" w:cs="Times New Roman"/>
          <w:b w:val="0"/>
          <w:bCs w:val="0"/>
          <w:i w:val="0"/>
          <w:iCs w:val="0"/>
          <w:color w:val="0D0D0D" w:themeColor="text1" w:themeTint="F2"/>
          <w:sz w:val="24"/>
        </w:rPr>
        <w:t>therein,</w:t>
      </w:r>
      <w:proofErr w:type="gramEnd"/>
      <w:r w:rsidRPr="00465C52">
        <w:rPr>
          <w:rFonts w:ascii="Times New Roman" w:hAnsi="Times New Roman" w:cs="Times New Roman"/>
          <w:b w:val="0"/>
          <w:bCs w:val="0"/>
          <w:i w:val="0"/>
          <w:iCs w:val="0"/>
          <w:color w:val="0D0D0D" w:themeColor="text1" w:themeTint="F2"/>
          <w:sz w:val="24"/>
        </w:rPr>
        <w:t xml:space="preserve"> the Contract Price or such other sum as may become payable under the provisions of the Contract at the times and in the manner prescribed by the Contract.</w:t>
      </w:r>
    </w:p>
    <w:p w14:paraId="05C6DC9D" w14:textId="77777777" w:rsidR="007B586E" w:rsidRPr="00465C52" w:rsidRDefault="007B586E" w:rsidP="00347DB2">
      <w:pPr>
        <w:pStyle w:val="BlockText"/>
        <w:spacing w:before="240" w:after="240"/>
        <w:ind w:left="720" w:right="288"/>
        <w:contextualSpacing/>
        <w:rPr>
          <w:rFonts w:ascii="Times New Roman" w:hAnsi="Times New Roman" w:cs="Times New Roman"/>
          <w:color w:val="0D0D0D" w:themeColor="text1" w:themeTint="F2"/>
          <w:sz w:val="24"/>
        </w:rPr>
      </w:pPr>
      <w:r w:rsidRPr="00465C52">
        <w:rPr>
          <w:rFonts w:ascii="Times New Roman" w:hAnsi="Times New Roman" w:cs="Times New Roman"/>
          <w:b w:val="0"/>
          <w:bCs w:val="0"/>
          <w:i w:val="0"/>
          <w:iCs w:val="0"/>
          <w:color w:val="0D0D0D" w:themeColor="text1" w:themeTint="F2"/>
          <w:sz w:val="24"/>
        </w:rPr>
        <w:t xml:space="preserve">IN WITNESS whereof the parties hereto have caused this Agreement to be executed in accordance with the laws of </w:t>
      </w:r>
      <w:proofErr w:type="gramStart"/>
      <w:r w:rsidRPr="00465C52">
        <w:rPr>
          <w:rFonts w:ascii="Times New Roman" w:hAnsi="Times New Roman" w:cs="Times New Roman"/>
          <w:b w:val="0"/>
          <w:bCs w:val="0"/>
          <w:i w:val="0"/>
          <w:iCs w:val="0"/>
          <w:color w:val="0D0D0D" w:themeColor="text1" w:themeTint="F2"/>
          <w:sz w:val="24"/>
        </w:rPr>
        <w:t>. . .</w:t>
      </w:r>
      <w:r w:rsidRPr="00465C52">
        <w:rPr>
          <w:rFonts w:ascii="Times New Roman" w:hAnsi="Times New Roman" w:cs="Times New Roman"/>
          <w:b w:val="0"/>
          <w:bCs w:val="0"/>
          <w:i w:val="0"/>
          <w:iCs w:val="0"/>
          <w:color w:val="0D0D0D" w:themeColor="text1" w:themeTint="F2"/>
          <w:sz w:val="20"/>
          <w:szCs w:val="20"/>
        </w:rPr>
        <w:t xml:space="preserve"> .</w:t>
      </w:r>
      <w:proofErr w:type="gramEnd"/>
      <w:r w:rsidRPr="00465C52">
        <w:rPr>
          <w:rFonts w:ascii="Times New Roman" w:hAnsi="Times New Roman" w:cs="Times New Roman"/>
          <w:b w:val="0"/>
          <w:bCs w:val="0"/>
          <w:i w:val="0"/>
          <w:iCs w:val="0"/>
          <w:color w:val="0D0D0D" w:themeColor="text1" w:themeTint="F2"/>
          <w:sz w:val="20"/>
          <w:szCs w:val="20"/>
        </w:rPr>
        <w:t xml:space="preserve"> . </w:t>
      </w:r>
      <w:r w:rsidRPr="00465C52">
        <w:rPr>
          <w:rFonts w:ascii="Times New Roman" w:hAnsi="Times New Roman" w:cs="Times New Roman"/>
          <w:bCs w:val="0"/>
          <w:iCs w:val="0"/>
          <w:color w:val="0D0D0D" w:themeColor="text1" w:themeTint="F2"/>
          <w:sz w:val="20"/>
          <w:szCs w:val="20"/>
        </w:rPr>
        <w:t>[</w:t>
      </w:r>
      <w:r w:rsidRPr="00465C52">
        <w:rPr>
          <w:rFonts w:ascii="Times New Roman" w:hAnsi="Times New Roman" w:cs="Times New Roman"/>
          <w:color w:val="0D0D0D" w:themeColor="text1" w:themeTint="F2"/>
          <w:sz w:val="20"/>
          <w:szCs w:val="20"/>
        </w:rPr>
        <w:t xml:space="preserve">name of the borrowing </w:t>
      </w:r>
      <w:proofErr w:type="gramStart"/>
      <w:r w:rsidRPr="00465C52">
        <w:rPr>
          <w:rFonts w:ascii="Times New Roman" w:hAnsi="Times New Roman" w:cs="Times New Roman"/>
          <w:color w:val="0D0D0D" w:themeColor="text1" w:themeTint="F2"/>
          <w:sz w:val="20"/>
          <w:szCs w:val="20"/>
        </w:rPr>
        <w:t>country]</w:t>
      </w:r>
      <w:r w:rsidRPr="00465C52">
        <w:rPr>
          <w:rFonts w:ascii="Times New Roman" w:hAnsi="Times New Roman" w:cs="Times New Roman"/>
          <w:b w:val="0"/>
          <w:bCs w:val="0"/>
          <w:i w:val="0"/>
          <w:iCs w:val="0"/>
          <w:color w:val="0D0D0D" w:themeColor="text1" w:themeTint="F2"/>
          <w:sz w:val="20"/>
          <w:szCs w:val="20"/>
        </w:rPr>
        <w:t>. . .</w:t>
      </w:r>
      <w:proofErr w:type="gramEnd"/>
      <w:r w:rsidRPr="00465C52">
        <w:rPr>
          <w:rFonts w:ascii="Times New Roman" w:hAnsi="Times New Roman" w:cs="Times New Roman"/>
          <w:b w:val="0"/>
          <w:bCs w:val="0"/>
          <w:i w:val="0"/>
          <w:iCs w:val="0"/>
          <w:color w:val="0D0D0D" w:themeColor="text1" w:themeTint="F2"/>
          <w:sz w:val="24"/>
        </w:rPr>
        <w:t xml:space="preserve"> . </w:t>
      </w:r>
      <w:proofErr w:type="gramStart"/>
      <w:r w:rsidRPr="00465C52">
        <w:rPr>
          <w:rFonts w:ascii="Times New Roman" w:hAnsi="Times New Roman" w:cs="Times New Roman"/>
          <w:b w:val="0"/>
          <w:bCs w:val="0"/>
          <w:i w:val="0"/>
          <w:iCs w:val="0"/>
          <w:color w:val="0D0D0D" w:themeColor="text1" w:themeTint="F2"/>
          <w:sz w:val="24"/>
        </w:rPr>
        <w:t>.on</w:t>
      </w:r>
      <w:proofErr w:type="gramEnd"/>
      <w:r w:rsidRPr="00465C52">
        <w:rPr>
          <w:rFonts w:ascii="Times New Roman" w:hAnsi="Times New Roman" w:cs="Times New Roman"/>
          <w:b w:val="0"/>
          <w:bCs w:val="0"/>
          <w:i w:val="0"/>
          <w:iCs w:val="0"/>
          <w:color w:val="0D0D0D" w:themeColor="text1" w:themeTint="F2"/>
          <w:sz w:val="24"/>
        </w:rPr>
        <w:t xml:space="preserve"> the day, month and year </w:t>
      </w:r>
      <w:r w:rsidR="005F0029" w:rsidRPr="00465C52">
        <w:rPr>
          <w:rFonts w:ascii="Times New Roman" w:hAnsi="Times New Roman" w:cs="Times New Roman"/>
          <w:b w:val="0"/>
          <w:bCs w:val="0"/>
          <w:i w:val="0"/>
          <w:iCs w:val="0"/>
          <w:color w:val="0D0D0D" w:themeColor="text1" w:themeTint="F2"/>
          <w:sz w:val="24"/>
        </w:rPr>
        <w:t>specified</w:t>
      </w:r>
      <w:r w:rsidRPr="00465C52">
        <w:rPr>
          <w:rFonts w:ascii="Times New Roman" w:hAnsi="Times New Roman" w:cs="Times New Roman"/>
          <w:b w:val="0"/>
          <w:bCs w:val="0"/>
          <w:i w:val="0"/>
          <w:iCs w:val="0"/>
          <w:color w:val="0D0D0D" w:themeColor="text1" w:themeTint="F2"/>
          <w:sz w:val="24"/>
        </w:rPr>
        <w:t xml:space="preserve"> above.</w:t>
      </w:r>
    </w:p>
    <w:p w14:paraId="390A2670" w14:textId="77777777" w:rsidR="007B586E" w:rsidRPr="00465C52" w:rsidRDefault="007B586E" w:rsidP="00347DB2">
      <w:pPr>
        <w:pStyle w:val="BlockText"/>
        <w:ind w:right="288"/>
        <w:contextualSpacing/>
        <w:rPr>
          <w:rFonts w:ascii="Times New Roman" w:hAnsi="Times New Roman" w:cs="Times New Roman"/>
          <w:color w:val="0D0D0D" w:themeColor="text1" w:themeTint="F2"/>
          <w:sz w:val="24"/>
        </w:rPr>
      </w:pPr>
    </w:p>
    <w:p w14:paraId="55716164" w14:textId="77777777" w:rsidR="007B586E" w:rsidRPr="00465C52" w:rsidRDefault="007B586E" w:rsidP="00347DB2">
      <w:pPr>
        <w:pStyle w:val="BlockText"/>
        <w:ind w:right="288"/>
        <w:contextualSpacing/>
        <w:rPr>
          <w:rFonts w:ascii="Times New Roman" w:hAnsi="Times New Roman" w:cs="Times New Roman"/>
          <w:color w:val="0D0D0D" w:themeColor="text1" w:themeTint="F2"/>
          <w:sz w:val="24"/>
        </w:rPr>
      </w:pPr>
    </w:p>
    <w:tbl>
      <w:tblPr>
        <w:tblW w:w="9468" w:type="dxa"/>
        <w:tblBorders>
          <w:bottom w:val="dotted" w:sz="4" w:space="0" w:color="auto"/>
        </w:tblBorders>
        <w:tblLook w:val="01E0" w:firstRow="1" w:lastRow="1" w:firstColumn="1" w:lastColumn="1" w:noHBand="0" w:noVBand="0"/>
      </w:tblPr>
      <w:tblGrid>
        <w:gridCol w:w="1368"/>
        <w:gridCol w:w="3012"/>
        <w:gridCol w:w="1308"/>
        <w:gridCol w:w="3780"/>
      </w:tblGrid>
      <w:tr w:rsidR="0016255D" w:rsidRPr="00465C52" w14:paraId="565BE4C6" w14:textId="77777777">
        <w:tc>
          <w:tcPr>
            <w:tcW w:w="1368" w:type="dxa"/>
          </w:tcPr>
          <w:p w14:paraId="79B216D6" w14:textId="77777777" w:rsidR="007B586E" w:rsidRPr="00465C52" w:rsidRDefault="007B586E" w:rsidP="00347DB2">
            <w:pPr>
              <w:tabs>
                <w:tab w:val="right" w:leader="dot" w:pos="4500"/>
                <w:tab w:val="left" w:pos="5040"/>
                <w:tab w:val="right" w:leader="dot" w:pos="9360"/>
              </w:tabs>
              <w:spacing w:before="360"/>
              <w:contextualSpacing/>
              <w:jc w:val="right"/>
              <w:rPr>
                <w:color w:val="0D0D0D" w:themeColor="text1" w:themeTint="F2"/>
              </w:rPr>
            </w:pPr>
            <w:r w:rsidRPr="00465C52">
              <w:rPr>
                <w:color w:val="0D0D0D" w:themeColor="text1" w:themeTint="F2"/>
              </w:rPr>
              <w:t>Signed by:</w:t>
            </w:r>
          </w:p>
        </w:tc>
        <w:tc>
          <w:tcPr>
            <w:tcW w:w="3012" w:type="dxa"/>
            <w:tcBorders>
              <w:bottom w:val="dotted" w:sz="4" w:space="0" w:color="auto"/>
            </w:tcBorders>
          </w:tcPr>
          <w:p w14:paraId="402303F5" w14:textId="77777777" w:rsidR="007B586E" w:rsidRPr="00465C52" w:rsidRDefault="007B586E" w:rsidP="00347DB2">
            <w:pPr>
              <w:tabs>
                <w:tab w:val="right" w:leader="dot" w:pos="4500"/>
                <w:tab w:val="left" w:pos="5040"/>
                <w:tab w:val="right" w:leader="dot" w:pos="9360"/>
              </w:tabs>
              <w:spacing w:before="360"/>
              <w:ind w:right="288"/>
              <w:contextualSpacing/>
              <w:jc w:val="both"/>
              <w:rPr>
                <w:color w:val="0D0D0D" w:themeColor="text1" w:themeTint="F2"/>
              </w:rPr>
            </w:pPr>
          </w:p>
        </w:tc>
        <w:tc>
          <w:tcPr>
            <w:tcW w:w="1308" w:type="dxa"/>
          </w:tcPr>
          <w:p w14:paraId="1A5B9D5B" w14:textId="77777777" w:rsidR="007B586E" w:rsidRPr="00465C52" w:rsidRDefault="007B586E" w:rsidP="00347DB2">
            <w:pPr>
              <w:tabs>
                <w:tab w:val="right" w:leader="dot" w:pos="4500"/>
                <w:tab w:val="left" w:pos="5040"/>
                <w:tab w:val="right" w:leader="dot" w:pos="9360"/>
              </w:tabs>
              <w:spacing w:before="360"/>
              <w:ind w:right="-108"/>
              <w:contextualSpacing/>
              <w:jc w:val="right"/>
              <w:rPr>
                <w:color w:val="0D0D0D" w:themeColor="text1" w:themeTint="F2"/>
              </w:rPr>
            </w:pPr>
            <w:r w:rsidRPr="00465C52">
              <w:rPr>
                <w:color w:val="0D0D0D" w:themeColor="text1" w:themeTint="F2"/>
              </w:rPr>
              <w:t>Signed by:</w:t>
            </w:r>
          </w:p>
        </w:tc>
        <w:tc>
          <w:tcPr>
            <w:tcW w:w="3780" w:type="dxa"/>
            <w:tcBorders>
              <w:bottom w:val="dotted" w:sz="4" w:space="0" w:color="auto"/>
            </w:tcBorders>
          </w:tcPr>
          <w:p w14:paraId="47B06D3F" w14:textId="77777777" w:rsidR="007B586E" w:rsidRPr="00465C52" w:rsidRDefault="007B586E" w:rsidP="00347DB2">
            <w:pPr>
              <w:tabs>
                <w:tab w:val="right" w:leader="dot" w:pos="4500"/>
                <w:tab w:val="left" w:pos="5040"/>
                <w:tab w:val="right" w:leader="dot" w:pos="9360"/>
              </w:tabs>
              <w:spacing w:before="240"/>
              <w:ind w:right="288"/>
              <w:contextualSpacing/>
              <w:jc w:val="both"/>
              <w:rPr>
                <w:color w:val="0D0D0D" w:themeColor="text1" w:themeTint="F2"/>
              </w:rPr>
            </w:pPr>
          </w:p>
        </w:tc>
      </w:tr>
      <w:tr w:rsidR="0016255D" w:rsidRPr="00465C52" w14:paraId="685C6112" w14:textId="77777777">
        <w:tc>
          <w:tcPr>
            <w:tcW w:w="4380" w:type="dxa"/>
            <w:gridSpan w:val="2"/>
          </w:tcPr>
          <w:p w14:paraId="1E64666F" w14:textId="77777777" w:rsidR="007B586E" w:rsidRPr="00465C52" w:rsidRDefault="007B586E" w:rsidP="00347DB2">
            <w:pPr>
              <w:tabs>
                <w:tab w:val="right" w:leader="dot" w:pos="4500"/>
                <w:tab w:val="left" w:pos="5040"/>
                <w:tab w:val="right" w:leader="dot" w:pos="9360"/>
              </w:tabs>
              <w:ind w:right="288"/>
              <w:contextualSpacing/>
              <w:jc w:val="center"/>
              <w:rPr>
                <w:color w:val="0D0D0D" w:themeColor="text1" w:themeTint="F2"/>
                <w:sz w:val="20"/>
                <w:szCs w:val="20"/>
              </w:rPr>
            </w:pPr>
            <w:r w:rsidRPr="00465C52">
              <w:rPr>
                <w:color w:val="0D0D0D" w:themeColor="text1" w:themeTint="F2"/>
                <w:sz w:val="20"/>
                <w:szCs w:val="20"/>
              </w:rPr>
              <w:t xml:space="preserve">for and on behalf of the </w:t>
            </w:r>
            <w:r w:rsidR="00283744" w:rsidRPr="00465C52">
              <w:rPr>
                <w:color w:val="0D0D0D" w:themeColor="text1" w:themeTint="F2"/>
                <w:sz w:val="20"/>
                <w:szCs w:val="20"/>
              </w:rPr>
              <w:t>Employer</w:t>
            </w:r>
          </w:p>
        </w:tc>
        <w:tc>
          <w:tcPr>
            <w:tcW w:w="5088" w:type="dxa"/>
            <w:gridSpan w:val="2"/>
          </w:tcPr>
          <w:p w14:paraId="0CBA7663" w14:textId="77777777" w:rsidR="007B586E" w:rsidRPr="00465C52" w:rsidRDefault="007B586E" w:rsidP="00347DB2">
            <w:pPr>
              <w:tabs>
                <w:tab w:val="right" w:leader="dot" w:pos="4500"/>
                <w:tab w:val="left" w:pos="5040"/>
                <w:tab w:val="right" w:leader="dot" w:pos="9360"/>
              </w:tabs>
              <w:ind w:right="288"/>
              <w:contextualSpacing/>
              <w:jc w:val="center"/>
              <w:rPr>
                <w:color w:val="0D0D0D" w:themeColor="text1" w:themeTint="F2"/>
                <w:sz w:val="20"/>
                <w:szCs w:val="20"/>
              </w:rPr>
            </w:pPr>
            <w:r w:rsidRPr="00465C52">
              <w:rPr>
                <w:color w:val="0D0D0D" w:themeColor="text1" w:themeTint="F2"/>
                <w:sz w:val="20"/>
                <w:szCs w:val="20"/>
              </w:rPr>
              <w:t>for and on behalf the Contractor</w:t>
            </w:r>
          </w:p>
        </w:tc>
      </w:tr>
      <w:tr w:rsidR="0016255D" w:rsidRPr="00465C52" w14:paraId="4CB87D92" w14:textId="77777777">
        <w:tc>
          <w:tcPr>
            <w:tcW w:w="1368" w:type="dxa"/>
            <w:tcBorders>
              <w:bottom w:val="nil"/>
            </w:tcBorders>
          </w:tcPr>
          <w:p w14:paraId="3B04D6B7" w14:textId="77777777" w:rsidR="007B586E" w:rsidRPr="00465C52" w:rsidRDefault="007B586E" w:rsidP="00347DB2">
            <w:pPr>
              <w:tabs>
                <w:tab w:val="right" w:leader="dot" w:pos="4500"/>
                <w:tab w:val="left" w:pos="5040"/>
                <w:tab w:val="right" w:leader="dot" w:pos="9360"/>
              </w:tabs>
              <w:spacing w:before="360"/>
              <w:ind w:right="-108"/>
              <w:contextualSpacing/>
              <w:jc w:val="right"/>
              <w:rPr>
                <w:color w:val="0D0D0D" w:themeColor="text1" w:themeTint="F2"/>
              </w:rPr>
            </w:pPr>
            <w:r w:rsidRPr="00465C52">
              <w:rPr>
                <w:color w:val="0D0D0D" w:themeColor="text1" w:themeTint="F2"/>
              </w:rPr>
              <w:t>in the presence of:</w:t>
            </w:r>
          </w:p>
        </w:tc>
        <w:tc>
          <w:tcPr>
            <w:tcW w:w="3012" w:type="dxa"/>
            <w:tcBorders>
              <w:bottom w:val="dotted" w:sz="4" w:space="0" w:color="auto"/>
            </w:tcBorders>
          </w:tcPr>
          <w:p w14:paraId="43AE08E4" w14:textId="77777777" w:rsidR="007B586E" w:rsidRPr="00465C52" w:rsidRDefault="007B586E" w:rsidP="00347DB2">
            <w:pPr>
              <w:tabs>
                <w:tab w:val="right" w:leader="dot" w:pos="4500"/>
                <w:tab w:val="left" w:pos="5040"/>
                <w:tab w:val="right" w:leader="dot" w:pos="9360"/>
              </w:tabs>
              <w:spacing w:before="360"/>
              <w:ind w:right="288"/>
              <w:contextualSpacing/>
              <w:jc w:val="both"/>
              <w:rPr>
                <w:color w:val="0D0D0D" w:themeColor="text1" w:themeTint="F2"/>
              </w:rPr>
            </w:pPr>
          </w:p>
        </w:tc>
        <w:tc>
          <w:tcPr>
            <w:tcW w:w="1308" w:type="dxa"/>
            <w:tcBorders>
              <w:bottom w:val="nil"/>
            </w:tcBorders>
          </w:tcPr>
          <w:p w14:paraId="0697E793" w14:textId="77777777" w:rsidR="007B586E" w:rsidRPr="00465C52" w:rsidRDefault="007B586E" w:rsidP="00347DB2">
            <w:pPr>
              <w:tabs>
                <w:tab w:val="right" w:leader="dot" w:pos="4500"/>
                <w:tab w:val="left" w:pos="5040"/>
                <w:tab w:val="right" w:leader="dot" w:pos="9360"/>
              </w:tabs>
              <w:spacing w:before="360"/>
              <w:ind w:right="-132"/>
              <w:contextualSpacing/>
              <w:jc w:val="right"/>
              <w:rPr>
                <w:color w:val="0D0D0D" w:themeColor="text1" w:themeTint="F2"/>
              </w:rPr>
            </w:pPr>
            <w:r w:rsidRPr="00465C52">
              <w:rPr>
                <w:color w:val="0D0D0D" w:themeColor="text1" w:themeTint="F2"/>
              </w:rPr>
              <w:t>in the presence of:</w:t>
            </w:r>
          </w:p>
        </w:tc>
        <w:tc>
          <w:tcPr>
            <w:tcW w:w="3780" w:type="dxa"/>
            <w:tcBorders>
              <w:bottom w:val="dotted" w:sz="4" w:space="0" w:color="auto"/>
            </w:tcBorders>
          </w:tcPr>
          <w:p w14:paraId="0C9BB697" w14:textId="77777777" w:rsidR="007B586E" w:rsidRPr="00465C52" w:rsidRDefault="007B586E" w:rsidP="00347DB2">
            <w:pPr>
              <w:tabs>
                <w:tab w:val="right" w:leader="dot" w:pos="4500"/>
                <w:tab w:val="left" w:pos="5040"/>
                <w:tab w:val="right" w:leader="dot" w:pos="9360"/>
              </w:tabs>
              <w:spacing w:before="360"/>
              <w:ind w:right="-132"/>
              <w:contextualSpacing/>
              <w:rPr>
                <w:color w:val="0D0D0D" w:themeColor="text1" w:themeTint="F2"/>
              </w:rPr>
            </w:pPr>
          </w:p>
        </w:tc>
      </w:tr>
      <w:tr w:rsidR="007B586E" w:rsidRPr="00465C52" w14:paraId="15DFDDAE" w14:textId="77777777">
        <w:tc>
          <w:tcPr>
            <w:tcW w:w="4380" w:type="dxa"/>
            <w:gridSpan w:val="2"/>
            <w:tcBorders>
              <w:bottom w:val="nil"/>
            </w:tcBorders>
          </w:tcPr>
          <w:p w14:paraId="5CB62527" w14:textId="77777777" w:rsidR="007B586E" w:rsidRPr="00465C52" w:rsidRDefault="007B586E" w:rsidP="00347DB2">
            <w:pPr>
              <w:tabs>
                <w:tab w:val="right" w:leader="dot" w:pos="4500"/>
                <w:tab w:val="left" w:pos="5040"/>
                <w:tab w:val="right" w:leader="dot" w:pos="9360"/>
              </w:tabs>
              <w:ind w:right="288"/>
              <w:contextualSpacing/>
              <w:jc w:val="center"/>
              <w:rPr>
                <w:color w:val="0D0D0D" w:themeColor="text1" w:themeTint="F2"/>
                <w:sz w:val="20"/>
                <w:szCs w:val="20"/>
              </w:rPr>
            </w:pPr>
            <w:r w:rsidRPr="00465C52">
              <w:rPr>
                <w:color w:val="0D0D0D" w:themeColor="text1" w:themeTint="F2"/>
                <w:sz w:val="20"/>
                <w:szCs w:val="20"/>
              </w:rPr>
              <w:t>Witness, Name, Signature, Address, Date</w:t>
            </w:r>
          </w:p>
        </w:tc>
        <w:tc>
          <w:tcPr>
            <w:tcW w:w="5088" w:type="dxa"/>
            <w:gridSpan w:val="2"/>
            <w:tcBorders>
              <w:bottom w:val="nil"/>
            </w:tcBorders>
          </w:tcPr>
          <w:p w14:paraId="52BC1E36" w14:textId="77777777" w:rsidR="007B586E" w:rsidRPr="00465C52" w:rsidRDefault="007B586E" w:rsidP="00347DB2">
            <w:pPr>
              <w:tabs>
                <w:tab w:val="right" w:leader="dot" w:pos="4500"/>
                <w:tab w:val="left" w:pos="5040"/>
                <w:tab w:val="right" w:leader="dot" w:pos="9360"/>
              </w:tabs>
              <w:ind w:right="288"/>
              <w:contextualSpacing/>
              <w:jc w:val="center"/>
              <w:rPr>
                <w:color w:val="0D0D0D" w:themeColor="text1" w:themeTint="F2"/>
                <w:sz w:val="20"/>
                <w:szCs w:val="20"/>
              </w:rPr>
            </w:pPr>
            <w:r w:rsidRPr="00465C52">
              <w:rPr>
                <w:color w:val="0D0D0D" w:themeColor="text1" w:themeTint="F2"/>
                <w:sz w:val="20"/>
                <w:szCs w:val="20"/>
              </w:rPr>
              <w:t>Witness, Name, Signature, Address, Date</w:t>
            </w:r>
          </w:p>
        </w:tc>
      </w:tr>
    </w:tbl>
    <w:p w14:paraId="48480A71" w14:textId="77777777" w:rsidR="007B586E" w:rsidRPr="00465C52" w:rsidRDefault="007B586E" w:rsidP="00347DB2">
      <w:pPr>
        <w:tabs>
          <w:tab w:val="right" w:pos="4500"/>
          <w:tab w:val="left" w:pos="5040"/>
          <w:tab w:val="right" w:leader="dot" w:pos="9360"/>
        </w:tabs>
        <w:ind w:left="180" w:right="288"/>
        <w:contextualSpacing/>
        <w:jc w:val="both"/>
        <w:rPr>
          <w:color w:val="0D0D0D" w:themeColor="text1" w:themeTint="F2"/>
        </w:rPr>
      </w:pPr>
    </w:p>
    <w:p w14:paraId="0EC56DAA" w14:textId="77777777" w:rsidR="007B586E" w:rsidRPr="00465C52" w:rsidRDefault="007B586E" w:rsidP="00347DB2">
      <w:pPr>
        <w:tabs>
          <w:tab w:val="right" w:pos="4500"/>
          <w:tab w:val="left" w:pos="5040"/>
          <w:tab w:val="right" w:leader="dot" w:pos="9360"/>
        </w:tabs>
        <w:ind w:left="180" w:right="288"/>
        <w:contextualSpacing/>
        <w:jc w:val="both"/>
        <w:rPr>
          <w:color w:val="0D0D0D" w:themeColor="text1" w:themeTint="F2"/>
        </w:rPr>
      </w:pPr>
    </w:p>
    <w:p w14:paraId="76A83939" w14:textId="77777777" w:rsidR="001446B5" w:rsidRPr="00465C52" w:rsidRDefault="007B586E" w:rsidP="00347DB2">
      <w:pPr>
        <w:pStyle w:val="Section10-Heading1"/>
        <w:spacing w:before="240"/>
        <w:contextualSpacing/>
        <w:rPr>
          <w:color w:val="0D0D0D" w:themeColor="text1" w:themeTint="F2"/>
        </w:rPr>
      </w:pPr>
      <w:r w:rsidRPr="00465C52">
        <w:rPr>
          <w:color w:val="0D0D0D" w:themeColor="text1" w:themeTint="F2"/>
        </w:rPr>
        <w:br w:type="page"/>
      </w:r>
      <w:bookmarkStart w:id="1008" w:name="_Toc23238065"/>
      <w:bookmarkStart w:id="1009" w:name="_Toc41971557"/>
      <w:bookmarkStart w:id="1010" w:name="_Toc78273068"/>
      <w:bookmarkStart w:id="1011" w:name="_Toc111009246"/>
      <w:bookmarkStart w:id="1012" w:name="_Toc442524980"/>
      <w:bookmarkStart w:id="1013" w:name="_Toc26780743"/>
      <w:bookmarkStart w:id="1014" w:name="_Toc428352207"/>
      <w:bookmarkStart w:id="1015" w:name="_Toc438907198"/>
      <w:bookmarkStart w:id="1016" w:name="_Toc438907298"/>
      <w:r w:rsidRPr="00465C52">
        <w:rPr>
          <w:color w:val="0D0D0D" w:themeColor="text1" w:themeTint="F2"/>
        </w:rPr>
        <w:lastRenderedPageBreak/>
        <w:t>Performance Security</w:t>
      </w:r>
      <w:bookmarkEnd w:id="1008"/>
      <w:bookmarkEnd w:id="1009"/>
      <w:bookmarkEnd w:id="1010"/>
      <w:bookmarkEnd w:id="1011"/>
      <w:r w:rsidR="005C4234" w:rsidRPr="00465C52">
        <w:rPr>
          <w:color w:val="0D0D0D" w:themeColor="text1" w:themeTint="F2"/>
        </w:rPr>
        <w:t xml:space="preserve"> </w:t>
      </w:r>
    </w:p>
    <w:p w14:paraId="2DFC6FDB" w14:textId="77777777" w:rsidR="001446B5" w:rsidRPr="00465C52" w:rsidRDefault="001446B5" w:rsidP="00347DB2">
      <w:pPr>
        <w:pStyle w:val="Section10-Heading1"/>
        <w:contextualSpacing/>
        <w:rPr>
          <w:b w:val="0"/>
          <w:color w:val="0D0D0D" w:themeColor="text1" w:themeTint="F2"/>
        </w:rPr>
      </w:pPr>
      <w:r w:rsidRPr="00465C52">
        <w:rPr>
          <w:color w:val="0D0D0D" w:themeColor="text1" w:themeTint="F2"/>
        </w:rPr>
        <w:t>Option 1: Demand Guarantee</w:t>
      </w:r>
    </w:p>
    <w:bookmarkEnd w:id="1012"/>
    <w:bookmarkEnd w:id="1013"/>
    <w:bookmarkEnd w:id="1014"/>
    <w:bookmarkEnd w:id="1015"/>
    <w:bookmarkEnd w:id="1016"/>
    <w:p w14:paraId="53091BD8" w14:textId="77777777" w:rsidR="001A418F" w:rsidRPr="00465C52" w:rsidRDefault="0000442C" w:rsidP="00347DB2">
      <w:pPr>
        <w:pStyle w:val="NormalWeb"/>
        <w:contextualSpacing/>
        <w:rPr>
          <w:rFonts w:ascii="Times New Roman" w:hAnsi="Times New Roman"/>
          <w:i/>
          <w:color w:val="0D0D0D" w:themeColor="text1" w:themeTint="F2"/>
          <w:sz w:val="24"/>
        </w:rPr>
      </w:pPr>
      <w:r w:rsidRPr="00465C52">
        <w:rPr>
          <w:rFonts w:ascii="Times New Roman" w:hAnsi="Times New Roman"/>
          <w:i/>
          <w:color w:val="0D0D0D" w:themeColor="text1" w:themeTint="F2"/>
        </w:rPr>
        <w:t xml:space="preserve"> </w:t>
      </w:r>
      <w:r w:rsidR="001A418F" w:rsidRPr="00465C52">
        <w:rPr>
          <w:rFonts w:ascii="Times New Roman" w:hAnsi="Times New Roman"/>
          <w:i/>
          <w:color w:val="0D0D0D" w:themeColor="text1" w:themeTint="F2"/>
          <w:sz w:val="24"/>
        </w:rPr>
        <w:t>[Guarantor letterhead or SWIFT identifier code]</w:t>
      </w:r>
    </w:p>
    <w:p w14:paraId="1F7E098F" w14:textId="77777777" w:rsidR="001A418F" w:rsidRPr="00465C52" w:rsidRDefault="001A418F" w:rsidP="00347DB2">
      <w:pPr>
        <w:pStyle w:val="NormalWeb"/>
        <w:contextualSpacing/>
        <w:rPr>
          <w:rFonts w:ascii="Times New Roman" w:hAnsi="Times New Roman"/>
          <w:i/>
          <w:color w:val="0D0D0D" w:themeColor="text1" w:themeTint="F2"/>
          <w:sz w:val="24"/>
        </w:rPr>
      </w:pPr>
      <w:r w:rsidRPr="00465C52">
        <w:rPr>
          <w:rFonts w:ascii="Times New Roman" w:hAnsi="Times New Roman"/>
          <w:b/>
          <w:color w:val="0D0D0D" w:themeColor="text1" w:themeTint="F2"/>
          <w:sz w:val="24"/>
        </w:rPr>
        <w:t>Beneficiary:</w:t>
      </w:r>
      <w:r w:rsidRPr="00465C52">
        <w:rPr>
          <w:rFonts w:ascii="Times New Roman" w:hAnsi="Times New Roman"/>
          <w:color w:val="0D0D0D" w:themeColor="text1" w:themeTint="F2"/>
          <w:sz w:val="24"/>
        </w:rPr>
        <w:tab/>
      </w:r>
      <w:r w:rsidRPr="00465C52">
        <w:rPr>
          <w:rFonts w:ascii="Times New Roman" w:hAnsi="Times New Roman"/>
          <w:i/>
          <w:color w:val="0D0D0D" w:themeColor="text1" w:themeTint="F2"/>
          <w:sz w:val="24"/>
        </w:rPr>
        <w:t xml:space="preserve">[insert name and Address of </w:t>
      </w:r>
      <w:r w:rsidRPr="00465C52">
        <w:rPr>
          <w:rFonts w:ascii="Times New Roman" w:hAnsi="Times New Roman"/>
          <w:color w:val="0D0D0D" w:themeColor="text1" w:themeTint="F2"/>
          <w:sz w:val="24"/>
        </w:rPr>
        <w:t>Employer</w:t>
      </w:r>
      <w:r w:rsidRPr="00465C52">
        <w:rPr>
          <w:rFonts w:ascii="Times New Roman" w:hAnsi="Times New Roman"/>
          <w:i/>
          <w:color w:val="0D0D0D" w:themeColor="text1" w:themeTint="F2"/>
          <w:sz w:val="24"/>
        </w:rPr>
        <w:t>]</w:t>
      </w:r>
      <w:r w:rsidRPr="00465C52">
        <w:rPr>
          <w:rFonts w:ascii="Times New Roman" w:hAnsi="Times New Roman"/>
          <w:i/>
          <w:color w:val="0D0D0D" w:themeColor="text1" w:themeTint="F2"/>
          <w:sz w:val="24"/>
        </w:rPr>
        <w:tab/>
      </w:r>
      <w:r w:rsidRPr="00465C52">
        <w:rPr>
          <w:rFonts w:ascii="Times New Roman" w:hAnsi="Times New Roman"/>
          <w:i/>
          <w:color w:val="0D0D0D" w:themeColor="text1" w:themeTint="F2"/>
          <w:sz w:val="24"/>
        </w:rPr>
        <w:tab/>
      </w:r>
    </w:p>
    <w:p w14:paraId="41416F7E" w14:textId="24B336C7" w:rsidR="001A418F" w:rsidRPr="00465C52" w:rsidRDefault="001A418F" w:rsidP="00347DB2">
      <w:pPr>
        <w:pStyle w:val="NormalWeb"/>
        <w:contextualSpacing/>
        <w:rPr>
          <w:rFonts w:ascii="Times New Roman" w:hAnsi="Times New Roman"/>
          <w:color w:val="0D0D0D" w:themeColor="text1" w:themeTint="F2"/>
          <w:sz w:val="24"/>
        </w:rPr>
      </w:pPr>
      <w:r w:rsidRPr="00465C52">
        <w:rPr>
          <w:rFonts w:ascii="Times New Roman" w:hAnsi="Times New Roman"/>
          <w:b/>
          <w:color w:val="0D0D0D" w:themeColor="text1" w:themeTint="F2"/>
          <w:sz w:val="24"/>
        </w:rPr>
        <w:t>Date:</w:t>
      </w:r>
      <w:r w:rsidRPr="00465C52">
        <w:rPr>
          <w:rFonts w:ascii="Times New Roman" w:hAnsi="Times New Roman"/>
          <w:color w:val="0D0D0D" w:themeColor="text1" w:themeTint="F2"/>
          <w:sz w:val="24"/>
        </w:rPr>
        <w:tab/>
      </w:r>
      <w:r w:rsidRPr="00465C52">
        <w:rPr>
          <w:rFonts w:ascii="Times New Roman" w:hAnsi="Times New Roman"/>
          <w:i/>
          <w:color w:val="0D0D0D" w:themeColor="text1" w:themeTint="F2"/>
          <w:sz w:val="24"/>
        </w:rPr>
        <w:t>[Insert date of issue]</w:t>
      </w:r>
    </w:p>
    <w:p w14:paraId="065F05A0" w14:textId="77777777" w:rsidR="001A418F" w:rsidRPr="00465C52" w:rsidRDefault="001A418F" w:rsidP="00347DB2">
      <w:pPr>
        <w:pStyle w:val="NormalWeb"/>
        <w:contextualSpacing/>
        <w:rPr>
          <w:rFonts w:ascii="Times New Roman" w:hAnsi="Times New Roman"/>
          <w:color w:val="0D0D0D" w:themeColor="text1" w:themeTint="F2"/>
          <w:sz w:val="24"/>
        </w:rPr>
      </w:pPr>
      <w:r w:rsidRPr="00465C52">
        <w:rPr>
          <w:rFonts w:ascii="Times New Roman" w:hAnsi="Times New Roman"/>
          <w:b/>
          <w:color w:val="0D0D0D" w:themeColor="text1" w:themeTint="F2"/>
          <w:sz w:val="24"/>
        </w:rPr>
        <w:t>PERFORMANCE GUARANTEE No.:</w:t>
      </w:r>
      <w:r w:rsidRPr="00465C52">
        <w:rPr>
          <w:rFonts w:ascii="Times New Roman" w:hAnsi="Times New Roman"/>
          <w:color w:val="0D0D0D" w:themeColor="text1" w:themeTint="F2"/>
          <w:sz w:val="24"/>
        </w:rPr>
        <w:tab/>
      </w:r>
      <w:r w:rsidRPr="00465C52">
        <w:rPr>
          <w:rFonts w:ascii="Times New Roman" w:hAnsi="Times New Roman"/>
          <w:i/>
          <w:color w:val="0D0D0D" w:themeColor="text1" w:themeTint="F2"/>
          <w:sz w:val="24"/>
        </w:rPr>
        <w:t>[Insert guarantee reference number]</w:t>
      </w:r>
    </w:p>
    <w:p w14:paraId="06677E3B" w14:textId="77777777" w:rsidR="001A418F" w:rsidRPr="00465C52" w:rsidRDefault="001A418F" w:rsidP="00347DB2">
      <w:pPr>
        <w:pStyle w:val="NormalWeb"/>
        <w:spacing w:before="360" w:beforeAutospacing="0" w:after="240" w:afterAutospacing="0"/>
        <w:contextualSpacing/>
        <w:rPr>
          <w:rFonts w:ascii="Times New Roman" w:hAnsi="Times New Roman"/>
          <w:color w:val="0D0D0D" w:themeColor="text1" w:themeTint="F2"/>
          <w:sz w:val="24"/>
        </w:rPr>
      </w:pPr>
      <w:r w:rsidRPr="00465C52">
        <w:rPr>
          <w:rFonts w:ascii="Times New Roman" w:hAnsi="Times New Roman"/>
          <w:b/>
          <w:color w:val="0D0D0D" w:themeColor="text1" w:themeTint="F2"/>
          <w:sz w:val="24"/>
        </w:rPr>
        <w:t>Guarantor</w:t>
      </w:r>
      <w:proofErr w:type="gramStart"/>
      <w:r w:rsidRPr="00465C52">
        <w:rPr>
          <w:rFonts w:ascii="Times New Roman" w:hAnsi="Times New Roman"/>
          <w:b/>
          <w:color w:val="0D0D0D" w:themeColor="text1" w:themeTint="F2"/>
          <w:sz w:val="24"/>
        </w:rPr>
        <w:t xml:space="preserve">:  </w:t>
      </w:r>
      <w:r w:rsidRPr="00465C52">
        <w:rPr>
          <w:rFonts w:ascii="Times New Roman" w:hAnsi="Times New Roman"/>
          <w:i/>
          <w:color w:val="0D0D0D" w:themeColor="text1" w:themeTint="F2"/>
          <w:sz w:val="24"/>
        </w:rPr>
        <w:t>[</w:t>
      </w:r>
      <w:proofErr w:type="gramEnd"/>
      <w:r w:rsidRPr="00465C52">
        <w:rPr>
          <w:rFonts w:ascii="Times New Roman" w:hAnsi="Times New Roman"/>
          <w:i/>
          <w:color w:val="0D0D0D" w:themeColor="text1" w:themeTint="F2"/>
          <w:sz w:val="24"/>
        </w:rPr>
        <w:t>Insert name and address of place of issue, unless indicated in the letterhead]</w:t>
      </w:r>
    </w:p>
    <w:p w14:paraId="4B624C43" w14:textId="77777777" w:rsidR="001A418F" w:rsidRPr="00465C52" w:rsidRDefault="001A418F" w:rsidP="00347DB2">
      <w:pPr>
        <w:pStyle w:val="NormalWeb"/>
        <w:spacing w:before="360" w:beforeAutospacing="0" w:after="240" w:afterAutospacing="0"/>
        <w:contextualSpacing/>
        <w:jc w:val="both"/>
        <w:rPr>
          <w:rFonts w:ascii="Times New Roman" w:hAnsi="Times New Roman"/>
          <w:color w:val="0D0D0D" w:themeColor="text1" w:themeTint="F2"/>
          <w:sz w:val="24"/>
        </w:rPr>
      </w:pPr>
      <w:r w:rsidRPr="00465C52">
        <w:rPr>
          <w:rFonts w:ascii="Times New Roman" w:hAnsi="Times New Roman"/>
          <w:color w:val="0D0D0D" w:themeColor="text1" w:themeTint="F2"/>
          <w:sz w:val="24"/>
        </w:rPr>
        <w:t xml:space="preserve">We have been informed that _ </w:t>
      </w:r>
      <w:r w:rsidRPr="00465C52">
        <w:rPr>
          <w:rFonts w:ascii="Times New Roman" w:hAnsi="Times New Roman"/>
          <w:i/>
          <w:color w:val="0D0D0D" w:themeColor="text1" w:themeTint="F2"/>
          <w:sz w:val="24"/>
        </w:rPr>
        <w:t xml:space="preserve">[insert name of Contractor, which in the case of a joint venture shall be the name of the joint venture] </w:t>
      </w:r>
      <w:r w:rsidRPr="00465C52">
        <w:rPr>
          <w:rFonts w:ascii="Times New Roman" w:hAnsi="Times New Roman"/>
          <w:color w:val="0D0D0D" w:themeColor="text1" w:themeTint="F2"/>
          <w:sz w:val="24"/>
        </w:rPr>
        <w:t xml:space="preserve">(hereinafter called "the Applicant") has entered into Contract No. </w:t>
      </w:r>
      <w:r w:rsidRPr="00465C52">
        <w:rPr>
          <w:rFonts w:ascii="Times New Roman" w:hAnsi="Times New Roman"/>
          <w:i/>
          <w:color w:val="0D0D0D" w:themeColor="text1" w:themeTint="F2"/>
          <w:sz w:val="24"/>
        </w:rPr>
        <w:t xml:space="preserve">[insert reference number of the contract] </w:t>
      </w:r>
      <w:r w:rsidRPr="00465C52">
        <w:rPr>
          <w:rFonts w:ascii="Times New Roman" w:hAnsi="Times New Roman"/>
          <w:color w:val="0D0D0D" w:themeColor="text1" w:themeTint="F2"/>
          <w:sz w:val="24"/>
        </w:rPr>
        <w:t xml:space="preserve">dated </w:t>
      </w:r>
      <w:r w:rsidRPr="00465C52">
        <w:rPr>
          <w:rFonts w:ascii="Times New Roman" w:hAnsi="Times New Roman"/>
          <w:i/>
          <w:color w:val="0D0D0D" w:themeColor="text1" w:themeTint="F2"/>
          <w:sz w:val="24"/>
        </w:rPr>
        <w:t>[insert date]</w:t>
      </w:r>
      <w:r w:rsidRPr="00465C52">
        <w:rPr>
          <w:rFonts w:ascii="Times New Roman" w:hAnsi="Times New Roman"/>
          <w:color w:val="0D0D0D" w:themeColor="text1" w:themeTint="F2"/>
          <w:sz w:val="24"/>
        </w:rPr>
        <w:t xml:space="preserve"> with the Beneficiary, for the execution of _ </w:t>
      </w:r>
      <w:r w:rsidRPr="00465C52">
        <w:rPr>
          <w:rFonts w:ascii="Times New Roman" w:hAnsi="Times New Roman"/>
          <w:i/>
          <w:color w:val="0D0D0D" w:themeColor="text1" w:themeTint="F2"/>
          <w:sz w:val="24"/>
        </w:rPr>
        <w:t xml:space="preserve">[insert name of contract and brief description of </w:t>
      </w:r>
      <w:r w:rsidRPr="00465C52">
        <w:rPr>
          <w:rFonts w:ascii="Times New Roman" w:hAnsi="Times New Roman"/>
          <w:color w:val="0D0D0D" w:themeColor="text1" w:themeTint="F2"/>
          <w:sz w:val="24"/>
        </w:rPr>
        <w:t>Works</w:t>
      </w:r>
      <w:r w:rsidRPr="00465C52">
        <w:rPr>
          <w:rFonts w:ascii="Times New Roman" w:hAnsi="Times New Roman"/>
          <w:i/>
          <w:color w:val="0D0D0D" w:themeColor="text1" w:themeTint="F2"/>
          <w:sz w:val="24"/>
        </w:rPr>
        <w:t>]</w:t>
      </w:r>
      <w:r w:rsidRPr="00465C52">
        <w:rPr>
          <w:rFonts w:ascii="Times New Roman" w:hAnsi="Times New Roman"/>
          <w:color w:val="0D0D0D" w:themeColor="text1" w:themeTint="F2"/>
          <w:sz w:val="24"/>
        </w:rPr>
        <w:t xml:space="preserve"> (hereinafter called "the Contract"). </w:t>
      </w:r>
    </w:p>
    <w:p w14:paraId="15149456" w14:textId="77777777" w:rsidR="001A418F" w:rsidRPr="00465C52" w:rsidRDefault="001A418F" w:rsidP="00347DB2">
      <w:pPr>
        <w:pStyle w:val="NormalWeb"/>
        <w:spacing w:before="360" w:beforeAutospacing="0" w:after="240" w:afterAutospacing="0"/>
        <w:contextualSpacing/>
        <w:jc w:val="both"/>
        <w:rPr>
          <w:rFonts w:ascii="Times New Roman" w:hAnsi="Times New Roman"/>
          <w:color w:val="0D0D0D" w:themeColor="text1" w:themeTint="F2"/>
          <w:sz w:val="24"/>
        </w:rPr>
      </w:pPr>
      <w:r w:rsidRPr="00465C52">
        <w:rPr>
          <w:rFonts w:ascii="Times New Roman" w:hAnsi="Times New Roman"/>
          <w:color w:val="0D0D0D" w:themeColor="text1" w:themeTint="F2"/>
          <w:sz w:val="24"/>
        </w:rPr>
        <w:t>Furthermore, we understand that, according to the conditions of the Contract, a performance guarantee is required.</w:t>
      </w:r>
    </w:p>
    <w:p w14:paraId="518B7398" w14:textId="77777777" w:rsidR="001A418F" w:rsidRPr="00465C52" w:rsidRDefault="001A418F" w:rsidP="00347DB2">
      <w:pPr>
        <w:pStyle w:val="NormalWeb"/>
        <w:spacing w:before="360" w:beforeAutospacing="0" w:after="240" w:afterAutospacing="0"/>
        <w:contextualSpacing/>
        <w:jc w:val="both"/>
        <w:rPr>
          <w:rFonts w:ascii="Times New Roman" w:hAnsi="Times New Roman"/>
          <w:color w:val="0D0D0D" w:themeColor="text1" w:themeTint="F2"/>
          <w:sz w:val="24"/>
        </w:rPr>
      </w:pPr>
      <w:r w:rsidRPr="00465C52">
        <w:rPr>
          <w:rFonts w:ascii="Times New Roman" w:hAnsi="Times New Roman"/>
          <w:color w:val="0D0D0D" w:themeColor="text1" w:themeTint="F2"/>
          <w:sz w:val="24"/>
        </w:rPr>
        <w:t>At the request of the Applicant, we as Guarantor,</w:t>
      </w:r>
      <w:r w:rsidR="005068DD" w:rsidRPr="00465C52">
        <w:rPr>
          <w:rFonts w:ascii="Times New Roman" w:hAnsi="Times New Roman"/>
          <w:color w:val="0D0D0D" w:themeColor="text1" w:themeTint="F2"/>
          <w:sz w:val="24"/>
        </w:rPr>
        <w:t xml:space="preserve"> </w:t>
      </w:r>
      <w:r w:rsidRPr="00465C52">
        <w:rPr>
          <w:rFonts w:ascii="Times New Roman" w:hAnsi="Times New Roman"/>
          <w:color w:val="0D0D0D" w:themeColor="text1" w:themeTint="F2"/>
          <w:sz w:val="24"/>
        </w:rPr>
        <w:t xml:space="preserve">hereby irrevocably undertake to pay the Beneficiary any sum or sums not exceeding in total an amount of </w:t>
      </w:r>
      <w:r w:rsidRPr="00465C52">
        <w:rPr>
          <w:rFonts w:ascii="Times New Roman" w:hAnsi="Times New Roman"/>
          <w:i/>
          <w:color w:val="0D0D0D" w:themeColor="text1" w:themeTint="F2"/>
          <w:sz w:val="24"/>
        </w:rPr>
        <w:t xml:space="preserve">[insert amount in figures] </w:t>
      </w:r>
      <w:r w:rsidRPr="00465C52">
        <w:rPr>
          <w:rFonts w:ascii="Times New Roman" w:hAnsi="Times New Roman"/>
          <w:color w:val="0D0D0D" w:themeColor="text1" w:themeTint="F2"/>
          <w:sz w:val="24"/>
        </w:rPr>
        <w:t>(</w:t>
      </w:r>
      <w:r w:rsidR="00765DB8" w:rsidRPr="00465C52">
        <w:rPr>
          <w:rFonts w:ascii="Times New Roman" w:hAnsi="Times New Roman"/>
          <w:color w:val="0D0D0D" w:themeColor="text1" w:themeTint="F2"/>
          <w:sz w:val="24"/>
        </w:rPr>
        <w:t>______</w:t>
      </w:r>
      <w:r w:rsidRPr="00465C52">
        <w:rPr>
          <w:rFonts w:ascii="Times New Roman" w:hAnsi="Times New Roman"/>
          <w:color w:val="0D0D0D" w:themeColor="text1" w:themeTint="F2"/>
          <w:sz w:val="24"/>
        </w:rPr>
        <w:t>)</w:t>
      </w:r>
      <w:r w:rsidRPr="00465C52">
        <w:rPr>
          <w:rFonts w:ascii="Times New Roman" w:hAnsi="Times New Roman"/>
          <w:i/>
          <w:color w:val="0D0D0D" w:themeColor="text1" w:themeTint="F2"/>
          <w:sz w:val="24"/>
        </w:rPr>
        <w:t xml:space="preserve"> [insert amount in words]</w:t>
      </w:r>
      <w:r w:rsidRPr="00465C52">
        <w:rPr>
          <w:rFonts w:ascii="Times New Roman" w:hAnsi="Times New Roman"/>
          <w:color w:val="0D0D0D" w:themeColor="text1" w:themeTint="F2"/>
          <w:sz w:val="24"/>
        </w:rPr>
        <w:t>,</w:t>
      </w:r>
      <w:r w:rsidRPr="00465C52">
        <w:rPr>
          <w:rStyle w:val="FootnoteReference"/>
          <w:rFonts w:ascii="Times New Roman" w:hAnsi="Times New Roman"/>
          <w:color w:val="0D0D0D" w:themeColor="text1" w:themeTint="F2"/>
          <w:sz w:val="24"/>
        </w:rPr>
        <w:footnoteReference w:customMarkFollows="1" w:id="32"/>
        <w:t>1</w:t>
      </w:r>
      <w:r w:rsidRPr="00465C52">
        <w:rPr>
          <w:rFonts w:ascii="Times New Roman" w:hAnsi="Times New Roman"/>
          <w:color w:val="0D0D0D" w:themeColor="text1" w:themeTint="F2"/>
          <w:sz w:val="24"/>
        </w:rPr>
        <w:t xml:space="preserve"> such sum being payable in the types and proportions of currencies in which the Contract Price is payable, upon receipt by us of the Beneficiary’s complying demand supported by the Beneficiary’s statement, whether in the demand itself or in a separate signed document accompanying or identifying the demand, stating that the Applicant is in breach of its obligation(s) under the Contract, without the Beneficiary needing to prove or to show grounds for your demand or the sum specified therein. </w:t>
      </w:r>
    </w:p>
    <w:p w14:paraId="6DDE6B94" w14:textId="77777777" w:rsidR="001A418F" w:rsidRPr="00465C52" w:rsidRDefault="001A418F" w:rsidP="00347DB2">
      <w:pPr>
        <w:pStyle w:val="NormalWeb"/>
        <w:spacing w:before="360" w:beforeAutospacing="0" w:after="240" w:afterAutospacing="0"/>
        <w:contextualSpacing/>
        <w:jc w:val="both"/>
        <w:rPr>
          <w:rFonts w:ascii="Times New Roman" w:hAnsi="Times New Roman"/>
          <w:color w:val="0D0D0D" w:themeColor="text1" w:themeTint="F2"/>
          <w:sz w:val="24"/>
        </w:rPr>
      </w:pPr>
      <w:r w:rsidRPr="00465C52">
        <w:rPr>
          <w:rFonts w:ascii="Times New Roman" w:hAnsi="Times New Roman"/>
          <w:color w:val="0D0D0D" w:themeColor="text1" w:themeTint="F2"/>
          <w:sz w:val="24"/>
        </w:rPr>
        <w:t xml:space="preserve">This guarantee shall expire, no later than the …. Day of ……, 2… </w:t>
      </w:r>
      <w:r w:rsidRPr="00465C52">
        <w:rPr>
          <w:rStyle w:val="FootnoteReference"/>
          <w:rFonts w:ascii="Times New Roman" w:hAnsi="Times New Roman"/>
          <w:color w:val="0D0D0D" w:themeColor="text1" w:themeTint="F2"/>
          <w:sz w:val="24"/>
        </w:rPr>
        <w:footnoteReference w:customMarkFollows="1" w:id="33"/>
        <w:t>2</w:t>
      </w:r>
      <w:r w:rsidRPr="00465C52">
        <w:rPr>
          <w:rFonts w:ascii="Times New Roman" w:hAnsi="Times New Roman"/>
          <w:color w:val="0D0D0D" w:themeColor="text1" w:themeTint="F2"/>
          <w:sz w:val="24"/>
        </w:rPr>
        <w:t xml:space="preserve">, and any demand for payment under it must be received by us at this office indicated above on or before that date.  </w:t>
      </w:r>
    </w:p>
    <w:p w14:paraId="08D1F30C" w14:textId="77777777" w:rsidR="001A418F" w:rsidRPr="00465C52" w:rsidRDefault="001A418F" w:rsidP="00347DB2">
      <w:pPr>
        <w:pStyle w:val="NormalWeb"/>
        <w:keepNext/>
        <w:spacing w:before="360" w:beforeAutospacing="0" w:after="240" w:afterAutospacing="0"/>
        <w:contextualSpacing/>
        <w:rPr>
          <w:rFonts w:ascii="Times New Roman" w:hAnsi="Times New Roman"/>
          <w:color w:val="0D0D0D" w:themeColor="text1" w:themeTint="F2"/>
          <w:sz w:val="24"/>
        </w:rPr>
      </w:pPr>
      <w:r w:rsidRPr="00465C52">
        <w:rPr>
          <w:rFonts w:ascii="Times New Roman" w:hAnsi="Times New Roman"/>
          <w:color w:val="0D0D0D" w:themeColor="text1" w:themeTint="F2"/>
          <w:sz w:val="24"/>
        </w:rPr>
        <w:t>This guarantee is subject to the Uniform Rules for Demand Guarantees (URDG) 2010 Revision, ICC Publication No. 758, except that the supporting statement under Article 15(a) is hereby excluded.</w:t>
      </w:r>
      <w:r w:rsidRPr="00465C52">
        <w:rPr>
          <w:rFonts w:ascii="Times New Roman" w:hAnsi="Times New Roman"/>
          <w:color w:val="0D0D0D" w:themeColor="text1" w:themeTint="F2"/>
          <w:sz w:val="24"/>
        </w:rPr>
        <w:br/>
      </w:r>
    </w:p>
    <w:p w14:paraId="7965C496" w14:textId="77777777" w:rsidR="001A418F" w:rsidRPr="00465C52" w:rsidRDefault="001A418F" w:rsidP="00347DB2">
      <w:pPr>
        <w:contextualSpacing/>
        <w:jc w:val="center"/>
        <w:rPr>
          <w:color w:val="0D0D0D" w:themeColor="text1" w:themeTint="F2"/>
        </w:rPr>
      </w:pPr>
      <w:r w:rsidRPr="00465C52">
        <w:rPr>
          <w:color w:val="0D0D0D" w:themeColor="text1" w:themeTint="F2"/>
        </w:rPr>
        <w:t xml:space="preserve">_____________________ </w:t>
      </w:r>
      <w:r w:rsidRPr="00465C52">
        <w:rPr>
          <w:color w:val="0D0D0D" w:themeColor="text1" w:themeTint="F2"/>
        </w:rPr>
        <w:br/>
      </w:r>
      <w:r w:rsidRPr="00465C52">
        <w:rPr>
          <w:i/>
          <w:color w:val="0D0D0D" w:themeColor="text1" w:themeTint="F2"/>
        </w:rPr>
        <w:t>[signature(s)]</w:t>
      </w:r>
      <w:r w:rsidRPr="00465C52">
        <w:rPr>
          <w:color w:val="0D0D0D" w:themeColor="text1" w:themeTint="F2"/>
        </w:rPr>
        <w:t xml:space="preserve"> </w:t>
      </w:r>
    </w:p>
    <w:p w14:paraId="5033954B" w14:textId="77777777" w:rsidR="001A418F" w:rsidRPr="00465C52" w:rsidRDefault="001A418F" w:rsidP="00347DB2">
      <w:pPr>
        <w:pStyle w:val="BodyText"/>
        <w:contextualSpacing/>
        <w:rPr>
          <w:rFonts w:ascii="Times New Roman" w:hAnsi="Times New Roman" w:cs="Times New Roman"/>
          <w:color w:val="0D0D0D" w:themeColor="text1" w:themeTint="F2"/>
        </w:rPr>
      </w:pPr>
      <w:r w:rsidRPr="00465C52">
        <w:rPr>
          <w:rFonts w:ascii="Times New Roman" w:hAnsi="Times New Roman" w:cs="Times New Roman"/>
          <w:color w:val="0D0D0D" w:themeColor="text1" w:themeTint="F2"/>
        </w:rPr>
        <w:br/>
        <w:t xml:space="preserve"> </w:t>
      </w:r>
    </w:p>
    <w:p w14:paraId="65F3402D" w14:textId="77777777" w:rsidR="001A418F" w:rsidRPr="00465C52" w:rsidRDefault="001A418F" w:rsidP="00347DB2">
      <w:pPr>
        <w:pStyle w:val="NormalWeb"/>
        <w:tabs>
          <w:tab w:val="center" w:leader="dot" w:pos="4860"/>
          <w:tab w:val="right" w:leader="dot" w:pos="9360"/>
        </w:tabs>
        <w:spacing w:before="120" w:beforeAutospacing="0" w:after="120" w:afterAutospacing="0"/>
        <w:ind w:left="180" w:right="288"/>
        <w:contextualSpacing/>
        <w:jc w:val="both"/>
        <w:rPr>
          <w:rFonts w:ascii="Times New Roman" w:hAnsi="Times New Roman"/>
          <w:b/>
          <w:i/>
          <w:color w:val="0D0D0D" w:themeColor="text1" w:themeTint="F2"/>
        </w:rPr>
      </w:pPr>
      <w:r w:rsidRPr="00465C52">
        <w:rPr>
          <w:rFonts w:ascii="Times New Roman" w:hAnsi="Times New Roman"/>
          <w:b/>
          <w:i/>
          <w:color w:val="0D0D0D" w:themeColor="text1" w:themeTint="F2"/>
        </w:rPr>
        <w:t>Note</w:t>
      </w:r>
      <w:proofErr w:type="gramStart"/>
      <w:r w:rsidRPr="00465C52">
        <w:rPr>
          <w:rFonts w:ascii="Times New Roman" w:hAnsi="Times New Roman"/>
          <w:b/>
          <w:i/>
          <w:color w:val="0D0D0D" w:themeColor="text1" w:themeTint="F2"/>
        </w:rPr>
        <w:t>:  All</w:t>
      </w:r>
      <w:proofErr w:type="gramEnd"/>
      <w:r w:rsidRPr="00465C52">
        <w:rPr>
          <w:rFonts w:ascii="Times New Roman" w:hAnsi="Times New Roman"/>
          <w:b/>
          <w:i/>
          <w:color w:val="0D0D0D" w:themeColor="text1" w:themeTint="F2"/>
        </w:rPr>
        <w:t xml:space="preserve"> italicized text (including footnotes) is for use in preparing this form and shall be deleted from the final product.</w:t>
      </w:r>
    </w:p>
    <w:p w14:paraId="3FF1E7B2" w14:textId="77777777" w:rsidR="007B586E" w:rsidRPr="00465C52" w:rsidRDefault="007B586E" w:rsidP="00347DB2">
      <w:pPr>
        <w:ind w:right="468"/>
        <w:contextualSpacing/>
        <w:jc w:val="both"/>
        <w:rPr>
          <w:b/>
          <w:bCs/>
          <w:i/>
          <w:iCs/>
          <w:color w:val="0D0D0D" w:themeColor="text1" w:themeTint="F2"/>
          <w:sz w:val="20"/>
          <w:szCs w:val="20"/>
        </w:rPr>
      </w:pPr>
    </w:p>
    <w:p w14:paraId="500CC958" w14:textId="7E25B49C" w:rsidR="00A62182" w:rsidRPr="00465C52" w:rsidRDefault="007B586E" w:rsidP="00A62182">
      <w:pPr>
        <w:pStyle w:val="Section10-Heading1"/>
        <w:contextualSpacing/>
        <w:rPr>
          <w:color w:val="0D0D0D" w:themeColor="text1" w:themeTint="F2"/>
        </w:rPr>
      </w:pPr>
      <w:bookmarkStart w:id="1017" w:name="_Toc428352208"/>
      <w:bookmarkStart w:id="1018" w:name="_Toc438907199"/>
      <w:bookmarkStart w:id="1019" w:name="_Toc438907299"/>
      <w:r w:rsidRPr="00465C52">
        <w:rPr>
          <w:color w:val="0D0D0D" w:themeColor="text1" w:themeTint="F2"/>
        </w:rPr>
        <w:br w:type="page"/>
      </w:r>
      <w:bookmarkStart w:id="1020" w:name="_Toc78273069"/>
      <w:bookmarkStart w:id="1021" w:name="_Toc111009247"/>
    </w:p>
    <w:p w14:paraId="163AD98B" w14:textId="2473D141" w:rsidR="007B586E" w:rsidRPr="00465C52" w:rsidRDefault="007B586E" w:rsidP="00347DB2">
      <w:pPr>
        <w:pStyle w:val="Section10-Heading1"/>
        <w:contextualSpacing/>
        <w:rPr>
          <w:color w:val="0D0D0D" w:themeColor="text1" w:themeTint="F2"/>
        </w:rPr>
      </w:pPr>
      <w:bookmarkStart w:id="1022" w:name="_Toc442524982"/>
      <w:bookmarkStart w:id="1023" w:name="_Toc26780746"/>
      <w:r w:rsidRPr="00465C52">
        <w:rPr>
          <w:color w:val="0D0D0D" w:themeColor="text1" w:themeTint="F2"/>
        </w:rPr>
        <w:lastRenderedPageBreak/>
        <w:t>Advance Payment Security</w:t>
      </w:r>
      <w:bookmarkEnd w:id="1020"/>
      <w:bookmarkEnd w:id="1021"/>
      <w:bookmarkEnd w:id="1022"/>
      <w:bookmarkEnd w:id="1023"/>
    </w:p>
    <w:bookmarkEnd w:id="1017"/>
    <w:bookmarkEnd w:id="1018"/>
    <w:bookmarkEnd w:id="1019"/>
    <w:p w14:paraId="6AB853D4" w14:textId="77777777" w:rsidR="007B586E" w:rsidRPr="00465C52" w:rsidRDefault="0000442C" w:rsidP="00347DB2">
      <w:pPr>
        <w:pStyle w:val="NormalWeb"/>
        <w:tabs>
          <w:tab w:val="center" w:leader="dot" w:pos="4860"/>
          <w:tab w:val="right" w:leader="dot" w:pos="9360"/>
        </w:tabs>
        <w:spacing w:before="0" w:beforeAutospacing="0" w:after="0" w:afterAutospacing="0"/>
        <w:ind w:left="187" w:right="288"/>
        <w:contextualSpacing/>
        <w:jc w:val="center"/>
        <w:rPr>
          <w:rFonts w:ascii="Times New Roman" w:hAnsi="Times New Roman"/>
          <w:b/>
          <w:bCs/>
          <w:i/>
          <w:color w:val="0D0D0D" w:themeColor="text1" w:themeTint="F2"/>
          <w:sz w:val="28"/>
          <w:szCs w:val="28"/>
        </w:rPr>
      </w:pPr>
      <w:r w:rsidRPr="00465C52">
        <w:rPr>
          <w:rFonts w:ascii="Times New Roman" w:eastAsia="Times New Roman" w:hAnsi="Times New Roman"/>
          <w:b/>
          <w:color w:val="0D0D0D" w:themeColor="text1" w:themeTint="F2"/>
          <w:sz w:val="28"/>
          <w:szCs w:val="28"/>
        </w:rPr>
        <w:t>Demand Guarantee</w:t>
      </w:r>
    </w:p>
    <w:p w14:paraId="5916690C" w14:textId="77777777" w:rsidR="00A62182" w:rsidRPr="00465C52" w:rsidRDefault="00A62182" w:rsidP="00347DB2">
      <w:pPr>
        <w:pStyle w:val="NormalWeb"/>
        <w:contextualSpacing/>
        <w:rPr>
          <w:rFonts w:ascii="Times New Roman" w:hAnsi="Times New Roman"/>
          <w:i/>
          <w:color w:val="0D0D0D" w:themeColor="text1" w:themeTint="F2"/>
          <w:sz w:val="24"/>
        </w:rPr>
      </w:pPr>
    </w:p>
    <w:p w14:paraId="3C74DDE8" w14:textId="0A2F7133" w:rsidR="00EC5546" w:rsidRPr="00465C52" w:rsidRDefault="00EC5546" w:rsidP="00347DB2">
      <w:pPr>
        <w:pStyle w:val="NormalWeb"/>
        <w:contextualSpacing/>
        <w:rPr>
          <w:rFonts w:ascii="Times New Roman" w:hAnsi="Times New Roman"/>
          <w:i/>
          <w:color w:val="0D0D0D" w:themeColor="text1" w:themeTint="F2"/>
          <w:sz w:val="24"/>
        </w:rPr>
      </w:pPr>
      <w:r w:rsidRPr="00465C52">
        <w:rPr>
          <w:rFonts w:ascii="Times New Roman" w:hAnsi="Times New Roman"/>
          <w:i/>
          <w:color w:val="0D0D0D" w:themeColor="text1" w:themeTint="F2"/>
          <w:sz w:val="24"/>
        </w:rPr>
        <w:t xml:space="preserve">[Guarantor letterhead or SWIFT identifier code] </w:t>
      </w:r>
    </w:p>
    <w:p w14:paraId="6A71EAB7" w14:textId="77777777" w:rsidR="00EC5546" w:rsidRPr="00465C52" w:rsidRDefault="00EC5546" w:rsidP="00347DB2">
      <w:pPr>
        <w:pStyle w:val="NormalWeb"/>
        <w:contextualSpacing/>
        <w:rPr>
          <w:rFonts w:ascii="Times New Roman" w:hAnsi="Times New Roman"/>
          <w:i/>
          <w:color w:val="0D0D0D" w:themeColor="text1" w:themeTint="F2"/>
          <w:sz w:val="24"/>
        </w:rPr>
      </w:pPr>
      <w:r w:rsidRPr="00465C52">
        <w:rPr>
          <w:rFonts w:ascii="Times New Roman" w:hAnsi="Times New Roman"/>
          <w:b/>
          <w:color w:val="0D0D0D" w:themeColor="text1" w:themeTint="F2"/>
          <w:sz w:val="24"/>
        </w:rPr>
        <w:t>Beneficiary:</w:t>
      </w:r>
      <w:r w:rsidRPr="00465C52">
        <w:rPr>
          <w:rFonts w:ascii="Times New Roman" w:hAnsi="Times New Roman"/>
          <w:color w:val="0D0D0D" w:themeColor="text1" w:themeTint="F2"/>
          <w:sz w:val="24"/>
        </w:rPr>
        <w:t xml:space="preserve"> </w:t>
      </w:r>
      <w:r w:rsidRPr="00465C52">
        <w:rPr>
          <w:rFonts w:ascii="Times New Roman" w:hAnsi="Times New Roman"/>
          <w:i/>
          <w:color w:val="0D0D0D" w:themeColor="text1" w:themeTint="F2"/>
          <w:sz w:val="24"/>
        </w:rPr>
        <w:t xml:space="preserve">[Insert name and Address of </w:t>
      </w:r>
      <w:r w:rsidRPr="00465C52">
        <w:rPr>
          <w:rFonts w:ascii="Times New Roman" w:hAnsi="Times New Roman"/>
          <w:color w:val="0D0D0D" w:themeColor="text1" w:themeTint="F2"/>
          <w:sz w:val="24"/>
        </w:rPr>
        <w:t>Employer</w:t>
      </w:r>
      <w:r w:rsidRPr="00465C52">
        <w:rPr>
          <w:rFonts w:ascii="Times New Roman" w:hAnsi="Times New Roman"/>
          <w:i/>
          <w:color w:val="0D0D0D" w:themeColor="text1" w:themeTint="F2"/>
          <w:sz w:val="24"/>
        </w:rPr>
        <w:t>]</w:t>
      </w:r>
      <w:r w:rsidRPr="00465C52">
        <w:rPr>
          <w:rFonts w:ascii="Times New Roman" w:hAnsi="Times New Roman"/>
          <w:i/>
          <w:color w:val="0D0D0D" w:themeColor="text1" w:themeTint="F2"/>
          <w:sz w:val="24"/>
        </w:rPr>
        <w:tab/>
      </w:r>
      <w:r w:rsidRPr="00465C52">
        <w:rPr>
          <w:rFonts w:ascii="Times New Roman" w:hAnsi="Times New Roman"/>
          <w:i/>
          <w:color w:val="0D0D0D" w:themeColor="text1" w:themeTint="F2"/>
          <w:sz w:val="24"/>
        </w:rPr>
        <w:tab/>
      </w:r>
    </w:p>
    <w:p w14:paraId="2F465BBA" w14:textId="77777777" w:rsidR="00EC5546" w:rsidRPr="00465C52" w:rsidRDefault="00EC5546" w:rsidP="00347DB2">
      <w:pPr>
        <w:pStyle w:val="NormalWeb"/>
        <w:contextualSpacing/>
        <w:rPr>
          <w:rFonts w:ascii="Times New Roman" w:hAnsi="Times New Roman"/>
          <w:color w:val="0D0D0D" w:themeColor="text1" w:themeTint="F2"/>
          <w:sz w:val="24"/>
        </w:rPr>
      </w:pPr>
      <w:r w:rsidRPr="00465C52">
        <w:rPr>
          <w:rFonts w:ascii="Times New Roman" w:hAnsi="Times New Roman"/>
          <w:b/>
          <w:color w:val="0D0D0D" w:themeColor="text1" w:themeTint="F2"/>
          <w:sz w:val="24"/>
        </w:rPr>
        <w:t>Date:</w:t>
      </w:r>
      <w:r w:rsidRPr="00465C52">
        <w:rPr>
          <w:rFonts w:ascii="Times New Roman" w:hAnsi="Times New Roman"/>
          <w:color w:val="0D0D0D" w:themeColor="text1" w:themeTint="F2"/>
          <w:sz w:val="24"/>
        </w:rPr>
        <w:tab/>
      </w:r>
      <w:r w:rsidRPr="00465C52">
        <w:rPr>
          <w:rFonts w:ascii="Times New Roman" w:hAnsi="Times New Roman"/>
          <w:i/>
          <w:color w:val="0D0D0D" w:themeColor="text1" w:themeTint="F2"/>
          <w:sz w:val="24"/>
        </w:rPr>
        <w:t>[Insert date of issue]</w:t>
      </w:r>
    </w:p>
    <w:p w14:paraId="3939C1F7" w14:textId="77777777" w:rsidR="00EC5546" w:rsidRPr="00465C52" w:rsidRDefault="00EC5546" w:rsidP="00347DB2">
      <w:pPr>
        <w:pStyle w:val="NormalWeb"/>
        <w:contextualSpacing/>
        <w:rPr>
          <w:rFonts w:ascii="Times New Roman" w:hAnsi="Times New Roman"/>
          <w:color w:val="0D0D0D" w:themeColor="text1" w:themeTint="F2"/>
          <w:sz w:val="24"/>
        </w:rPr>
      </w:pPr>
      <w:r w:rsidRPr="00465C52">
        <w:rPr>
          <w:rFonts w:ascii="Times New Roman" w:hAnsi="Times New Roman"/>
          <w:b/>
          <w:color w:val="0D0D0D" w:themeColor="text1" w:themeTint="F2"/>
          <w:sz w:val="24"/>
        </w:rPr>
        <w:t>ADVANCE PAYMENT GUARANTEE No.:</w:t>
      </w:r>
      <w:r w:rsidRPr="00465C52">
        <w:rPr>
          <w:rFonts w:ascii="Times New Roman" w:hAnsi="Times New Roman"/>
          <w:color w:val="0D0D0D" w:themeColor="text1" w:themeTint="F2"/>
          <w:sz w:val="24"/>
        </w:rPr>
        <w:tab/>
      </w:r>
      <w:r w:rsidRPr="00465C52">
        <w:rPr>
          <w:rFonts w:ascii="Times New Roman" w:hAnsi="Times New Roman"/>
          <w:i/>
          <w:color w:val="0D0D0D" w:themeColor="text1" w:themeTint="F2"/>
          <w:sz w:val="24"/>
        </w:rPr>
        <w:t>[Insert guarantee reference number]</w:t>
      </w:r>
    </w:p>
    <w:p w14:paraId="77D300EF" w14:textId="77777777" w:rsidR="00EC5546" w:rsidRPr="00465C52" w:rsidRDefault="00EC5546" w:rsidP="00347DB2">
      <w:pPr>
        <w:pStyle w:val="NormalWeb"/>
        <w:contextualSpacing/>
        <w:rPr>
          <w:rFonts w:ascii="Times New Roman" w:hAnsi="Times New Roman"/>
          <w:color w:val="0D0D0D" w:themeColor="text1" w:themeTint="F2"/>
          <w:sz w:val="24"/>
        </w:rPr>
      </w:pPr>
      <w:r w:rsidRPr="00465C52">
        <w:rPr>
          <w:rFonts w:ascii="Times New Roman" w:hAnsi="Times New Roman"/>
          <w:b/>
          <w:color w:val="0D0D0D" w:themeColor="text1" w:themeTint="F2"/>
          <w:sz w:val="24"/>
        </w:rPr>
        <w:t>Guarantor</w:t>
      </w:r>
      <w:proofErr w:type="gramStart"/>
      <w:r w:rsidRPr="00465C52">
        <w:rPr>
          <w:rFonts w:ascii="Times New Roman" w:hAnsi="Times New Roman"/>
          <w:b/>
          <w:color w:val="0D0D0D" w:themeColor="text1" w:themeTint="F2"/>
          <w:sz w:val="24"/>
        </w:rPr>
        <w:t xml:space="preserve">: </w:t>
      </w:r>
      <w:r w:rsidRPr="00465C52">
        <w:rPr>
          <w:rFonts w:ascii="Times New Roman" w:hAnsi="Times New Roman"/>
          <w:i/>
          <w:color w:val="0D0D0D" w:themeColor="text1" w:themeTint="F2"/>
          <w:sz w:val="24"/>
        </w:rPr>
        <w:t xml:space="preserve"> [</w:t>
      </w:r>
      <w:proofErr w:type="gramEnd"/>
      <w:r w:rsidRPr="00465C52">
        <w:rPr>
          <w:rFonts w:ascii="Times New Roman" w:hAnsi="Times New Roman"/>
          <w:i/>
          <w:color w:val="0D0D0D" w:themeColor="text1" w:themeTint="F2"/>
          <w:sz w:val="24"/>
        </w:rPr>
        <w:t>Insert name and address of place of issue, unless indicated in the letterhead]</w:t>
      </w:r>
    </w:p>
    <w:p w14:paraId="74D7D9B7" w14:textId="77777777" w:rsidR="00EC5546" w:rsidRPr="00465C52" w:rsidRDefault="00EC5546" w:rsidP="00347DB2">
      <w:pPr>
        <w:pStyle w:val="NormalWeb"/>
        <w:contextualSpacing/>
        <w:jc w:val="both"/>
        <w:rPr>
          <w:rFonts w:ascii="Times New Roman" w:hAnsi="Times New Roman"/>
          <w:color w:val="0D0D0D" w:themeColor="text1" w:themeTint="F2"/>
          <w:sz w:val="24"/>
        </w:rPr>
      </w:pPr>
    </w:p>
    <w:p w14:paraId="17C83C4A" w14:textId="77777777" w:rsidR="00EC5546" w:rsidRPr="00465C52" w:rsidRDefault="00EC5546" w:rsidP="00347DB2">
      <w:pPr>
        <w:pStyle w:val="NormalWeb"/>
        <w:contextualSpacing/>
        <w:jc w:val="both"/>
        <w:rPr>
          <w:rFonts w:ascii="Times New Roman" w:hAnsi="Times New Roman"/>
          <w:color w:val="0D0D0D" w:themeColor="text1" w:themeTint="F2"/>
          <w:sz w:val="24"/>
        </w:rPr>
      </w:pPr>
      <w:r w:rsidRPr="00465C52">
        <w:rPr>
          <w:rFonts w:ascii="Times New Roman" w:hAnsi="Times New Roman"/>
          <w:color w:val="0D0D0D" w:themeColor="text1" w:themeTint="F2"/>
          <w:sz w:val="24"/>
        </w:rPr>
        <w:t xml:space="preserve">We have been informed that </w:t>
      </w:r>
      <w:r w:rsidRPr="00465C52">
        <w:rPr>
          <w:rFonts w:ascii="Times New Roman" w:hAnsi="Times New Roman"/>
          <w:i/>
          <w:color w:val="0D0D0D" w:themeColor="text1" w:themeTint="F2"/>
          <w:sz w:val="24"/>
        </w:rPr>
        <w:t>[insert name of Contractor, which in the case of a joint venture shall be the name of the joint venture]</w:t>
      </w:r>
      <w:r w:rsidRPr="00465C52">
        <w:rPr>
          <w:rFonts w:ascii="Times New Roman" w:hAnsi="Times New Roman"/>
          <w:color w:val="0D0D0D" w:themeColor="text1" w:themeTint="F2"/>
          <w:sz w:val="24"/>
        </w:rPr>
        <w:t xml:space="preserve"> (hereinafter called “the Applicant”) has entered into Contract No. </w:t>
      </w:r>
      <w:r w:rsidRPr="00465C52">
        <w:rPr>
          <w:rFonts w:ascii="Times New Roman" w:hAnsi="Times New Roman"/>
          <w:i/>
          <w:color w:val="0D0D0D" w:themeColor="text1" w:themeTint="F2"/>
          <w:sz w:val="24"/>
        </w:rPr>
        <w:t xml:space="preserve">[insert reference number of the contract] </w:t>
      </w:r>
      <w:r w:rsidRPr="00465C52">
        <w:rPr>
          <w:rFonts w:ascii="Times New Roman" w:hAnsi="Times New Roman"/>
          <w:color w:val="0D0D0D" w:themeColor="text1" w:themeTint="F2"/>
          <w:sz w:val="24"/>
        </w:rPr>
        <w:t xml:space="preserve">dated </w:t>
      </w:r>
      <w:r w:rsidRPr="00465C52">
        <w:rPr>
          <w:rFonts w:ascii="Times New Roman" w:hAnsi="Times New Roman"/>
          <w:i/>
          <w:color w:val="0D0D0D" w:themeColor="text1" w:themeTint="F2"/>
          <w:sz w:val="24"/>
        </w:rPr>
        <w:t>[insert date]</w:t>
      </w:r>
      <w:r w:rsidRPr="00465C52">
        <w:rPr>
          <w:rFonts w:ascii="Times New Roman" w:hAnsi="Times New Roman"/>
          <w:color w:val="0D0D0D" w:themeColor="text1" w:themeTint="F2"/>
          <w:sz w:val="24"/>
        </w:rPr>
        <w:t xml:space="preserve"> with the Beneficiary, for the execution of </w:t>
      </w:r>
      <w:r w:rsidRPr="00465C52">
        <w:rPr>
          <w:rFonts w:ascii="Times New Roman" w:hAnsi="Times New Roman"/>
          <w:i/>
          <w:color w:val="0D0D0D" w:themeColor="text1" w:themeTint="F2"/>
          <w:sz w:val="24"/>
        </w:rPr>
        <w:t xml:space="preserve">[insert name of contract and brief description of </w:t>
      </w:r>
      <w:r w:rsidRPr="00465C52">
        <w:rPr>
          <w:rFonts w:ascii="Times New Roman" w:hAnsi="Times New Roman"/>
          <w:color w:val="0D0D0D" w:themeColor="text1" w:themeTint="F2"/>
          <w:sz w:val="24"/>
        </w:rPr>
        <w:t>Works</w:t>
      </w:r>
      <w:r w:rsidRPr="00465C52">
        <w:rPr>
          <w:rFonts w:ascii="Times New Roman" w:hAnsi="Times New Roman"/>
          <w:i/>
          <w:color w:val="0D0D0D" w:themeColor="text1" w:themeTint="F2"/>
          <w:sz w:val="24"/>
        </w:rPr>
        <w:t>]</w:t>
      </w:r>
      <w:r w:rsidRPr="00465C52">
        <w:rPr>
          <w:rFonts w:ascii="Times New Roman" w:hAnsi="Times New Roman"/>
          <w:color w:val="0D0D0D" w:themeColor="text1" w:themeTint="F2"/>
          <w:sz w:val="24"/>
        </w:rPr>
        <w:t xml:space="preserve"> (hereinafter called "the Contract"). </w:t>
      </w:r>
    </w:p>
    <w:p w14:paraId="77BDB1A1" w14:textId="77777777" w:rsidR="00EC5546" w:rsidRPr="00465C52" w:rsidRDefault="00EC5546" w:rsidP="00347DB2">
      <w:pPr>
        <w:pStyle w:val="NormalWeb"/>
        <w:contextualSpacing/>
        <w:jc w:val="both"/>
        <w:rPr>
          <w:rFonts w:ascii="Times New Roman" w:hAnsi="Times New Roman"/>
          <w:color w:val="0D0D0D" w:themeColor="text1" w:themeTint="F2"/>
          <w:sz w:val="24"/>
        </w:rPr>
      </w:pPr>
      <w:r w:rsidRPr="00465C52">
        <w:rPr>
          <w:rFonts w:ascii="Times New Roman" w:hAnsi="Times New Roman"/>
          <w:color w:val="0D0D0D" w:themeColor="text1" w:themeTint="F2"/>
          <w:sz w:val="24"/>
        </w:rPr>
        <w:t xml:space="preserve">Furthermore, we understand that, according to the conditions of the Contract, an advance payment in the sum </w:t>
      </w:r>
      <w:r w:rsidRPr="00465C52">
        <w:rPr>
          <w:rFonts w:ascii="Times New Roman" w:hAnsi="Times New Roman"/>
          <w:i/>
          <w:color w:val="0D0D0D" w:themeColor="text1" w:themeTint="F2"/>
          <w:sz w:val="24"/>
        </w:rPr>
        <w:t xml:space="preserve">[insert amount in figures] </w:t>
      </w:r>
      <w:r w:rsidRPr="00465C52">
        <w:rPr>
          <w:rFonts w:ascii="Times New Roman" w:hAnsi="Times New Roman"/>
          <w:color w:val="0D0D0D" w:themeColor="text1" w:themeTint="F2"/>
          <w:sz w:val="24"/>
        </w:rPr>
        <w:t>()</w:t>
      </w:r>
      <w:r w:rsidRPr="00465C52">
        <w:rPr>
          <w:rFonts w:ascii="Times New Roman" w:hAnsi="Times New Roman"/>
          <w:i/>
          <w:color w:val="0D0D0D" w:themeColor="text1" w:themeTint="F2"/>
          <w:sz w:val="24"/>
        </w:rPr>
        <w:t xml:space="preserve"> [insert amount in words]</w:t>
      </w:r>
      <w:r w:rsidRPr="00465C52">
        <w:rPr>
          <w:rFonts w:ascii="Times New Roman" w:hAnsi="Times New Roman"/>
          <w:color w:val="0D0D0D" w:themeColor="text1" w:themeTint="F2"/>
          <w:sz w:val="24"/>
        </w:rPr>
        <w:t xml:space="preserve"> is to be made against an advance payment guarantee.</w:t>
      </w:r>
    </w:p>
    <w:p w14:paraId="43546A05" w14:textId="77777777" w:rsidR="00EC5546" w:rsidRPr="00465C52" w:rsidRDefault="00EC5546" w:rsidP="00347DB2">
      <w:pPr>
        <w:pStyle w:val="NormalWeb"/>
        <w:contextualSpacing/>
        <w:jc w:val="both"/>
        <w:rPr>
          <w:rFonts w:ascii="Times New Roman" w:hAnsi="Times New Roman"/>
          <w:color w:val="0D0D0D" w:themeColor="text1" w:themeTint="F2"/>
          <w:sz w:val="24"/>
        </w:rPr>
      </w:pPr>
      <w:r w:rsidRPr="00465C52">
        <w:rPr>
          <w:rFonts w:ascii="Times New Roman" w:hAnsi="Times New Roman"/>
          <w:color w:val="0D0D0D" w:themeColor="text1" w:themeTint="F2"/>
          <w:sz w:val="24"/>
        </w:rPr>
        <w:t>At the request of the Applicant, we as Guarantor,</w:t>
      </w:r>
      <w:r w:rsidR="005068DD" w:rsidRPr="00465C52">
        <w:rPr>
          <w:rFonts w:ascii="Times New Roman" w:hAnsi="Times New Roman"/>
          <w:color w:val="0D0D0D" w:themeColor="text1" w:themeTint="F2"/>
          <w:sz w:val="24"/>
        </w:rPr>
        <w:t xml:space="preserve"> </w:t>
      </w:r>
      <w:r w:rsidRPr="00465C52">
        <w:rPr>
          <w:rFonts w:ascii="Times New Roman" w:hAnsi="Times New Roman"/>
          <w:color w:val="0D0D0D" w:themeColor="text1" w:themeTint="F2"/>
          <w:sz w:val="24"/>
        </w:rPr>
        <w:t xml:space="preserve">hereby irrevocably undertake to pay the Beneficiary any sum or sums not exceeding in total an amount of </w:t>
      </w:r>
      <w:r w:rsidRPr="00465C52">
        <w:rPr>
          <w:rFonts w:ascii="Times New Roman" w:hAnsi="Times New Roman"/>
          <w:i/>
          <w:color w:val="0D0D0D" w:themeColor="text1" w:themeTint="F2"/>
          <w:sz w:val="24"/>
        </w:rPr>
        <w:t>[insert amount in figures]</w:t>
      </w:r>
      <w:r w:rsidR="000E21E6" w:rsidRPr="00465C52">
        <w:rPr>
          <w:rFonts w:ascii="Times New Roman" w:hAnsi="Times New Roman"/>
          <w:i/>
          <w:color w:val="0D0D0D" w:themeColor="text1" w:themeTint="F2"/>
          <w:sz w:val="24"/>
        </w:rPr>
        <w:br/>
      </w:r>
      <w:r w:rsidRPr="00465C52">
        <w:rPr>
          <w:rFonts w:ascii="Times New Roman" w:hAnsi="Times New Roman"/>
          <w:color w:val="0D0D0D" w:themeColor="text1" w:themeTint="F2"/>
          <w:sz w:val="24"/>
        </w:rPr>
        <w:t>(</w:t>
      </w:r>
      <w:r w:rsidRPr="00465C52">
        <w:rPr>
          <w:rFonts w:ascii="Times New Roman" w:hAnsi="Times New Roman"/>
          <w:color w:val="0D0D0D" w:themeColor="text1" w:themeTint="F2"/>
          <w:sz w:val="24"/>
          <w:u w:val="single"/>
        </w:rPr>
        <w:t xml:space="preserve">                  </w:t>
      </w:r>
      <w:proofErr w:type="gramStart"/>
      <w:r w:rsidRPr="00465C52">
        <w:rPr>
          <w:rFonts w:ascii="Times New Roman" w:hAnsi="Times New Roman"/>
          <w:color w:val="0D0D0D" w:themeColor="text1" w:themeTint="F2"/>
          <w:sz w:val="24"/>
          <w:u w:val="single"/>
        </w:rPr>
        <w:t xml:space="preserve">  </w:t>
      </w:r>
      <w:r w:rsidRPr="00465C52">
        <w:rPr>
          <w:rFonts w:ascii="Times New Roman" w:hAnsi="Times New Roman"/>
          <w:color w:val="0D0D0D" w:themeColor="text1" w:themeTint="F2"/>
          <w:sz w:val="24"/>
        </w:rPr>
        <w:t>)</w:t>
      </w:r>
      <w:proofErr w:type="gramEnd"/>
      <w:r w:rsidRPr="00465C52">
        <w:rPr>
          <w:rFonts w:ascii="Times New Roman" w:hAnsi="Times New Roman"/>
          <w:i/>
          <w:color w:val="0D0D0D" w:themeColor="text1" w:themeTint="F2"/>
          <w:sz w:val="24"/>
        </w:rPr>
        <w:t xml:space="preserve"> [insert amount in words]</w:t>
      </w:r>
      <w:r w:rsidRPr="00465C52">
        <w:rPr>
          <w:rStyle w:val="FootnoteReference"/>
          <w:rFonts w:ascii="Times New Roman" w:hAnsi="Times New Roman"/>
          <w:i/>
          <w:color w:val="0D0D0D" w:themeColor="text1" w:themeTint="F2"/>
          <w:sz w:val="24"/>
        </w:rPr>
        <w:footnoteReference w:customMarkFollows="1" w:id="34"/>
        <w:t>1</w:t>
      </w:r>
      <w:r w:rsidRPr="00465C52">
        <w:rPr>
          <w:rFonts w:ascii="Times New Roman" w:hAnsi="Times New Roman"/>
          <w:color w:val="0D0D0D" w:themeColor="text1" w:themeTint="F2"/>
          <w:sz w:val="24"/>
        </w:rPr>
        <w:t xml:space="preserve"> upon receipt by us of the Beneficiary’s complying demand supported by the Beneficiary’s statement, whether in the demand itself or in a separate signed document accompanying or identifying the demand, stating either that the Applicant:</w:t>
      </w:r>
    </w:p>
    <w:p w14:paraId="18741776" w14:textId="77777777" w:rsidR="00EC5546" w:rsidRPr="00465C52" w:rsidRDefault="00EC5546" w:rsidP="00151EF3">
      <w:pPr>
        <w:pStyle w:val="P3Header1-Clauses"/>
        <w:numPr>
          <w:ilvl w:val="2"/>
          <w:numId w:val="30"/>
        </w:numPr>
        <w:tabs>
          <w:tab w:val="left" w:pos="972"/>
        </w:tabs>
        <w:contextualSpacing/>
        <w:rPr>
          <w:color w:val="0D0D0D" w:themeColor="text1" w:themeTint="F2"/>
          <w:szCs w:val="24"/>
        </w:rPr>
      </w:pPr>
      <w:r w:rsidRPr="00465C52">
        <w:rPr>
          <w:color w:val="0D0D0D" w:themeColor="text1" w:themeTint="F2"/>
          <w:szCs w:val="24"/>
        </w:rPr>
        <w:t>has used the advance payment for purposes other than the costs of mobilization in respect of the Works; or</w:t>
      </w:r>
    </w:p>
    <w:p w14:paraId="38B4D4F2" w14:textId="77777777" w:rsidR="00EC5546" w:rsidRPr="00465C52" w:rsidRDefault="00EC5546" w:rsidP="00151EF3">
      <w:pPr>
        <w:pStyle w:val="P3Header1-Clauses"/>
        <w:numPr>
          <w:ilvl w:val="2"/>
          <w:numId w:val="25"/>
        </w:numPr>
        <w:tabs>
          <w:tab w:val="clear" w:pos="864"/>
          <w:tab w:val="num" w:pos="828"/>
          <w:tab w:val="left" w:pos="972"/>
        </w:tabs>
        <w:ind w:left="396" w:firstLine="144"/>
        <w:contextualSpacing/>
        <w:rPr>
          <w:color w:val="0D0D0D" w:themeColor="text1" w:themeTint="F2"/>
          <w:szCs w:val="24"/>
        </w:rPr>
      </w:pPr>
      <w:r w:rsidRPr="00465C52">
        <w:rPr>
          <w:color w:val="0D0D0D" w:themeColor="text1" w:themeTint="F2"/>
          <w:szCs w:val="24"/>
        </w:rPr>
        <w:t xml:space="preserve"> has failed to repay the advance payment in accordance with the Contract conditions, specifying the amount which the Applicant has failed to repay. </w:t>
      </w:r>
    </w:p>
    <w:p w14:paraId="78D37A86" w14:textId="77777777" w:rsidR="00EC5546" w:rsidRPr="00465C52" w:rsidRDefault="00EC5546" w:rsidP="00347DB2">
      <w:pPr>
        <w:pStyle w:val="NormalWeb"/>
        <w:contextualSpacing/>
        <w:jc w:val="both"/>
        <w:rPr>
          <w:rFonts w:ascii="Times New Roman" w:hAnsi="Times New Roman"/>
          <w:color w:val="0D0D0D" w:themeColor="text1" w:themeTint="F2"/>
          <w:sz w:val="24"/>
        </w:rPr>
      </w:pPr>
      <w:r w:rsidRPr="00465C52">
        <w:rPr>
          <w:rFonts w:ascii="Times New Roman" w:hAnsi="Times New Roman"/>
          <w:color w:val="0D0D0D" w:themeColor="text1" w:themeTint="F2"/>
          <w:sz w:val="24"/>
        </w:rPr>
        <w:t xml:space="preserve">A demand under this guarantee may be presented as from the presentation to the Guarantor of a certificate from the Beneficiary’s bank stating that the advance payment referred to above has been credited to the Applicant on its account number </w:t>
      </w:r>
      <w:r w:rsidRPr="00465C52">
        <w:rPr>
          <w:rFonts w:ascii="Times New Roman" w:hAnsi="Times New Roman"/>
          <w:i/>
          <w:color w:val="0D0D0D" w:themeColor="text1" w:themeTint="F2"/>
          <w:sz w:val="24"/>
        </w:rPr>
        <w:t>[insert number]</w:t>
      </w:r>
      <w:r w:rsidRPr="00465C52">
        <w:rPr>
          <w:rFonts w:ascii="Times New Roman" w:hAnsi="Times New Roman"/>
          <w:color w:val="0D0D0D" w:themeColor="text1" w:themeTint="F2"/>
          <w:sz w:val="24"/>
        </w:rPr>
        <w:t xml:space="preserve"> </w:t>
      </w:r>
      <w:proofErr w:type="gramStart"/>
      <w:r w:rsidRPr="00465C52">
        <w:rPr>
          <w:rFonts w:ascii="Times New Roman" w:hAnsi="Times New Roman"/>
          <w:color w:val="0D0D0D" w:themeColor="text1" w:themeTint="F2"/>
          <w:sz w:val="24"/>
        </w:rPr>
        <w:t xml:space="preserve">at  </w:t>
      </w:r>
      <w:r w:rsidRPr="00465C52">
        <w:rPr>
          <w:rFonts w:ascii="Times New Roman" w:hAnsi="Times New Roman"/>
          <w:i/>
          <w:color w:val="0D0D0D" w:themeColor="text1" w:themeTint="F2"/>
          <w:sz w:val="24"/>
        </w:rPr>
        <w:t>[</w:t>
      </w:r>
      <w:proofErr w:type="gramEnd"/>
      <w:r w:rsidRPr="00465C52">
        <w:rPr>
          <w:rFonts w:ascii="Times New Roman" w:hAnsi="Times New Roman"/>
          <w:i/>
          <w:color w:val="0D0D0D" w:themeColor="text1" w:themeTint="F2"/>
          <w:sz w:val="24"/>
        </w:rPr>
        <w:t>insert name and address of Applicant’s bank</w:t>
      </w:r>
      <w:proofErr w:type="gramStart"/>
      <w:r w:rsidRPr="00465C52">
        <w:rPr>
          <w:rFonts w:ascii="Times New Roman" w:hAnsi="Times New Roman"/>
          <w:i/>
          <w:color w:val="0D0D0D" w:themeColor="text1" w:themeTint="F2"/>
          <w:sz w:val="24"/>
        </w:rPr>
        <w:t>]</w:t>
      </w:r>
      <w:r w:rsidRPr="00465C52">
        <w:rPr>
          <w:rFonts w:ascii="Times New Roman" w:hAnsi="Times New Roman"/>
          <w:color w:val="0D0D0D" w:themeColor="text1" w:themeTint="F2"/>
          <w:sz w:val="24"/>
        </w:rPr>
        <w:t>..</w:t>
      </w:r>
      <w:proofErr w:type="gramEnd"/>
    </w:p>
    <w:p w14:paraId="7494EDC0" w14:textId="77777777" w:rsidR="00A62182" w:rsidRPr="00465C52" w:rsidRDefault="00A62182" w:rsidP="00347DB2">
      <w:pPr>
        <w:pStyle w:val="NormalWeb"/>
        <w:contextualSpacing/>
        <w:jc w:val="both"/>
        <w:rPr>
          <w:rFonts w:ascii="Times New Roman" w:hAnsi="Times New Roman"/>
          <w:color w:val="0D0D0D" w:themeColor="text1" w:themeTint="F2"/>
          <w:sz w:val="24"/>
        </w:rPr>
      </w:pPr>
    </w:p>
    <w:p w14:paraId="64105E30" w14:textId="4BC8E20D" w:rsidR="00EC5546" w:rsidRPr="00465C52" w:rsidRDefault="00EC5546" w:rsidP="00347DB2">
      <w:pPr>
        <w:pStyle w:val="NormalWeb"/>
        <w:contextualSpacing/>
        <w:jc w:val="both"/>
        <w:rPr>
          <w:rFonts w:ascii="Times New Roman" w:hAnsi="Times New Roman"/>
          <w:color w:val="0D0D0D" w:themeColor="text1" w:themeTint="F2"/>
          <w:sz w:val="24"/>
        </w:rPr>
      </w:pPr>
      <w:r w:rsidRPr="00465C52">
        <w:rPr>
          <w:rFonts w:ascii="Times New Roman" w:hAnsi="Times New Roman"/>
          <w:color w:val="0D0D0D" w:themeColor="text1" w:themeTint="F2"/>
          <w:sz w:val="24"/>
        </w:rPr>
        <w:t xml:space="preserve">The maximum amount of this guarantee shall be progressively reduced by the amount of the advance payment repaid by the Applicant as specified in copies of interim statements or payment certificates which shall be presented to us.  This guarantee shall expire, at the latest, upon our receipt of a copy of the interim payment certificate indicating that ninety (90) percent of the Accepted Contract Amount, less provisional sums, has been certified for payment, or on the </w:t>
      </w:r>
      <w:r w:rsidRPr="00465C52">
        <w:rPr>
          <w:rFonts w:ascii="Times New Roman" w:hAnsi="Times New Roman"/>
          <w:i/>
          <w:color w:val="0D0D0D" w:themeColor="text1" w:themeTint="F2"/>
          <w:sz w:val="24"/>
        </w:rPr>
        <w:t>[insert day]</w:t>
      </w:r>
      <w:r w:rsidRPr="00465C52">
        <w:rPr>
          <w:rFonts w:ascii="Times New Roman" w:hAnsi="Times New Roman"/>
          <w:color w:val="0D0D0D" w:themeColor="text1" w:themeTint="F2"/>
          <w:sz w:val="24"/>
        </w:rPr>
        <w:t xml:space="preserve"> day of </w:t>
      </w:r>
      <w:r w:rsidRPr="00465C52">
        <w:rPr>
          <w:rFonts w:ascii="Times New Roman" w:hAnsi="Times New Roman"/>
          <w:i/>
          <w:color w:val="0D0D0D" w:themeColor="text1" w:themeTint="F2"/>
          <w:sz w:val="24"/>
        </w:rPr>
        <w:t>[insert month]</w:t>
      </w:r>
      <w:r w:rsidRPr="00465C52">
        <w:rPr>
          <w:rFonts w:ascii="Times New Roman" w:hAnsi="Times New Roman"/>
          <w:color w:val="0D0D0D" w:themeColor="text1" w:themeTint="F2"/>
          <w:sz w:val="24"/>
        </w:rPr>
        <w:t xml:space="preserve">, 2 </w:t>
      </w:r>
      <w:r w:rsidRPr="00465C52">
        <w:rPr>
          <w:rFonts w:ascii="Times New Roman" w:hAnsi="Times New Roman"/>
          <w:i/>
          <w:color w:val="0D0D0D" w:themeColor="text1" w:themeTint="F2"/>
          <w:sz w:val="24"/>
        </w:rPr>
        <w:t>[insert year]</w:t>
      </w:r>
      <w:r w:rsidRPr="00465C52">
        <w:rPr>
          <w:rFonts w:ascii="Times New Roman" w:hAnsi="Times New Roman"/>
          <w:color w:val="0D0D0D" w:themeColor="text1" w:themeTint="F2"/>
          <w:sz w:val="24"/>
        </w:rPr>
        <w:t>,</w:t>
      </w:r>
      <w:r w:rsidRPr="00465C52">
        <w:rPr>
          <w:rStyle w:val="FootnoteReference"/>
          <w:rFonts w:ascii="Times New Roman" w:hAnsi="Times New Roman"/>
          <w:color w:val="0D0D0D" w:themeColor="text1" w:themeTint="F2"/>
          <w:sz w:val="24"/>
        </w:rPr>
        <w:footnoteReference w:customMarkFollows="1" w:id="35"/>
        <w:t>2</w:t>
      </w:r>
      <w:r w:rsidRPr="00465C52">
        <w:rPr>
          <w:rFonts w:ascii="Times New Roman" w:hAnsi="Times New Roman"/>
          <w:color w:val="0D0D0D" w:themeColor="text1" w:themeTint="F2"/>
          <w:sz w:val="24"/>
        </w:rPr>
        <w:t xml:space="preserve"> whichever is earlier.  Consequently, any demand for payment under this guarantee must be received by us at this office on or before that date.</w:t>
      </w:r>
    </w:p>
    <w:p w14:paraId="62FA4CD9" w14:textId="77777777" w:rsidR="00EC5546" w:rsidRPr="00465C52" w:rsidRDefault="00EB5341" w:rsidP="00347DB2">
      <w:pPr>
        <w:pStyle w:val="NormalWeb"/>
        <w:spacing w:before="0" w:after="0"/>
        <w:contextualSpacing/>
        <w:jc w:val="both"/>
        <w:rPr>
          <w:rFonts w:ascii="Times New Roman" w:hAnsi="Times New Roman"/>
          <w:color w:val="0D0D0D" w:themeColor="text1" w:themeTint="F2"/>
          <w:sz w:val="24"/>
        </w:rPr>
      </w:pPr>
      <w:r w:rsidRPr="00465C52">
        <w:rPr>
          <w:rFonts w:ascii="Times New Roman" w:hAnsi="Times New Roman"/>
          <w:color w:val="0D0D0D" w:themeColor="text1" w:themeTint="F2"/>
          <w:sz w:val="24"/>
        </w:rPr>
        <w:lastRenderedPageBreak/>
        <w:t>This guarantee is subject to the Uniform Rules for Demand Guarantees (URDG) 2010 Revision, ICC Publication No. 758, except that the supporting statement under Article 15(a) is hereby excluded.</w:t>
      </w:r>
    </w:p>
    <w:p w14:paraId="376312E0" w14:textId="77777777" w:rsidR="00EC5546" w:rsidRPr="00465C52" w:rsidRDefault="00EC5546" w:rsidP="00347DB2">
      <w:pPr>
        <w:contextualSpacing/>
        <w:jc w:val="center"/>
        <w:rPr>
          <w:color w:val="0D0D0D" w:themeColor="text1" w:themeTint="F2"/>
        </w:rPr>
      </w:pPr>
      <w:r w:rsidRPr="00465C52">
        <w:rPr>
          <w:color w:val="0D0D0D" w:themeColor="text1" w:themeTint="F2"/>
        </w:rPr>
        <w:t xml:space="preserve">____________________ </w:t>
      </w:r>
      <w:r w:rsidRPr="00465C52">
        <w:rPr>
          <w:color w:val="0D0D0D" w:themeColor="text1" w:themeTint="F2"/>
        </w:rPr>
        <w:br/>
      </w:r>
      <w:r w:rsidRPr="00465C52">
        <w:rPr>
          <w:i/>
          <w:color w:val="0D0D0D" w:themeColor="text1" w:themeTint="F2"/>
        </w:rPr>
        <w:t>[signature(</w:t>
      </w:r>
      <w:proofErr w:type="gramStart"/>
      <w:r w:rsidRPr="00465C52">
        <w:rPr>
          <w:i/>
          <w:color w:val="0D0D0D" w:themeColor="text1" w:themeTint="F2"/>
        </w:rPr>
        <w:t>s)]</w:t>
      </w:r>
      <w:proofErr w:type="gramEnd"/>
    </w:p>
    <w:p w14:paraId="6ED7E062" w14:textId="77777777" w:rsidR="00EC5546" w:rsidRPr="0016255D" w:rsidRDefault="00EC5546" w:rsidP="00347DB2">
      <w:pPr>
        <w:pStyle w:val="NormalWeb"/>
        <w:tabs>
          <w:tab w:val="center" w:leader="dot" w:pos="4860"/>
          <w:tab w:val="right" w:leader="dot" w:pos="9000"/>
        </w:tabs>
        <w:spacing w:before="0" w:beforeAutospacing="0" w:after="0" w:afterAutospacing="0"/>
        <w:contextualSpacing/>
        <w:jc w:val="both"/>
        <w:rPr>
          <w:rFonts w:ascii="Times New Roman" w:hAnsi="Times New Roman"/>
          <w:b/>
          <w:i/>
          <w:color w:val="0D0D0D" w:themeColor="text1" w:themeTint="F2"/>
        </w:rPr>
      </w:pPr>
      <w:r w:rsidRPr="00465C52">
        <w:rPr>
          <w:rFonts w:ascii="Times New Roman" w:hAnsi="Times New Roman"/>
          <w:color w:val="0D0D0D" w:themeColor="text1" w:themeTint="F2"/>
        </w:rPr>
        <w:br/>
      </w:r>
      <w:r w:rsidRPr="00465C52">
        <w:rPr>
          <w:rFonts w:ascii="Times New Roman" w:hAnsi="Times New Roman"/>
          <w:b/>
          <w:i/>
          <w:color w:val="0D0D0D" w:themeColor="text1" w:themeTint="F2"/>
        </w:rPr>
        <w:t>Note</w:t>
      </w:r>
      <w:proofErr w:type="gramStart"/>
      <w:r w:rsidRPr="00465C52">
        <w:rPr>
          <w:rFonts w:ascii="Times New Roman" w:hAnsi="Times New Roman"/>
          <w:b/>
          <w:i/>
          <w:color w:val="0D0D0D" w:themeColor="text1" w:themeTint="F2"/>
        </w:rPr>
        <w:t>:  All</w:t>
      </w:r>
      <w:proofErr w:type="gramEnd"/>
      <w:r w:rsidRPr="00465C52">
        <w:rPr>
          <w:rFonts w:ascii="Times New Roman" w:hAnsi="Times New Roman"/>
          <w:b/>
          <w:i/>
          <w:color w:val="0D0D0D" w:themeColor="text1" w:themeTint="F2"/>
        </w:rPr>
        <w:t xml:space="preserve"> italicized text (including footnotes) is for use in preparing this form and shall be deleted from the final product.</w:t>
      </w:r>
    </w:p>
    <w:p w14:paraId="6AC7F49A" w14:textId="77777777" w:rsidR="007B586E" w:rsidRPr="0016255D" w:rsidRDefault="007B586E" w:rsidP="00347DB2">
      <w:pPr>
        <w:ind w:right="468"/>
        <w:contextualSpacing/>
        <w:jc w:val="both"/>
        <w:rPr>
          <w:b/>
          <w:bCs/>
          <w:i/>
          <w:iCs/>
          <w:color w:val="0D0D0D" w:themeColor="text1" w:themeTint="F2"/>
          <w:sz w:val="20"/>
          <w:szCs w:val="20"/>
          <w14:shadow w14:blurRad="50800" w14:dist="38100" w14:dir="2700000" w14:sx="100000" w14:sy="100000" w14:kx="0" w14:ky="0" w14:algn="tl">
            <w14:srgbClr w14:val="000000">
              <w14:alpha w14:val="60000"/>
            </w14:srgbClr>
          </w14:shadow>
        </w:rPr>
      </w:pPr>
    </w:p>
    <w:p w14:paraId="13FFB275" w14:textId="77777777" w:rsidR="007B586E" w:rsidRPr="0016255D" w:rsidRDefault="007B586E" w:rsidP="00347DB2">
      <w:pPr>
        <w:ind w:right="468"/>
        <w:contextualSpacing/>
        <w:jc w:val="both"/>
        <w:rPr>
          <w:b/>
          <w:bCs/>
          <w:i/>
          <w:iCs/>
          <w:color w:val="0D0D0D" w:themeColor="text1" w:themeTint="F2"/>
          <w:sz w:val="20"/>
          <w:szCs w:val="20"/>
          <w14:shadow w14:blurRad="50800" w14:dist="38100" w14:dir="2700000" w14:sx="100000" w14:sy="100000" w14:kx="0" w14:ky="0" w14:algn="tl">
            <w14:srgbClr w14:val="000000">
              <w14:alpha w14:val="60000"/>
            </w14:srgbClr>
          </w14:shadow>
        </w:rPr>
      </w:pPr>
    </w:p>
    <w:p w14:paraId="536DE561" w14:textId="77777777" w:rsidR="0026735A" w:rsidRPr="0016255D" w:rsidRDefault="0026735A" w:rsidP="00347DB2">
      <w:pPr>
        <w:pStyle w:val="Heading1a"/>
        <w:keepNext w:val="0"/>
        <w:keepLines w:val="0"/>
        <w:tabs>
          <w:tab w:val="clear" w:pos="-720"/>
        </w:tabs>
        <w:suppressAutoHyphens w:val="0"/>
        <w:contextualSpacing/>
        <w:rPr>
          <w:color w:val="0D0D0D" w:themeColor="text1" w:themeTint="F2"/>
          <w:spacing w:val="-2"/>
        </w:rPr>
      </w:pPr>
    </w:p>
    <w:bookmarkEnd w:id="765"/>
    <w:p w14:paraId="3A05A0E4" w14:textId="77777777" w:rsidR="007B586E" w:rsidRPr="0016255D" w:rsidRDefault="007B586E" w:rsidP="00347DB2">
      <w:pPr>
        <w:contextualSpacing/>
        <w:rPr>
          <w:color w:val="0D0D0D" w:themeColor="text1" w:themeTint="F2"/>
        </w:rPr>
      </w:pPr>
    </w:p>
    <w:sectPr w:rsidR="007B586E" w:rsidRPr="0016255D" w:rsidSect="00733204">
      <w:headerReference w:type="even" r:id="rId75"/>
      <w:headerReference w:type="default" r:id="rId76"/>
      <w:headerReference w:type="first" r:id="rId77"/>
      <w:footnotePr>
        <w:numRestart w:val="eachSect"/>
      </w:footnotePr>
      <w:type w:val="oddPage"/>
      <w:pgSz w:w="11909" w:h="16834" w:code="9"/>
      <w:pgMar w:top="1440" w:right="720" w:bottom="720" w:left="1440" w:header="720" w:footer="720"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45EBD90" w14:textId="77777777" w:rsidR="006B037B" w:rsidRDefault="006B037B">
      <w:r>
        <w:separator/>
      </w:r>
    </w:p>
  </w:endnote>
  <w:endnote w:type="continuationSeparator" w:id="0">
    <w:p w14:paraId="00F47CF9" w14:textId="77777777" w:rsidR="006B037B" w:rsidRDefault="006B037B">
      <w:r>
        <w:continuationSeparator/>
      </w:r>
    </w:p>
  </w:endnote>
  <w:endnote w:type="continuationNotice" w:id="1">
    <w:p w14:paraId="2A102F5D" w14:textId="77777777" w:rsidR="006B037B" w:rsidRDefault="006B037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Noto Sans Symbols">
    <w:altName w:val="Times New Roman"/>
    <w:charset w:val="00"/>
    <w:family w:val="auto"/>
    <w:pitch w:val="default"/>
  </w:font>
  <w:font w:name="Calibri">
    <w:panose1 w:val="020F0502020204030204"/>
    <w:charset w:val="00"/>
    <w:family w:val="swiss"/>
    <w:pitch w:val="variable"/>
    <w:sig w:usb0="E4002EFF" w:usb1="C200247B" w:usb2="00000009" w:usb3="00000000" w:csb0="000001FF" w:csb1="00000000"/>
  </w:font>
  <w:font w:name="Tms Rmn">
    <w:panose1 w:val="02020603040505020304"/>
    <w:charset w:val="00"/>
    <w:family w:val="roman"/>
    <w:notTrueType/>
    <w:pitch w:val="variable"/>
    <w:sig w:usb0="00000003" w:usb1="00000000" w:usb2="00000000" w:usb3="00000000" w:csb0="00000001" w:csb1="00000000"/>
  </w:font>
  <w:font w:name="Times New Roman Bold">
    <w:altName w:val="Times New Roman"/>
    <w:panose1 w:val="02020803070505020304"/>
    <w:charset w:val="00"/>
    <w:family w:val="auto"/>
    <w:pitch w:val="variable"/>
    <w:sig w:usb0="E0002AEF" w:usb1="C0007841" w:usb2="00000009" w:usb3="00000000" w:csb0="000001FF" w:csb1="00000000"/>
  </w:font>
  <w:font w:name="Times">
    <w:altName w:val="Times New Roman"/>
    <w:panose1 w:val="02020603050405020304"/>
    <w:charset w:val="00"/>
    <w:family w:val="roman"/>
    <w:pitch w:val="variable"/>
    <w:sig w:usb0="E0002AFF" w:usb1="C0007841"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Comic Sans MS">
    <w:panose1 w:val="030F0702030302020204"/>
    <w:charset w:val="00"/>
    <w:family w:val="script"/>
    <w:pitch w:val="variable"/>
    <w:sig w:usb0="00000687" w:usb1="00000013" w:usb2="00000000" w:usb3="00000000" w:csb0="0000009F" w:csb1="00000000"/>
  </w:font>
  <w:font w:name="Optima">
    <w:panose1 w:val="00000000000000000000"/>
    <w:charset w:val="00"/>
    <w:family w:val="auto"/>
    <w:notTrueType/>
    <w:pitch w:val="variable"/>
    <w:sig w:usb0="00000003" w:usb1="00000000" w:usb2="00000000" w:usb3="00000000" w:csb0="00000001" w:csb1="00000000"/>
  </w:font>
  <w:font w:name="CG Times">
    <w:altName w:val="Times New Roman"/>
    <w:panose1 w:val="00000000000000000000"/>
    <w:charset w:val="00"/>
    <w:family w:val="roman"/>
    <w:notTrueType/>
    <w:pitch w:val="variable"/>
    <w:sig w:usb0="00000003" w:usb1="00000000" w:usb2="00000000" w:usb3="00000000" w:csb0="00000001" w:csb1="00000000"/>
  </w:font>
  <w:font w:name="Arial Narrow">
    <w:panose1 w:val="020B0606020202030204"/>
    <w:charset w:val="00"/>
    <w:family w:val="swiss"/>
    <w:pitch w:val="variable"/>
    <w:sig w:usb0="00000287" w:usb1="00000800" w:usb2="00000000" w:usb3="00000000" w:csb0="0000009F" w:csb1="00000000"/>
  </w:font>
  <w:font w:name="Arial Black">
    <w:panose1 w:val="020B0A04020102020204"/>
    <w:charset w:val="00"/>
    <w:family w:val="swiss"/>
    <w:pitch w:val="variable"/>
    <w:sig w:usb0="A00002AF" w:usb1="400078FB" w:usb2="00000000" w:usb3="00000000" w:csb0="0000009F" w:csb1="00000000"/>
  </w:font>
  <w:font w:name="SimSun">
    <w:altName w:val="宋体"/>
    <w:panose1 w:val="02010600030101010101"/>
    <w:charset w:val="86"/>
    <w:family w:val="auto"/>
    <w:pitch w:val="variable"/>
    <w:sig w:usb0="00000203" w:usb1="288F0000" w:usb2="00000016" w:usb3="00000000" w:csb0="00040001" w:csb1="00000000"/>
  </w:font>
  <w:font w:name="MS Mincho">
    <w:panose1 w:val="020206090402050803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55326103"/>
      <w:docPartObj>
        <w:docPartGallery w:val="Page Numbers (Bottom of Page)"/>
        <w:docPartUnique/>
      </w:docPartObj>
    </w:sdtPr>
    <w:sdtEndPr>
      <w:rPr>
        <w:rFonts w:ascii="Times New Roman" w:hAnsi="Times New Roman"/>
        <w:noProof/>
      </w:rPr>
    </w:sdtEndPr>
    <w:sdtContent>
      <w:p w14:paraId="1C77D3FC" w14:textId="6976BF8E" w:rsidR="00F82BA5" w:rsidRPr="00347DB2" w:rsidRDefault="00F82BA5" w:rsidP="00915E59">
        <w:pPr>
          <w:pStyle w:val="Footer"/>
          <w:pBdr>
            <w:top w:val="single" w:sz="4" w:space="1" w:color="auto"/>
          </w:pBdr>
          <w:jc w:val="center"/>
          <w:rPr>
            <w:rFonts w:ascii="Times New Roman" w:hAnsi="Times New Roman"/>
          </w:rPr>
        </w:pPr>
        <w:r w:rsidRPr="00347DB2">
          <w:rPr>
            <w:rFonts w:ascii="Times New Roman" w:hAnsi="Times New Roman"/>
          </w:rPr>
          <w:fldChar w:fldCharType="begin"/>
        </w:r>
        <w:r w:rsidRPr="00347DB2">
          <w:rPr>
            <w:rFonts w:ascii="Times New Roman" w:hAnsi="Times New Roman"/>
          </w:rPr>
          <w:instrText xml:space="preserve"> PAGE   \* MERGEFORMAT </w:instrText>
        </w:r>
        <w:r w:rsidRPr="00347DB2">
          <w:rPr>
            <w:rFonts w:ascii="Times New Roman" w:hAnsi="Times New Roman"/>
          </w:rPr>
          <w:fldChar w:fldCharType="separate"/>
        </w:r>
        <w:r w:rsidRPr="00347DB2">
          <w:rPr>
            <w:rFonts w:ascii="Times New Roman" w:hAnsi="Times New Roman"/>
            <w:noProof/>
          </w:rPr>
          <w:t>2</w:t>
        </w:r>
        <w:r w:rsidRPr="00347DB2">
          <w:rPr>
            <w:rFonts w:ascii="Times New Roman" w:hAnsi="Times New Roman"/>
            <w:noProof/>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766498484"/>
      <w:docPartObj>
        <w:docPartGallery w:val="Page Numbers (Bottom of Page)"/>
        <w:docPartUnique/>
      </w:docPartObj>
    </w:sdtPr>
    <w:sdtEndPr>
      <w:rPr>
        <w:rFonts w:ascii="Times New Roman" w:hAnsi="Times New Roman"/>
        <w:noProof/>
      </w:rPr>
    </w:sdtEndPr>
    <w:sdtContent>
      <w:p w14:paraId="29E37FD1" w14:textId="7A9ADF99" w:rsidR="00F82BA5" w:rsidRPr="00C03169" w:rsidRDefault="00F82BA5" w:rsidP="00C03169">
        <w:pPr>
          <w:pStyle w:val="Footer"/>
          <w:pBdr>
            <w:top w:val="single" w:sz="4" w:space="1" w:color="auto"/>
          </w:pBdr>
          <w:jc w:val="center"/>
          <w:rPr>
            <w:rFonts w:ascii="Times New Roman" w:hAnsi="Times New Roman"/>
          </w:rPr>
        </w:pPr>
        <w:r w:rsidRPr="00C03169">
          <w:rPr>
            <w:rFonts w:ascii="Times New Roman" w:hAnsi="Times New Roman"/>
          </w:rPr>
          <w:fldChar w:fldCharType="begin"/>
        </w:r>
        <w:r w:rsidRPr="00C03169">
          <w:rPr>
            <w:rFonts w:ascii="Times New Roman" w:hAnsi="Times New Roman"/>
          </w:rPr>
          <w:instrText xml:space="preserve"> PAGE   \* MERGEFORMAT </w:instrText>
        </w:r>
        <w:r w:rsidRPr="00C03169">
          <w:rPr>
            <w:rFonts w:ascii="Times New Roman" w:hAnsi="Times New Roman"/>
          </w:rPr>
          <w:fldChar w:fldCharType="separate"/>
        </w:r>
        <w:r w:rsidR="001338E3">
          <w:rPr>
            <w:rFonts w:ascii="Times New Roman" w:hAnsi="Times New Roman"/>
            <w:noProof/>
          </w:rPr>
          <w:t>55</w:t>
        </w:r>
        <w:r w:rsidRPr="00C03169">
          <w:rPr>
            <w:rFonts w:ascii="Times New Roman" w:hAnsi="Times New Roman"/>
            <w:noProof/>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999848739"/>
      <w:docPartObj>
        <w:docPartGallery w:val="Page Numbers (Bottom of Page)"/>
        <w:docPartUnique/>
      </w:docPartObj>
    </w:sdtPr>
    <w:sdtEndPr>
      <w:rPr>
        <w:rFonts w:ascii="Times New Roman" w:hAnsi="Times New Roman"/>
        <w:noProof/>
      </w:rPr>
    </w:sdtEndPr>
    <w:sdtContent>
      <w:p w14:paraId="6B00B1B5" w14:textId="100593C2" w:rsidR="00F82BA5" w:rsidRPr="00733204" w:rsidRDefault="00F82BA5" w:rsidP="00733204">
        <w:pPr>
          <w:pStyle w:val="Footer"/>
          <w:pBdr>
            <w:top w:val="single" w:sz="4" w:space="1" w:color="auto"/>
          </w:pBdr>
          <w:jc w:val="center"/>
          <w:rPr>
            <w:rFonts w:ascii="Times New Roman" w:hAnsi="Times New Roman"/>
          </w:rPr>
        </w:pPr>
        <w:r w:rsidRPr="00347DB2">
          <w:rPr>
            <w:rFonts w:ascii="Times New Roman" w:hAnsi="Times New Roman"/>
          </w:rPr>
          <w:fldChar w:fldCharType="begin"/>
        </w:r>
        <w:r w:rsidRPr="00347DB2">
          <w:rPr>
            <w:rFonts w:ascii="Times New Roman" w:hAnsi="Times New Roman"/>
          </w:rPr>
          <w:instrText xml:space="preserve"> PAGE   \* MERGEFORMAT </w:instrText>
        </w:r>
        <w:r w:rsidRPr="00347DB2">
          <w:rPr>
            <w:rFonts w:ascii="Times New Roman" w:hAnsi="Times New Roman"/>
          </w:rPr>
          <w:fldChar w:fldCharType="separate"/>
        </w:r>
        <w:r w:rsidR="004E2C1C">
          <w:rPr>
            <w:rFonts w:ascii="Times New Roman" w:hAnsi="Times New Roman"/>
            <w:noProof/>
          </w:rPr>
          <w:t>50</w:t>
        </w:r>
        <w:r w:rsidRPr="00347DB2">
          <w:rPr>
            <w:rFonts w:ascii="Times New Roman" w:hAnsi="Times New Roman"/>
            <w:noProof/>
          </w:rPr>
          <w:fldChar w:fldCharType="end"/>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5434AA" w14:textId="77777777" w:rsidR="00F82BA5" w:rsidRDefault="00F82BA5">
    <w:pPr>
      <w:pStyle w:val="Footer"/>
      <w:tabs>
        <w:tab w:val="clear" w:pos="9504"/>
        <w:tab w:val="center" w:pos="3960"/>
        <w:tab w:val="right" w:pos="9657"/>
      </w:tabs>
      <w:spacing w:before="0"/>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EAD76A" w14:textId="77777777" w:rsidR="00F82BA5" w:rsidRDefault="00F82BA5">
    <w:pPr>
      <w:pStyle w:val="Footer"/>
      <w:tabs>
        <w:tab w:val="clear" w:pos="9504"/>
        <w:tab w:val="center" w:pos="5400"/>
        <w:tab w:val="right" w:pos="9657"/>
      </w:tabs>
      <w:spacing w:before="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CCA0AF2" w14:textId="77777777" w:rsidR="006B037B" w:rsidRDefault="006B037B">
      <w:r>
        <w:separator/>
      </w:r>
    </w:p>
  </w:footnote>
  <w:footnote w:type="continuationSeparator" w:id="0">
    <w:p w14:paraId="0B487ADB" w14:textId="77777777" w:rsidR="006B037B" w:rsidRDefault="006B037B">
      <w:r>
        <w:continuationSeparator/>
      </w:r>
    </w:p>
  </w:footnote>
  <w:footnote w:type="continuationNotice" w:id="1">
    <w:p w14:paraId="21941754" w14:textId="77777777" w:rsidR="006B037B" w:rsidRDefault="006B037B"/>
  </w:footnote>
  <w:footnote w:id="2">
    <w:p w14:paraId="49EEE0FB" w14:textId="77777777" w:rsidR="00F82BA5" w:rsidRPr="00E25AC8" w:rsidRDefault="00F82BA5" w:rsidP="001607CA">
      <w:pPr>
        <w:pStyle w:val="FootnoteText"/>
      </w:pPr>
      <w:r w:rsidRPr="00E25AC8">
        <w:rPr>
          <w:rStyle w:val="FootnoteReference"/>
        </w:rPr>
        <w:footnoteRef/>
      </w:r>
      <w:r w:rsidRPr="00E25AC8">
        <w:t xml:space="preserve"> </w:t>
      </w:r>
      <w:r w:rsidRPr="00E25AC8">
        <w:tab/>
        <w:t>In lump sum contracts, delete “rates and prices and the</w:t>
      </w:r>
      <w:r>
        <w:t>.</w:t>
      </w:r>
      <w:r w:rsidRPr="00E25AC8">
        <w:t>”</w:t>
      </w:r>
    </w:p>
  </w:footnote>
  <w:footnote w:id="3">
    <w:p w14:paraId="6C39D7B2" w14:textId="77777777" w:rsidR="00F82BA5" w:rsidRPr="00E25AC8" w:rsidRDefault="00F82BA5" w:rsidP="00766714">
      <w:pPr>
        <w:pStyle w:val="FootnoteText"/>
      </w:pPr>
      <w:r w:rsidRPr="00E25AC8">
        <w:rPr>
          <w:rStyle w:val="FootnoteReference"/>
        </w:rPr>
        <w:footnoteRef/>
      </w:r>
      <w:r w:rsidRPr="00E25AC8">
        <w:t xml:space="preserve"> </w:t>
      </w:r>
      <w:r w:rsidRPr="00E25AC8">
        <w:tab/>
        <w:t>For lump sum contracts, delete “</w:t>
      </w:r>
      <w:r>
        <w:t xml:space="preserve">unit </w:t>
      </w:r>
      <w:r w:rsidRPr="00E25AC8">
        <w:t>rates and prices and shown in the Schedule of Adjustment Data are reasonable” and replace with “Lump Sum.”</w:t>
      </w:r>
    </w:p>
  </w:footnote>
  <w:footnote w:id="4">
    <w:p w14:paraId="0214B1B1" w14:textId="77777777" w:rsidR="00F82BA5" w:rsidRDefault="00F82BA5" w:rsidP="00F439EB">
      <w:pPr>
        <w:pStyle w:val="FootnoteText"/>
        <w:jc w:val="both"/>
      </w:pPr>
      <w:r>
        <w:rPr>
          <w:rStyle w:val="FootnoteReference"/>
        </w:rPr>
        <w:footnoteRef/>
      </w:r>
      <w:r>
        <w:t xml:space="preserve">    </w:t>
      </w:r>
      <w:r>
        <w:tab/>
      </w:r>
      <w:r w:rsidRPr="009D50E7">
        <w:t xml:space="preserve">An individual firm is considered a domestic </w:t>
      </w:r>
      <w:r>
        <w:t>B</w:t>
      </w:r>
      <w:r w:rsidRPr="009D50E7">
        <w:t xml:space="preserve">idder for purposes of the margin of preference if it is registered in the country of the Employer, has more than 50 percent ownership by nationals of the country of the Employer, and if it does not subcontract more than 10 percent of the contract price, excluding provisional sums, to foreign contractors. JVs are considered as domestic </w:t>
      </w:r>
      <w:r>
        <w:t>B</w:t>
      </w:r>
      <w:r w:rsidRPr="009D50E7">
        <w:t>idders and eligible for domestic preference only if the individual member firms are registered in the country of the Employer or have more than 50 percent ownership by nationals of the country of the Employer, and the JV shall be registered in the country of the Borrower. The JV shall not subcontract more than 10 percent of the contract price, excluding provisional sums, to foreign firms. JVs between foreign and national firms will not be eligible for domestic preference.</w:t>
      </w:r>
    </w:p>
  </w:footnote>
  <w:footnote w:id="5">
    <w:p w14:paraId="6EF187AC" w14:textId="77777777" w:rsidR="00F82BA5" w:rsidRPr="00E25AC8" w:rsidRDefault="00F82BA5" w:rsidP="003334AD">
      <w:pPr>
        <w:pStyle w:val="FootnoteText"/>
        <w:jc w:val="both"/>
      </w:pPr>
      <w:r w:rsidRPr="00E25AC8">
        <w:rPr>
          <w:rStyle w:val="FootnoteReference"/>
        </w:rPr>
        <w:footnoteRef/>
      </w:r>
      <w:r w:rsidRPr="00E25AC8">
        <w:t xml:space="preserve"> </w:t>
      </w:r>
      <w:r w:rsidRPr="00E25AC8">
        <w:tab/>
        <w:t>In lump sum contracts, delete “Bill of Quantities” and replace with “Activity Schedule.”</w:t>
      </w:r>
    </w:p>
  </w:footnote>
  <w:footnote w:id="6">
    <w:p w14:paraId="42EED06A" w14:textId="77777777" w:rsidR="00F82BA5" w:rsidRPr="00E25AC8" w:rsidRDefault="00F82BA5" w:rsidP="003334AD">
      <w:pPr>
        <w:pStyle w:val="FootnoteText"/>
        <w:jc w:val="both"/>
      </w:pPr>
      <w:r w:rsidRPr="00E25AC8">
        <w:rPr>
          <w:rStyle w:val="FootnoteReference"/>
        </w:rPr>
        <w:footnoteRef/>
      </w:r>
      <w:r w:rsidRPr="00E25AC8">
        <w:t xml:space="preserve"> </w:t>
      </w:r>
      <w:r w:rsidRPr="00E25AC8">
        <w:tab/>
        <w:t xml:space="preserve">Daywork is work carried out following instructions of the Project Manager and paid for on the basis of time spent by workers, and the use of materials and the Contractor’s equipment, at the rates quoted in the Bid.  For Daywork to be priced competitively for Bid evaluation purposes, the Employer must list tentative quantities for individual items to be costed against Daywork (e.g., a specific number of tractor driver staff-days, or a specific tonnage of Portland cement), to be multiplied by the </w:t>
      </w:r>
      <w:r>
        <w:t>B</w:t>
      </w:r>
      <w:r w:rsidRPr="00E25AC8">
        <w:t>idders’ quoted rates and included in the total Bid price.</w:t>
      </w:r>
    </w:p>
  </w:footnote>
  <w:footnote w:id="7">
    <w:p w14:paraId="05DB62AC" w14:textId="77777777" w:rsidR="00F82BA5" w:rsidRDefault="00F82BA5" w:rsidP="00A24374">
      <w:pPr>
        <w:tabs>
          <w:tab w:val="left" w:pos="360"/>
          <w:tab w:val="left" w:pos="426"/>
        </w:tabs>
        <w:ind w:left="142" w:hanging="142"/>
        <w:rPr>
          <w:color w:val="000000"/>
          <w:sz w:val="20"/>
          <w:szCs w:val="20"/>
        </w:rPr>
      </w:pPr>
      <w:r>
        <w:rPr>
          <w:rStyle w:val="FootnoteReference"/>
        </w:rPr>
        <w:footnoteRef/>
      </w:r>
      <w:r>
        <w:rPr>
          <w:color w:val="000000"/>
          <w:sz w:val="20"/>
          <w:szCs w:val="20"/>
        </w:rPr>
        <w:t xml:space="preserve"> Nonperformance, as decided by the Employer, shall include all contracts where (a) nonperformance was not challenged by the contractor, including through referral to the dispute resolution mechanism under the respective contract, and (b) contracts that were so challenged but fully settled against the contractor. Nonperformance shall not include contracts where Employers decision was overruled by the dispute resolution mechanism. Nonperformance must be based on all information on fully settled disputes or litigation, i.e. dispute or litigation that has been resolved in accordance with the dispute resolution mechanism under the respective contract and where all appeal instances available to the Bidder have been exhausted.</w:t>
      </w:r>
    </w:p>
  </w:footnote>
  <w:footnote w:id="8">
    <w:p w14:paraId="4C650367" w14:textId="77777777" w:rsidR="00F82BA5" w:rsidRDefault="00F82BA5" w:rsidP="00A24374">
      <w:pPr>
        <w:tabs>
          <w:tab w:val="left" w:pos="360"/>
        </w:tabs>
        <w:ind w:left="360" w:hanging="360"/>
        <w:rPr>
          <w:color w:val="000000"/>
          <w:sz w:val="20"/>
          <w:szCs w:val="20"/>
        </w:rPr>
      </w:pPr>
      <w:r>
        <w:rPr>
          <w:rStyle w:val="FootnoteReference"/>
        </w:rPr>
        <w:footnoteRef/>
      </w:r>
      <w:r>
        <w:rPr>
          <w:color w:val="000000"/>
          <w:sz w:val="20"/>
          <w:szCs w:val="20"/>
        </w:rPr>
        <w:t xml:space="preserve"> This requirement also applies to contracts executed by the Bidder as JV member.</w:t>
      </w:r>
    </w:p>
  </w:footnote>
  <w:footnote w:id="9">
    <w:p w14:paraId="5A40529E" w14:textId="77777777" w:rsidR="00F82BA5" w:rsidRDefault="00F82BA5" w:rsidP="00A24374">
      <w:pPr>
        <w:tabs>
          <w:tab w:val="left" w:pos="180"/>
          <w:tab w:val="left" w:pos="360"/>
        </w:tabs>
        <w:ind w:left="90" w:hanging="90"/>
        <w:rPr>
          <w:color w:val="000000"/>
          <w:sz w:val="20"/>
          <w:szCs w:val="20"/>
        </w:rPr>
      </w:pPr>
      <w:r>
        <w:rPr>
          <w:rStyle w:val="FootnoteReference"/>
        </w:rPr>
        <w:footnoteRef/>
      </w:r>
      <w:r>
        <w:rPr>
          <w:color w:val="000000"/>
          <w:sz w:val="20"/>
          <w:szCs w:val="20"/>
        </w:rPr>
        <w:t xml:space="preserve"> The Bidder shall provide accurate information on the Letter of Bid about any litigation or arbitration resulting from contracts completed or ongoing under its execution over the last five years. A consistent history of court/arbitral awards against the Bidder or any member of a joint venture may result in disqualifying the Bidder.</w:t>
      </w:r>
    </w:p>
  </w:footnote>
  <w:footnote w:id="10">
    <w:p w14:paraId="70AE6D2F" w14:textId="77777777" w:rsidR="00F82BA5" w:rsidRDefault="00F82BA5" w:rsidP="00A24374">
      <w:pPr>
        <w:rPr>
          <w:sz w:val="18"/>
          <w:szCs w:val="18"/>
        </w:rPr>
      </w:pPr>
      <w:r>
        <w:rPr>
          <w:rStyle w:val="FootnoteReference"/>
        </w:rPr>
        <w:footnoteRef/>
      </w:r>
      <w:r>
        <w:t xml:space="preserve"> </w:t>
      </w:r>
      <w:r>
        <w:rPr>
          <w:sz w:val="18"/>
          <w:szCs w:val="18"/>
        </w:rPr>
        <w:t xml:space="preserve">The Employer may use this information to seek further information or clarifications in carrying out its due diligence.  </w:t>
      </w:r>
    </w:p>
  </w:footnote>
  <w:footnote w:id="11">
    <w:p w14:paraId="6E9F9297" w14:textId="77777777" w:rsidR="00F82BA5" w:rsidRDefault="00F82BA5" w:rsidP="00A24374">
      <w:pPr>
        <w:tabs>
          <w:tab w:val="left" w:pos="180"/>
          <w:tab w:val="left" w:pos="360"/>
        </w:tabs>
        <w:ind w:left="180" w:hanging="180"/>
        <w:rPr>
          <w:color w:val="000000"/>
          <w:sz w:val="20"/>
          <w:szCs w:val="20"/>
        </w:rPr>
      </w:pPr>
      <w:r>
        <w:rPr>
          <w:rStyle w:val="FootnoteReference"/>
        </w:rPr>
        <w:footnoteRef/>
      </w:r>
      <w:r>
        <w:rPr>
          <w:color w:val="000000"/>
          <w:sz w:val="20"/>
          <w:szCs w:val="20"/>
        </w:rPr>
        <w:t xml:space="preserve"> Substantial completion shall be based on 80% or more works completed under the contract.</w:t>
      </w:r>
    </w:p>
  </w:footnote>
  <w:footnote w:id="12">
    <w:p w14:paraId="7AC7A80F" w14:textId="77777777" w:rsidR="00F82BA5" w:rsidRDefault="00F82BA5" w:rsidP="00A24374">
      <w:pPr>
        <w:tabs>
          <w:tab w:val="left" w:pos="180"/>
          <w:tab w:val="left" w:pos="360"/>
        </w:tabs>
        <w:ind w:left="180" w:hanging="180"/>
        <w:rPr>
          <w:color w:val="000000"/>
          <w:sz w:val="20"/>
          <w:szCs w:val="20"/>
        </w:rPr>
      </w:pPr>
      <w:r>
        <w:rPr>
          <w:rStyle w:val="FootnoteReference"/>
        </w:rPr>
        <w:footnoteRef/>
      </w:r>
      <w:r>
        <w:rPr>
          <w:color w:val="000000"/>
          <w:sz w:val="20"/>
          <w:szCs w:val="20"/>
        </w:rPr>
        <w:t xml:space="preserve"> For contracts under which the Bidder participated as a joint venture member or sub-contractor, only the Bidder’s share, by value, shall be considered to meet this requirement.</w:t>
      </w:r>
    </w:p>
  </w:footnote>
  <w:footnote w:id="13">
    <w:p w14:paraId="5887355E" w14:textId="77777777" w:rsidR="00F82BA5" w:rsidRDefault="00F82BA5" w:rsidP="00A24374">
      <w:pPr>
        <w:tabs>
          <w:tab w:val="left" w:pos="360"/>
        </w:tabs>
        <w:ind w:left="360" w:hanging="360"/>
        <w:rPr>
          <w:color w:val="000000"/>
          <w:sz w:val="20"/>
          <w:szCs w:val="20"/>
        </w:rPr>
      </w:pPr>
      <w:r>
        <w:rPr>
          <w:rStyle w:val="FootnoteReference"/>
        </w:rPr>
        <w:footnoteRef/>
      </w:r>
      <w:r>
        <w:rPr>
          <w:color w:val="000000"/>
          <w:sz w:val="20"/>
          <w:szCs w:val="20"/>
        </w:rPr>
        <w:t xml:space="preserve"> In the case of JV, the value of contracts completed by its members shall not be aggregated to determine whether the requirement of the minimum value of a single contract has been met. Instead, each contract performed by each member shall satisfy the minimum value of a single contract as required for single entity. In determining whether the JV meets the requirement of total number of contracts, only the number of contracts completed by all members each of value equal or more than the minimum value required shall be aggregated.</w:t>
      </w:r>
    </w:p>
  </w:footnote>
  <w:footnote w:id="14">
    <w:p w14:paraId="561742F8" w14:textId="77777777" w:rsidR="00F82BA5" w:rsidRDefault="00F82BA5" w:rsidP="00A24374">
      <w:pPr>
        <w:tabs>
          <w:tab w:val="left" w:pos="360"/>
        </w:tabs>
        <w:ind w:left="360" w:hanging="360"/>
        <w:rPr>
          <w:b/>
          <w:color w:val="000000"/>
          <w:sz w:val="20"/>
          <w:szCs w:val="20"/>
        </w:rPr>
      </w:pPr>
      <w:r>
        <w:rPr>
          <w:rStyle w:val="FootnoteReference"/>
        </w:rPr>
        <w:footnoteRef/>
      </w:r>
      <w:r>
        <w:rPr>
          <w:color w:val="000000"/>
          <w:sz w:val="20"/>
          <w:szCs w:val="20"/>
        </w:rPr>
        <w:t xml:space="preserve"> Volume, number or rate of production of any key activity can be demonstrated in one or more contracts combined if executed </w:t>
      </w:r>
      <w:r>
        <w:rPr>
          <w:sz w:val="20"/>
          <w:szCs w:val="20"/>
        </w:rPr>
        <w:t>during the same</w:t>
      </w:r>
      <w:r>
        <w:rPr>
          <w:color w:val="000000"/>
          <w:sz w:val="20"/>
          <w:szCs w:val="20"/>
        </w:rPr>
        <w:t xml:space="preserve"> time period. </w:t>
      </w:r>
      <w:r>
        <w:rPr>
          <w:b/>
          <w:color w:val="000000"/>
          <w:sz w:val="20"/>
          <w:szCs w:val="20"/>
        </w:rPr>
        <w:t xml:space="preserve"> </w:t>
      </w:r>
    </w:p>
  </w:footnote>
  <w:footnote w:id="15">
    <w:p w14:paraId="5021123A" w14:textId="77777777" w:rsidR="00F82BA5" w:rsidRDefault="00F82BA5" w:rsidP="000B3397">
      <w:pPr>
        <w:pStyle w:val="FootnoteText"/>
      </w:pPr>
      <w:r>
        <w:rPr>
          <w:rStyle w:val="FootnoteReference"/>
        </w:rPr>
        <w:footnoteRef/>
      </w:r>
      <w:r>
        <w:t xml:space="preserve"> </w:t>
      </w:r>
      <w:r>
        <w:tab/>
        <w:t>If the most recent set of financial statements is for a period earlier than 12 months from the date of bid, the reason for this should be justified.</w:t>
      </w:r>
    </w:p>
  </w:footnote>
  <w:footnote w:id="16">
    <w:p w14:paraId="1FC52087" w14:textId="77777777" w:rsidR="00F82BA5" w:rsidRDefault="00F82BA5" w:rsidP="006718A5">
      <w:pPr>
        <w:pStyle w:val="FootnoteText"/>
      </w:pPr>
      <w:r>
        <w:rPr>
          <w:rStyle w:val="FootnoteReference"/>
        </w:rPr>
        <w:footnoteRef/>
      </w:r>
      <w:r>
        <w:t xml:space="preserve"> </w:t>
      </w:r>
      <w:r>
        <w:tab/>
        <w:t>If applicable.</w:t>
      </w:r>
    </w:p>
  </w:footnote>
  <w:footnote w:id="17">
    <w:p w14:paraId="687D8C45" w14:textId="77777777" w:rsidR="00F82BA5" w:rsidRPr="004850CE" w:rsidRDefault="00F82BA5" w:rsidP="004850CE">
      <w:pPr>
        <w:pStyle w:val="FootnoteText"/>
        <w:tabs>
          <w:tab w:val="clear" w:pos="360"/>
        </w:tabs>
        <w:ind w:left="180" w:hanging="180"/>
        <w:rPr>
          <w:sz w:val="16"/>
          <w:szCs w:val="16"/>
        </w:rPr>
      </w:pPr>
      <w:r>
        <w:rPr>
          <w:rStyle w:val="FootnoteReference"/>
        </w:rPr>
        <w:footnoteRef/>
      </w:r>
      <w:r>
        <w:t xml:space="preserve"> </w:t>
      </w:r>
      <w:r>
        <w:tab/>
      </w:r>
      <w:r w:rsidRPr="004850CE">
        <w:rPr>
          <w:sz w:val="16"/>
          <w:szCs w:val="16"/>
        </w:rPr>
        <w:t>For the avoidance of doubt, a sanctioned party’s ineligibility to be awarded a contract shall include, without limitation, (i) applying for pre-qualification, expressing interest in a consultancy, and bidding, either directly or as a nominated sub-contractor, nominated consultant, nominated manufacturer or supplier, or nominated service provider, in respect of such contract, and (ii) entering into an addendum or amendment introducing a material modification to any existing contract.</w:t>
      </w:r>
    </w:p>
  </w:footnote>
  <w:footnote w:id="18">
    <w:p w14:paraId="337B19DE" w14:textId="77777777" w:rsidR="00F82BA5" w:rsidRPr="004850CE" w:rsidRDefault="00F82BA5" w:rsidP="004850CE">
      <w:pPr>
        <w:pStyle w:val="FootnoteText"/>
        <w:tabs>
          <w:tab w:val="clear" w:pos="360"/>
        </w:tabs>
        <w:ind w:left="180" w:hanging="180"/>
        <w:rPr>
          <w:sz w:val="16"/>
          <w:szCs w:val="16"/>
        </w:rPr>
      </w:pPr>
      <w:r w:rsidRPr="004850CE">
        <w:rPr>
          <w:rStyle w:val="FootnoteReference"/>
          <w:sz w:val="16"/>
          <w:szCs w:val="16"/>
        </w:rPr>
        <w:footnoteRef/>
      </w:r>
      <w:r w:rsidRPr="004850CE">
        <w:rPr>
          <w:sz w:val="16"/>
          <w:szCs w:val="16"/>
        </w:rPr>
        <w:t xml:space="preserve"> </w:t>
      </w:r>
      <w:r>
        <w:rPr>
          <w:sz w:val="16"/>
          <w:szCs w:val="16"/>
        </w:rPr>
        <w:tab/>
      </w:r>
      <w:r w:rsidRPr="004850CE">
        <w:rPr>
          <w:sz w:val="16"/>
          <w:szCs w:val="16"/>
        </w:rPr>
        <w:t xml:space="preserve">A nominated sub-contractor, nominated consultant, nominated manufacturer or supplier, or nominated service provider (different names are used depending on the particular bidding document) is one which has been: (i) included by the bidder in its pre-qualification application or bid because it brings specific and critical experience and know-how that allow the bidder to meet the qualification requirements for the particular bid; or (ii) appointed by the Borrower.  </w:t>
      </w:r>
    </w:p>
  </w:footnote>
  <w:footnote w:id="19">
    <w:p w14:paraId="149C3B95" w14:textId="77777777" w:rsidR="00F82BA5" w:rsidRPr="004850CE" w:rsidRDefault="00F82BA5" w:rsidP="004850CE">
      <w:pPr>
        <w:pStyle w:val="FootnoteText"/>
        <w:tabs>
          <w:tab w:val="clear" w:pos="360"/>
        </w:tabs>
        <w:ind w:left="180" w:hanging="180"/>
        <w:rPr>
          <w:sz w:val="16"/>
          <w:szCs w:val="16"/>
        </w:rPr>
      </w:pPr>
      <w:r w:rsidRPr="004850CE">
        <w:rPr>
          <w:rStyle w:val="FootnoteReference"/>
          <w:sz w:val="16"/>
          <w:szCs w:val="16"/>
        </w:rPr>
        <w:footnoteRef/>
      </w:r>
      <w:r w:rsidRPr="004850CE">
        <w:rPr>
          <w:sz w:val="16"/>
          <w:szCs w:val="16"/>
        </w:rPr>
        <w:t xml:space="preserve"> </w:t>
      </w:r>
      <w:r>
        <w:rPr>
          <w:sz w:val="16"/>
          <w:szCs w:val="16"/>
        </w:rPr>
        <w:tab/>
      </w:r>
      <w:r w:rsidRPr="004850CE">
        <w:rPr>
          <w:sz w:val="16"/>
          <w:szCs w:val="16"/>
        </w:rPr>
        <w:t>Inspections in this context usually are investigative (i.e., forensic) in nature.  They involve fact-finding activities undertaken by the Bank or persons appointed by the Bank to address specific matters related to investigations/audits, such as evaluating the veracity of an allegation of possible Fraud and Corruption, through the appropriate mechanisms.  Such activity includes but is not limited to: accessing and examining a firm's or individual's financial records and information, and making copies thereof as relevant; accessing and examining any other documents, data and information (whether in hard copy or electronic format) deemed relevant for the investigation/audit, and making copies thereof as relevant; interviewing staff and other relevant individuals; performing physical inspections and site visits; and obtaining third party verification of information.</w:t>
      </w:r>
    </w:p>
  </w:footnote>
  <w:footnote w:id="20">
    <w:p w14:paraId="48A6861D" w14:textId="77777777" w:rsidR="00F82BA5" w:rsidRPr="0026306C" w:rsidRDefault="00F82BA5" w:rsidP="00ED5291">
      <w:pPr>
        <w:pStyle w:val="FootnoteText"/>
      </w:pPr>
      <w:r w:rsidRPr="0026306C">
        <w:rPr>
          <w:rStyle w:val="FootnoteReference"/>
        </w:rPr>
        <w:footnoteRef/>
      </w:r>
      <w:r w:rsidRPr="0026306C">
        <w:t xml:space="preserve"> </w:t>
      </w:r>
      <w:r w:rsidRPr="0026306C">
        <w:tab/>
        <w:t xml:space="preserve">In </w:t>
      </w:r>
      <w:r>
        <w:t>lump-sum</w:t>
      </w:r>
      <w:r w:rsidRPr="0026306C">
        <w:t xml:space="preserve"> contracts, delete “Bill of Quantities” and replace with “Activity Schedule.”</w:t>
      </w:r>
    </w:p>
  </w:footnote>
  <w:footnote w:id="21">
    <w:p w14:paraId="3773EF36" w14:textId="6E550CA9" w:rsidR="00F82BA5" w:rsidRPr="0026306C" w:rsidRDefault="00F82BA5" w:rsidP="00ED5291">
      <w:pPr>
        <w:pStyle w:val="FootnoteText"/>
      </w:pPr>
      <w:r w:rsidRPr="0026306C">
        <w:rPr>
          <w:rStyle w:val="FootnoteReference"/>
        </w:rPr>
        <w:footnoteRef/>
      </w:r>
      <w:r>
        <w:t xml:space="preserve"> </w:t>
      </w:r>
      <w:r>
        <w:tab/>
        <w:t xml:space="preserve">In lump-sum contracts, </w:t>
      </w:r>
      <w:r w:rsidRPr="0026306C">
        <w:t xml:space="preserve">replace GCC Sub-Clause </w:t>
      </w:r>
      <w:r>
        <w:t>40</w:t>
      </w:r>
      <w:r w:rsidRPr="0026306C">
        <w:t>.1 as follows:</w:t>
      </w:r>
    </w:p>
    <w:p w14:paraId="75ACBAF0" w14:textId="77777777" w:rsidR="00F82BA5" w:rsidRPr="0026306C" w:rsidRDefault="00F82BA5" w:rsidP="00ED5291">
      <w:pPr>
        <w:pStyle w:val="FootnoteText"/>
        <w:tabs>
          <w:tab w:val="left" w:pos="1080"/>
        </w:tabs>
        <w:ind w:left="1080" w:hanging="540"/>
      </w:pPr>
      <w:r>
        <w:t>40</w:t>
      </w:r>
      <w:r w:rsidRPr="0026306C">
        <w:t>.1</w:t>
      </w:r>
      <w:r w:rsidRPr="0026306C">
        <w:tab/>
        <w:t xml:space="preserve">The Contractor shall provide updated Activity Schedules within 14 days of being instructed to by the Project Manager.  The Activity Schedule shall </w:t>
      </w:r>
      <w:r>
        <w:t>contain the priced activities for the Works to be performed by the Contractor. The Activity Schedule is used to monitor and control the performance of activities on which basis the Contractor will be paid. If payment for materials on site shall be made separately, t</w:t>
      </w:r>
      <w:r w:rsidRPr="0026306C">
        <w:t>he Contractor shall show delivery of Materials to the Site separately on the Activity Schedule</w:t>
      </w:r>
      <w:r>
        <w:t>.</w:t>
      </w:r>
    </w:p>
  </w:footnote>
  <w:footnote w:id="22">
    <w:p w14:paraId="7E8C7E99" w14:textId="77777777" w:rsidR="00F82BA5" w:rsidRPr="0026306C" w:rsidRDefault="00F82BA5" w:rsidP="00ED5291">
      <w:pPr>
        <w:pStyle w:val="FootnoteText"/>
      </w:pPr>
      <w:r w:rsidRPr="0026306C">
        <w:rPr>
          <w:rStyle w:val="FootnoteReference"/>
        </w:rPr>
        <w:footnoteRef/>
      </w:r>
      <w:r w:rsidRPr="0026306C">
        <w:t xml:space="preserve"> </w:t>
      </w:r>
      <w:r w:rsidRPr="0026306C">
        <w:tab/>
        <w:t xml:space="preserve">In </w:t>
      </w:r>
      <w:r>
        <w:t>lump-sum</w:t>
      </w:r>
      <w:r w:rsidRPr="0026306C">
        <w:t xml:space="preserve"> contracts, replace entire GCC Clause </w:t>
      </w:r>
      <w:r>
        <w:t>41</w:t>
      </w:r>
      <w:r w:rsidRPr="0026306C">
        <w:t xml:space="preserve"> with new GCC Sub-Clause </w:t>
      </w:r>
      <w:r>
        <w:t>41</w:t>
      </w:r>
      <w:r w:rsidRPr="0026306C">
        <w:t>.1, as follows:</w:t>
      </w:r>
    </w:p>
    <w:p w14:paraId="6EE1A5B2" w14:textId="77777777" w:rsidR="00F82BA5" w:rsidRPr="0026306C" w:rsidRDefault="00F82BA5" w:rsidP="00ED5291">
      <w:pPr>
        <w:pStyle w:val="FootnoteText"/>
        <w:tabs>
          <w:tab w:val="left" w:pos="1080"/>
        </w:tabs>
        <w:ind w:left="1080" w:hanging="540"/>
      </w:pPr>
      <w:r>
        <w:t>41</w:t>
      </w:r>
      <w:r w:rsidRPr="0026306C">
        <w:t>.1</w:t>
      </w:r>
      <w:r w:rsidRPr="0026306C">
        <w:tab/>
        <w:t>The Activity Schedule shall be amended by the Contractor to accommodate changes of Program or method of working made at the Contractor’s own discretion.  Prices in the Activity Schedule shall not be altered when the Contractor makes such changes to the Activity Schedule.</w:t>
      </w:r>
    </w:p>
  </w:footnote>
  <w:footnote w:id="23">
    <w:p w14:paraId="619E9014" w14:textId="77777777" w:rsidR="00F82BA5" w:rsidRPr="0026306C" w:rsidRDefault="00F82BA5" w:rsidP="00ED5291">
      <w:pPr>
        <w:pStyle w:val="FootnoteText"/>
      </w:pPr>
      <w:r w:rsidRPr="0026306C">
        <w:rPr>
          <w:rStyle w:val="FootnoteReference"/>
        </w:rPr>
        <w:footnoteRef/>
      </w:r>
      <w:r w:rsidRPr="0026306C">
        <w:t xml:space="preserve"> </w:t>
      </w:r>
      <w:r w:rsidRPr="0026306C">
        <w:tab/>
        <w:t xml:space="preserve">In </w:t>
      </w:r>
      <w:r>
        <w:t>lump-sum</w:t>
      </w:r>
      <w:r w:rsidRPr="0026306C">
        <w:t xml:space="preserve"> contracts, add “and Activity Schedules” after “Programs.”</w:t>
      </w:r>
    </w:p>
  </w:footnote>
  <w:footnote w:id="24">
    <w:p w14:paraId="1B0A3732" w14:textId="77777777" w:rsidR="00F82BA5" w:rsidRPr="0026306C" w:rsidRDefault="00F82BA5" w:rsidP="00ED5291">
      <w:pPr>
        <w:pStyle w:val="FootnoteText"/>
      </w:pPr>
      <w:r w:rsidRPr="0026306C">
        <w:rPr>
          <w:rStyle w:val="FootnoteReference"/>
        </w:rPr>
        <w:footnoteRef/>
      </w:r>
      <w:r w:rsidRPr="0026306C">
        <w:t xml:space="preserve"> </w:t>
      </w:r>
      <w:r w:rsidRPr="0026306C">
        <w:tab/>
        <w:t xml:space="preserve">In </w:t>
      </w:r>
      <w:r>
        <w:t>lump-sum</w:t>
      </w:r>
      <w:r w:rsidRPr="0026306C">
        <w:t xml:space="preserve"> contracts, delete this paragraph.</w:t>
      </w:r>
    </w:p>
  </w:footnote>
  <w:footnote w:id="25">
    <w:p w14:paraId="71F42A2A" w14:textId="77777777" w:rsidR="00F82BA5" w:rsidRPr="0026306C" w:rsidRDefault="00F82BA5" w:rsidP="00ED5291">
      <w:pPr>
        <w:pStyle w:val="FootnoteText"/>
      </w:pPr>
      <w:r w:rsidRPr="0026306C">
        <w:rPr>
          <w:rStyle w:val="FootnoteReference"/>
        </w:rPr>
        <w:footnoteRef/>
      </w:r>
      <w:r w:rsidRPr="0026306C">
        <w:t xml:space="preserve"> </w:t>
      </w:r>
      <w:r w:rsidRPr="0026306C">
        <w:tab/>
        <w:t xml:space="preserve">In </w:t>
      </w:r>
      <w:r>
        <w:t>lump-sum</w:t>
      </w:r>
      <w:r w:rsidRPr="0026306C">
        <w:t xml:space="preserve"> contracts, add “or Activity Schedule” after “Program.”</w:t>
      </w:r>
    </w:p>
  </w:footnote>
  <w:footnote w:id="26">
    <w:p w14:paraId="3F028585" w14:textId="77777777" w:rsidR="00F82BA5" w:rsidRPr="005F76C3" w:rsidRDefault="00F82BA5" w:rsidP="00ED5291">
      <w:pPr>
        <w:pStyle w:val="FootnoteText"/>
      </w:pPr>
      <w:r w:rsidRPr="005F76C3">
        <w:rPr>
          <w:rStyle w:val="FootnoteReference"/>
        </w:rPr>
        <w:footnoteRef/>
      </w:r>
      <w:r w:rsidRPr="005F76C3">
        <w:t xml:space="preserve"> </w:t>
      </w:r>
      <w:r w:rsidRPr="005F76C3">
        <w:tab/>
        <w:t xml:space="preserve">In </w:t>
      </w:r>
      <w:r>
        <w:t>lump-sum</w:t>
      </w:r>
      <w:r w:rsidRPr="005F76C3">
        <w:t xml:space="preserve"> contracts, replace this paragraph with the following:  “The value of work executed shall comprise the value of completed activities in the Activity Schedule.”</w:t>
      </w:r>
    </w:p>
  </w:footnote>
  <w:footnote w:id="27">
    <w:p w14:paraId="5EC90752" w14:textId="77777777" w:rsidR="00F82BA5" w:rsidRPr="0026306C" w:rsidRDefault="00F82BA5" w:rsidP="00ED5291">
      <w:pPr>
        <w:pStyle w:val="FootnoteText"/>
      </w:pPr>
      <w:r w:rsidRPr="0026306C">
        <w:rPr>
          <w:rStyle w:val="FootnoteReference"/>
        </w:rPr>
        <w:footnoteRef/>
      </w:r>
      <w:r w:rsidRPr="0026306C">
        <w:t xml:space="preserve"> </w:t>
      </w:r>
      <w:r w:rsidRPr="0026306C">
        <w:tab/>
        <w:t>The sum of the two coefficients A</w:t>
      </w:r>
      <w:r w:rsidRPr="0026306C">
        <w:rPr>
          <w:vertAlign w:val="subscript"/>
        </w:rPr>
        <w:t>c</w:t>
      </w:r>
      <w:r w:rsidRPr="0026306C">
        <w:t xml:space="preserve"> and B</w:t>
      </w:r>
      <w:r w:rsidRPr="0026306C">
        <w:rPr>
          <w:vertAlign w:val="subscript"/>
        </w:rPr>
        <w:t>c</w:t>
      </w:r>
      <w:r w:rsidRPr="0026306C">
        <w:t xml:space="preserve"> should be 1 (one) in the formula for each currency.  Normally, both coefficients shall be the same in the formulae for all currencies, since coefficient A, for the nonadjustable portion of the payments, is a very approximate figure (usually 0.15) to take account of fixed cost elements or other nonadjustable components.  The sum of the adjustments for each currency are added to the Contract Price.</w:t>
      </w:r>
    </w:p>
  </w:footnote>
  <w:footnote w:id="28">
    <w:p w14:paraId="612AC3FB" w14:textId="77777777" w:rsidR="00F82BA5" w:rsidRPr="004850CE" w:rsidRDefault="00F82BA5" w:rsidP="007A2405">
      <w:pPr>
        <w:pStyle w:val="FootnoteText"/>
        <w:rPr>
          <w:sz w:val="16"/>
          <w:szCs w:val="16"/>
        </w:rPr>
      </w:pPr>
      <w:r>
        <w:rPr>
          <w:rStyle w:val="FootnoteReference"/>
        </w:rPr>
        <w:footnoteRef/>
      </w:r>
      <w:r>
        <w:t xml:space="preserve"> </w:t>
      </w:r>
      <w:r>
        <w:tab/>
      </w:r>
      <w:r w:rsidRPr="004850CE">
        <w:rPr>
          <w:sz w:val="16"/>
          <w:szCs w:val="16"/>
        </w:rPr>
        <w:t>For the avoidance of doubt, a sanctioned party’s ineligibility to be awarded a contract shall include, without limitation, (i) applying for pre-qualification, expressing interest in a consultancy, and bidding, either directly or as a nominated sub-contractor, nominated consultant, nominated manufacturer or supplier, or nominated service provider, in respect of such contract, and (ii) entering into an addendum or amendment introducing a material modification to any existing contract.</w:t>
      </w:r>
    </w:p>
  </w:footnote>
  <w:footnote w:id="29">
    <w:p w14:paraId="40AD634D" w14:textId="77777777" w:rsidR="00F82BA5" w:rsidRPr="004850CE" w:rsidRDefault="00F82BA5" w:rsidP="007A2405">
      <w:pPr>
        <w:pStyle w:val="FootnoteText"/>
        <w:rPr>
          <w:sz w:val="16"/>
          <w:szCs w:val="16"/>
        </w:rPr>
      </w:pPr>
      <w:r w:rsidRPr="004850CE">
        <w:rPr>
          <w:rStyle w:val="FootnoteReference"/>
          <w:sz w:val="16"/>
          <w:szCs w:val="16"/>
        </w:rPr>
        <w:footnoteRef/>
      </w:r>
      <w:r w:rsidRPr="004850CE">
        <w:rPr>
          <w:sz w:val="16"/>
          <w:szCs w:val="16"/>
        </w:rPr>
        <w:t xml:space="preserve"> </w:t>
      </w:r>
      <w:r>
        <w:rPr>
          <w:sz w:val="16"/>
          <w:szCs w:val="16"/>
        </w:rPr>
        <w:tab/>
      </w:r>
      <w:r w:rsidRPr="004850CE">
        <w:rPr>
          <w:sz w:val="16"/>
          <w:szCs w:val="16"/>
        </w:rPr>
        <w:t xml:space="preserve">A nominated sub-contractor, nominated consultant, nominated manufacturer or supplier, or nominated service provider (different names are used depending on the particular bidding document) is one which has been: (i) included by the bidder in its pre-qualification application or bid because it brings specific and critical experience and know-how that allow the bidder to meet the qualification requirements for the particular bid; or (ii) appointed by the Borrower.  </w:t>
      </w:r>
    </w:p>
  </w:footnote>
  <w:footnote w:id="30">
    <w:p w14:paraId="56C7691F" w14:textId="77777777" w:rsidR="00F82BA5" w:rsidRDefault="00F82BA5" w:rsidP="007A2405">
      <w:pPr>
        <w:pStyle w:val="FootnoteText"/>
      </w:pPr>
      <w:r>
        <w:rPr>
          <w:rStyle w:val="FootnoteReference"/>
        </w:rPr>
        <w:footnoteRef/>
      </w:r>
      <w:r>
        <w:t xml:space="preserve"> </w:t>
      </w:r>
      <w:r>
        <w:tab/>
      </w:r>
      <w:r w:rsidRPr="004850CE">
        <w:rPr>
          <w:sz w:val="16"/>
          <w:szCs w:val="16"/>
        </w:rPr>
        <w:t>Inspections in this context usually are investigative (i.e., forensic) in nature.  They involve fact-finding activities undertaken by the Bank or persons appointed by the Bank to address specific matters related to investigations/audits, such as evaluating the veracity of an allegation of possible Fraud and Corruption, through the appropriate mechanisms.  Such activity includes but is not limited to: accessing and examining a firm's or individual's financial records and information, and making copies</w:t>
      </w:r>
      <w:r w:rsidRPr="00F23660">
        <w:rPr>
          <w:sz w:val="18"/>
          <w:szCs w:val="18"/>
        </w:rPr>
        <w:t xml:space="preserve"> thereof as relevant; accessing and examining any other documents, data and information (whether in hard copy or electronic format) deemed relevant for the investigation/audit, and making copies thereof as relevant; interviewing staff and other relevant individuals; performing physical inspections and site visits; and obtaining third party verification of information.</w:t>
      </w:r>
    </w:p>
  </w:footnote>
  <w:footnote w:id="31">
    <w:p w14:paraId="3B18B689" w14:textId="77777777" w:rsidR="00F82BA5" w:rsidRPr="00765DB8" w:rsidRDefault="00F82BA5" w:rsidP="00C6410E">
      <w:pPr>
        <w:pStyle w:val="FootnoteText"/>
      </w:pPr>
      <w:r w:rsidRPr="00765DB8">
        <w:rPr>
          <w:rStyle w:val="FootnoteReference"/>
        </w:rPr>
        <w:footnoteRef/>
      </w:r>
      <w:r w:rsidRPr="00765DB8">
        <w:t xml:space="preserve"> </w:t>
      </w:r>
      <w:r w:rsidRPr="00765DB8">
        <w:tab/>
        <w:t>In lump sum contracts, delete “Bill of Quantities” and replace with “Activity Schedule.”</w:t>
      </w:r>
    </w:p>
  </w:footnote>
  <w:footnote w:id="32">
    <w:p w14:paraId="3E1F6B4E" w14:textId="77777777" w:rsidR="00F82BA5" w:rsidRPr="00765DB8" w:rsidRDefault="00F82BA5" w:rsidP="001A418F">
      <w:pPr>
        <w:pStyle w:val="FootnoteText"/>
        <w:rPr>
          <w:i/>
        </w:rPr>
      </w:pPr>
      <w:r w:rsidRPr="00765DB8">
        <w:rPr>
          <w:rStyle w:val="FootnoteReference"/>
          <w:i/>
        </w:rPr>
        <w:t>1</w:t>
      </w:r>
      <w:r w:rsidRPr="00765DB8">
        <w:rPr>
          <w:i/>
        </w:rPr>
        <w:tab/>
        <w:t xml:space="preserve"> The Guarantor shall insert an amount representing the percentage of the Accepted Contract Amount specified in the Letter of Acceptance, less provisional sums, if any, and denominated either in the currency(ies) of the Contract or a freely convertible currency acceptable to the Beneficiary.</w:t>
      </w:r>
    </w:p>
  </w:footnote>
  <w:footnote w:id="33">
    <w:p w14:paraId="56645864" w14:textId="4FD39A9E" w:rsidR="00F82BA5" w:rsidRPr="00765DB8" w:rsidRDefault="00F82BA5" w:rsidP="001A418F">
      <w:pPr>
        <w:pStyle w:val="FootnoteText"/>
        <w:rPr>
          <w:i/>
          <w:iCs/>
        </w:rPr>
      </w:pPr>
      <w:r w:rsidRPr="00765DB8">
        <w:rPr>
          <w:rStyle w:val="FootnoteReference"/>
          <w:i/>
        </w:rPr>
        <w:t>2</w:t>
      </w:r>
      <w:r w:rsidRPr="00765DB8">
        <w:rPr>
          <w:i/>
        </w:rPr>
        <w:tab/>
      </w:r>
      <w:r w:rsidRPr="00765DB8">
        <w:rPr>
          <w:i/>
          <w:iCs/>
        </w:rPr>
        <w:t>Insert the date twenty-eight days after the expected completion date</w:t>
      </w:r>
      <w:r w:rsidRPr="00765DB8">
        <w:rPr>
          <w:i/>
          <w:iCs/>
          <w:sz w:val="24"/>
        </w:rPr>
        <w:t xml:space="preserve"> </w:t>
      </w:r>
      <w:r w:rsidRPr="00765DB8">
        <w:rPr>
          <w:i/>
          <w:iCs/>
        </w:rPr>
        <w:t>as described in GC</w:t>
      </w:r>
      <w:r>
        <w:rPr>
          <w:i/>
          <w:iCs/>
        </w:rPr>
        <w:t>C</w:t>
      </w:r>
      <w:r w:rsidRPr="00765DB8">
        <w:rPr>
          <w:i/>
          <w:iCs/>
        </w:rPr>
        <w:t xml:space="preserve"> </w:t>
      </w:r>
      <w:r>
        <w:rPr>
          <w:i/>
          <w:iCs/>
        </w:rPr>
        <w:t>Sub-</w:t>
      </w:r>
      <w:r w:rsidRPr="00765DB8">
        <w:rPr>
          <w:i/>
          <w:iCs/>
        </w:rPr>
        <w:t xml:space="preserve">Clause </w:t>
      </w:r>
      <w:r>
        <w:rPr>
          <w:i/>
          <w:iCs/>
        </w:rPr>
        <w:t>57.1</w:t>
      </w:r>
      <w:r w:rsidRPr="00765DB8">
        <w:rPr>
          <w:i/>
          <w:iCs/>
        </w:rPr>
        <w:t>. The Employer should note that in the event of an extension of this date for completion of the Contract, the Employer would need to request an extension of this guarantee from the Guarantor.  Such request must be in writing and must be made prior to the expiration date established in the guarantee. In preparing this guarantee, the Employer might consider adding the following text to the form, at the end of the penultimate paragraph:  “The Guarantor agrees to a one-time extension of this guarantee for a period not to exceed [six months][one year], in response to the Beneficiary’s written request for such extension, such request to be presented to the Guarantor before the expiry of the guarantee.”</w:t>
      </w:r>
    </w:p>
  </w:footnote>
  <w:footnote w:id="34">
    <w:p w14:paraId="619F440F" w14:textId="77777777" w:rsidR="00F82BA5" w:rsidRPr="00BC09A2" w:rsidRDefault="00F82BA5" w:rsidP="00EC5546">
      <w:pPr>
        <w:pStyle w:val="FootnoteText"/>
      </w:pPr>
      <w:r w:rsidRPr="00BC09A2">
        <w:rPr>
          <w:rStyle w:val="FootnoteReference"/>
        </w:rPr>
        <w:t>1</w:t>
      </w:r>
      <w:r>
        <w:tab/>
      </w:r>
      <w:r w:rsidRPr="00BC09A2">
        <w:rPr>
          <w:i/>
        </w:rPr>
        <w:t xml:space="preserve">The Guarantor shall insert an amount representing the amount of the advance payment and denominated either in the currency(ies) of the advance payment as specified in the Contract, or in a freely convertible currency acceptable to the </w:t>
      </w:r>
      <w:r w:rsidRPr="00BC09A2">
        <w:rPr>
          <w:i/>
          <w:iCs/>
        </w:rPr>
        <w:t>Employer</w:t>
      </w:r>
      <w:r w:rsidRPr="00BC09A2">
        <w:rPr>
          <w:i/>
        </w:rPr>
        <w:t>.</w:t>
      </w:r>
    </w:p>
  </w:footnote>
  <w:footnote w:id="35">
    <w:p w14:paraId="3602D4C8" w14:textId="1B2646D7" w:rsidR="00F82BA5" w:rsidRPr="0080505F" w:rsidRDefault="00F82BA5" w:rsidP="00EC5546">
      <w:pPr>
        <w:pStyle w:val="FootnoteText"/>
      </w:pPr>
      <w:r w:rsidRPr="0080505F">
        <w:rPr>
          <w:rStyle w:val="FootnoteReference"/>
        </w:rPr>
        <w:t>2</w:t>
      </w:r>
      <w:r w:rsidRPr="0080505F">
        <w:t xml:space="preserve"> </w:t>
      </w:r>
      <w:r w:rsidRPr="0080505F">
        <w:tab/>
      </w:r>
      <w:r w:rsidRPr="0080505F">
        <w:rPr>
          <w:i/>
          <w:iCs/>
        </w:rPr>
        <w:t xml:space="preserve">Insert the expected </w:t>
      </w:r>
      <w:r>
        <w:rPr>
          <w:i/>
          <w:iCs/>
        </w:rPr>
        <w:t>completion date</w:t>
      </w:r>
      <w:r w:rsidRPr="000C78F3">
        <w:rPr>
          <w:i/>
          <w:iCs/>
        </w:rPr>
        <w:t xml:space="preserve"> </w:t>
      </w:r>
      <w:r w:rsidRPr="00AD5F0D">
        <w:rPr>
          <w:i/>
          <w:iCs/>
        </w:rPr>
        <w:t>as described in GC</w:t>
      </w:r>
      <w:r>
        <w:rPr>
          <w:i/>
          <w:iCs/>
        </w:rPr>
        <w:t>C Sub-</w:t>
      </w:r>
      <w:r w:rsidRPr="00AD5F0D">
        <w:rPr>
          <w:i/>
          <w:iCs/>
        </w:rPr>
        <w:t xml:space="preserve"> Clause </w:t>
      </w:r>
      <w:r>
        <w:rPr>
          <w:i/>
          <w:iCs/>
        </w:rPr>
        <w:t xml:space="preserve">57.1. </w:t>
      </w:r>
      <w:r w:rsidRPr="0080505F">
        <w:rPr>
          <w:i/>
          <w:iCs/>
        </w:rPr>
        <w:t xml:space="preserve">The Employer should note that in the event of an extension of </w:t>
      </w:r>
      <w:r>
        <w:rPr>
          <w:i/>
          <w:iCs/>
        </w:rPr>
        <w:t xml:space="preserve">the expected completion date </w:t>
      </w:r>
      <w:r w:rsidRPr="0080505F">
        <w:rPr>
          <w:i/>
          <w:iCs/>
        </w:rPr>
        <w:t>of the Contract, the Employer would need to request an extension of this guarantee from the Guarantor.  Such request must be in writing and must be made prior to the expiration date established in the guarantee. In preparing this guarantee, the Employer might consider adding the following text to the form, at the end</w:t>
      </w:r>
      <w:r>
        <w:rPr>
          <w:i/>
          <w:iCs/>
        </w:rPr>
        <w:t xml:space="preserve"> of the penultimate paragraph: </w:t>
      </w:r>
      <w:r w:rsidRPr="0080505F">
        <w:rPr>
          <w:i/>
          <w:iCs/>
        </w:rPr>
        <w:t xml:space="preserve">“The Guarantor agrees to a one-time extension of this guarantee for a period not to exceed [six months][one year], in response to the </w:t>
      </w:r>
      <w:r>
        <w:rPr>
          <w:i/>
          <w:iCs/>
        </w:rPr>
        <w:t>Beneficiary</w:t>
      </w:r>
      <w:r w:rsidRPr="0080505F">
        <w:rPr>
          <w:i/>
          <w:iCs/>
        </w:rPr>
        <w:t>’s written request for such extension, such request to be presented to the Guarantor before the expiry of the guarantee.”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8BE272" w14:textId="12726857" w:rsidR="00F82BA5" w:rsidRPr="00347DB2" w:rsidRDefault="00F82BA5" w:rsidP="00347DB2">
    <w:pPr>
      <w:pStyle w:val="Header"/>
      <w:pBdr>
        <w:bottom w:val="single" w:sz="4" w:space="1" w:color="auto"/>
      </w:pBdr>
      <w:jc w:val="left"/>
      <w:rPr>
        <w:rFonts w:ascii="Times New Roman" w:hAnsi="Times New Roman"/>
        <w:b/>
        <w:bCs/>
      </w:rPr>
    </w:pPr>
    <w:r w:rsidRPr="00347DB2">
      <w:rPr>
        <w:rFonts w:ascii="Times New Roman" w:hAnsi="Times New Roman"/>
        <w:b/>
        <w:bCs/>
      </w:rPr>
      <w:t>Specific Procurement Notice</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E2585F" w14:textId="77777777" w:rsidR="00F82BA5" w:rsidRPr="00347DB2" w:rsidRDefault="00F82BA5" w:rsidP="00C03169">
    <w:pPr>
      <w:pStyle w:val="Header"/>
      <w:pBdr>
        <w:bottom w:val="single" w:sz="4" w:space="1" w:color="auto"/>
      </w:pBdr>
      <w:jc w:val="left"/>
      <w:rPr>
        <w:rFonts w:ascii="Times New Roman" w:hAnsi="Times New Roman"/>
        <w:b/>
        <w:bCs/>
      </w:rPr>
    </w:pPr>
    <w:r w:rsidRPr="00347DB2">
      <w:rPr>
        <w:rFonts w:ascii="Times New Roman" w:hAnsi="Times New Roman"/>
        <w:b/>
        <w:bCs/>
      </w:rPr>
      <w:t>Specific Procurement Notice</w:t>
    </w:r>
  </w:p>
  <w:p w14:paraId="666017C2" w14:textId="01A78785" w:rsidR="00F82BA5" w:rsidRPr="00C238D6" w:rsidRDefault="00F82BA5" w:rsidP="00E0389A">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919F7C" w14:textId="59417B86" w:rsidR="00F82BA5" w:rsidRPr="00347DB2" w:rsidRDefault="00F82BA5">
    <w:pPr>
      <w:pStyle w:val="Header"/>
      <w:pBdr>
        <w:bottom w:val="single" w:sz="4" w:space="1" w:color="auto"/>
      </w:pBdr>
      <w:rPr>
        <w:b/>
        <w:bCs/>
      </w:rPr>
    </w:pPr>
    <w:r>
      <w:rPr>
        <w:rFonts w:ascii="Times New Roman" w:hAnsi="Times New Roman"/>
        <w:b/>
        <w:bCs/>
        <w:lang w:val="en-US"/>
      </w:rPr>
      <w:t>Table of Content</w:t>
    </w:r>
    <w:r w:rsidRPr="00347DB2">
      <w:rPr>
        <w:b/>
        <w:bCs/>
      </w:rPr>
      <w:tab/>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9E2F09" w14:textId="14AE5EDF" w:rsidR="00F82BA5" w:rsidRPr="00733204" w:rsidRDefault="00F82BA5" w:rsidP="008C0848">
    <w:pPr>
      <w:pStyle w:val="Header"/>
      <w:rPr>
        <w:rStyle w:val="PageNumber"/>
        <w:rFonts w:cs="Arial"/>
        <w:b/>
        <w:bCs/>
        <w:noProof/>
        <w:szCs w:val="24"/>
        <w:lang w:val="en-US" w:eastAsia="en-US"/>
      </w:rPr>
    </w:pPr>
    <w:r w:rsidRPr="00733204">
      <w:rPr>
        <w:rStyle w:val="PageNumber"/>
        <w:rFonts w:cs="Arial"/>
        <w:b/>
        <w:bCs/>
        <w:lang w:val="en-US"/>
      </w:rPr>
      <w:t>Section I - Instructions to Bidders (ITB)…</w:t>
    </w:r>
    <w:r w:rsidRPr="00733204">
      <w:rPr>
        <w:rStyle w:val="PageNumber"/>
        <w:rFonts w:cs="Arial"/>
        <w:b/>
        <w:bCs/>
      </w:rPr>
      <w:tab/>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F3BA62" w14:textId="6D6F8BD2" w:rsidR="00F82BA5" w:rsidRPr="00733204" w:rsidRDefault="00F82BA5" w:rsidP="00576FAF">
    <w:pPr>
      <w:pStyle w:val="Header"/>
      <w:rPr>
        <w:rStyle w:val="PageNumber"/>
        <w:rFonts w:cs="Arial"/>
        <w:b/>
        <w:bCs/>
        <w:noProof/>
        <w:szCs w:val="24"/>
        <w:lang w:val="en-US" w:eastAsia="en-US"/>
      </w:rPr>
    </w:pPr>
    <w:r w:rsidRPr="00733204">
      <w:rPr>
        <w:rStyle w:val="PageNumber"/>
        <w:rFonts w:cs="Arial"/>
        <w:b/>
        <w:bCs/>
        <w:lang w:val="en-US"/>
      </w:rPr>
      <w:t>Section I - Instructions to Bidders (ITB)</w:t>
    </w:r>
    <w:r w:rsidRPr="00733204">
      <w:rPr>
        <w:rStyle w:val="PageNumber"/>
        <w:rFonts w:cs="Arial"/>
        <w:b/>
        <w:bCs/>
      </w:rPr>
      <w:tab/>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D6CCC4" w14:textId="77777777" w:rsidR="00F82BA5" w:rsidRPr="004F351F" w:rsidRDefault="00F82BA5" w:rsidP="004F351F">
    <w:pPr>
      <w:pStyle w:val="Header"/>
      <w:pBdr>
        <w:bottom w:val="single" w:sz="4" w:space="1" w:color="auto"/>
      </w:pBdr>
    </w:pPr>
    <w:r>
      <w:rPr>
        <w:rFonts w:ascii="Times New Roman" w:hAnsi="Times New Roman"/>
        <w:lang w:val="en-US"/>
      </w:rPr>
      <w:t>Section II – Bid Data Sheet (BDS)</w:t>
    </w:r>
    <w:r>
      <w:tab/>
    </w:r>
    <w:r>
      <w:rPr>
        <w:rStyle w:val="PageNumber"/>
      </w:rPr>
      <w:fldChar w:fldCharType="begin"/>
    </w:r>
    <w:r>
      <w:rPr>
        <w:rStyle w:val="PageNumber"/>
      </w:rPr>
      <w:instrText xml:space="preserve"> PAGE </w:instrText>
    </w:r>
    <w:r>
      <w:rPr>
        <w:rStyle w:val="PageNumber"/>
      </w:rPr>
      <w:fldChar w:fldCharType="separate"/>
    </w:r>
    <w:r>
      <w:rPr>
        <w:rStyle w:val="PageNumber"/>
        <w:noProof/>
      </w:rPr>
      <w:t>36</w:t>
    </w:r>
    <w:r>
      <w:rPr>
        <w:rStyle w:val="PageNumber"/>
      </w:rP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572D19" w14:textId="1BA59E64" w:rsidR="00F82BA5" w:rsidRPr="008C0848" w:rsidRDefault="00F82BA5" w:rsidP="008C0848">
    <w:pPr>
      <w:pStyle w:val="Header"/>
      <w:pBdr>
        <w:bottom w:val="single" w:sz="4" w:space="1" w:color="auto"/>
      </w:pBdr>
    </w:pPr>
    <w:r>
      <w:rPr>
        <w:rFonts w:ascii="Times New Roman" w:hAnsi="Times New Roman"/>
        <w:lang w:val="en-US"/>
      </w:rPr>
      <w:t>Section II – Bid Data Sheet (BDS)</w:t>
    </w:r>
    <w:r>
      <w:tab/>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F8FCDB" w14:textId="5DEBB1F6" w:rsidR="00F82BA5" w:rsidRPr="00B6565A" w:rsidRDefault="00F82BA5">
    <w:pPr>
      <w:pStyle w:val="Header"/>
      <w:pBdr>
        <w:bottom w:val="single" w:sz="4" w:space="1" w:color="auto"/>
      </w:pBdr>
      <w:rPr>
        <w:b/>
        <w:bCs/>
      </w:rPr>
    </w:pPr>
    <w:r w:rsidRPr="00B6565A">
      <w:rPr>
        <w:rFonts w:ascii="Times New Roman" w:hAnsi="Times New Roman"/>
        <w:b/>
        <w:bCs/>
        <w:lang w:val="en-US"/>
      </w:rPr>
      <w:t>Section II – Bid Data Sheet (BDS)</w:t>
    </w:r>
    <w:r w:rsidRPr="00B6565A">
      <w:rPr>
        <w:b/>
        <w:bCs/>
      </w:rPr>
      <w:tab/>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4B4E69" w14:textId="77777777" w:rsidR="00F82BA5" w:rsidRPr="002D6925" w:rsidRDefault="00F82BA5">
    <w:pPr>
      <w:pStyle w:val="Header"/>
    </w:pPr>
    <w:r>
      <w:rPr>
        <w:rStyle w:val="PageNumber"/>
        <w:rFonts w:cs="Arial"/>
      </w:rPr>
      <w:t>Section III - Evaluation and Qualification Criteria</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85DE70" w14:textId="06E4133E" w:rsidR="00F82BA5" w:rsidRDefault="00F82BA5" w:rsidP="00401450">
    <w:pPr>
      <w:pStyle w:val="Header"/>
      <w:tabs>
        <w:tab w:val="right" w:pos="12960"/>
      </w:tabs>
    </w:pPr>
    <w:r>
      <w:rPr>
        <w:rStyle w:val="PageNumber"/>
        <w:rFonts w:cs="Arial"/>
      </w:rPr>
      <w:t>Section III - Evaluation and Qualification Criteria</w:t>
    </w:r>
    <w:r>
      <w:rPr>
        <w:rStyle w:val="PageNumber"/>
        <w:rFonts w:cs="Arial"/>
      </w:rPr>
      <w:tab/>
    </w:r>
    <w:r>
      <w:rPr>
        <w:rStyle w:val="PageNumber"/>
        <w:rFonts w:cs="Arial"/>
      </w:rPr>
      <w:fldChar w:fldCharType="begin"/>
    </w:r>
    <w:r>
      <w:rPr>
        <w:rStyle w:val="PageNumber"/>
        <w:rFonts w:cs="Arial"/>
      </w:rPr>
      <w:instrText xml:space="preserve"> PAGE </w:instrText>
    </w:r>
    <w:r>
      <w:rPr>
        <w:rStyle w:val="PageNumber"/>
        <w:rFonts w:cs="Arial"/>
      </w:rPr>
      <w:fldChar w:fldCharType="separate"/>
    </w:r>
    <w:r w:rsidR="004E2C1C">
      <w:rPr>
        <w:rStyle w:val="PageNumber"/>
        <w:rFonts w:cs="Arial"/>
        <w:noProof/>
      </w:rPr>
      <w:t>49</w:t>
    </w:r>
    <w:r>
      <w:rPr>
        <w:rStyle w:val="PageNumber"/>
        <w:rFonts w:cs="Arial"/>
      </w:rPr>
      <w:fldChar w:fldCharType="end"/>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ECF782" w14:textId="77777777" w:rsidR="00F82BA5" w:rsidRPr="00950807" w:rsidRDefault="00F82BA5">
    <w:pPr>
      <w:pStyle w:val="Header"/>
      <w:rPr>
        <w:rFonts w:ascii="Times New Roman" w:hAnsi="Times New Roman"/>
      </w:rPr>
    </w:pPr>
    <w:r w:rsidRPr="00950807">
      <w:rPr>
        <w:rFonts w:ascii="Times New Roman" w:hAnsi="Times New Roman"/>
      </w:rPr>
      <w:tab/>
    </w:r>
    <w:r w:rsidRPr="00950807">
      <w:rPr>
        <w:rFonts w:ascii="Times New Roman" w:hAnsi="Times New Roman"/>
      </w:rPr>
      <w:fldChar w:fldCharType="begin"/>
    </w:r>
    <w:r w:rsidRPr="00950807">
      <w:rPr>
        <w:rFonts w:ascii="Times New Roman" w:hAnsi="Times New Roman"/>
      </w:rPr>
      <w:instrText xml:space="preserve"> PAGE   \* MERGEFORMAT </w:instrText>
    </w:r>
    <w:r w:rsidRPr="00950807">
      <w:rPr>
        <w:rFonts w:ascii="Times New Roman" w:hAnsi="Times New Roman"/>
      </w:rPr>
      <w:fldChar w:fldCharType="separate"/>
    </w:r>
    <w:r>
      <w:rPr>
        <w:rFonts w:ascii="Times New Roman" w:hAnsi="Times New Roman"/>
        <w:noProof/>
      </w:rPr>
      <w:t>5</w:t>
    </w:r>
    <w:r>
      <w:rPr>
        <w:rFonts w:ascii="Times New Roman" w:hAnsi="Times New Roman"/>
        <w:noProof/>
      </w:rPr>
      <w:t>6</w:t>
    </w:r>
    <w:r w:rsidRPr="00950807">
      <w:rPr>
        <w:rFonts w:ascii="Times New Roman" w:hAnsi="Times New Roman"/>
        <w:noProof/>
      </w:rPr>
      <w:fldChar w:fldCharType="end"/>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116B77" w14:textId="77777777" w:rsidR="00F82BA5" w:rsidRDefault="00F82BA5">
    <w:pPr>
      <w:pBdr>
        <w:bottom w:val="single" w:sz="4" w:space="1" w:color="000000"/>
      </w:pBdr>
      <w:tabs>
        <w:tab w:val="right" w:pos="9000"/>
      </w:tabs>
      <w:jc w:val="both"/>
      <w:rPr>
        <w:color w:val="000000"/>
        <w:sz w:val="20"/>
        <w:szCs w:val="20"/>
      </w:rPr>
    </w:pPr>
    <w:r>
      <w:rPr>
        <w:color w:val="000000"/>
        <w:sz w:val="20"/>
        <w:szCs w:val="20"/>
      </w:rPr>
      <w:tab/>
    </w:r>
    <w:r>
      <w:rPr>
        <w:color w:val="000000"/>
        <w:sz w:val="20"/>
        <w:szCs w:val="20"/>
      </w:rPr>
      <w:fldChar w:fldCharType="begin"/>
    </w:r>
    <w:r>
      <w:rPr>
        <w:color w:val="000000"/>
        <w:sz w:val="20"/>
        <w:szCs w:val="20"/>
      </w:rPr>
      <w:instrText>PAGE</w:instrText>
    </w:r>
    <w:r>
      <w:rPr>
        <w:color w:val="000000"/>
        <w:sz w:val="20"/>
        <w:szCs w:val="20"/>
      </w:rPr>
      <w:fldChar w:fldCharType="end"/>
    </w:r>
    <w:r>
      <w:rPr>
        <w:color w:val="000000"/>
        <w:sz w:val="20"/>
        <w:szCs w:val="20"/>
      </w:rPr>
      <w:t>6</w:t>
    </w:r>
  </w:p>
  <w:p w14:paraId="0B54A168" w14:textId="77777777" w:rsidR="00F82BA5" w:rsidRDefault="00F82BA5">
    <w:pPr>
      <w:widowControl w:val="0"/>
      <w:spacing w:line="276" w:lineRule="auto"/>
      <w:rPr>
        <w:color w:val="000000"/>
        <w:sz w:val="20"/>
        <w:szCs w:val="20"/>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6BD7B2" w14:textId="77777777" w:rsidR="00F82BA5" w:rsidRPr="004F351F" w:rsidRDefault="00F82BA5" w:rsidP="004F351F">
    <w:pPr>
      <w:pStyle w:val="Header"/>
      <w:rPr>
        <w:rFonts w:ascii="Times New Roman" w:hAnsi="Times New Roman"/>
      </w:rPr>
    </w:pPr>
    <w:r>
      <w:rPr>
        <w:rFonts w:ascii="Times New Roman" w:hAnsi="Times New Roman"/>
        <w:lang w:val="en-US"/>
      </w:rPr>
      <w:t>Section IV – Bidding Forms</w:t>
    </w:r>
    <w:r w:rsidRPr="00950807">
      <w:rPr>
        <w:rFonts w:ascii="Times New Roman" w:hAnsi="Times New Roman"/>
      </w:rPr>
      <w:tab/>
    </w:r>
    <w:r w:rsidRPr="00950807">
      <w:rPr>
        <w:rFonts w:ascii="Times New Roman" w:hAnsi="Times New Roman"/>
      </w:rPr>
      <w:fldChar w:fldCharType="begin"/>
    </w:r>
    <w:r w:rsidRPr="00950807">
      <w:rPr>
        <w:rFonts w:ascii="Times New Roman" w:hAnsi="Times New Roman"/>
      </w:rPr>
      <w:instrText xml:space="preserve"> PAGE   \* MERGEFORMAT </w:instrText>
    </w:r>
    <w:r w:rsidRPr="00950807">
      <w:rPr>
        <w:rFonts w:ascii="Times New Roman" w:hAnsi="Times New Roman"/>
      </w:rPr>
      <w:fldChar w:fldCharType="separate"/>
    </w:r>
    <w:r>
      <w:rPr>
        <w:rFonts w:ascii="Times New Roman" w:hAnsi="Times New Roman"/>
        <w:noProof/>
      </w:rPr>
      <w:t>90</w:t>
    </w:r>
    <w:r w:rsidRPr="00950807">
      <w:rPr>
        <w:rFonts w:ascii="Times New Roman" w:hAnsi="Times New Roman"/>
        <w:noProof/>
      </w:rPr>
      <w:fldChar w:fldCharType="end"/>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E6F028" w14:textId="027CBFB7" w:rsidR="00F82BA5" w:rsidRPr="00B03DD1" w:rsidRDefault="00F82BA5" w:rsidP="00401450">
    <w:pPr>
      <w:pStyle w:val="Header"/>
      <w:pBdr>
        <w:bottom w:val="single" w:sz="4" w:space="1" w:color="auto"/>
      </w:pBdr>
      <w:tabs>
        <w:tab w:val="clear" w:pos="9000"/>
        <w:tab w:val="right" w:pos="9360"/>
        <w:tab w:val="right" w:pos="12960"/>
      </w:tabs>
      <w:rPr>
        <w:rFonts w:ascii="Times New Roman" w:hAnsi="Times New Roman"/>
        <w:b/>
        <w:bCs/>
      </w:rPr>
    </w:pPr>
    <w:r w:rsidRPr="00B03DD1">
      <w:rPr>
        <w:rFonts w:ascii="Times New Roman" w:hAnsi="Times New Roman"/>
        <w:b/>
        <w:bCs/>
      </w:rPr>
      <w:t>S</w:t>
    </w:r>
    <w:r w:rsidRPr="00B03DD1">
      <w:rPr>
        <w:rStyle w:val="HeaderChar"/>
        <w:rFonts w:ascii="Times New Roman" w:hAnsi="Times New Roman"/>
        <w:b/>
        <w:bCs/>
      </w:rPr>
      <w:t>ection IV</w:t>
    </w:r>
    <w:r w:rsidRPr="00B03DD1">
      <w:rPr>
        <w:rStyle w:val="HeaderChar"/>
        <w:rFonts w:ascii="Times New Roman" w:hAnsi="Times New Roman"/>
        <w:b/>
        <w:bCs/>
        <w:lang w:val="en-US"/>
      </w:rPr>
      <w:t xml:space="preserve"> -</w:t>
    </w:r>
    <w:r w:rsidRPr="00B03DD1">
      <w:rPr>
        <w:rStyle w:val="HeaderChar"/>
        <w:rFonts w:ascii="Times New Roman" w:hAnsi="Times New Roman"/>
        <w:b/>
        <w:bCs/>
      </w:rPr>
      <w:t xml:space="preserve"> Bidding Forms</w:t>
    </w:r>
    <w:r w:rsidRPr="00B03DD1">
      <w:rPr>
        <w:rFonts w:ascii="Times New Roman" w:hAnsi="Times New Roman"/>
        <w:b/>
        <w:bCs/>
      </w:rPr>
      <w:tab/>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0E152C" w14:textId="70700338" w:rsidR="00F82BA5" w:rsidRPr="00D211AA" w:rsidRDefault="00F82BA5">
    <w:pPr>
      <w:pStyle w:val="Header"/>
      <w:rPr>
        <w:rFonts w:ascii="Times New Roman" w:hAnsi="Times New Roman"/>
        <w:b/>
        <w:bCs/>
      </w:rPr>
    </w:pPr>
    <w:r w:rsidRPr="00D211AA">
      <w:rPr>
        <w:rFonts w:ascii="Times New Roman" w:hAnsi="Times New Roman"/>
        <w:b/>
        <w:bCs/>
        <w:lang w:val="en-US"/>
      </w:rPr>
      <w:t>Section IV – Bidding Forms</w:t>
    </w:r>
    <w:r w:rsidRPr="00D211AA">
      <w:rPr>
        <w:rFonts w:ascii="Times New Roman" w:hAnsi="Times New Roman"/>
        <w:b/>
        <w:bCs/>
      </w:rPr>
      <w:tab/>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428301" w14:textId="77777777" w:rsidR="00F82BA5" w:rsidRPr="00477372" w:rsidRDefault="00F82BA5">
    <w:pPr>
      <w:pStyle w:val="Header"/>
      <w:tabs>
        <w:tab w:val="clear" w:pos="9000"/>
        <w:tab w:val="right" w:pos="9657"/>
      </w:tabs>
    </w:pPr>
    <w:r w:rsidRPr="00477372">
      <w:rPr>
        <w:rStyle w:val="PageNumber"/>
        <w:rFonts w:cs="Arial"/>
      </w:rPr>
      <w:fldChar w:fldCharType="begin"/>
    </w:r>
    <w:r w:rsidRPr="00477372">
      <w:rPr>
        <w:rStyle w:val="PageNumber"/>
        <w:rFonts w:cs="Arial"/>
      </w:rPr>
      <w:instrText xml:space="preserve"> PAGE </w:instrText>
    </w:r>
    <w:r w:rsidRPr="00477372">
      <w:rPr>
        <w:rStyle w:val="PageNumber"/>
        <w:rFonts w:cs="Arial"/>
      </w:rPr>
      <w:fldChar w:fldCharType="separate"/>
    </w:r>
    <w:r>
      <w:rPr>
        <w:rStyle w:val="PageNumber"/>
        <w:rFonts w:cs="Arial"/>
        <w:noProof/>
      </w:rPr>
      <w:t>11</w:t>
    </w:r>
    <w:r>
      <w:rPr>
        <w:rStyle w:val="PageNumber"/>
        <w:rFonts w:cs="Arial"/>
        <w:noProof/>
      </w:rPr>
      <w:t>0</w:t>
    </w:r>
    <w:r w:rsidRPr="00477372">
      <w:rPr>
        <w:rStyle w:val="PageNumber"/>
        <w:rFonts w:cs="Arial"/>
      </w:rPr>
      <w:fldChar w:fldCharType="end"/>
    </w:r>
    <w:r w:rsidRPr="00477372">
      <w:rPr>
        <w:rStyle w:val="PageNumber"/>
        <w:rFonts w:cs="Arial"/>
      </w:rPr>
      <w:tab/>
      <w:t>Section 4 - Bidding Forms</w:t>
    </w:r>
    <w:r w:rsidRPr="00477372">
      <w:tab/>
    </w:r>
    <w:r w:rsidRPr="00477372">
      <w:tab/>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CE5FC4" w14:textId="77777777" w:rsidR="00F82BA5" w:rsidRPr="00401450" w:rsidRDefault="00F82BA5" w:rsidP="00401450">
    <w:pPr>
      <w:pStyle w:val="Header"/>
    </w:pPr>
    <w:r w:rsidRPr="00401450">
      <w:rPr>
        <w:rStyle w:val="PageNumber"/>
        <w:rFonts w:cs="Arial"/>
      </w:rPr>
      <w:t xml:space="preserve">Section </w:t>
    </w:r>
    <w:r>
      <w:rPr>
        <w:rStyle w:val="PageNumber"/>
        <w:rFonts w:cs="Arial"/>
        <w:lang w:val="en-US"/>
      </w:rPr>
      <w:t>V</w:t>
    </w:r>
    <w:r w:rsidRPr="00401450">
      <w:rPr>
        <w:rStyle w:val="PageNumber"/>
        <w:rFonts w:cs="Arial"/>
      </w:rPr>
      <w:t xml:space="preserve"> - Eligible Countries</w:t>
    </w:r>
    <w:r w:rsidRPr="00401450">
      <w:rPr>
        <w:rStyle w:val="PageNumber"/>
        <w:rFonts w:cs="Arial"/>
      </w:rPr>
      <w:tab/>
    </w:r>
    <w:r w:rsidRPr="00401450">
      <w:rPr>
        <w:rStyle w:val="PageNumber"/>
        <w:rFonts w:cs="Arial"/>
      </w:rPr>
      <w:fldChar w:fldCharType="begin"/>
    </w:r>
    <w:r w:rsidRPr="00401450">
      <w:rPr>
        <w:rStyle w:val="PageNumber"/>
        <w:rFonts w:cs="Arial"/>
      </w:rPr>
      <w:instrText xml:space="preserve"> PAGE </w:instrText>
    </w:r>
    <w:r w:rsidRPr="00401450">
      <w:rPr>
        <w:rStyle w:val="PageNumber"/>
        <w:rFonts w:cs="Arial"/>
      </w:rPr>
      <w:fldChar w:fldCharType="separate"/>
    </w:r>
    <w:r>
      <w:rPr>
        <w:rStyle w:val="PageNumber"/>
        <w:rFonts w:cs="Arial"/>
        <w:noProof/>
      </w:rPr>
      <w:t>93</w:t>
    </w:r>
    <w:r w:rsidRPr="00401450">
      <w:rPr>
        <w:rStyle w:val="PageNumber"/>
        <w:rFonts w:cs="Arial"/>
      </w:rPr>
      <w:fldChar w:fldCharType="end"/>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C4DA3B" w14:textId="28658FFB" w:rsidR="00F82BA5" w:rsidRDefault="00F82BA5">
    <w:pPr>
      <w:pStyle w:val="Header"/>
      <w:pBdr>
        <w:bottom w:val="single" w:sz="4" w:space="1" w:color="auto"/>
      </w:pBdr>
    </w:pPr>
    <w:r w:rsidRPr="004F351F">
      <w:rPr>
        <w:rFonts w:ascii="Times New Roman" w:hAnsi="Times New Roman"/>
        <w:lang w:val="en-US"/>
      </w:rPr>
      <w:t>Section V – Eligible Countries</w:t>
    </w:r>
    <w:r>
      <w:tab/>
    </w:r>
    <w:r>
      <w:rPr>
        <w:rStyle w:val="PageNumber"/>
      </w:rPr>
      <w:fldChar w:fldCharType="begin"/>
    </w:r>
    <w:r>
      <w:rPr>
        <w:rStyle w:val="PageNumber"/>
      </w:rPr>
      <w:instrText xml:space="preserve"> PAGE </w:instrText>
    </w:r>
    <w:r>
      <w:rPr>
        <w:rStyle w:val="PageNumber"/>
      </w:rPr>
      <w:fldChar w:fldCharType="separate"/>
    </w:r>
    <w:r w:rsidR="004E2C1C">
      <w:rPr>
        <w:rStyle w:val="PageNumber"/>
        <w:noProof/>
      </w:rPr>
      <w:t>93</w:t>
    </w:r>
    <w:r>
      <w:rPr>
        <w:rStyle w:val="PageNumber"/>
      </w:rPr>
      <w:fldChar w:fldCharType="end"/>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3111A2" w14:textId="77777777" w:rsidR="00F82BA5" w:rsidRPr="004F351F" w:rsidRDefault="00F82BA5" w:rsidP="004F351F">
    <w:pPr>
      <w:pStyle w:val="Header"/>
      <w:pBdr>
        <w:bottom w:val="single" w:sz="4" w:space="1" w:color="auto"/>
      </w:pBdr>
    </w:pPr>
    <w:r w:rsidRPr="004F351F">
      <w:rPr>
        <w:rFonts w:ascii="Times New Roman" w:hAnsi="Times New Roman"/>
        <w:lang w:val="en-US"/>
      </w:rPr>
      <w:t>Section V</w:t>
    </w:r>
    <w:r>
      <w:rPr>
        <w:rFonts w:ascii="Times New Roman" w:hAnsi="Times New Roman"/>
        <w:lang w:val="en-US"/>
      </w:rPr>
      <w:t>I</w:t>
    </w:r>
    <w:r w:rsidRPr="004F351F">
      <w:rPr>
        <w:rFonts w:ascii="Times New Roman" w:hAnsi="Times New Roman"/>
        <w:lang w:val="en-US"/>
      </w:rPr>
      <w:t xml:space="preserve"> – </w:t>
    </w:r>
    <w:r>
      <w:rPr>
        <w:rFonts w:ascii="Times New Roman" w:hAnsi="Times New Roman"/>
        <w:lang w:val="en-US"/>
      </w:rPr>
      <w:t>Fraud and Corruption</w:t>
    </w:r>
    <w:r>
      <w:tab/>
    </w:r>
    <w:r>
      <w:rPr>
        <w:rStyle w:val="PageNumber"/>
      </w:rPr>
      <w:fldChar w:fldCharType="begin"/>
    </w:r>
    <w:r>
      <w:rPr>
        <w:rStyle w:val="PageNumber"/>
      </w:rPr>
      <w:instrText xml:space="preserve"> PAGE </w:instrText>
    </w:r>
    <w:r>
      <w:rPr>
        <w:rStyle w:val="PageNumber"/>
      </w:rPr>
      <w:fldChar w:fldCharType="separate"/>
    </w:r>
    <w:r>
      <w:rPr>
        <w:rStyle w:val="PageNumber"/>
        <w:noProof/>
      </w:rPr>
      <w:t>112</w:t>
    </w:r>
    <w:r>
      <w:rPr>
        <w:rStyle w:val="PageNumber"/>
      </w:rPr>
      <w:fldChar w:fldCharType="end"/>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1F658F" w14:textId="29BE211E" w:rsidR="00F82BA5" w:rsidRPr="00401450" w:rsidRDefault="00F82BA5" w:rsidP="00401450">
    <w:pPr>
      <w:pStyle w:val="Header"/>
    </w:pPr>
    <w:r>
      <w:rPr>
        <w:rStyle w:val="PageNumber"/>
        <w:rFonts w:cs="Arial"/>
        <w:lang w:val="en-US"/>
      </w:rPr>
      <w:t>Section VI – Fraud and Corruption</w:t>
    </w:r>
    <w:r w:rsidRPr="00401450">
      <w:rPr>
        <w:rStyle w:val="PageNumber"/>
        <w:rFonts w:cs="Arial"/>
      </w:rPr>
      <w:tab/>
    </w:r>
    <w:r w:rsidRPr="00401450">
      <w:rPr>
        <w:rStyle w:val="PageNumber"/>
        <w:rFonts w:cs="Arial"/>
      </w:rPr>
      <w:fldChar w:fldCharType="begin"/>
    </w:r>
    <w:r w:rsidRPr="00401450">
      <w:rPr>
        <w:rStyle w:val="PageNumber"/>
        <w:rFonts w:cs="Arial"/>
      </w:rPr>
      <w:instrText xml:space="preserve"> PAGE </w:instrText>
    </w:r>
    <w:r w:rsidRPr="00401450">
      <w:rPr>
        <w:rStyle w:val="PageNumber"/>
        <w:rFonts w:cs="Arial"/>
      </w:rPr>
      <w:fldChar w:fldCharType="separate"/>
    </w:r>
    <w:r w:rsidR="004E2C1C">
      <w:rPr>
        <w:rStyle w:val="PageNumber"/>
        <w:rFonts w:cs="Arial"/>
        <w:noProof/>
      </w:rPr>
      <w:t>96</w:t>
    </w:r>
    <w:r w:rsidRPr="00401450">
      <w:rPr>
        <w:rStyle w:val="PageNumber"/>
        <w:rFonts w:cs="Arial"/>
      </w:rPr>
      <w:fldChar w:fldCharType="end"/>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6D0A9F" w14:textId="4A26A883" w:rsidR="00F82BA5" w:rsidRDefault="00F82BA5">
    <w:pPr>
      <w:pStyle w:val="Header"/>
      <w:pBdr>
        <w:bottom w:val="single" w:sz="4" w:space="1" w:color="auto"/>
      </w:pBdr>
    </w:pPr>
    <w:r w:rsidRPr="004F351F">
      <w:rPr>
        <w:rFonts w:ascii="Times New Roman" w:hAnsi="Times New Roman"/>
        <w:lang w:val="en-US"/>
      </w:rPr>
      <w:t>Section V</w:t>
    </w:r>
    <w:r>
      <w:rPr>
        <w:rFonts w:ascii="Times New Roman" w:hAnsi="Times New Roman"/>
        <w:lang w:val="en-US"/>
      </w:rPr>
      <w:t>I</w:t>
    </w:r>
    <w:r w:rsidRPr="004F351F">
      <w:rPr>
        <w:rFonts w:ascii="Times New Roman" w:hAnsi="Times New Roman"/>
        <w:lang w:val="en-US"/>
      </w:rPr>
      <w:t xml:space="preserve"> – </w:t>
    </w:r>
    <w:r>
      <w:rPr>
        <w:rFonts w:ascii="Times New Roman" w:hAnsi="Times New Roman"/>
        <w:lang w:val="en-US"/>
      </w:rPr>
      <w:t>Fraud and Corruption</w:t>
    </w:r>
    <w:r>
      <w:tab/>
    </w:r>
    <w:r>
      <w:rPr>
        <w:rStyle w:val="PageNumber"/>
      </w:rPr>
      <w:fldChar w:fldCharType="begin"/>
    </w:r>
    <w:r>
      <w:rPr>
        <w:rStyle w:val="PageNumber"/>
      </w:rPr>
      <w:instrText xml:space="preserve"> PAGE </w:instrText>
    </w:r>
    <w:r>
      <w:rPr>
        <w:rStyle w:val="PageNumber"/>
      </w:rPr>
      <w:fldChar w:fldCharType="separate"/>
    </w:r>
    <w:r w:rsidR="004E2C1C">
      <w:rPr>
        <w:rStyle w:val="PageNumber"/>
        <w:noProof/>
      </w:rPr>
      <w:t>95</w:t>
    </w:r>
    <w:r>
      <w:rPr>
        <w:rStyle w:val="PageNumber"/>
      </w:rPr>
      <w:fldChar w:fldCharType="end"/>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153446" w14:textId="77777777" w:rsidR="00F82BA5" w:rsidRPr="00401450" w:rsidRDefault="00F82BA5" w:rsidP="00401450">
    <w:pPr>
      <w:pStyle w:val="Header"/>
    </w:pPr>
    <w:r>
      <w:rPr>
        <w:rStyle w:val="PageNumber"/>
        <w:rFonts w:cs="Arial"/>
        <w:lang w:val="en-US"/>
      </w:rPr>
      <w:t>Part 2 – Works’ Requirements</w:t>
    </w:r>
    <w:r w:rsidRPr="00401450">
      <w:rPr>
        <w:rStyle w:val="PageNumber"/>
        <w:rFonts w:cs="Arial"/>
      </w:rPr>
      <w:tab/>
    </w:r>
    <w:r w:rsidRPr="00401450">
      <w:rPr>
        <w:rStyle w:val="PageNumber"/>
        <w:rFonts w:cs="Arial"/>
      </w:rPr>
      <w:fldChar w:fldCharType="begin"/>
    </w:r>
    <w:r w:rsidRPr="00401450">
      <w:rPr>
        <w:rStyle w:val="PageNumber"/>
        <w:rFonts w:cs="Arial"/>
      </w:rPr>
      <w:instrText xml:space="preserve"> PAGE </w:instrText>
    </w:r>
    <w:r w:rsidRPr="00401450">
      <w:rPr>
        <w:rStyle w:val="PageNumber"/>
        <w:rFonts w:cs="Arial"/>
      </w:rPr>
      <w:fldChar w:fldCharType="separate"/>
    </w:r>
    <w:r>
      <w:rPr>
        <w:rStyle w:val="PageNumber"/>
        <w:rFonts w:cs="Arial"/>
        <w:noProof/>
      </w:rPr>
      <w:t>97</w:t>
    </w:r>
    <w:r w:rsidRPr="00401450">
      <w:rPr>
        <w:rStyle w:val="PageNumber"/>
        <w:rFonts w:cs="Arial"/>
      </w:rPr>
      <w:fldChar w:fldCharType="end"/>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2CD2C5" w14:textId="063AD916" w:rsidR="00F82BA5" w:rsidRDefault="00F82BA5">
    <w:pPr>
      <w:pStyle w:val="Header"/>
      <w:pBdr>
        <w:bottom w:val="single" w:sz="4" w:space="1" w:color="auto"/>
      </w:pBdr>
    </w:pPr>
    <w:r w:rsidRPr="004F351F">
      <w:rPr>
        <w:rFonts w:ascii="Times New Roman" w:hAnsi="Times New Roman"/>
        <w:lang w:val="en-US"/>
      </w:rPr>
      <w:t>Part 2 – Works’ Requirements</w:t>
    </w:r>
    <w:r>
      <w:tab/>
    </w:r>
    <w:r>
      <w:rPr>
        <w:rStyle w:val="PageNumber"/>
      </w:rPr>
      <w:fldChar w:fldCharType="begin"/>
    </w:r>
    <w:r>
      <w:rPr>
        <w:rStyle w:val="PageNumber"/>
      </w:rPr>
      <w:instrText xml:space="preserve"> PAGE </w:instrText>
    </w:r>
    <w:r>
      <w:rPr>
        <w:rStyle w:val="PageNumber"/>
      </w:rPr>
      <w:fldChar w:fldCharType="separate"/>
    </w:r>
    <w:r w:rsidR="004E2C1C">
      <w:rPr>
        <w:rStyle w:val="PageNumber"/>
        <w:noProof/>
      </w:rPr>
      <w:t>97</w:t>
    </w:r>
    <w:r>
      <w:rPr>
        <w:rStyle w:val="PageNumber"/>
      </w:rPr>
      <w:fldChar w:fldCharType="end"/>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9CD192" w14:textId="77777777" w:rsidR="00F82BA5" w:rsidRPr="004F351F" w:rsidRDefault="00F82BA5" w:rsidP="004F351F">
    <w:pPr>
      <w:pStyle w:val="Header"/>
      <w:pBdr>
        <w:bottom w:val="single" w:sz="4" w:space="1" w:color="auto"/>
      </w:pBdr>
    </w:pPr>
    <w:r w:rsidRPr="004F351F">
      <w:rPr>
        <w:rFonts w:ascii="Times New Roman" w:hAnsi="Times New Roman"/>
        <w:lang w:val="en-US"/>
      </w:rPr>
      <w:t>Section VII – Works’ Requirements</w:t>
    </w:r>
    <w:r>
      <w:tab/>
    </w:r>
    <w:r>
      <w:rPr>
        <w:rStyle w:val="PageNumber"/>
      </w:rPr>
      <w:fldChar w:fldCharType="begin"/>
    </w:r>
    <w:r>
      <w:rPr>
        <w:rStyle w:val="PageNumber"/>
      </w:rPr>
      <w:instrText xml:space="preserve"> PAGE </w:instrText>
    </w:r>
    <w:r>
      <w:rPr>
        <w:rStyle w:val="PageNumber"/>
      </w:rPr>
      <w:fldChar w:fldCharType="separate"/>
    </w:r>
    <w:r>
      <w:rPr>
        <w:rStyle w:val="PageNumber"/>
        <w:noProof/>
      </w:rPr>
      <w:t>120</w:t>
    </w:r>
    <w:r>
      <w:rPr>
        <w:rStyle w:val="PageNumber"/>
      </w:rPr>
      <w:fldChar w:fldCharType="end"/>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C9E070" w14:textId="6222D7BE" w:rsidR="00F82BA5" w:rsidRPr="004F351F" w:rsidRDefault="00F82BA5" w:rsidP="004F351F">
    <w:pPr>
      <w:pStyle w:val="Header"/>
      <w:pBdr>
        <w:bottom w:val="single" w:sz="4" w:space="1" w:color="auto"/>
      </w:pBdr>
    </w:pPr>
    <w:r w:rsidRPr="004F351F">
      <w:rPr>
        <w:rFonts w:ascii="Times New Roman" w:hAnsi="Times New Roman"/>
        <w:lang w:val="en-US"/>
      </w:rPr>
      <w:t>Section VII – Works’ Requirements</w:t>
    </w:r>
    <w:r>
      <w:tab/>
    </w:r>
    <w:r>
      <w:rPr>
        <w:rStyle w:val="PageNumber"/>
      </w:rPr>
      <w:fldChar w:fldCharType="begin"/>
    </w:r>
    <w:r>
      <w:rPr>
        <w:rStyle w:val="PageNumber"/>
      </w:rPr>
      <w:instrText xml:space="preserve"> PAGE </w:instrText>
    </w:r>
    <w:r>
      <w:rPr>
        <w:rStyle w:val="PageNumber"/>
      </w:rPr>
      <w:fldChar w:fldCharType="separate"/>
    </w:r>
    <w:r w:rsidR="004E2C1C">
      <w:rPr>
        <w:rStyle w:val="PageNumber"/>
        <w:noProof/>
      </w:rPr>
      <w:t>100</w:t>
    </w:r>
    <w:r>
      <w:rPr>
        <w:rStyle w:val="PageNumber"/>
      </w:rPr>
      <w:fldChar w:fldCharType="end"/>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B22823" w14:textId="251A0A63" w:rsidR="00F82BA5" w:rsidRDefault="00F82BA5">
    <w:pPr>
      <w:pStyle w:val="Header"/>
      <w:pBdr>
        <w:bottom w:val="single" w:sz="4" w:space="1" w:color="auto"/>
      </w:pBdr>
    </w:pPr>
    <w:r w:rsidRPr="004F351F">
      <w:rPr>
        <w:rFonts w:ascii="Times New Roman" w:hAnsi="Times New Roman"/>
        <w:lang w:val="en-US"/>
      </w:rPr>
      <w:t>Section VII – Works’ Requirements</w:t>
    </w:r>
    <w:r>
      <w:tab/>
    </w:r>
    <w:r>
      <w:rPr>
        <w:rStyle w:val="PageNumber"/>
      </w:rPr>
      <w:fldChar w:fldCharType="begin"/>
    </w:r>
    <w:r>
      <w:rPr>
        <w:rStyle w:val="PageNumber"/>
      </w:rPr>
      <w:instrText xml:space="preserve"> PAGE </w:instrText>
    </w:r>
    <w:r>
      <w:rPr>
        <w:rStyle w:val="PageNumber"/>
      </w:rPr>
      <w:fldChar w:fldCharType="separate"/>
    </w:r>
    <w:r w:rsidR="004E2C1C">
      <w:rPr>
        <w:rStyle w:val="PageNumber"/>
        <w:noProof/>
      </w:rPr>
      <w:t>99</w:t>
    </w:r>
    <w:r>
      <w:rPr>
        <w:rStyle w:val="PageNumber"/>
      </w:rPr>
      <w:fldChar w:fldCharType="end"/>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A84E02" w14:textId="77777777" w:rsidR="00F82BA5" w:rsidRDefault="00F82BA5">
    <w:pPr>
      <w:pStyle w:val="Header"/>
    </w:pPr>
    <w:r>
      <w:rPr>
        <w:rStyle w:val="PageNumber"/>
        <w:rFonts w:cs="Arial"/>
        <w:lang w:val="en-US"/>
      </w:rPr>
      <w:t>Part 3 – Conditions of Contract and Contract Forms</w:t>
    </w:r>
    <w:r>
      <w:rPr>
        <w:rStyle w:val="PageNumber"/>
        <w:rFonts w:cs="Arial"/>
      </w:rPr>
      <w:tab/>
    </w:r>
    <w:r>
      <w:rPr>
        <w:rStyle w:val="PageNumber"/>
        <w:rFonts w:cs="Arial"/>
      </w:rPr>
      <w:fldChar w:fldCharType="begin"/>
    </w:r>
    <w:r>
      <w:rPr>
        <w:rStyle w:val="PageNumber"/>
        <w:rFonts w:cs="Arial"/>
      </w:rPr>
      <w:instrText xml:space="preserve"> PAGE </w:instrText>
    </w:r>
    <w:r>
      <w:rPr>
        <w:rStyle w:val="PageNumber"/>
        <w:rFonts w:cs="Arial"/>
      </w:rPr>
      <w:fldChar w:fldCharType="separate"/>
    </w:r>
    <w:r>
      <w:rPr>
        <w:rStyle w:val="PageNumber"/>
        <w:rFonts w:cs="Arial"/>
        <w:noProof/>
      </w:rPr>
      <w:t>103</w:t>
    </w:r>
    <w:r>
      <w:rPr>
        <w:rStyle w:val="PageNumber"/>
        <w:rFonts w:cs="Arial"/>
      </w:rPr>
      <w:fldChar w:fldCharType="end"/>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3A9003" w14:textId="4A944249" w:rsidR="00F82BA5" w:rsidRDefault="00F82BA5">
    <w:pPr>
      <w:pStyle w:val="Header"/>
      <w:pBdr>
        <w:bottom w:val="single" w:sz="4" w:space="1" w:color="auto"/>
      </w:pBdr>
    </w:pPr>
    <w:r w:rsidRPr="004F351F">
      <w:rPr>
        <w:rFonts w:ascii="Times New Roman" w:hAnsi="Times New Roman"/>
        <w:lang w:val="en-US"/>
      </w:rPr>
      <w:t>Part 3 – Conditions of Contract and Contract Forms</w:t>
    </w:r>
    <w:r>
      <w:tab/>
    </w:r>
    <w:r>
      <w:rPr>
        <w:rStyle w:val="PageNumber"/>
      </w:rPr>
      <w:fldChar w:fldCharType="begin"/>
    </w:r>
    <w:r>
      <w:rPr>
        <w:rStyle w:val="PageNumber"/>
      </w:rPr>
      <w:instrText xml:space="preserve"> PAGE </w:instrText>
    </w:r>
    <w:r>
      <w:rPr>
        <w:rStyle w:val="PageNumber"/>
      </w:rPr>
      <w:fldChar w:fldCharType="separate"/>
    </w:r>
    <w:r w:rsidR="004E2C1C">
      <w:rPr>
        <w:rStyle w:val="PageNumber"/>
        <w:noProof/>
      </w:rPr>
      <w:t>101</w:t>
    </w:r>
    <w:r>
      <w:rPr>
        <w:rStyle w:val="PageNumber"/>
      </w:rPr>
      <w:fldChar w:fldCharType="end"/>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4F9D54" w14:textId="77777777" w:rsidR="00F82BA5" w:rsidRPr="004F351F" w:rsidRDefault="00F82BA5" w:rsidP="004F351F">
    <w:pPr>
      <w:pStyle w:val="Header"/>
      <w:pBdr>
        <w:bottom w:val="single" w:sz="4" w:space="1" w:color="auto"/>
      </w:pBdr>
    </w:pPr>
    <w:r>
      <w:rPr>
        <w:rFonts w:ascii="Times New Roman" w:hAnsi="Times New Roman"/>
        <w:lang w:val="en-US"/>
      </w:rPr>
      <w:t>Section VIII – General Conditions of Contract</w:t>
    </w:r>
    <w:r>
      <w:tab/>
    </w:r>
    <w:r>
      <w:rPr>
        <w:rStyle w:val="PageNumber"/>
      </w:rPr>
      <w:fldChar w:fldCharType="begin"/>
    </w:r>
    <w:r>
      <w:rPr>
        <w:rStyle w:val="PageNumber"/>
      </w:rPr>
      <w:instrText xml:space="preserve"> PAGE </w:instrText>
    </w:r>
    <w:r>
      <w:rPr>
        <w:rStyle w:val="PageNumber"/>
      </w:rPr>
      <w:fldChar w:fldCharType="separate"/>
    </w:r>
    <w:r>
      <w:rPr>
        <w:rStyle w:val="PageNumber"/>
        <w:noProof/>
      </w:rPr>
      <w:t>158</w:t>
    </w:r>
    <w:r>
      <w:rPr>
        <w:rStyle w:val="PageNumber"/>
      </w:rPr>
      <w:fldChar w:fldCharType="end"/>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21CF3C" w14:textId="344E87E8" w:rsidR="00F82BA5" w:rsidRPr="004F351F" w:rsidRDefault="00F82BA5" w:rsidP="004F351F">
    <w:pPr>
      <w:pStyle w:val="Header"/>
      <w:pBdr>
        <w:bottom w:val="single" w:sz="4" w:space="1" w:color="auto"/>
      </w:pBdr>
    </w:pPr>
    <w:r>
      <w:rPr>
        <w:rFonts w:ascii="Times New Roman" w:hAnsi="Times New Roman"/>
        <w:lang w:val="en-US"/>
      </w:rPr>
      <w:t>Section VIII – General Conditions of Contract</w:t>
    </w:r>
    <w:r>
      <w:tab/>
    </w:r>
    <w:r>
      <w:rPr>
        <w:rStyle w:val="PageNumber"/>
      </w:rPr>
      <w:fldChar w:fldCharType="begin"/>
    </w:r>
    <w:r>
      <w:rPr>
        <w:rStyle w:val="PageNumber"/>
      </w:rPr>
      <w:instrText xml:space="preserve"> PAGE </w:instrText>
    </w:r>
    <w:r>
      <w:rPr>
        <w:rStyle w:val="PageNumber"/>
      </w:rPr>
      <w:fldChar w:fldCharType="separate"/>
    </w:r>
    <w:r w:rsidR="004E2C1C">
      <w:rPr>
        <w:rStyle w:val="PageNumber"/>
        <w:noProof/>
      </w:rPr>
      <w:t>137</w:t>
    </w:r>
    <w:r>
      <w:rPr>
        <w:rStyle w:val="PageNumber"/>
      </w:rPr>
      <w:fldChar w:fldCharType="end"/>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2BD794" w14:textId="1C6D1C5F" w:rsidR="00F82BA5" w:rsidRPr="004B5A5B" w:rsidRDefault="00F82BA5">
    <w:pPr>
      <w:pStyle w:val="Header"/>
      <w:pBdr>
        <w:bottom w:val="single" w:sz="4" w:space="1" w:color="auto"/>
      </w:pBdr>
      <w:rPr>
        <w:b/>
        <w:bCs/>
      </w:rPr>
    </w:pPr>
    <w:r w:rsidRPr="004B5A5B">
      <w:rPr>
        <w:rFonts w:ascii="Times New Roman" w:hAnsi="Times New Roman"/>
        <w:b/>
        <w:bCs/>
        <w:lang w:val="en-US"/>
      </w:rPr>
      <w:t>Section VIII – General Conditions of Contract</w:t>
    </w:r>
    <w:r w:rsidRPr="004B5A5B">
      <w:rPr>
        <w:b/>
        <w:bCs/>
      </w:rPr>
      <w:tab/>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C45762" w14:textId="77777777" w:rsidR="00F82BA5" w:rsidRPr="004509D8" w:rsidRDefault="00F82BA5" w:rsidP="004509D8">
    <w:pPr>
      <w:pStyle w:val="Header"/>
      <w:pBdr>
        <w:bottom w:val="single" w:sz="4" w:space="1" w:color="auto"/>
      </w:pBdr>
    </w:pPr>
    <w:r>
      <w:rPr>
        <w:rFonts w:ascii="Times New Roman" w:hAnsi="Times New Roman"/>
        <w:lang w:val="en-US"/>
      </w:rPr>
      <w:t>Section IX – Particular Conditions of Contract</w:t>
    </w:r>
    <w:r>
      <w:tab/>
    </w:r>
    <w:r>
      <w:rPr>
        <w:rStyle w:val="PageNumber"/>
      </w:rPr>
      <w:fldChar w:fldCharType="begin"/>
    </w:r>
    <w:r>
      <w:rPr>
        <w:rStyle w:val="PageNumber"/>
      </w:rPr>
      <w:instrText xml:space="preserve"> PAGE </w:instrText>
    </w:r>
    <w:r>
      <w:rPr>
        <w:rStyle w:val="PageNumber"/>
      </w:rPr>
      <w:fldChar w:fldCharType="separate"/>
    </w:r>
    <w:r>
      <w:rPr>
        <w:rStyle w:val="PageNumber"/>
        <w:noProof/>
      </w:rPr>
      <w:t>162</w:t>
    </w:r>
    <w:r>
      <w:rPr>
        <w:rStyle w:val="PageNumber"/>
      </w:rPr>
      <w:fldChar w:fldCharType="end"/>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B38F5B" w14:textId="119A69E5" w:rsidR="00F82BA5" w:rsidRDefault="00F82BA5">
    <w:pPr>
      <w:pStyle w:val="Header"/>
    </w:pPr>
    <w:r>
      <w:rPr>
        <w:rStyle w:val="PageNumber"/>
        <w:rFonts w:cs="Arial"/>
      </w:rPr>
      <w:t xml:space="preserve">Section </w:t>
    </w:r>
    <w:r>
      <w:rPr>
        <w:rStyle w:val="PageNumber"/>
        <w:rFonts w:cs="Arial"/>
        <w:lang w:val="en-US"/>
      </w:rPr>
      <w:t>IX</w:t>
    </w:r>
    <w:r>
      <w:rPr>
        <w:rStyle w:val="PageNumber"/>
        <w:rFonts w:cs="Arial"/>
      </w:rPr>
      <w:t xml:space="preserve"> – </w:t>
    </w:r>
    <w:r>
      <w:rPr>
        <w:rStyle w:val="PageNumber"/>
        <w:rFonts w:cs="Arial"/>
        <w:lang w:val="en-US"/>
      </w:rPr>
      <w:t>Particular Conditions of Contract</w:t>
    </w:r>
    <w:r>
      <w:rPr>
        <w:rStyle w:val="PageNumber"/>
        <w:rFonts w:cs="Arial"/>
      </w:rPr>
      <w:tab/>
    </w:r>
    <w:r>
      <w:rPr>
        <w:rStyle w:val="PageNumber"/>
        <w:rFonts w:cs="Arial"/>
      </w:rPr>
      <w:fldChar w:fldCharType="begin"/>
    </w:r>
    <w:r>
      <w:rPr>
        <w:rStyle w:val="PageNumber"/>
        <w:rFonts w:cs="Arial"/>
      </w:rPr>
      <w:instrText xml:space="preserve"> PAGE </w:instrText>
    </w:r>
    <w:r>
      <w:rPr>
        <w:rStyle w:val="PageNumber"/>
        <w:rFonts w:cs="Arial"/>
      </w:rPr>
      <w:fldChar w:fldCharType="separate"/>
    </w:r>
    <w:r w:rsidR="004E2C1C">
      <w:rPr>
        <w:rStyle w:val="PageNumber"/>
        <w:rFonts w:cs="Arial"/>
        <w:noProof/>
      </w:rPr>
      <w:t>141</w:t>
    </w:r>
    <w:r>
      <w:rPr>
        <w:rStyle w:val="PageNumber"/>
        <w:rFonts w:cs="Arial"/>
      </w:rPr>
      <w:fldChar w:fldCharType="end"/>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7F4850" w14:textId="72F56168" w:rsidR="00F82BA5" w:rsidRDefault="00F82BA5">
    <w:pPr>
      <w:pStyle w:val="Header"/>
      <w:pBdr>
        <w:bottom w:val="single" w:sz="4" w:space="1" w:color="auto"/>
      </w:pBdr>
    </w:pPr>
    <w:r>
      <w:rPr>
        <w:rFonts w:ascii="Times New Roman" w:hAnsi="Times New Roman"/>
        <w:lang w:val="en-US"/>
      </w:rPr>
      <w:t>Section IX – Particular Conditions of Contract</w:t>
    </w:r>
    <w:r>
      <w:tab/>
    </w:r>
    <w:r>
      <w:rPr>
        <w:rStyle w:val="PageNumber"/>
      </w:rPr>
      <w:fldChar w:fldCharType="begin"/>
    </w:r>
    <w:r>
      <w:rPr>
        <w:rStyle w:val="PageNumber"/>
      </w:rPr>
      <w:instrText xml:space="preserve"> PAGE </w:instrText>
    </w:r>
    <w:r>
      <w:rPr>
        <w:rStyle w:val="PageNumber"/>
      </w:rPr>
      <w:fldChar w:fldCharType="separate"/>
    </w:r>
    <w:r w:rsidR="004E2C1C">
      <w:rPr>
        <w:rStyle w:val="PageNumber"/>
        <w:noProof/>
      </w:rPr>
      <w:t>139</w:t>
    </w:r>
    <w:r>
      <w:rPr>
        <w:rStyle w:val="PageNumber"/>
      </w:rPr>
      <w:fldChar w:fldCharType="end"/>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E05A51" w14:textId="77777777" w:rsidR="00F82BA5" w:rsidRPr="004509D8" w:rsidRDefault="00F82BA5" w:rsidP="004509D8">
    <w:pPr>
      <w:pStyle w:val="Header"/>
      <w:pBdr>
        <w:bottom w:val="single" w:sz="4" w:space="1" w:color="auto"/>
      </w:pBdr>
      <w:rPr>
        <w:rFonts w:ascii="Times New Roman" w:hAnsi="Times New Roman"/>
      </w:rPr>
    </w:pPr>
    <w:r>
      <w:rPr>
        <w:rFonts w:ascii="Times New Roman" w:hAnsi="Times New Roman"/>
        <w:lang w:val="en-US"/>
      </w:rPr>
      <w:t>Section X – Contract Forms</w:t>
    </w:r>
    <w:r w:rsidRPr="001468A2">
      <w:rPr>
        <w:rFonts w:ascii="Times New Roman" w:hAnsi="Times New Roman"/>
      </w:rPr>
      <w:tab/>
    </w:r>
    <w:r w:rsidRPr="001468A2">
      <w:rPr>
        <w:rFonts w:ascii="Times New Roman" w:hAnsi="Times New Roman"/>
      </w:rPr>
      <w:fldChar w:fldCharType="begin"/>
    </w:r>
    <w:r w:rsidRPr="001468A2">
      <w:rPr>
        <w:rFonts w:ascii="Times New Roman" w:hAnsi="Times New Roman"/>
      </w:rPr>
      <w:instrText xml:space="preserve"> PAGE   \* MERGEFORMAT </w:instrText>
    </w:r>
    <w:r w:rsidRPr="001468A2">
      <w:rPr>
        <w:rFonts w:ascii="Times New Roman" w:hAnsi="Times New Roman"/>
      </w:rPr>
      <w:fldChar w:fldCharType="separate"/>
    </w:r>
    <w:r>
      <w:rPr>
        <w:rFonts w:ascii="Times New Roman" w:hAnsi="Times New Roman"/>
        <w:noProof/>
      </w:rPr>
      <w:t>188</w:t>
    </w:r>
    <w:r w:rsidRPr="001468A2">
      <w:rPr>
        <w:rFonts w:ascii="Times New Roman" w:hAnsi="Times New Roman"/>
        <w:noProof/>
      </w:rPr>
      <w:fldChar w:fldCharType="end"/>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17446" w14:textId="69F19E49" w:rsidR="00F82BA5" w:rsidRDefault="00F82BA5">
    <w:pPr>
      <w:pStyle w:val="Header"/>
    </w:pPr>
    <w:r>
      <w:rPr>
        <w:rStyle w:val="PageNumber"/>
        <w:rFonts w:cs="Arial"/>
      </w:rPr>
      <w:t>Section X - Contract Forms</w:t>
    </w:r>
    <w:r>
      <w:rPr>
        <w:rStyle w:val="PageNumber"/>
        <w:rFonts w:cs="Arial"/>
      </w:rPr>
      <w:tab/>
    </w:r>
    <w:r>
      <w:rPr>
        <w:rStyle w:val="PageNumber"/>
        <w:rFonts w:cs="Arial"/>
      </w:rPr>
      <w:fldChar w:fldCharType="begin"/>
    </w:r>
    <w:r>
      <w:rPr>
        <w:rStyle w:val="PageNumber"/>
        <w:rFonts w:cs="Arial"/>
      </w:rPr>
      <w:instrText xml:space="preserve"> PAGE </w:instrText>
    </w:r>
    <w:r>
      <w:rPr>
        <w:rStyle w:val="PageNumber"/>
        <w:rFonts w:cs="Arial"/>
      </w:rPr>
      <w:fldChar w:fldCharType="separate"/>
    </w:r>
    <w:r w:rsidR="004E2C1C">
      <w:rPr>
        <w:rStyle w:val="PageNumber"/>
        <w:rFonts w:cs="Arial"/>
        <w:noProof/>
      </w:rPr>
      <w:t>151</w:t>
    </w:r>
    <w:r>
      <w:rPr>
        <w:rStyle w:val="PageNumber"/>
        <w:rFonts w:cs="Arial"/>
      </w:rPr>
      <w:fldChar w:fldCharType="end"/>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42FBD6" w14:textId="07BF1E33" w:rsidR="00F82BA5" w:rsidRPr="001468A2" w:rsidRDefault="00F82BA5">
    <w:pPr>
      <w:pStyle w:val="Header"/>
      <w:pBdr>
        <w:bottom w:val="single" w:sz="4" w:space="1" w:color="auto"/>
      </w:pBdr>
      <w:rPr>
        <w:rFonts w:ascii="Times New Roman" w:hAnsi="Times New Roman"/>
      </w:rPr>
    </w:pPr>
    <w:r>
      <w:rPr>
        <w:rFonts w:ascii="Times New Roman" w:hAnsi="Times New Roman"/>
        <w:lang w:val="en-US"/>
      </w:rPr>
      <w:t>Section X – Contract Forms</w:t>
    </w:r>
    <w:r w:rsidRPr="001468A2">
      <w:rPr>
        <w:rFonts w:ascii="Times New Roman" w:hAnsi="Times New Roman"/>
      </w:rPr>
      <w:tab/>
    </w:r>
    <w:r w:rsidRPr="001468A2">
      <w:rPr>
        <w:rFonts w:ascii="Times New Roman" w:hAnsi="Times New Roman"/>
      </w:rPr>
      <w:fldChar w:fldCharType="begin"/>
    </w:r>
    <w:r w:rsidRPr="001468A2">
      <w:rPr>
        <w:rFonts w:ascii="Times New Roman" w:hAnsi="Times New Roman"/>
      </w:rPr>
      <w:instrText xml:space="preserve"> PAGE   \* MERGEFORMAT </w:instrText>
    </w:r>
    <w:r w:rsidRPr="001468A2">
      <w:rPr>
        <w:rFonts w:ascii="Times New Roman" w:hAnsi="Times New Roman"/>
      </w:rPr>
      <w:fldChar w:fldCharType="separate"/>
    </w:r>
    <w:r w:rsidR="004E2C1C">
      <w:rPr>
        <w:rFonts w:ascii="Times New Roman" w:hAnsi="Times New Roman"/>
        <w:noProof/>
      </w:rPr>
      <w:t>143</w:t>
    </w:r>
    <w:r w:rsidRPr="001468A2">
      <w:rPr>
        <w:rFonts w:ascii="Times New Roman" w:hAnsi="Times New Roman"/>
        <w:noProof/>
      </w:rP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BB80BE08"/>
    <w:lvl w:ilvl="0">
      <w:start w:val="1"/>
      <w:numFmt w:val="decimal"/>
      <w:pStyle w:val="ListNumber5"/>
      <w:lvlText w:val="%1."/>
      <w:lvlJc w:val="left"/>
      <w:pPr>
        <w:tabs>
          <w:tab w:val="num" w:pos="1800"/>
        </w:tabs>
        <w:ind w:left="1800" w:hanging="360"/>
      </w:pPr>
    </w:lvl>
  </w:abstractNum>
  <w:abstractNum w:abstractNumId="1" w15:restartNumberingAfterBreak="0">
    <w:nsid w:val="FFFFFF7D"/>
    <w:multiLevelType w:val="singleLevel"/>
    <w:tmpl w:val="B2003A0C"/>
    <w:lvl w:ilvl="0">
      <w:start w:val="1"/>
      <w:numFmt w:val="decimal"/>
      <w:pStyle w:val="ListNumber4"/>
      <w:lvlText w:val="%1."/>
      <w:lvlJc w:val="left"/>
      <w:pPr>
        <w:tabs>
          <w:tab w:val="num" w:pos="1440"/>
        </w:tabs>
        <w:ind w:left="1440" w:hanging="360"/>
      </w:pPr>
    </w:lvl>
  </w:abstractNum>
  <w:abstractNum w:abstractNumId="2" w15:restartNumberingAfterBreak="0">
    <w:nsid w:val="FFFFFF7E"/>
    <w:multiLevelType w:val="singleLevel"/>
    <w:tmpl w:val="1FFA02C4"/>
    <w:lvl w:ilvl="0">
      <w:start w:val="1"/>
      <w:numFmt w:val="decimal"/>
      <w:pStyle w:val="ListNumber3"/>
      <w:lvlText w:val="%1."/>
      <w:lvlJc w:val="left"/>
      <w:pPr>
        <w:tabs>
          <w:tab w:val="num" w:pos="1080"/>
        </w:tabs>
        <w:ind w:left="1080" w:hanging="360"/>
      </w:pPr>
    </w:lvl>
  </w:abstractNum>
  <w:abstractNum w:abstractNumId="3" w15:restartNumberingAfterBreak="0">
    <w:nsid w:val="FFFFFF7F"/>
    <w:multiLevelType w:val="singleLevel"/>
    <w:tmpl w:val="04CA0A02"/>
    <w:lvl w:ilvl="0">
      <w:start w:val="1"/>
      <w:numFmt w:val="decimal"/>
      <w:pStyle w:val="ListNumber2"/>
      <w:lvlText w:val="%1."/>
      <w:lvlJc w:val="left"/>
      <w:pPr>
        <w:tabs>
          <w:tab w:val="num" w:pos="720"/>
        </w:tabs>
        <w:ind w:left="720" w:hanging="360"/>
      </w:pPr>
    </w:lvl>
  </w:abstractNum>
  <w:abstractNum w:abstractNumId="4" w15:restartNumberingAfterBreak="0">
    <w:nsid w:val="FFFFFF80"/>
    <w:multiLevelType w:val="singleLevel"/>
    <w:tmpl w:val="B85C30DA"/>
    <w:lvl w:ilvl="0">
      <w:start w:val="1"/>
      <w:numFmt w:val="bullet"/>
      <w:pStyle w:val="ListBullet5"/>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B3E29A62"/>
    <w:lvl w:ilvl="0">
      <w:start w:val="1"/>
      <w:numFmt w:val="bullet"/>
      <w:pStyle w:val="StyleP3Header1-ClausesAfter12p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3F0049B2"/>
    <w:lvl w:ilvl="0">
      <w:start w:val="1"/>
      <w:numFmt w:val="bullet"/>
      <w:pStyle w:val="ListBullet3"/>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7FDC7F20"/>
    <w:lvl w:ilvl="0">
      <w:start w:val="1"/>
      <w:numFmt w:val="bullet"/>
      <w:pStyle w:val="ListBullet2"/>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8B5E2D24"/>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7FCF624"/>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13C0564"/>
    <w:multiLevelType w:val="hybridMultilevel"/>
    <w:tmpl w:val="8B9C5BBC"/>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11" w15:restartNumberingAfterBreak="0">
    <w:nsid w:val="01596A33"/>
    <w:multiLevelType w:val="hybridMultilevel"/>
    <w:tmpl w:val="1DE2B966"/>
    <w:lvl w:ilvl="0" w:tplc="2578EBA8">
      <w:start w:val="1"/>
      <w:numFmt w:val="lowerLetter"/>
      <w:lvlText w:val="(%1)"/>
      <w:lvlJc w:val="left"/>
      <w:pPr>
        <w:ind w:left="720" w:hanging="360"/>
      </w:pPr>
      <w:rPr>
        <w:rFonts w:hint="default"/>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03312BFF"/>
    <w:multiLevelType w:val="hybridMultilevel"/>
    <w:tmpl w:val="FF70EF62"/>
    <w:lvl w:ilvl="0" w:tplc="E8BC149E">
      <w:start w:val="1"/>
      <w:numFmt w:val="lowerLetter"/>
      <w:lvlText w:val="(%1)"/>
      <w:lvlJc w:val="left"/>
      <w:pPr>
        <w:tabs>
          <w:tab w:val="num" w:pos="1080"/>
        </w:tabs>
        <w:ind w:left="1080" w:hanging="54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3" w15:restartNumberingAfterBreak="0">
    <w:nsid w:val="0373761D"/>
    <w:multiLevelType w:val="multilevel"/>
    <w:tmpl w:val="1C487C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3DA7C3D"/>
    <w:multiLevelType w:val="hybridMultilevel"/>
    <w:tmpl w:val="ABC659EA"/>
    <w:lvl w:ilvl="0" w:tplc="0409001B">
      <w:start w:val="1"/>
      <w:numFmt w:val="lowerRoman"/>
      <w:lvlText w:val="%1."/>
      <w:lvlJc w:val="righ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5" w15:restartNumberingAfterBreak="0">
    <w:nsid w:val="03DF2EB1"/>
    <w:multiLevelType w:val="hybridMultilevel"/>
    <w:tmpl w:val="DE863550"/>
    <w:lvl w:ilvl="0" w:tplc="0409000F">
      <w:start w:val="1"/>
      <w:numFmt w:val="decimal"/>
      <w:lvlText w:val="%1."/>
      <w:lvlJc w:val="left"/>
      <w:pPr>
        <w:ind w:left="144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04A3236D"/>
    <w:multiLevelType w:val="hybridMultilevel"/>
    <w:tmpl w:val="76E846CE"/>
    <w:lvl w:ilvl="0" w:tplc="7A20858A">
      <w:start w:val="1"/>
      <w:numFmt w:val="upperLetter"/>
      <w:pStyle w:val="S1-Header1"/>
      <w:lvlText w:val="%1."/>
      <w:lvlJc w:val="center"/>
      <w:pPr>
        <w:tabs>
          <w:tab w:val="num" w:pos="648"/>
        </w:tabs>
        <w:ind w:left="360" w:hanging="72"/>
      </w:pPr>
      <w:rPr>
        <w:rFonts w:hint="default"/>
        <w:b/>
        <w:i w:val="0"/>
        <w:sz w:val="24"/>
        <w:szCs w:val="24"/>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7" w15:restartNumberingAfterBreak="0">
    <w:nsid w:val="062D2CE7"/>
    <w:multiLevelType w:val="hybridMultilevel"/>
    <w:tmpl w:val="DAB4E544"/>
    <w:lvl w:ilvl="0" w:tplc="1E16834E">
      <w:start w:val="1"/>
      <w:numFmt w:val="lowerRoman"/>
      <w:pStyle w:val="Bulletroman"/>
      <w:lvlText w:val="%1."/>
      <w:lvlJc w:val="right"/>
      <w:pPr>
        <w:ind w:left="1440" w:hanging="360"/>
      </w:pPr>
    </w:lvl>
    <w:lvl w:ilvl="1" w:tplc="50E85BE8">
      <w:start w:val="1"/>
      <w:numFmt w:val="lowerLetter"/>
      <w:lvlText w:val="%2."/>
      <w:lvlJc w:val="left"/>
      <w:pPr>
        <w:ind w:left="2160" w:hanging="360"/>
      </w:pPr>
    </w:lvl>
    <w:lvl w:ilvl="2" w:tplc="0409001B">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8" w15:restartNumberingAfterBreak="0">
    <w:nsid w:val="06C42DD1"/>
    <w:multiLevelType w:val="hybridMultilevel"/>
    <w:tmpl w:val="D9AACB9C"/>
    <w:lvl w:ilvl="0" w:tplc="EF728D6C">
      <w:start w:val="1"/>
      <w:numFmt w:val="lowerRoman"/>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07015163"/>
    <w:multiLevelType w:val="hybridMultilevel"/>
    <w:tmpl w:val="F1EEB712"/>
    <w:lvl w:ilvl="0" w:tplc="9112FF1A">
      <w:start w:val="2"/>
      <w:numFmt w:val="lowerRoman"/>
      <w:lvlText w:val="(%1)"/>
      <w:lvlJc w:val="left"/>
      <w:pPr>
        <w:ind w:left="360" w:hanging="360"/>
      </w:pPr>
      <w:rPr>
        <w:rFonts w:hint="default"/>
      </w:rPr>
    </w:lvl>
    <w:lvl w:ilvl="1" w:tplc="04090019" w:tentative="1">
      <w:start w:val="1"/>
      <w:numFmt w:val="lowerLetter"/>
      <w:lvlText w:val="%2."/>
      <w:lvlJc w:val="left"/>
      <w:pPr>
        <w:ind w:left="-120" w:hanging="360"/>
      </w:pPr>
    </w:lvl>
    <w:lvl w:ilvl="2" w:tplc="0409001B" w:tentative="1">
      <w:start w:val="1"/>
      <w:numFmt w:val="lowerRoman"/>
      <w:lvlText w:val="%3."/>
      <w:lvlJc w:val="right"/>
      <w:pPr>
        <w:ind w:left="600" w:hanging="180"/>
      </w:pPr>
    </w:lvl>
    <w:lvl w:ilvl="3" w:tplc="0409000F" w:tentative="1">
      <w:start w:val="1"/>
      <w:numFmt w:val="decimal"/>
      <w:lvlText w:val="%4."/>
      <w:lvlJc w:val="left"/>
      <w:pPr>
        <w:ind w:left="1320" w:hanging="360"/>
      </w:pPr>
    </w:lvl>
    <w:lvl w:ilvl="4" w:tplc="04090019" w:tentative="1">
      <w:start w:val="1"/>
      <w:numFmt w:val="lowerLetter"/>
      <w:lvlText w:val="%5."/>
      <w:lvlJc w:val="left"/>
      <w:pPr>
        <w:ind w:left="2040" w:hanging="360"/>
      </w:pPr>
    </w:lvl>
    <w:lvl w:ilvl="5" w:tplc="0409001B" w:tentative="1">
      <w:start w:val="1"/>
      <w:numFmt w:val="lowerRoman"/>
      <w:lvlText w:val="%6."/>
      <w:lvlJc w:val="right"/>
      <w:pPr>
        <w:ind w:left="2760" w:hanging="180"/>
      </w:pPr>
    </w:lvl>
    <w:lvl w:ilvl="6" w:tplc="0409000F" w:tentative="1">
      <w:start w:val="1"/>
      <w:numFmt w:val="decimal"/>
      <w:lvlText w:val="%7."/>
      <w:lvlJc w:val="left"/>
      <w:pPr>
        <w:ind w:left="3480" w:hanging="360"/>
      </w:pPr>
    </w:lvl>
    <w:lvl w:ilvl="7" w:tplc="04090019" w:tentative="1">
      <w:start w:val="1"/>
      <w:numFmt w:val="lowerLetter"/>
      <w:lvlText w:val="%8."/>
      <w:lvlJc w:val="left"/>
      <w:pPr>
        <w:ind w:left="4200" w:hanging="360"/>
      </w:pPr>
    </w:lvl>
    <w:lvl w:ilvl="8" w:tplc="0409001B" w:tentative="1">
      <w:start w:val="1"/>
      <w:numFmt w:val="lowerRoman"/>
      <w:lvlText w:val="%9."/>
      <w:lvlJc w:val="right"/>
      <w:pPr>
        <w:ind w:left="4920" w:hanging="180"/>
      </w:pPr>
    </w:lvl>
  </w:abstractNum>
  <w:abstractNum w:abstractNumId="20" w15:restartNumberingAfterBreak="0">
    <w:nsid w:val="07655F09"/>
    <w:multiLevelType w:val="hybridMultilevel"/>
    <w:tmpl w:val="28D00A6C"/>
    <w:lvl w:ilvl="0" w:tplc="393290FE">
      <w:start w:val="1"/>
      <w:numFmt w:val="decimal"/>
      <w:pStyle w:val="SubheaderEvaCri"/>
      <w:lvlText w:val="2.%1"/>
      <w:lvlJc w:val="left"/>
      <w:pPr>
        <w:ind w:left="99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080E2E0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2" w15:restartNumberingAfterBreak="0">
    <w:nsid w:val="08892EBD"/>
    <w:multiLevelType w:val="hybridMultilevel"/>
    <w:tmpl w:val="ABC659EA"/>
    <w:lvl w:ilvl="0" w:tplc="0409001B">
      <w:start w:val="1"/>
      <w:numFmt w:val="lowerRoman"/>
      <w:lvlText w:val="%1."/>
      <w:lvlJc w:val="righ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3" w15:restartNumberingAfterBreak="0">
    <w:nsid w:val="091E6B61"/>
    <w:multiLevelType w:val="hybridMultilevel"/>
    <w:tmpl w:val="ABC659EA"/>
    <w:lvl w:ilvl="0" w:tplc="0409001B">
      <w:start w:val="1"/>
      <w:numFmt w:val="lowerRoman"/>
      <w:lvlText w:val="%1."/>
      <w:lvlJc w:val="righ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4" w15:restartNumberingAfterBreak="0">
    <w:nsid w:val="0A1F03EB"/>
    <w:multiLevelType w:val="hybridMultilevel"/>
    <w:tmpl w:val="ABC659EA"/>
    <w:lvl w:ilvl="0" w:tplc="0409001B">
      <w:start w:val="1"/>
      <w:numFmt w:val="lowerRoman"/>
      <w:lvlText w:val="%1."/>
      <w:lvlJc w:val="righ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5" w15:restartNumberingAfterBreak="0">
    <w:nsid w:val="0C345714"/>
    <w:multiLevelType w:val="hybridMultilevel"/>
    <w:tmpl w:val="8B9C5BBC"/>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26" w15:restartNumberingAfterBreak="0">
    <w:nsid w:val="0CB70B6D"/>
    <w:multiLevelType w:val="hybridMultilevel"/>
    <w:tmpl w:val="7632C38A"/>
    <w:lvl w:ilvl="0" w:tplc="EB18934C">
      <w:start w:val="3"/>
      <w:numFmt w:val="bullet"/>
      <w:lvlText w:val="-"/>
      <w:lvlJc w:val="left"/>
      <w:pPr>
        <w:tabs>
          <w:tab w:val="num" w:pos="450"/>
        </w:tabs>
        <w:ind w:left="450" w:hanging="540"/>
      </w:pPr>
      <w:rPr>
        <w:rFonts w:ascii="Times New Roman" w:eastAsia="Times New Roman" w:hAnsi="Times New Roman" w:cs="Times New Roman" w:hint="default"/>
      </w:rPr>
    </w:lvl>
    <w:lvl w:ilvl="1" w:tplc="04090003">
      <w:start w:val="1"/>
      <w:numFmt w:val="bullet"/>
      <w:lvlText w:val="o"/>
      <w:lvlJc w:val="left"/>
      <w:pPr>
        <w:tabs>
          <w:tab w:val="num" w:pos="990"/>
        </w:tabs>
        <w:ind w:left="990" w:hanging="360"/>
      </w:pPr>
      <w:rPr>
        <w:rFonts w:ascii="Courier New" w:hAnsi="Courier New" w:hint="default"/>
      </w:rPr>
    </w:lvl>
    <w:lvl w:ilvl="2" w:tplc="04090005">
      <w:start w:val="1"/>
      <w:numFmt w:val="bullet"/>
      <w:lvlText w:val=""/>
      <w:lvlJc w:val="left"/>
      <w:pPr>
        <w:tabs>
          <w:tab w:val="num" w:pos="1710"/>
        </w:tabs>
        <w:ind w:left="1710" w:hanging="360"/>
      </w:pPr>
      <w:rPr>
        <w:rFonts w:ascii="Wingdings" w:hAnsi="Wingdings" w:hint="default"/>
      </w:rPr>
    </w:lvl>
    <w:lvl w:ilvl="3" w:tplc="04090001" w:tentative="1">
      <w:start w:val="1"/>
      <w:numFmt w:val="bullet"/>
      <w:lvlText w:val=""/>
      <w:lvlJc w:val="left"/>
      <w:pPr>
        <w:tabs>
          <w:tab w:val="num" w:pos="2430"/>
        </w:tabs>
        <w:ind w:left="2430" w:hanging="360"/>
      </w:pPr>
      <w:rPr>
        <w:rFonts w:ascii="Symbol" w:hAnsi="Symbol" w:hint="default"/>
      </w:rPr>
    </w:lvl>
    <w:lvl w:ilvl="4" w:tplc="04090003" w:tentative="1">
      <w:start w:val="1"/>
      <w:numFmt w:val="bullet"/>
      <w:lvlText w:val="o"/>
      <w:lvlJc w:val="left"/>
      <w:pPr>
        <w:tabs>
          <w:tab w:val="num" w:pos="3150"/>
        </w:tabs>
        <w:ind w:left="3150" w:hanging="360"/>
      </w:pPr>
      <w:rPr>
        <w:rFonts w:ascii="Courier New" w:hAnsi="Courier New" w:hint="default"/>
      </w:rPr>
    </w:lvl>
    <w:lvl w:ilvl="5" w:tplc="04090005" w:tentative="1">
      <w:start w:val="1"/>
      <w:numFmt w:val="bullet"/>
      <w:lvlText w:val=""/>
      <w:lvlJc w:val="left"/>
      <w:pPr>
        <w:tabs>
          <w:tab w:val="num" w:pos="3870"/>
        </w:tabs>
        <w:ind w:left="3870" w:hanging="360"/>
      </w:pPr>
      <w:rPr>
        <w:rFonts w:ascii="Wingdings" w:hAnsi="Wingdings" w:hint="default"/>
      </w:rPr>
    </w:lvl>
    <w:lvl w:ilvl="6" w:tplc="04090001" w:tentative="1">
      <w:start w:val="1"/>
      <w:numFmt w:val="bullet"/>
      <w:lvlText w:val=""/>
      <w:lvlJc w:val="left"/>
      <w:pPr>
        <w:tabs>
          <w:tab w:val="num" w:pos="4590"/>
        </w:tabs>
        <w:ind w:left="4590" w:hanging="360"/>
      </w:pPr>
      <w:rPr>
        <w:rFonts w:ascii="Symbol" w:hAnsi="Symbol" w:hint="default"/>
      </w:rPr>
    </w:lvl>
    <w:lvl w:ilvl="7" w:tplc="04090003" w:tentative="1">
      <w:start w:val="1"/>
      <w:numFmt w:val="bullet"/>
      <w:lvlText w:val="o"/>
      <w:lvlJc w:val="left"/>
      <w:pPr>
        <w:tabs>
          <w:tab w:val="num" w:pos="5310"/>
        </w:tabs>
        <w:ind w:left="5310" w:hanging="360"/>
      </w:pPr>
      <w:rPr>
        <w:rFonts w:ascii="Courier New" w:hAnsi="Courier New" w:hint="default"/>
      </w:rPr>
    </w:lvl>
    <w:lvl w:ilvl="8" w:tplc="04090005" w:tentative="1">
      <w:start w:val="1"/>
      <w:numFmt w:val="bullet"/>
      <w:lvlText w:val=""/>
      <w:lvlJc w:val="left"/>
      <w:pPr>
        <w:tabs>
          <w:tab w:val="num" w:pos="6030"/>
        </w:tabs>
        <w:ind w:left="6030" w:hanging="360"/>
      </w:pPr>
      <w:rPr>
        <w:rFonts w:ascii="Wingdings" w:hAnsi="Wingdings" w:hint="default"/>
      </w:rPr>
    </w:lvl>
  </w:abstractNum>
  <w:abstractNum w:abstractNumId="27" w15:restartNumberingAfterBreak="0">
    <w:nsid w:val="0FDD313C"/>
    <w:multiLevelType w:val="hybridMultilevel"/>
    <w:tmpl w:val="1DE2B966"/>
    <w:lvl w:ilvl="0" w:tplc="2578EBA8">
      <w:start w:val="1"/>
      <w:numFmt w:val="lowerLetter"/>
      <w:lvlText w:val="(%1)"/>
      <w:lvlJc w:val="left"/>
      <w:pPr>
        <w:ind w:left="720" w:hanging="360"/>
      </w:pPr>
      <w:rPr>
        <w:rFonts w:hint="default"/>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10BF1626"/>
    <w:multiLevelType w:val="hybridMultilevel"/>
    <w:tmpl w:val="E8DE28F8"/>
    <w:lvl w:ilvl="0" w:tplc="1BD06D84">
      <w:start w:val="1"/>
      <w:numFmt w:val="lowerLetter"/>
      <w:lvlText w:val="(%1)"/>
      <w:lvlJc w:val="left"/>
      <w:pPr>
        <w:tabs>
          <w:tab w:val="num" w:pos="1224"/>
        </w:tabs>
        <w:ind w:left="1224" w:hanging="360"/>
      </w:pPr>
      <w:rPr>
        <w:rFonts w:hint="default"/>
      </w:rPr>
    </w:lvl>
    <w:lvl w:ilvl="1" w:tplc="83B07DEA">
      <w:start w:val="1"/>
      <w:numFmt w:val="lowerRoman"/>
      <w:lvlText w:val="(%2)"/>
      <w:lvlJc w:val="left"/>
      <w:pPr>
        <w:tabs>
          <w:tab w:val="num" w:pos="1764"/>
        </w:tabs>
        <w:ind w:left="1764" w:hanging="180"/>
      </w:pPr>
      <w:rPr>
        <w:rFonts w:hint="default"/>
      </w:rPr>
    </w:lvl>
    <w:lvl w:ilvl="2" w:tplc="3D461866">
      <w:start w:val="1"/>
      <w:numFmt w:val="lowerRoman"/>
      <w:lvlText w:val="%3)"/>
      <w:lvlJc w:val="left"/>
      <w:pPr>
        <w:ind w:left="3204" w:hanging="720"/>
      </w:pPr>
      <w:rPr>
        <w:rFonts w:hint="default"/>
      </w:rPr>
    </w:lvl>
    <w:lvl w:ilvl="3" w:tplc="45CC21BC">
      <w:start w:val="1"/>
      <w:numFmt w:val="bullet"/>
      <w:lvlText w:val=""/>
      <w:lvlJc w:val="left"/>
      <w:pPr>
        <w:ind w:left="3384" w:hanging="360"/>
      </w:pPr>
      <w:rPr>
        <w:rFonts w:ascii="Symbol" w:eastAsia="Times New Roman" w:hAnsi="Symbol" w:cs="Times New Roman" w:hint="default"/>
      </w:rPr>
    </w:lvl>
    <w:lvl w:ilvl="4" w:tplc="1E72497E">
      <w:start w:val="1"/>
      <w:numFmt w:val="decimal"/>
      <w:lvlText w:val="%5."/>
      <w:lvlJc w:val="left"/>
      <w:pPr>
        <w:ind w:left="4104" w:hanging="360"/>
      </w:pPr>
      <w:rPr>
        <w:rFonts w:hint="default"/>
      </w:rPr>
    </w:lvl>
    <w:lvl w:ilvl="5" w:tplc="0409001B">
      <w:start w:val="1"/>
      <w:numFmt w:val="lowerRoman"/>
      <w:lvlText w:val="%6."/>
      <w:lvlJc w:val="right"/>
      <w:pPr>
        <w:tabs>
          <w:tab w:val="num" w:pos="4824"/>
        </w:tabs>
        <w:ind w:left="4824" w:hanging="180"/>
      </w:pPr>
    </w:lvl>
    <w:lvl w:ilvl="6" w:tplc="0409000F" w:tentative="1">
      <w:start w:val="1"/>
      <w:numFmt w:val="decimal"/>
      <w:lvlText w:val="%7."/>
      <w:lvlJc w:val="left"/>
      <w:pPr>
        <w:tabs>
          <w:tab w:val="num" w:pos="5544"/>
        </w:tabs>
        <w:ind w:left="5544" w:hanging="360"/>
      </w:pPr>
    </w:lvl>
    <w:lvl w:ilvl="7" w:tplc="04090019" w:tentative="1">
      <w:start w:val="1"/>
      <w:numFmt w:val="lowerLetter"/>
      <w:lvlText w:val="%8."/>
      <w:lvlJc w:val="left"/>
      <w:pPr>
        <w:tabs>
          <w:tab w:val="num" w:pos="6264"/>
        </w:tabs>
        <w:ind w:left="6264" w:hanging="360"/>
      </w:pPr>
    </w:lvl>
    <w:lvl w:ilvl="8" w:tplc="0409001B" w:tentative="1">
      <w:start w:val="1"/>
      <w:numFmt w:val="lowerRoman"/>
      <w:lvlText w:val="%9."/>
      <w:lvlJc w:val="right"/>
      <w:pPr>
        <w:tabs>
          <w:tab w:val="num" w:pos="6984"/>
        </w:tabs>
        <w:ind w:left="6984" w:hanging="180"/>
      </w:pPr>
    </w:lvl>
  </w:abstractNum>
  <w:abstractNum w:abstractNumId="29" w15:restartNumberingAfterBreak="0">
    <w:nsid w:val="10F82DC3"/>
    <w:multiLevelType w:val="hybridMultilevel"/>
    <w:tmpl w:val="E65AA20E"/>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0" w15:restartNumberingAfterBreak="0">
    <w:nsid w:val="119C4256"/>
    <w:multiLevelType w:val="hybridMultilevel"/>
    <w:tmpl w:val="7D20D37A"/>
    <w:lvl w:ilvl="0" w:tplc="2578EBA8">
      <w:start w:val="1"/>
      <w:numFmt w:val="lowerLetter"/>
      <w:lvlText w:val="(%1)"/>
      <w:lvlJc w:val="left"/>
      <w:pPr>
        <w:ind w:left="720" w:hanging="360"/>
      </w:pPr>
      <w:rPr>
        <w:rFonts w:hint="default"/>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11C85529"/>
    <w:multiLevelType w:val="hybridMultilevel"/>
    <w:tmpl w:val="B7B2A050"/>
    <w:lvl w:ilvl="0" w:tplc="C2361DB4">
      <w:start w:val="1"/>
      <w:numFmt w:val="lowerLetter"/>
      <w:lvlText w:val="(%1)"/>
      <w:lvlJc w:val="left"/>
      <w:pPr>
        <w:ind w:left="2880" w:hanging="360"/>
      </w:pPr>
      <w:rPr>
        <w:rFonts w:hint="default"/>
      </w:rPr>
    </w:lvl>
    <w:lvl w:ilvl="1" w:tplc="04090019" w:tentative="1">
      <w:start w:val="1"/>
      <w:numFmt w:val="lowerLetter"/>
      <w:lvlText w:val="%2."/>
      <w:lvlJc w:val="left"/>
      <w:pPr>
        <w:ind w:left="3600" w:hanging="360"/>
      </w:pPr>
    </w:lvl>
    <w:lvl w:ilvl="2" w:tplc="0409001B" w:tentative="1">
      <w:start w:val="1"/>
      <w:numFmt w:val="lowerRoman"/>
      <w:lvlText w:val="%3."/>
      <w:lvlJc w:val="right"/>
      <w:pPr>
        <w:ind w:left="4320" w:hanging="180"/>
      </w:pPr>
    </w:lvl>
    <w:lvl w:ilvl="3" w:tplc="0409000F" w:tentative="1">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32" w15:restartNumberingAfterBreak="0">
    <w:nsid w:val="130C5AEA"/>
    <w:multiLevelType w:val="multilevel"/>
    <w:tmpl w:val="AF7CC58E"/>
    <w:lvl w:ilvl="0">
      <w:start w:val="1"/>
      <w:numFmt w:val="decimal"/>
      <w:lvlText w:val="%1."/>
      <w:lvlJc w:val="left"/>
      <w:pPr>
        <w:tabs>
          <w:tab w:val="num" w:pos="432"/>
        </w:tabs>
        <w:ind w:left="432" w:hanging="432"/>
      </w:pPr>
      <w:rPr>
        <w:b/>
        <w:i w:val="0"/>
        <w:sz w:val="24"/>
        <w:szCs w:val="24"/>
      </w:rPr>
    </w:lvl>
    <w:lvl w:ilvl="1">
      <w:start w:val="1"/>
      <w:numFmt w:val="decimal"/>
      <w:lvlText w:val="%1.%2"/>
      <w:lvlJc w:val="left"/>
      <w:pPr>
        <w:tabs>
          <w:tab w:val="num" w:pos="1404"/>
        </w:tabs>
        <w:ind w:left="1404" w:hanging="504"/>
      </w:pPr>
      <w:rPr>
        <w:rFonts w:hint="default"/>
        <w:b w:val="0"/>
        <w:i w:val="0"/>
        <w:strike w:val="0"/>
        <w:sz w:val="24"/>
        <w:szCs w:val="24"/>
      </w:rPr>
    </w:lvl>
    <w:lvl w:ilvl="2">
      <w:start w:val="1"/>
      <w:numFmt w:val="lowerLetter"/>
      <w:lvlText w:val="(%3)"/>
      <w:lvlJc w:val="left"/>
      <w:pPr>
        <w:tabs>
          <w:tab w:val="num" w:pos="1777"/>
        </w:tabs>
        <w:ind w:left="1777" w:hanging="360"/>
      </w:pPr>
      <w:rPr>
        <w:rFonts w:hint="default"/>
        <w:b w:val="0"/>
        <w:i w:val="0"/>
        <w:sz w:val="24"/>
        <w:szCs w:val="24"/>
      </w:rPr>
    </w:lvl>
    <w:lvl w:ilvl="3">
      <w:start w:val="1"/>
      <w:numFmt w:val="lowerRoman"/>
      <w:lvlText w:val="(%4)"/>
      <w:lvlJc w:val="left"/>
      <w:pPr>
        <w:tabs>
          <w:tab w:val="num" w:pos="1512"/>
        </w:tabs>
        <w:ind w:left="1512" w:hanging="648"/>
      </w:pPr>
      <w:rPr>
        <w:rFonts w:ascii="Arial" w:hAnsi="Arial" w:hint="default"/>
        <w:b w:val="0"/>
        <w:i w:val="0"/>
        <w:sz w:val="20"/>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33" w15:restartNumberingAfterBreak="0">
    <w:nsid w:val="140A0A4A"/>
    <w:multiLevelType w:val="multilevel"/>
    <w:tmpl w:val="C5A86594"/>
    <w:lvl w:ilvl="0">
      <w:start w:val="1"/>
      <w:numFmt w:val="lowerLetter"/>
      <w:lvlText w:val="(%1)"/>
      <w:lvlJc w:val="left"/>
      <w:pPr>
        <w:tabs>
          <w:tab w:val="num" w:pos="1080"/>
        </w:tabs>
        <w:ind w:left="1080" w:hanging="540"/>
      </w:pPr>
      <w:rPr>
        <w:rFonts w:hint="default"/>
      </w:rPr>
    </w:lvl>
    <w:lvl w:ilvl="1">
      <w:start w:val="30"/>
      <w:numFmt w:val="decimal"/>
      <w:lvlText w:val="%2."/>
      <w:lvlJc w:val="left"/>
      <w:pPr>
        <w:tabs>
          <w:tab w:val="num" w:pos="1620"/>
        </w:tabs>
        <w:ind w:left="1620" w:hanging="360"/>
      </w:pPr>
      <w:rPr>
        <w:rFonts w:hint="default"/>
      </w:rPr>
    </w:lvl>
    <w:lvl w:ilvl="2">
      <w:start w:val="2"/>
      <w:numFmt w:val="lowerRoman"/>
      <w:lvlText w:val="%3."/>
      <w:lvlJc w:val="left"/>
      <w:pPr>
        <w:ind w:left="2880" w:hanging="720"/>
      </w:pPr>
      <w:rPr>
        <w:rFonts w:hint="default"/>
      </w:rPr>
    </w:lvl>
    <w:lvl w:ilvl="3" w:tentative="1">
      <w:start w:val="1"/>
      <w:numFmt w:val="decimal"/>
      <w:lvlText w:val="%4."/>
      <w:lvlJc w:val="left"/>
      <w:pPr>
        <w:tabs>
          <w:tab w:val="num" w:pos="3060"/>
        </w:tabs>
        <w:ind w:left="3060" w:hanging="360"/>
      </w:pPr>
    </w:lvl>
    <w:lvl w:ilvl="4" w:tentative="1">
      <w:start w:val="1"/>
      <w:numFmt w:val="lowerLetter"/>
      <w:lvlText w:val="%5."/>
      <w:lvlJc w:val="left"/>
      <w:pPr>
        <w:tabs>
          <w:tab w:val="num" w:pos="3780"/>
        </w:tabs>
        <w:ind w:left="3780" w:hanging="360"/>
      </w:pPr>
    </w:lvl>
    <w:lvl w:ilvl="5" w:tentative="1">
      <w:start w:val="1"/>
      <w:numFmt w:val="lowerRoman"/>
      <w:lvlText w:val="%6."/>
      <w:lvlJc w:val="right"/>
      <w:pPr>
        <w:tabs>
          <w:tab w:val="num" w:pos="4500"/>
        </w:tabs>
        <w:ind w:left="4500" w:hanging="180"/>
      </w:pPr>
    </w:lvl>
    <w:lvl w:ilvl="6" w:tentative="1">
      <w:start w:val="1"/>
      <w:numFmt w:val="decimal"/>
      <w:lvlText w:val="%7."/>
      <w:lvlJc w:val="left"/>
      <w:pPr>
        <w:tabs>
          <w:tab w:val="num" w:pos="5220"/>
        </w:tabs>
        <w:ind w:left="5220" w:hanging="360"/>
      </w:pPr>
    </w:lvl>
    <w:lvl w:ilvl="7" w:tentative="1">
      <w:start w:val="1"/>
      <w:numFmt w:val="lowerLetter"/>
      <w:lvlText w:val="%8."/>
      <w:lvlJc w:val="left"/>
      <w:pPr>
        <w:tabs>
          <w:tab w:val="num" w:pos="5940"/>
        </w:tabs>
        <w:ind w:left="5940" w:hanging="360"/>
      </w:pPr>
    </w:lvl>
    <w:lvl w:ilvl="8" w:tentative="1">
      <w:start w:val="1"/>
      <w:numFmt w:val="lowerRoman"/>
      <w:lvlText w:val="%9."/>
      <w:lvlJc w:val="right"/>
      <w:pPr>
        <w:tabs>
          <w:tab w:val="num" w:pos="6660"/>
        </w:tabs>
        <w:ind w:left="6660" w:hanging="180"/>
      </w:pPr>
    </w:lvl>
  </w:abstractNum>
  <w:abstractNum w:abstractNumId="34" w15:restartNumberingAfterBreak="0">
    <w:nsid w:val="143972B9"/>
    <w:multiLevelType w:val="hybridMultilevel"/>
    <w:tmpl w:val="ADAC2D98"/>
    <w:lvl w:ilvl="0" w:tplc="79BE0264">
      <w:start w:val="1"/>
      <w:numFmt w:val="decimal"/>
      <w:pStyle w:val="Bulletnumbered"/>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156D1FE8"/>
    <w:multiLevelType w:val="hybridMultilevel"/>
    <w:tmpl w:val="8B9C5BBC"/>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36" w15:restartNumberingAfterBreak="0">
    <w:nsid w:val="17A663BE"/>
    <w:multiLevelType w:val="hybridMultilevel"/>
    <w:tmpl w:val="CF745206"/>
    <w:lvl w:ilvl="0" w:tplc="4C32A000">
      <w:start w:val="1"/>
      <w:numFmt w:val="decimal"/>
      <w:lvlText w:val="2.%1"/>
      <w:lvlJc w:val="left"/>
      <w:pPr>
        <w:ind w:left="360" w:hanging="360"/>
      </w:pPr>
      <w:rPr>
        <w:rFonts w:hint="default"/>
        <w:sz w:val="22"/>
        <w:szCs w:val="22"/>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7" w15:restartNumberingAfterBreak="0">
    <w:nsid w:val="18273CB7"/>
    <w:multiLevelType w:val="hybridMultilevel"/>
    <w:tmpl w:val="1DE2B966"/>
    <w:lvl w:ilvl="0" w:tplc="2578EBA8">
      <w:start w:val="1"/>
      <w:numFmt w:val="lowerLetter"/>
      <w:lvlText w:val="(%1)"/>
      <w:lvlJc w:val="left"/>
      <w:pPr>
        <w:ind w:left="720" w:hanging="360"/>
      </w:pPr>
      <w:rPr>
        <w:rFonts w:hint="default"/>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19284DE2"/>
    <w:multiLevelType w:val="hybridMultilevel"/>
    <w:tmpl w:val="EE20D6A4"/>
    <w:lvl w:ilvl="0" w:tplc="C830860C">
      <w:start w:val="1"/>
      <w:numFmt w:val="upperLetter"/>
      <w:pStyle w:val="StyleStyleS1-Header1TimesNewRoman14pt1"/>
      <w:lvlText w:val="%1."/>
      <w:lvlJc w:val="center"/>
      <w:pPr>
        <w:tabs>
          <w:tab w:val="num" w:pos="648"/>
        </w:tabs>
        <w:ind w:left="360" w:hanging="72"/>
      </w:pPr>
      <w:rPr>
        <w:rFonts w:hint="default"/>
        <w:b/>
        <w:i w:val="0"/>
        <w:sz w:val="28"/>
        <w:szCs w:val="28"/>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9" w15:restartNumberingAfterBreak="0">
    <w:nsid w:val="1A265047"/>
    <w:multiLevelType w:val="hybridMultilevel"/>
    <w:tmpl w:val="17ECFC2E"/>
    <w:lvl w:ilvl="0" w:tplc="10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1B94412F"/>
    <w:multiLevelType w:val="hybridMultilevel"/>
    <w:tmpl w:val="CA70E9FC"/>
    <w:lvl w:ilvl="0" w:tplc="0409001B">
      <w:start w:val="1"/>
      <w:numFmt w:val="lowerRoman"/>
      <w:lvlText w:val="%1."/>
      <w:lvlJc w:val="right"/>
      <w:pPr>
        <w:ind w:left="2160" w:hanging="360"/>
      </w:pPr>
      <w:rPr>
        <w:b w:val="0"/>
        <w:lang w:val="en-AU"/>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41" w15:restartNumberingAfterBreak="0">
    <w:nsid w:val="1C120A2C"/>
    <w:multiLevelType w:val="hybridMultilevel"/>
    <w:tmpl w:val="8B9C5BBC"/>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42" w15:restartNumberingAfterBreak="0">
    <w:nsid w:val="1DC42A8B"/>
    <w:multiLevelType w:val="hybridMultilevel"/>
    <w:tmpl w:val="8B9C5BBC"/>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43" w15:restartNumberingAfterBreak="0">
    <w:nsid w:val="1F176084"/>
    <w:multiLevelType w:val="hybridMultilevel"/>
    <w:tmpl w:val="A76AF6C0"/>
    <w:lvl w:ilvl="0" w:tplc="41A8194A">
      <w:start w:val="1"/>
      <w:numFmt w:val="lowerLetter"/>
      <w:lvlText w:val="(%1)"/>
      <w:lvlJc w:val="left"/>
      <w:pPr>
        <w:tabs>
          <w:tab w:val="num" w:pos="0"/>
        </w:tabs>
        <w:ind w:left="0" w:firstLine="0"/>
      </w:pPr>
      <w:rPr>
        <w:rFonts w:hint="default"/>
      </w:rPr>
    </w:lvl>
    <w:lvl w:ilvl="1" w:tplc="1624D7AC">
      <w:start w:val="1"/>
      <w:numFmt w:val="lowerRoman"/>
      <w:lvlText w:val="(%2)"/>
      <w:lvlJc w:val="left"/>
      <w:pPr>
        <w:ind w:left="1296" w:hanging="360"/>
      </w:pPr>
      <w:rPr>
        <w:rFonts w:hint="default"/>
      </w:rPr>
    </w:lvl>
    <w:lvl w:ilvl="2" w:tplc="0409001B">
      <w:start w:val="1"/>
      <w:numFmt w:val="lowerRoman"/>
      <w:lvlText w:val="%3."/>
      <w:lvlJc w:val="right"/>
      <w:pPr>
        <w:tabs>
          <w:tab w:val="num" w:pos="2016"/>
        </w:tabs>
        <w:ind w:left="2016" w:hanging="180"/>
      </w:pPr>
    </w:lvl>
    <w:lvl w:ilvl="3" w:tplc="E47C1284">
      <w:start w:val="1"/>
      <w:numFmt w:val="decimal"/>
      <w:lvlText w:val="%4."/>
      <w:lvlJc w:val="left"/>
      <w:pPr>
        <w:ind w:left="2736" w:hanging="360"/>
      </w:pPr>
      <w:rPr>
        <w:rFonts w:hint="default"/>
        <w:u w:val="single"/>
      </w:rPr>
    </w:lvl>
    <w:lvl w:ilvl="4" w:tplc="04090019" w:tentative="1">
      <w:start w:val="1"/>
      <w:numFmt w:val="lowerLetter"/>
      <w:lvlText w:val="%5."/>
      <w:lvlJc w:val="left"/>
      <w:pPr>
        <w:tabs>
          <w:tab w:val="num" w:pos="3456"/>
        </w:tabs>
        <w:ind w:left="3456" w:hanging="360"/>
      </w:pPr>
    </w:lvl>
    <w:lvl w:ilvl="5" w:tplc="0409001B" w:tentative="1">
      <w:start w:val="1"/>
      <w:numFmt w:val="lowerRoman"/>
      <w:lvlText w:val="%6."/>
      <w:lvlJc w:val="right"/>
      <w:pPr>
        <w:tabs>
          <w:tab w:val="num" w:pos="4176"/>
        </w:tabs>
        <w:ind w:left="4176" w:hanging="180"/>
      </w:pPr>
    </w:lvl>
    <w:lvl w:ilvl="6" w:tplc="0409000F" w:tentative="1">
      <w:start w:val="1"/>
      <w:numFmt w:val="decimal"/>
      <w:lvlText w:val="%7."/>
      <w:lvlJc w:val="left"/>
      <w:pPr>
        <w:tabs>
          <w:tab w:val="num" w:pos="4896"/>
        </w:tabs>
        <w:ind w:left="4896" w:hanging="360"/>
      </w:pPr>
    </w:lvl>
    <w:lvl w:ilvl="7" w:tplc="04090019" w:tentative="1">
      <w:start w:val="1"/>
      <w:numFmt w:val="lowerLetter"/>
      <w:lvlText w:val="%8."/>
      <w:lvlJc w:val="left"/>
      <w:pPr>
        <w:tabs>
          <w:tab w:val="num" w:pos="5616"/>
        </w:tabs>
        <w:ind w:left="5616" w:hanging="360"/>
      </w:pPr>
    </w:lvl>
    <w:lvl w:ilvl="8" w:tplc="0409001B" w:tentative="1">
      <w:start w:val="1"/>
      <w:numFmt w:val="lowerRoman"/>
      <w:lvlText w:val="%9."/>
      <w:lvlJc w:val="right"/>
      <w:pPr>
        <w:tabs>
          <w:tab w:val="num" w:pos="6336"/>
        </w:tabs>
        <w:ind w:left="6336" w:hanging="180"/>
      </w:pPr>
    </w:lvl>
  </w:abstractNum>
  <w:abstractNum w:abstractNumId="44" w15:restartNumberingAfterBreak="0">
    <w:nsid w:val="207017AE"/>
    <w:multiLevelType w:val="hybridMultilevel"/>
    <w:tmpl w:val="45C054C0"/>
    <w:lvl w:ilvl="0" w:tplc="3BF6BBD8">
      <w:start w:val="1"/>
      <w:numFmt w:val="lowerLetter"/>
      <w:lvlText w:val="(%1)"/>
      <w:lvlJc w:val="left"/>
      <w:pPr>
        <w:ind w:left="720" w:hanging="360"/>
      </w:pPr>
      <w:rPr>
        <w:rFonts w:hint="default"/>
        <w:b w:val="0"/>
        <w:i w:val="0"/>
      </w:rPr>
    </w:lvl>
    <w:lvl w:ilvl="1" w:tplc="A3185164">
      <w:start w:val="1"/>
      <w:numFmt w:val="lowerRoman"/>
      <w:lvlText w:val="%2."/>
      <w:lvlJc w:val="right"/>
      <w:pPr>
        <w:ind w:left="1440" w:hanging="360"/>
      </w:pPr>
      <w:rPr>
        <w:b w:val="0"/>
      </w:r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5" w15:restartNumberingAfterBreak="0">
    <w:nsid w:val="21D76B4E"/>
    <w:multiLevelType w:val="hybridMultilevel"/>
    <w:tmpl w:val="D6F4DC56"/>
    <w:lvl w:ilvl="0" w:tplc="10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6" w15:restartNumberingAfterBreak="0">
    <w:nsid w:val="220A1518"/>
    <w:multiLevelType w:val="hybridMultilevel"/>
    <w:tmpl w:val="708620BE"/>
    <w:lvl w:ilvl="0" w:tplc="87624F86">
      <w:start w:val="1"/>
      <w:numFmt w:val="lowerLetter"/>
      <w:lvlText w:val="(%1)"/>
      <w:lvlJc w:val="left"/>
      <w:pPr>
        <w:ind w:left="1080" w:hanging="360"/>
      </w:pPr>
      <w:rPr>
        <w:rFonts w:hint="default"/>
        <w:i w:val="0"/>
      </w:rPr>
    </w:lvl>
    <w:lvl w:ilvl="1" w:tplc="04090019">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7" w15:restartNumberingAfterBreak="0">
    <w:nsid w:val="222F183D"/>
    <w:multiLevelType w:val="hybridMultilevel"/>
    <w:tmpl w:val="ABC659EA"/>
    <w:lvl w:ilvl="0" w:tplc="0409001B">
      <w:start w:val="1"/>
      <w:numFmt w:val="lowerRoman"/>
      <w:lvlText w:val="%1."/>
      <w:lvlJc w:val="righ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48" w15:restartNumberingAfterBreak="0">
    <w:nsid w:val="24A93114"/>
    <w:multiLevelType w:val="hybridMultilevel"/>
    <w:tmpl w:val="F67A488C"/>
    <w:lvl w:ilvl="0" w:tplc="AF8033CA">
      <w:start w:val="1"/>
      <w:numFmt w:val="lowerLetter"/>
      <w:lvlText w:val="(%1)"/>
      <w:legacy w:legacy="1" w:legacySpace="120" w:legacyIndent="720"/>
      <w:lvlJc w:val="left"/>
      <w:pPr>
        <w:ind w:left="1267" w:hanging="720"/>
      </w:p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49" w15:restartNumberingAfterBreak="0">
    <w:nsid w:val="24ED5537"/>
    <w:multiLevelType w:val="hybridMultilevel"/>
    <w:tmpl w:val="ABC659EA"/>
    <w:lvl w:ilvl="0" w:tplc="0409001B">
      <w:start w:val="1"/>
      <w:numFmt w:val="lowerRoman"/>
      <w:lvlText w:val="%1."/>
      <w:lvlJc w:val="righ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50" w15:restartNumberingAfterBreak="0">
    <w:nsid w:val="25BC4D0B"/>
    <w:multiLevelType w:val="hybridMultilevel"/>
    <w:tmpl w:val="A664CCF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51" w15:restartNumberingAfterBreak="0">
    <w:nsid w:val="276B5FA1"/>
    <w:multiLevelType w:val="hybridMultilevel"/>
    <w:tmpl w:val="8B9C5BBC"/>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52" w15:restartNumberingAfterBreak="0">
    <w:nsid w:val="27AB0D95"/>
    <w:multiLevelType w:val="hybridMultilevel"/>
    <w:tmpl w:val="9E7EF3E4"/>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53" w15:restartNumberingAfterBreak="0">
    <w:nsid w:val="289479D9"/>
    <w:multiLevelType w:val="hybridMultilevel"/>
    <w:tmpl w:val="3A9A9476"/>
    <w:lvl w:ilvl="0" w:tplc="E8BC149E">
      <w:start w:val="1"/>
      <w:numFmt w:val="lowerLetter"/>
      <w:lvlText w:val="(%1)"/>
      <w:lvlJc w:val="left"/>
      <w:pPr>
        <w:tabs>
          <w:tab w:val="num" w:pos="1080"/>
        </w:tabs>
        <w:ind w:left="1080" w:hanging="540"/>
      </w:pPr>
      <w:rPr>
        <w:rFonts w:hint="default"/>
      </w:rPr>
    </w:lvl>
    <w:lvl w:ilvl="1" w:tplc="DE889D12">
      <w:start w:val="27"/>
      <w:numFmt w:val="decimal"/>
      <w:lvlText w:val="%2."/>
      <w:lvlJc w:val="left"/>
      <w:pPr>
        <w:tabs>
          <w:tab w:val="num" w:pos="1620"/>
        </w:tabs>
        <w:ind w:left="1620" w:hanging="360"/>
      </w:pPr>
      <w:rPr>
        <w:rFonts w:hint="default"/>
      </w:rPr>
    </w:lvl>
    <w:lvl w:ilvl="2" w:tplc="0409001B" w:tentative="1">
      <w:start w:val="1"/>
      <w:numFmt w:val="lowerRoman"/>
      <w:lvlText w:val="%3."/>
      <w:lvlJc w:val="right"/>
      <w:pPr>
        <w:tabs>
          <w:tab w:val="num" w:pos="2340"/>
        </w:tabs>
        <w:ind w:left="2340" w:hanging="180"/>
      </w:pPr>
    </w:lvl>
    <w:lvl w:ilvl="3" w:tplc="0409000F" w:tentative="1">
      <w:start w:val="1"/>
      <w:numFmt w:val="decimal"/>
      <w:lvlText w:val="%4."/>
      <w:lvlJc w:val="left"/>
      <w:pPr>
        <w:tabs>
          <w:tab w:val="num" w:pos="3060"/>
        </w:tabs>
        <w:ind w:left="3060" w:hanging="360"/>
      </w:pPr>
    </w:lvl>
    <w:lvl w:ilvl="4" w:tplc="04090019" w:tentative="1">
      <w:start w:val="1"/>
      <w:numFmt w:val="lowerLetter"/>
      <w:lvlText w:val="%5."/>
      <w:lvlJc w:val="left"/>
      <w:pPr>
        <w:tabs>
          <w:tab w:val="num" w:pos="3780"/>
        </w:tabs>
        <w:ind w:left="3780" w:hanging="360"/>
      </w:pPr>
    </w:lvl>
    <w:lvl w:ilvl="5" w:tplc="0409001B" w:tentative="1">
      <w:start w:val="1"/>
      <w:numFmt w:val="lowerRoman"/>
      <w:lvlText w:val="%6."/>
      <w:lvlJc w:val="right"/>
      <w:pPr>
        <w:tabs>
          <w:tab w:val="num" w:pos="4500"/>
        </w:tabs>
        <w:ind w:left="4500" w:hanging="180"/>
      </w:pPr>
    </w:lvl>
    <w:lvl w:ilvl="6" w:tplc="0409000F" w:tentative="1">
      <w:start w:val="1"/>
      <w:numFmt w:val="decimal"/>
      <w:lvlText w:val="%7."/>
      <w:lvlJc w:val="left"/>
      <w:pPr>
        <w:tabs>
          <w:tab w:val="num" w:pos="5220"/>
        </w:tabs>
        <w:ind w:left="5220" w:hanging="360"/>
      </w:pPr>
    </w:lvl>
    <w:lvl w:ilvl="7" w:tplc="04090019" w:tentative="1">
      <w:start w:val="1"/>
      <w:numFmt w:val="lowerLetter"/>
      <w:lvlText w:val="%8."/>
      <w:lvlJc w:val="left"/>
      <w:pPr>
        <w:tabs>
          <w:tab w:val="num" w:pos="5940"/>
        </w:tabs>
        <w:ind w:left="5940" w:hanging="360"/>
      </w:pPr>
    </w:lvl>
    <w:lvl w:ilvl="8" w:tplc="0409001B" w:tentative="1">
      <w:start w:val="1"/>
      <w:numFmt w:val="lowerRoman"/>
      <w:lvlText w:val="%9."/>
      <w:lvlJc w:val="right"/>
      <w:pPr>
        <w:tabs>
          <w:tab w:val="num" w:pos="6660"/>
        </w:tabs>
        <w:ind w:left="6660" w:hanging="180"/>
      </w:pPr>
    </w:lvl>
  </w:abstractNum>
  <w:abstractNum w:abstractNumId="54" w15:restartNumberingAfterBreak="0">
    <w:nsid w:val="292773AC"/>
    <w:multiLevelType w:val="hybridMultilevel"/>
    <w:tmpl w:val="1DE2B966"/>
    <w:lvl w:ilvl="0" w:tplc="2578EBA8">
      <w:start w:val="1"/>
      <w:numFmt w:val="lowerLetter"/>
      <w:lvlText w:val="(%1)"/>
      <w:lvlJc w:val="left"/>
      <w:pPr>
        <w:ind w:left="720" w:hanging="360"/>
      </w:pPr>
      <w:rPr>
        <w:rFonts w:hint="default"/>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5" w15:restartNumberingAfterBreak="0">
    <w:nsid w:val="2D2C2485"/>
    <w:multiLevelType w:val="hybridMultilevel"/>
    <w:tmpl w:val="6C8E21AC"/>
    <w:lvl w:ilvl="0" w:tplc="EF728D6C">
      <w:start w:val="1"/>
      <w:numFmt w:val="lowerRoman"/>
      <w:lvlText w:val="(%1)"/>
      <w:lvlJc w:val="left"/>
      <w:pPr>
        <w:ind w:left="1920" w:hanging="360"/>
      </w:pPr>
      <w:rPr>
        <w:rFonts w:hint="default"/>
      </w:rPr>
    </w:lvl>
    <w:lvl w:ilvl="1" w:tplc="04090019">
      <w:start w:val="1"/>
      <w:numFmt w:val="lowerLetter"/>
      <w:lvlText w:val="%2."/>
      <w:lvlJc w:val="left"/>
      <w:pPr>
        <w:ind w:left="2640" w:hanging="360"/>
      </w:pPr>
    </w:lvl>
    <w:lvl w:ilvl="2" w:tplc="0409001B" w:tentative="1">
      <w:start w:val="1"/>
      <w:numFmt w:val="lowerRoman"/>
      <w:lvlText w:val="%3."/>
      <w:lvlJc w:val="right"/>
      <w:pPr>
        <w:ind w:left="3360" w:hanging="180"/>
      </w:pPr>
    </w:lvl>
    <w:lvl w:ilvl="3" w:tplc="0409000F" w:tentative="1">
      <w:start w:val="1"/>
      <w:numFmt w:val="decimal"/>
      <w:lvlText w:val="%4."/>
      <w:lvlJc w:val="left"/>
      <w:pPr>
        <w:ind w:left="4080" w:hanging="360"/>
      </w:pPr>
    </w:lvl>
    <w:lvl w:ilvl="4" w:tplc="04090019" w:tentative="1">
      <w:start w:val="1"/>
      <w:numFmt w:val="lowerLetter"/>
      <w:lvlText w:val="%5."/>
      <w:lvlJc w:val="left"/>
      <w:pPr>
        <w:ind w:left="4800" w:hanging="360"/>
      </w:pPr>
    </w:lvl>
    <w:lvl w:ilvl="5" w:tplc="0409001B" w:tentative="1">
      <w:start w:val="1"/>
      <w:numFmt w:val="lowerRoman"/>
      <w:lvlText w:val="%6."/>
      <w:lvlJc w:val="right"/>
      <w:pPr>
        <w:ind w:left="5520" w:hanging="180"/>
      </w:pPr>
    </w:lvl>
    <w:lvl w:ilvl="6" w:tplc="0409000F" w:tentative="1">
      <w:start w:val="1"/>
      <w:numFmt w:val="decimal"/>
      <w:lvlText w:val="%7."/>
      <w:lvlJc w:val="left"/>
      <w:pPr>
        <w:ind w:left="6240" w:hanging="360"/>
      </w:pPr>
    </w:lvl>
    <w:lvl w:ilvl="7" w:tplc="04090019" w:tentative="1">
      <w:start w:val="1"/>
      <w:numFmt w:val="lowerLetter"/>
      <w:lvlText w:val="%8."/>
      <w:lvlJc w:val="left"/>
      <w:pPr>
        <w:ind w:left="6960" w:hanging="360"/>
      </w:pPr>
    </w:lvl>
    <w:lvl w:ilvl="8" w:tplc="0409001B" w:tentative="1">
      <w:start w:val="1"/>
      <w:numFmt w:val="lowerRoman"/>
      <w:lvlText w:val="%9."/>
      <w:lvlJc w:val="right"/>
      <w:pPr>
        <w:ind w:left="7680" w:hanging="180"/>
      </w:pPr>
    </w:lvl>
  </w:abstractNum>
  <w:abstractNum w:abstractNumId="56" w15:restartNumberingAfterBreak="0">
    <w:nsid w:val="2D717487"/>
    <w:multiLevelType w:val="hybridMultilevel"/>
    <w:tmpl w:val="1DE2B966"/>
    <w:lvl w:ilvl="0" w:tplc="2578EBA8">
      <w:start w:val="1"/>
      <w:numFmt w:val="lowerLetter"/>
      <w:lvlText w:val="(%1)"/>
      <w:lvlJc w:val="left"/>
      <w:pPr>
        <w:ind w:left="720" w:hanging="360"/>
      </w:pPr>
      <w:rPr>
        <w:rFonts w:hint="default"/>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7" w15:restartNumberingAfterBreak="0">
    <w:nsid w:val="2DA3711F"/>
    <w:multiLevelType w:val="hybridMultilevel"/>
    <w:tmpl w:val="CEA426A0"/>
    <w:lvl w:ilvl="0" w:tplc="365CDF56">
      <w:start w:val="1"/>
      <w:numFmt w:val="decimal"/>
      <w:lvlText w:val="%1."/>
      <w:lvlJc w:val="left"/>
      <w:pPr>
        <w:ind w:left="360" w:hanging="360"/>
      </w:pPr>
      <w:rPr>
        <w:i w:val="0"/>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8" w15:restartNumberingAfterBreak="0">
    <w:nsid w:val="2DB06F5F"/>
    <w:multiLevelType w:val="multilevel"/>
    <w:tmpl w:val="995E3F44"/>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59" w15:restartNumberingAfterBreak="0">
    <w:nsid w:val="2F2977A7"/>
    <w:multiLevelType w:val="multilevel"/>
    <w:tmpl w:val="FD380040"/>
    <w:lvl w:ilvl="0">
      <w:start w:val="1"/>
      <w:numFmt w:val="decimal"/>
      <w:lvlText w:val="%1."/>
      <w:lvlJc w:val="left"/>
      <w:pPr>
        <w:ind w:left="720" w:hanging="360"/>
      </w:pPr>
      <w:rPr>
        <w:rFonts w:hint="default"/>
      </w:rPr>
    </w:lvl>
    <w:lvl w:ilvl="1">
      <w:start w:val="1"/>
      <w:numFmt w:val="decimal"/>
      <w:lvlText w:val="%1.%2"/>
      <w:lvlJc w:val="left"/>
      <w:pPr>
        <w:ind w:left="720" w:hanging="360"/>
      </w:p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60" w15:restartNumberingAfterBreak="0">
    <w:nsid w:val="318A2ABC"/>
    <w:multiLevelType w:val="hybridMultilevel"/>
    <w:tmpl w:val="1DE2B966"/>
    <w:lvl w:ilvl="0" w:tplc="2578EBA8">
      <w:start w:val="1"/>
      <w:numFmt w:val="lowerLetter"/>
      <w:lvlText w:val="(%1)"/>
      <w:lvlJc w:val="left"/>
      <w:pPr>
        <w:ind w:left="720" w:hanging="360"/>
      </w:pPr>
      <w:rPr>
        <w:rFonts w:hint="default"/>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1" w15:restartNumberingAfterBreak="0">
    <w:nsid w:val="335462D5"/>
    <w:multiLevelType w:val="hybridMultilevel"/>
    <w:tmpl w:val="8B9C5BBC"/>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62" w15:restartNumberingAfterBreak="0">
    <w:nsid w:val="33707AC5"/>
    <w:multiLevelType w:val="hybridMultilevel"/>
    <w:tmpl w:val="3B8CF162"/>
    <w:lvl w:ilvl="0" w:tplc="78000452">
      <w:start w:val="1"/>
      <w:numFmt w:val="lowerLetter"/>
      <w:lvlText w:val="(%1)"/>
      <w:lvlJc w:val="left"/>
      <w:pPr>
        <w:ind w:left="1080" w:hanging="360"/>
      </w:pPr>
      <w:rPr>
        <w:rFonts w:hint="default"/>
        <w:b w:val="0"/>
        <w:i w:val="0"/>
      </w:rPr>
    </w:lvl>
    <w:lvl w:ilvl="1" w:tplc="04090019">
      <w:start w:val="1"/>
      <w:numFmt w:val="lowerLetter"/>
      <w:lvlText w:val="%2."/>
      <w:lvlJc w:val="left"/>
      <w:pPr>
        <w:ind w:left="1800" w:hanging="360"/>
      </w:pPr>
    </w:lvl>
    <w:lvl w:ilvl="2" w:tplc="0409001B">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63" w15:restartNumberingAfterBreak="0">
    <w:nsid w:val="338108CB"/>
    <w:multiLevelType w:val="hybridMultilevel"/>
    <w:tmpl w:val="CA70E9FC"/>
    <w:lvl w:ilvl="0" w:tplc="0409001B">
      <w:start w:val="1"/>
      <w:numFmt w:val="lowerRoman"/>
      <w:lvlText w:val="%1."/>
      <w:lvlJc w:val="right"/>
      <w:pPr>
        <w:ind w:left="2160" w:hanging="360"/>
      </w:pPr>
      <w:rPr>
        <w:b w:val="0"/>
        <w:lang w:val="en-AU"/>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64" w15:restartNumberingAfterBreak="0">
    <w:nsid w:val="343D49AE"/>
    <w:multiLevelType w:val="hybridMultilevel"/>
    <w:tmpl w:val="CB5AF77C"/>
    <w:lvl w:ilvl="0" w:tplc="AF8033CA">
      <w:start w:val="1"/>
      <w:numFmt w:val="lowerLetter"/>
      <w:lvlText w:val="(%1)"/>
      <w:legacy w:legacy="1" w:legacySpace="120" w:legacyIndent="720"/>
      <w:lvlJc w:val="left"/>
      <w:pPr>
        <w:ind w:left="1267" w:hanging="72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65" w15:restartNumberingAfterBreak="0">
    <w:nsid w:val="344E4CE0"/>
    <w:multiLevelType w:val="hybridMultilevel"/>
    <w:tmpl w:val="23BEA152"/>
    <w:lvl w:ilvl="0" w:tplc="97CAB3E0">
      <w:start w:val="1"/>
      <w:numFmt w:val="lowerRoman"/>
      <w:lvlText w:val="(%1)"/>
      <w:lvlJc w:val="left"/>
      <w:pPr>
        <w:ind w:left="1800" w:hanging="72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66" w15:restartNumberingAfterBreak="0">
    <w:nsid w:val="36035B52"/>
    <w:multiLevelType w:val="hybridMultilevel"/>
    <w:tmpl w:val="F32EF3DA"/>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67" w15:restartNumberingAfterBreak="0">
    <w:nsid w:val="3636707D"/>
    <w:multiLevelType w:val="hybridMultilevel"/>
    <w:tmpl w:val="ABC659EA"/>
    <w:lvl w:ilvl="0" w:tplc="0409001B">
      <w:start w:val="1"/>
      <w:numFmt w:val="lowerRoman"/>
      <w:lvlText w:val="%1."/>
      <w:lvlJc w:val="righ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68" w15:restartNumberingAfterBreak="0">
    <w:nsid w:val="36D13E53"/>
    <w:multiLevelType w:val="hybridMultilevel"/>
    <w:tmpl w:val="8A6CCF6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9" w15:restartNumberingAfterBreak="0">
    <w:nsid w:val="372A14C9"/>
    <w:multiLevelType w:val="hybridMultilevel"/>
    <w:tmpl w:val="4A4EFFF8"/>
    <w:lvl w:ilvl="0" w:tplc="5EE4BABC">
      <w:start w:val="1"/>
      <w:numFmt w:val="bullet"/>
      <w:pStyle w:val="Bulletdash4thlevel"/>
      <w:lvlText w:val="-"/>
      <w:lvlJc w:val="left"/>
      <w:pPr>
        <w:ind w:left="1800" w:hanging="360"/>
      </w:pPr>
      <w:rPr>
        <w:rFonts w:ascii="Calibri" w:eastAsiaTheme="minorHAnsi" w:hAnsi="Calibri" w:cstheme="minorBidi"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70" w15:restartNumberingAfterBreak="0">
    <w:nsid w:val="37A870E7"/>
    <w:multiLevelType w:val="multilevel"/>
    <w:tmpl w:val="2AB259C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1" w15:restartNumberingAfterBreak="0">
    <w:nsid w:val="37C65EC3"/>
    <w:multiLevelType w:val="hybridMultilevel"/>
    <w:tmpl w:val="62FCFB6A"/>
    <w:lvl w:ilvl="0" w:tplc="6D94245A">
      <w:start w:val="1"/>
      <w:numFmt w:val="lowerRoman"/>
      <w:lvlText w:val="(%1)"/>
      <w:lvlJc w:val="right"/>
      <w:pPr>
        <w:ind w:left="1599" w:hanging="360"/>
      </w:pPr>
      <w:rPr>
        <w:rFonts w:hint="default"/>
      </w:rPr>
    </w:lvl>
    <w:lvl w:ilvl="1" w:tplc="04090019" w:tentative="1">
      <w:start w:val="1"/>
      <w:numFmt w:val="lowerLetter"/>
      <w:lvlText w:val="%2."/>
      <w:lvlJc w:val="left"/>
      <w:pPr>
        <w:ind w:left="2319" w:hanging="360"/>
      </w:pPr>
    </w:lvl>
    <w:lvl w:ilvl="2" w:tplc="0409001B" w:tentative="1">
      <w:start w:val="1"/>
      <w:numFmt w:val="lowerRoman"/>
      <w:lvlText w:val="%3."/>
      <w:lvlJc w:val="right"/>
      <w:pPr>
        <w:ind w:left="3039" w:hanging="180"/>
      </w:pPr>
    </w:lvl>
    <w:lvl w:ilvl="3" w:tplc="0409000F" w:tentative="1">
      <w:start w:val="1"/>
      <w:numFmt w:val="decimal"/>
      <w:lvlText w:val="%4."/>
      <w:lvlJc w:val="left"/>
      <w:pPr>
        <w:ind w:left="3759" w:hanging="360"/>
      </w:pPr>
    </w:lvl>
    <w:lvl w:ilvl="4" w:tplc="04090019" w:tentative="1">
      <w:start w:val="1"/>
      <w:numFmt w:val="lowerLetter"/>
      <w:lvlText w:val="%5."/>
      <w:lvlJc w:val="left"/>
      <w:pPr>
        <w:ind w:left="4479" w:hanging="360"/>
      </w:pPr>
    </w:lvl>
    <w:lvl w:ilvl="5" w:tplc="0409001B" w:tentative="1">
      <w:start w:val="1"/>
      <w:numFmt w:val="lowerRoman"/>
      <w:lvlText w:val="%6."/>
      <w:lvlJc w:val="right"/>
      <w:pPr>
        <w:ind w:left="5199" w:hanging="180"/>
      </w:pPr>
    </w:lvl>
    <w:lvl w:ilvl="6" w:tplc="0409000F" w:tentative="1">
      <w:start w:val="1"/>
      <w:numFmt w:val="decimal"/>
      <w:lvlText w:val="%7."/>
      <w:lvlJc w:val="left"/>
      <w:pPr>
        <w:ind w:left="5919" w:hanging="360"/>
      </w:pPr>
    </w:lvl>
    <w:lvl w:ilvl="7" w:tplc="04090019" w:tentative="1">
      <w:start w:val="1"/>
      <w:numFmt w:val="lowerLetter"/>
      <w:lvlText w:val="%8."/>
      <w:lvlJc w:val="left"/>
      <w:pPr>
        <w:ind w:left="6639" w:hanging="360"/>
      </w:pPr>
    </w:lvl>
    <w:lvl w:ilvl="8" w:tplc="0409001B" w:tentative="1">
      <w:start w:val="1"/>
      <w:numFmt w:val="lowerRoman"/>
      <w:lvlText w:val="%9."/>
      <w:lvlJc w:val="right"/>
      <w:pPr>
        <w:ind w:left="7359" w:hanging="180"/>
      </w:pPr>
    </w:lvl>
  </w:abstractNum>
  <w:abstractNum w:abstractNumId="72" w15:restartNumberingAfterBreak="0">
    <w:nsid w:val="388346FE"/>
    <w:multiLevelType w:val="hybridMultilevel"/>
    <w:tmpl w:val="8B9C5BBC"/>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73" w15:restartNumberingAfterBreak="0">
    <w:nsid w:val="3904024B"/>
    <w:multiLevelType w:val="hybridMultilevel"/>
    <w:tmpl w:val="1DE2B966"/>
    <w:lvl w:ilvl="0" w:tplc="2578EBA8">
      <w:start w:val="1"/>
      <w:numFmt w:val="lowerLetter"/>
      <w:lvlText w:val="(%1)"/>
      <w:lvlJc w:val="left"/>
      <w:pPr>
        <w:ind w:left="720" w:hanging="360"/>
      </w:pPr>
      <w:rPr>
        <w:rFonts w:hint="default"/>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4" w15:restartNumberingAfterBreak="0">
    <w:nsid w:val="398B4A67"/>
    <w:multiLevelType w:val="hybridMultilevel"/>
    <w:tmpl w:val="8B9C5BBC"/>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75" w15:restartNumberingAfterBreak="0">
    <w:nsid w:val="39E83CB2"/>
    <w:multiLevelType w:val="hybridMultilevel"/>
    <w:tmpl w:val="5A0CF8B2"/>
    <w:lvl w:ilvl="0" w:tplc="2578EBA8">
      <w:start w:val="1"/>
      <w:numFmt w:val="lowerLetter"/>
      <w:lvlText w:val="(%1)"/>
      <w:lvlJc w:val="left"/>
      <w:pPr>
        <w:ind w:left="1260" w:hanging="360"/>
      </w:pPr>
      <w:rPr>
        <w:rFonts w:hint="default"/>
        <w:i w:val="0"/>
      </w:rPr>
    </w:lvl>
    <w:lvl w:ilvl="1" w:tplc="04090019" w:tentative="1">
      <w:start w:val="1"/>
      <w:numFmt w:val="lowerLetter"/>
      <w:lvlText w:val="%2."/>
      <w:lvlJc w:val="left"/>
      <w:pPr>
        <w:ind w:left="1980" w:hanging="360"/>
      </w:pPr>
    </w:lvl>
    <w:lvl w:ilvl="2" w:tplc="0409001B" w:tentative="1">
      <w:start w:val="1"/>
      <w:numFmt w:val="lowerRoman"/>
      <w:lvlText w:val="%3."/>
      <w:lvlJc w:val="right"/>
      <w:pPr>
        <w:ind w:left="2700" w:hanging="180"/>
      </w:pPr>
    </w:lvl>
    <w:lvl w:ilvl="3" w:tplc="0409000F" w:tentative="1">
      <w:start w:val="1"/>
      <w:numFmt w:val="decimal"/>
      <w:lvlText w:val="%4."/>
      <w:lvlJc w:val="left"/>
      <w:pPr>
        <w:ind w:left="3420" w:hanging="360"/>
      </w:pPr>
    </w:lvl>
    <w:lvl w:ilvl="4" w:tplc="04090019" w:tentative="1">
      <w:start w:val="1"/>
      <w:numFmt w:val="lowerLetter"/>
      <w:lvlText w:val="%5."/>
      <w:lvlJc w:val="left"/>
      <w:pPr>
        <w:ind w:left="4140" w:hanging="360"/>
      </w:pPr>
    </w:lvl>
    <w:lvl w:ilvl="5" w:tplc="0409001B" w:tentative="1">
      <w:start w:val="1"/>
      <w:numFmt w:val="lowerRoman"/>
      <w:lvlText w:val="%6."/>
      <w:lvlJc w:val="right"/>
      <w:pPr>
        <w:ind w:left="4860" w:hanging="180"/>
      </w:pPr>
    </w:lvl>
    <w:lvl w:ilvl="6" w:tplc="0409000F" w:tentative="1">
      <w:start w:val="1"/>
      <w:numFmt w:val="decimal"/>
      <w:lvlText w:val="%7."/>
      <w:lvlJc w:val="left"/>
      <w:pPr>
        <w:ind w:left="5580" w:hanging="360"/>
      </w:pPr>
    </w:lvl>
    <w:lvl w:ilvl="7" w:tplc="04090019" w:tentative="1">
      <w:start w:val="1"/>
      <w:numFmt w:val="lowerLetter"/>
      <w:lvlText w:val="%8."/>
      <w:lvlJc w:val="left"/>
      <w:pPr>
        <w:ind w:left="6300" w:hanging="360"/>
      </w:pPr>
    </w:lvl>
    <w:lvl w:ilvl="8" w:tplc="0409001B" w:tentative="1">
      <w:start w:val="1"/>
      <w:numFmt w:val="lowerRoman"/>
      <w:lvlText w:val="%9."/>
      <w:lvlJc w:val="right"/>
      <w:pPr>
        <w:ind w:left="7020" w:hanging="180"/>
      </w:pPr>
    </w:lvl>
  </w:abstractNum>
  <w:abstractNum w:abstractNumId="76" w15:restartNumberingAfterBreak="0">
    <w:nsid w:val="3A14443A"/>
    <w:multiLevelType w:val="multilevel"/>
    <w:tmpl w:val="46E8A81E"/>
    <w:lvl w:ilvl="0">
      <w:start w:val="1"/>
      <w:numFmt w:val="decimal"/>
      <w:isLgl/>
      <w:lvlText w:val="%1."/>
      <w:lvlJc w:val="left"/>
      <w:pPr>
        <w:tabs>
          <w:tab w:val="num" w:pos="432"/>
        </w:tabs>
        <w:ind w:left="432" w:hanging="432"/>
      </w:pPr>
      <w:rPr>
        <w:rFonts w:hint="default"/>
        <w:b/>
        <w:i w:val="0"/>
        <w:color w:val="auto"/>
        <w:sz w:val="24"/>
        <w:szCs w:val="24"/>
      </w:rPr>
    </w:lvl>
    <w:lvl w:ilvl="1">
      <w:start w:val="1"/>
      <w:numFmt w:val="lowerLetter"/>
      <w:lvlText w:val="(%2)"/>
      <w:lvlJc w:val="left"/>
      <w:pPr>
        <w:tabs>
          <w:tab w:val="num" w:pos="1213"/>
        </w:tabs>
        <w:ind w:left="1213" w:hanging="504"/>
      </w:pPr>
      <w:rPr>
        <w:rFonts w:hint="default"/>
        <w:b w:val="0"/>
        <w:i w:val="0"/>
        <w:color w:val="auto"/>
        <w:sz w:val="24"/>
        <w:szCs w:val="24"/>
      </w:rPr>
    </w:lvl>
    <w:lvl w:ilvl="2">
      <w:start w:val="1"/>
      <w:numFmt w:val="lowerLetter"/>
      <w:lvlText w:val="(%3)"/>
      <w:lvlJc w:val="left"/>
      <w:pPr>
        <w:tabs>
          <w:tab w:val="num" w:pos="864"/>
        </w:tabs>
        <w:ind w:left="864" w:hanging="360"/>
      </w:pPr>
      <w:rPr>
        <w:rFonts w:hint="default"/>
        <w:b w:val="0"/>
        <w:i w:val="0"/>
        <w:sz w:val="24"/>
        <w:szCs w:val="24"/>
      </w:rPr>
    </w:lvl>
    <w:lvl w:ilvl="3">
      <w:start w:val="1"/>
      <w:numFmt w:val="lowerRoman"/>
      <w:lvlText w:val="(%4)"/>
      <w:lvlJc w:val="left"/>
      <w:pPr>
        <w:tabs>
          <w:tab w:val="num" w:pos="1512"/>
        </w:tabs>
        <w:ind w:left="1512" w:hanging="648"/>
      </w:pPr>
      <w:rPr>
        <w:rFonts w:ascii="Arial" w:hAnsi="Arial" w:hint="default"/>
        <w:b w:val="0"/>
        <w:i w:val="0"/>
        <w:sz w:val="20"/>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77" w15:restartNumberingAfterBreak="0">
    <w:nsid w:val="3DD0283B"/>
    <w:multiLevelType w:val="hybridMultilevel"/>
    <w:tmpl w:val="23BEA152"/>
    <w:lvl w:ilvl="0" w:tplc="97CAB3E0">
      <w:start w:val="1"/>
      <w:numFmt w:val="lowerRoman"/>
      <w:lvlText w:val="(%1)"/>
      <w:lvlJc w:val="left"/>
      <w:pPr>
        <w:ind w:left="1800" w:hanging="72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78" w15:restartNumberingAfterBreak="0">
    <w:nsid w:val="3ED10A5F"/>
    <w:multiLevelType w:val="multilevel"/>
    <w:tmpl w:val="6B504988"/>
    <w:lvl w:ilvl="0">
      <w:start w:val="1"/>
      <w:numFmt w:val="decimal"/>
      <w:pStyle w:val="Header1-Clauses"/>
      <w:isLgl/>
      <w:lvlText w:val="%1."/>
      <w:lvlJc w:val="left"/>
      <w:pPr>
        <w:tabs>
          <w:tab w:val="num" w:pos="432"/>
        </w:tabs>
        <w:ind w:left="432" w:hanging="432"/>
      </w:pPr>
      <w:rPr>
        <w:rFonts w:ascii="Arial" w:hAnsi="Arial" w:hint="default"/>
        <w:b/>
        <w:i w:val="0"/>
        <w:sz w:val="20"/>
      </w:rPr>
    </w:lvl>
    <w:lvl w:ilvl="1">
      <w:start w:val="1"/>
      <w:numFmt w:val="decimal"/>
      <w:lvlText w:val="%1.%2"/>
      <w:lvlJc w:val="left"/>
      <w:pPr>
        <w:tabs>
          <w:tab w:val="num" w:pos="504"/>
        </w:tabs>
        <w:ind w:left="504" w:hanging="504"/>
      </w:pPr>
      <w:rPr>
        <w:rFonts w:ascii="Arial" w:hAnsi="Arial" w:hint="default"/>
        <w:b w:val="0"/>
        <w:i w:val="0"/>
        <w:sz w:val="20"/>
      </w:rPr>
    </w:lvl>
    <w:lvl w:ilvl="2">
      <w:start w:val="1"/>
      <w:numFmt w:val="lowerLetter"/>
      <w:lvlText w:val="(%3)"/>
      <w:lvlJc w:val="left"/>
      <w:pPr>
        <w:tabs>
          <w:tab w:val="num" w:pos="864"/>
        </w:tabs>
        <w:ind w:left="864" w:hanging="360"/>
      </w:pPr>
      <w:rPr>
        <w:rFonts w:ascii="Times New Roman" w:hAnsi="Times New Roman" w:hint="default"/>
        <w:b w:val="0"/>
        <w:i w:val="0"/>
        <w:sz w:val="24"/>
      </w:rPr>
    </w:lvl>
    <w:lvl w:ilvl="3">
      <w:start w:val="1"/>
      <w:numFmt w:val="lowerRoman"/>
      <w:lvlText w:val="(%4)"/>
      <w:lvlJc w:val="left"/>
      <w:pPr>
        <w:tabs>
          <w:tab w:val="num" w:pos="1512"/>
        </w:tabs>
        <w:ind w:left="1512" w:hanging="648"/>
      </w:pPr>
      <w:rPr>
        <w:rFonts w:ascii="Arial" w:hAnsi="Arial" w:hint="default"/>
        <w:b w:val="0"/>
        <w:i w:val="0"/>
        <w:sz w:val="20"/>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79" w15:restartNumberingAfterBreak="0">
    <w:nsid w:val="3F0C7969"/>
    <w:multiLevelType w:val="hybridMultilevel"/>
    <w:tmpl w:val="D56878AA"/>
    <w:lvl w:ilvl="0" w:tplc="AD24B1EC">
      <w:start w:val="1"/>
      <w:numFmt w:val="lowerLetter"/>
      <w:pStyle w:val="Bulletabc"/>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0" w15:restartNumberingAfterBreak="0">
    <w:nsid w:val="400D6480"/>
    <w:multiLevelType w:val="hybridMultilevel"/>
    <w:tmpl w:val="8B9C5BBC"/>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81" w15:restartNumberingAfterBreak="0">
    <w:nsid w:val="40110898"/>
    <w:multiLevelType w:val="hybridMultilevel"/>
    <w:tmpl w:val="8B9C5BBC"/>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82" w15:restartNumberingAfterBreak="0">
    <w:nsid w:val="413C5F8F"/>
    <w:multiLevelType w:val="hybridMultilevel"/>
    <w:tmpl w:val="58620C9E"/>
    <w:lvl w:ilvl="0" w:tplc="2578EBA8">
      <w:start w:val="1"/>
      <w:numFmt w:val="lowerLetter"/>
      <w:lvlText w:val="(%1)"/>
      <w:lvlJc w:val="left"/>
      <w:pPr>
        <w:ind w:left="1440" w:hanging="360"/>
      </w:pPr>
      <w:rPr>
        <w:rFonts w:hint="default"/>
        <w:i w:val="0"/>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83" w15:restartNumberingAfterBreak="0">
    <w:nsid w:val="41DD70BF"/>
    <w:multiLevelType w:val="multilevel"/>
    <w:tmpl w:val="FB3830D8"/>
    <w:lvl w:ilvl="0">
      <w:start w:val="1"/>
      <w:numFmt w:val="lowerLetter"/>
      <w:lvlText w:val="%1)"/>
      <w:lvlJc w:val="left"/>
      <w:pPr>
        <w:tabs>
          <w:tab w:val="num" w:pos="1440"/>
        </w:tabs>
        <w:ind w:left="1440" w:hanging="720"/>
      </w:pPr>
      <w:rPr>
        <w:rFonts w:hint="default"/>
      </w:rPr>
    </w:lvl>
    <w:lvl w:ilvl="1">
      <w:start w:val="1"/>
      <w:numFmt w:val="upperLetter"/>
      <w:lvlText w:val="%2."/>
      <w:lvlJc w:val="left"/>
      <w:pPr>
        <w:tabs>
          <w:tab w:val="num" w:pos="1152"/>
        </w:tabs>
        <w:ind w:left="1152" w:hanging="576"/>
      </w:pPr>
    </w:lvl>
    <w:lvl w:ilvl="2">
      <w:start w:val="1"/>
      <w:numFmt w:val="decimal"/>
      <w:pStyle w:val="Outline3"/>
      <w:lvlText w:val="%3."/>
      <w:lvlJc w:val="left"/>
      <w:pPr>
        <w:tabs>
          <w:tab w:val="num" w:pos="1728"/>
        </w:tabs>
        <w:ind w:left="1728" w:hanging="432"/>
      </w:pPr>
    </w:lvl>
    <w:lvl w:ilvl="3">
      <w:start w:val="1"/>
      <w:numFmt w:val="lowerLetter"/>
      <w:lvlText w:val="%4)"/>
      <w:lvlJc w:val="left"/>
      <w:pPr>
        <w:tabs>
          <w:tab w:val="num" w:pos="2304"/>
        </w:tabs>
        <w:ind w:left="2304" w:hanging="576"/>
      </w:pPr>
    </w:lvl>
    <w:lvl w:ilvl="4">
      <w:start w:val="1"/>
      <w:numFmt w:val="decimal"/>
      <w:lvlText w:val="(%5)"/>
      <w:lvlJc w:val="left"/>
      <w:pPr>
        <w:tabs>
          <w:tab w:val="num" w:pos="3240"/>
        </w:tabs>
        <w:ind w:left="2880" w:firstLine="0"/>
      </w:pPr>
    </w:lvl>
    <w:lvl w:ilvl="5">
      <w:start w:val="1"/>
      <w:numFmt w:val="lowerLetter"/>
      <w:lvlText w:val="(%6)"/>
      <w:lvlJc w:val="left"/>
      <w:pPr>
        <w:tabs>
          <w:tab w:val="num" w:pos="3960"/>
        </w:tabs>
        <w:ind w:left="3600" w:firstLine="0"/>
      </w:pPr>
    </w:lvl>
    <w:lvl w:ilvl="6">
      <w:start w:val="1"/>
      <w:numFmt w:val="lowerRoman"/>
      <w:lvlText w:val="(%7)"/>
      <w:lvlJc w:val="left"/>
      <w:pPr>
        <w:tabs>
          <w:tab w:val="num" w:pos="4680"/>
        </w:tabs>
        <w:ind w:left="4320" w:firstLine="0"/>
      </w:pPr>
    </w:lvl>
    <w:lvl w:ilvl="7">
      <w:start w:val="1"/>
      <w:numFmt w:val="lowerLetter"/>
      <w:lvlText w:val="(%8)"/>
      <w:lvlJc w:val="left"/>
      <w:pPr>
        <w:tabs>
          <w:tab w:val="num" w:pos="5400"/>
        </w:tabs>
        <w:ind w:left="5040" w:firstLine="0"/>
      </w:pPr>
    </w:lvl>
    <w:lvl w:ilvl="8">
      <w:start w:val="1"/>
      <w:numFmt w:val="lowerRoman"/>
      <w:lvlText w:val="(%9)"/>
      <w:lvlJc w:val="left"/>
      <w:pPr>
        <w:tabs>
          <w:tab w:val="num" w:pos="6120"/>
        </w:tabs>
        <w:ind w:left="5760" w:firstLine="0"/>
      </w:pPr>
    </w:lvl>
  </w:abstractNum>
  <w:abstractNum w:abstractNumId="84" w15:restartNumberingAfterBreak="0">
    <w:nsid w:val="430728FF"/>
    <w:multiLevelType w:val="hybridMultilevel"/>
    <w:tmpl w:val="1DE2B966"/>
    <w:lvl w:ilvl="0" w:tplc="2578EBA8">
      <w:start w:val="1"/>
      <w:numFmt w:val="lowerLetter"/>
      <w:lvlText w:val="(%1)"/>
      <w:lvlJc w:val="left"/>
      <w:pPr>
        <w:ind w:left="720" w:hanging="360"/>
      </w:pPr>
      <w:rPr>
        <w:rFonts w:hint="default"/>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5" w15:restartNumberingAfterBreak="0">
    <w:nsid w:val="435D7B99"/>
    <w:multiLevelType w:val="multilevel"/>
    <w:tmpl w:val="53B2332E"/>
    <w:lvl w:ilvl="0">
      <w:start w:val="18"/>
      <w:numFmt w:val="decimal"/>
      <w:lvlText w:val="%1"/>
      <w:lvlJc w:val="left"/>
      <w:pPr>
        <w:tabs>
          <w:tab w:val="num" w:pos="600"/>
        </w:tabs>
        <w:ind w:left="600" w:hanging="600"/>
      </w:pPr>
      <w:rPr>
        <w:rFonts w:hint="default"/>
      </w:rPr>
    </w:lvl>
    <w:lvl w:ilvl="1">
      <w:start w:val="1"/>
      <w:numFmt w:val="decimal"/>
      <w:lvlText w:val="18.%2."/>
      <w:lvlJc w:val="left"/>
      <w:pPr>
        <w:tabs>
          <w:tab w:val="num" w:pos="600"/>
        </w:tabs>
        <w:ind w:left="600" w:hanging="600"/>
      </w:pPr>
      <w:rPr>
        <w:rFonts w:hint="default"/>
      </w:rPr>
    </w:lvl>
    <w:lvl w:ilvl="2">
      <w:start w:val="1"/>
      <w:numFmt w:val="lowerLetter"/>
      <w:lvlText w:val="(%3)"/>
      <w:lvlJc w:val="left"/>
      <w:pPr>
        <w:tabs>
          <w:tab w:val="num" w:pos="1152"/>
        </w:tabs>
        <w:ind w:left="1152" w:hanging="547"/>
      </w:pPr>
      <w:rPr>
        <w:rFonts w:hint="default"/>
      </w:rPr>
    </w:lvl>
    <w:lvl w:ilvl="3">
      <w:start w:val="1"/>
      <w:numFmt w:val="lowerRoman"/>
      <w:lvlText w:val="(%4)"/>
      <w:lvlJc w:val="left"/>
      <w:pPr>
        <w:tabs>
          <w:tab w:val="num" w:pos="1901"/>
        </w:tabs>
        <w:ind w:left="1512" w:hanging="331"/>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86" w15:restartNumberingAfterBreak="0">
    <w:nsid w:val="4483091D"/>
    <w:multiLevelType w:val="multilevel"/>
    <w:tmpl w:val="B0FADB9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87" w15:restartNumberingAfterBreak="0">
    <w:nsid w:val="448B3C33"/>
    <w:multiLevelType w:val="hybridMultilevel"/>
    <w:tmpl w:val="8B9C5BBC"/>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88" w15:restartNumberingAfterBreak="0">
    <w:nsid w:val="44A069E6"/>
    <w:multiLevelType w:val="hybridMultilevel"/>
    <w:tmpl w:val="90C8CEC0"/>
    <w:lvl w:ilvl="0" w:tplc="DD48B6F6">
      <w:start w:val="1"/>
      <w:numFmt w:val="decimal"/>
      <w:lvlText w:val="%1."/>
      <w:lvlJc w:val="left"/>
      <w:pPr>
        <w:ind w:left="720" w:hanging="360"/>
      </w:pPr>
      <w:rPr>
        <w:rFonts w:hint="default"/>
        <w:b/>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89" w15:restartNumberingAfterBreak="0">
    <w:nsid w:val="469A510E"/>
    <w:multiLevelType w:val="multilevel"/>
    <w:tmpl w:val="85BE6A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0" w15:restartNumberingAfterBreak="0">
    <w:nsid w:val="46AA34AB"/>
    <w:multiLevelType w:val="multilevel"/>
    <w:tmpl w:val="5384662A"/>
    <w:lvl w:ilvl="0">
      <w:start w:val="1"/>
      <w:numFmt w:val="decimal"/>
      <w:lvlText w:val="%1."/>
      <w:lvlJc w:val="left"/>
      <w:pPr>
        <w:tabs>
          <w:tab w:val="num" w:pos="540"/>
        </w:tabs>
        <w:ind w:left="540" w:hanging="540"/>
      </w:pPr>
      <w:rPr>
        <w:rFonts w:ascii="Times New Roman" w:eastAsia="Times New Roman" w:hAnsi="Times New Roman" w:cs="Times New Roman"/>
      </w:rPr>
    </w:lvl>
    <w:lvl w:ilvl="1">
      <w:start w:val="1"/>
      <w:numFmt w:val="decimal"/>
      <w:lvlText w:val="%1.%2"/>
      <w:lvlJc w:val="left"/>
      <w:pPr>
        <w:tabs>
          <w:tab w:val="num" w:pos="918"/>
        </w:tabs>
        <w:ind w:left="918" w:hanging="540"/>
      </w:pPr>
      <w:rPr>
        <w:rFonts w:hint="default"/>
        <w:i w:val="0"/>
      </w:rPr>
    </w:lvl>
    <w:lvl w:ilvl="2">
      <w:start w:val="1"/>
      <w:numFmt w:val="bullet"/>
      <w:lvlText w:val=""/>
      <w:lvlJc w:val="left"/>
      <w:pPr>
        <w:tabs>
          <w:tab w:val="num" w:pos="720"/>
        </w:tabs>
        <w:ind w:left="720" w:hanging="720"/>
      </w:pPr>
      <w:rPr>
        <w:rFonts w:ascii="Symbol" w:hAnsi="Symbol"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91" w15:restartNumberingAfterBreak="0">
    <w:nsid w:val="47D441DF"/>
    <w:multiLevelType w:val="multilevel"/>
    <w:tmpl w:val="D1C8973A"/>
    <w:lvl w:ilvl="0">
      <w:start w:val="2"/>
      <w:numFmt w:val="decimal"/>
      <w:lvlText w:val="%1"/>
      <w:lvlJc w:val="left"/>
      <w:pPr>
        <w:tabs>
          <w:tab w:val="num" w:pos="720"/>
        </w:tabs>
        <w:ind w:left="720" w:hanging="720"/>
      </w:pPr>
      <w:rPr>
        <w:rFonts w:hint="default"/>
      </w:rPr>
    </w:lvl>
    <w:lvl w:ilvl="1">
      <w:start w:val="2"/>
      <w:numFmt w:val="decimal"/>
      <w:pStyle w:val="Head12"/>
      <w:lvlText w:val="%1.%2"/>
      <w:lvlJc w:val="left"/>
      <w:pPr>
        <w:tabs>
          <w:tab w:val="num" w:pos="720"/>
        </w:tabs>
        <w:ind w:left="720" w:hanging="720"/>
      </w:pPr>
      <w:rPr>
        <w:rFonts w:hint="default"/>
      </w:rPr>
    </w:lvl>
    <w:lvl w:ilvl="2">
      <w:start w:val="1"/>
      <w:numFmt w:val="decimal"/>
      <w:lvlText w:val="%3.1"/>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92" w15:restartNumberingAfterBreak="0">
    <w:nsid w:val="48731D0E"/>
    <w:multiLevelType w:val="hybridMultilevel"/>
    <w:tmpl w:val="8B9C5BBC"/>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93" w15:restartNumberingAfterBreak="0">
    <w:nsid w:val="4A6261F8"/>
    <w:multiLevelType w:val="hybridMultilevel"/>
    <w:tmpl w:val="8B9C5BBC"/>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94" w15:restartNumberingAfterBreak="0">
    <w:nsid w:val="4B582118"/>
    <w:multiLevelType w:val="multilevel"/>
    <w:tmpl w:val="76A64F34"/>
    <w:lvl w:ilvl="0">
      <w:start w:val="1"/>
      <w:numFmt w:val="bullet"/>
      <w:pStyle w:val="Style12"/>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95" w15:restartNumberingAfterBreak="0">
    <w:nsid w:val="4D8F1A62"/>
    <w:multiLevelType w:val="hybridMultilevel"/>
    <w:tmpl w:val="54304234"/>
    <w:lvl w:ilvl="0" w:tplc="04090019">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96" w15:restartNumberingAfterBreak="0">
    <w:nsid w:val="4EBF2CC7"/>
    <w:multiLevelType w:val="multilevel"/>
    <w:tmpl w:val="A358FB78"/>
    <w:lvl w:ilvl="0">
      <w:start w:val="1"/>
      <w:numFmt w:val="decimal"/>
      <w:pStyle w:val="Sec1-ClausesAfter10pt1"/>
      <w:lvlText w:val="%1."/>
      <w:lvlJc w:val="left"/>
      <w:pPr>
        <w:ind w:left="720" w:hanging="360"/>
      </w:pPr>
      <w:rPr>
        <w:rFonts w:hint="default"/>
        <w:sz w:val="24"/>
        <w:szCs w:val="24"/>
      </w:rPr>
    </w:lvl>
    <w:lvl w:ilvl="1">
      <w:start w:val="1"/>
      <w:numFmt w:val="decimal"/>
      <w:isLgl/>
      <w:lvlText w:val="%1.%2"/>
      <w:lvlJc w:val="left"/>
      <w:pPr>
        <w:ind w:left="1020" w:hanging="6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97" w15:restartNumberingAfterBreak="0">
    <w:nsid w:val="4F0F3894"/>
    <w:multiLevelType w:val="multilevel"/>
    <w:tmpl w:val="94DAEA5C"/>
    <w:lvl w:ilvl="0">
      <w:start w:val="1"/>
      <w:numFmt w:val="upperLetter"/>
      <w:lvlText w:val="%1."/>
      <w:lvlJc w:val="left"/>
      <w:pPr>
        <w:tabs>
          <w:tab w:val="num" w:pos="504"/>
        </w:tabs>
        <w:ind w:left="504" w:hanging="504"/>
      </w:pPr>
      <w:rPr>
        <w:rFonts w:hint="default"/>
      </w:rPr>
    </w:lvl>
    <w:lvl w:ilvl="1">
      <w:start w:val="16"/>
      <w:numFmt w:val="decimal"/>
      <w:pStyle w:val="2AutoList1"/>
      <w:lvlText w:val="%2."/>
      <w:lvlJc w:val="left"/>
      <w:pPr>
        <w:tabs>
          <w:tab w:val="num" w:pos="504"/>
        </w:tabs>
        <w:ind w:left="504" w:hanging="504"/>
      </w:pPr>
    </w:lvl>
    <w:lvl w:ilvl="2">
      <w:start w:val="1"/>
      <w:numFmt w:val="decimal"/>
      <w:lvlText w:val="%3."/>
      <w:lvlJc w:val="left"/>
      <w:pPr>
        <w:tabs>
          <w:tab w:val="num" w:pos="0"/>
        </w:tabs>
        <w:ind w:left="2160" w:hanging="720"/>
      </w:pPr>
    </w:lvl>
    <w:lvl w:ilvl="3">
      <w:start w:val="1"/>
      <w:numFmt w:val="decimal"/>
      <w:lvlText w:val="%4."/>
      <w:lvlJc w:val="left"/>
      <w:pPr>
        <w:tabs>
          <w:tab w:val="num" w:pos="0"/>
        </w:tabs>
        <w:ind w:left="2880" w:hanging="720"/>
      </w:pPr>
    </w:lvl>
    <w:lvl w:ilvl="4">
      <w:start w:val="1"/>
      <w:numFmt w:val="decimal"/>
      <w:lvlText w:val="%5."/>
      <w:lvlJc w:val="left"/>
      <w:pPr>
        <w:tabs>
          <w:tab w:val="num" w:pos="0"/>
        </w:tabs>
        <w:ind w:left="3600" w:hanging="720"/>
      </w:pPr>
    </w:lvl>
    <w:lvl w:ilvl="5">
      <w:start w:val="1"/>
      <w:numFmt w:val="decimal"/>
      <w:lvlText w:val="%6."/>
      <w:lvlJc w:val="left"/>
      <w:pPr>
        <w:tabs>
          <w:tab w:val="num" w:pos="0"/>
        </w:tabs>
        <w:ind w:left="4320" w:hanging="720"/>
      </w:pPr>
    </w:lvl>
    <w:lvl w:ilvl="6">
      <w:start w:val="1"/>
      <w:numFmt w:val="decimal"/>
      <w:lvlText w:val="%7."/>
      <w:lvlJc w:val="left"/>
      <w:pPr>
        <w:tabs>
          <w:tab w:val="num" w:pos="0"/>
        </w:tabs>
        <w:ind w:left="5040" w:hanging="720"/>
      </w:pPr>
    </w:lvl>
    <w:lvl w:ilvl="7">
      <w:start w:val="1"/>
      <w:numFmt w:val="decimal"/>
      <w:lvlText w:val="%8."/>
      <w:lvlJc w:val="left"/>
      <w:pPr>
        <w:tabs>
          <w:tab w:val="num" w:pos="0"/>
        </w:tabs>
        <w:ind w:left="5760" w:hanging="720"/>
      </w:pPr>
    </w:lvl>
    <w:lvl w:ilvl="8">
      <w:start w:val="1"/>
      <w:numFmt w:val="lowerRoman"/>
      <w:lvlText w:val="%9"/>
      <w:lvlJc w:val="left"/>
      <w:pPr>
        <w:tabs>
          <w:tab w:val="num" w:pos="0"/>
        </w:tabs>
        <w:ind w:left="6480" w:hanging="720"/>
      </w:pPr>
    </w:lvl>
  </w:abstractNum>
  <w:abstractNum w:abstractNumId="98" w15:restartNumberingAfterBreak="0">
    <w:nsid w:val="50B321BC"/>
    <w:multiLevelType w:val="hybridMultilevel"/>
    <w:tmpl w:val="FD401164"/>
    <w:lvl w:ilvl="0" w:tplc="80001E34">
      <w:start w:val="1"/>
      <w:numFmt w:val="decimal"/>
      <w:pStyle w:val="HeaderEvaCriteria"/>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9" w15:restartNumberingAfterBreak="0">
    <w:nsid w:val="536C128F"/>
    <w:multiLevelType w:val="hybridMultilevel"/>
    <w:tmpl w:val="6D724C46"/>
    <w:lvl w:ilvl="0" w:tplc="2578EBA8">
      <w:start w:val="1"/>
      <w:numFmt w:val="lowerLetter"/>
      <w:lvlText w:val="(%1)"/>
      <w:lvlJc w:val="left"/>
      <w:pPr>
        <w:ind w:left="720" w:hanging="360"/>
      </w:pPr>
      <w:rPr>
        <w:rFonts w:hint="default"/>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0" w15:restartNumberingAfterBreak="0">
    <w:nsid w:val="562F0FB8"/>
    <w:multiLevelType w:val="hybridMultilevel"/>
    <w:tmpl w:val="59848A64"/>
    <w:lvl w:ilvl="0" w:tplc="0D1EBE08">
      <w:start w:val="1"/>
      <w:numFmt w:val="lowerLetter"/>
      <w:lvlText w:val="(%1)"/>
      <w:lvlJc w:val="left"/>
      <w:pPr>
        <w:ind w:left="720" w:hanging="360"/>
      </w:pPr>
      <w:rPr>
        <w:rFonts w:ascii="Times New Roman" w:hAnsi="Times New Roman" w:cs="Times New Roman" w:hint="default"/>
        <w:b w:val="0"/>
        <w:i w:val="0"/>
        <w:color w:val="auto"/>
        <w:sz w:val="24"/>
        <w:szCs w:val="24"/>
        <w:u w:val="none"/>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1" w15:restartNumberingAfterBreak="0">
    <w:nsid w:val="572A30E2"/>
    <w:multiLevelType w:val="hybridMultilevel"/>
    <w:tmpl w:val="FD983C0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2" w15:restartNumberingAfterBreak="0">
    <w:nsid w:val="58DD6B7E"/>
    <w:multiLevelType w:val="singleLevel"/>
    <w:tmpl w:val="9904B128"/>
    <w:lvl w:ilvl="0">
      <w:start w:val="1"/>
      <w:numFmt w:val="upperLetter"/>
      <w:pStyle w:val="StyleStyleS1-Header1TimesNewRoman14pt"/>
      <w:lvlText w:val="%1."/>
      <w:lvlJc w:val="center"/>
      <w:pPr>
        <w:tabs>
          <w:tab w:val="num" w:pos="648"/>
        </w:tabs>
        <w:ind w:left="360" w:hanging="72"/>
      </w:pPr>
      <w:rPr>
        <w:rFonts w:hint="default"/>
        <w:b/>
        <w:i w:val="0"/>
        <w:sz w:val="28"/>
        <w:szCs w:val="28"/>
      </w:rPr>
    </w:lvl>
  </w:abstractNum>
  <w:abstractNum w:abstractNumId="103" w15:restartNumberingAfterBreak="0">
    <w:nsid w:val="5A177BC7"/>
    <w:multiLevelType w:val="hybridMultilevel"/>
    <w:tmpl w:val="8B9C5BBC"/>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104" w15:restartNumberingAfterBreak="0">
    <w:nsid w:val="5A2519A3"/>
    <w:multiLevelType w:val="hybridMultilevel"/>
    <w:tmpl w:val="69A428FC"/>
    <w:lvl w:ilvl="0" w:tplc="04090017">
      <w:start w:val="1"/>
      <w:numFmt w:val="low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05" w15:restartNumberingAfterBreak="0">
    <w:nsid w:val="5ADE4ED9"/>
    <w:multiLevelType w:val="hybridMultilevel"/>
    <w:tmpl w:val="ABC659EA"/>
    <w:lvl w:ilvl="0" w:tplc="0409001B">
      <w:start w:val="1"/>
      <w:numFmt w:val="lowerRoman"/>
      <w:lvlText w:val="%1."/>
      <w:lvlJc w:val="righ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06" w15:restartNumberingAfterBreak="0">
    <w:nsid w:val="5B1453D5"/>
    <w:multiLevelType w:val="multilevel"/>
    <w:tmpl w:val="FD380040"/>
    <w:lvl w:ilvl="0">
      <w:start w:val="1"/>
      <w:numFmt w:val="decimal"/>
      <w:lvlText w:val="%1."/>
      <w:lvlJc w:val="left"/>
      <w:pPr>
        <w:ind w:left="720" w:hanging="360"/>
      </w:pPr>
      <w:rPr>
        <w:rFonts w:hint="default"/>
      </w:rPr>
    </w:lvl>
    <w:lvl w:ilvl="1">
      <w:start w:val="1"/>
      <w:numFmt w:val="decimal"/>
      <w:lvlText w:val="%1.%2"/>
      <w:lvlJc w:val="left"/>
      <w:pPr>
        <w:ind w:left="720" w:hanging="360"/>
      </w:p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07" w15:restartNumberingAfterBreak="0">
    <w:nsid w:val="5B38307A"/>
    <w:multiLevelType w:val="hybridMultilevel"/>
    <w:tmpl w:val="8B9C5BBC"/>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108" w15:restartNumberingAfterBreak="0">
    <w:nsid w:val="5E9C600B"/>
    <w:multiLevelType w:val="hybridMultilevel"/>
    <w:tmpl w:val="6144DD8A"/>
    <w:lvl w:ilvl="0" w:tplc="04090019">
      <w:start w:val="1"/>
      <w:numFmt w:val="lowerLetter"/>
      <w:lvlText w:val="%1."/>
      <w:lvlJc w:val="left"/>
      <w:pPr>
        <w:ind w:left="1296" w:hanging="360"/>
      </w:pPr>
      <w:rPr>
        <w:rFonts w:hint="default"/>
        <w:b w:val="0"/>
        <w:i/>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109" w15:restartNumberingAfterBreak="0">
    <w:nsid w:val="613874D6"/>
    <w:multiLevelType w:val="hybridMultilevel"/>
    <w:tmpl w:val="163EB3AA"/>
    <w:lvl w:ilvl="0" w:tplc="0130DA4A">
      <w:start w:val="1"/>
      <w:numFmt w:val="decimal"/>
      <w:lvlText w:val="(%1)"/>
      <w:lvlJc w:val="left"/>
      <w:pPr>
        <w:ind w:left="360" w:hanging="360"/>
      </w:pPr>
      <w:rPr>
        <w:rFonts w:ascii="Times New Roman" w:eastAsiaTheme="minorHAnsi" w:hAnsi="Times New Roman" w:cs="Times New Roman"/>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10" w15:restartNumberingAfterBreak="0">
    <w:nsid w:val="61BB1A10"/>
    <w:multiLevelType w:val="hybridMultilevel"/>
    <w:tmpl w:val="328ED3E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1" w15:restartNumberingAfterBreak="0">
    <w:nsid w:val="6249654F"/>
    <w:multiLevelType w:val="multilevel"/>
    <w:tmpl w:val="AE4C04A2"/>
    <w:lvl w:ilvl="0">
      <w:start w:val="2"/>
      <w:numFmt w:val="decimal"/>
      <w:lvlText w:val="%1"/>
      <w:lvlJc w:val="left"/>
      <w:pPr>
        <w:tabs>
          <w:tab w:val="num" w:pos="360"/>
        </w:tabs>
        <w:ind w:left="360" w:hanging="360"/>
      </w:pPr>
      <w:rPr>
        <w:rFonts w:hint="default"/>
      </w:rPr>
    </w:lvl>
    <w:lvl w:ilvl="1">
      <w:start w:val="1"/>
      <w:numFmt w:val="decimal"/>
      <w:lvlText w:val="%1.%2"/>
      <w:lvlJc w:val="left"/>
      <w:pPr>
        <w:tabs>
          <w:tab w:val="num" w:pos="353"/>
        </w:tabs>
        <w:ind w:left="353" w:hanging="360"/>
      </w:pPr>
      <w:rPr>
        <w:rFonts w:hint="default"/>
      </w:rPr>
    </w:lvl>
    <w:lvl w:ilvl="2">
      <w:start w:val="1"/>
      <w:numFmt w:val="decimal"/>
      <w:lvlText w:val="%1.%2.%3"/>
      <w:lvlJc w:val="left"/>
      <w:pPr>
        <w:tabs>
          <w:tab w:val="num" w:pos="706"/>
        </w:tabs>
        <w:ind w:left="706" w:hanging="720"/>
      </w:pPr>
      <w:rPr>
        <w:rFonts w:hint="default"/>
      </w:rPr>
    </w:lvl>
    <w:lvl w:ilvl="3">
      <w:start w:val="1"/>
      <w:numFmt w:val="decimal"/>
      <w:lvlText w:val="%1.%2.%3.%4"/>
      <w:lvlJc w:val="left"/>
      <w:pPr>
        <w:tabs>
          <w:tab w:val="num" w:pos="699"/>
        </w:tabs>
        <w:ind w:left="699" w:hanging="720"/>
      </w:pPr>
      <w:rPr>
        <w:rFonts w:hint="default"/>
      </w:rPr>
    </w:lvl>
    <w:lvl w:ilvl="4">
      <w:start w:val="1"/>
      <w:numFmt w:val="decimal"/>
      <w:lvlText w:val="%1.%2.%3.%4.%5"/>
      <w:lvlJc w:val="left"/>
      <w:pPr>
        <w:tabs>
          <w:tab w:val="num" w:pos="1052"/>
        </w:tabs>
        <w:ind w:left="1052" w:hanging="1080"/>
      </w:pPr>
      <w:rPr>
        <w:rFonts w:hint="default"/>
      </w:rPr>
    </w:lvl>
    <w:lvl w:ilvl="5">
      <w:start w:val="1"/>
      <w:numFmt w:val="decimal"/>
      <w:lvlText w:val="%1.%2.%3.%4.%5.%6"/>
      <w:lvlJc w:val="left"/>
      <w:pPr>
        <w:tabs>
          <w:tab w:val="num" w:pos="1045"/>
        </w:tabs>
        <w:ind w:left="1045" w:hanging="1080"/>
      </w:pPr>
      <w:rPr>
        <w:rFonts w:hint="default"/>
      </w:rPr>
    </w:lvl>
    <w:lvl w:ilvl="6">
      <w:start w:val="1"/>
      <w:numFmt w:val="decimal"/>
      <w:lvlText w:val="%1.%2.%3.%4.%5.%6.%7"/>
      <w:lvlJc w:val="left"/>
      <w:pPr>
        <w:tabs>
          <w:tab w:val="num" w:pos="1398"/>
        </w:tabs>
        <w:ind w:left="1398" w:hanging="1440"/>
      </w:pPr>
      <w:rPr>
        <w:rFonts w:hint="default"/>
      </w:rPr>
    </w:lvl>
    <w:lvl w:ilvl="7">
      <w:start w:val="1"/>
      <w:numFmt w:val="decimal"/>
      <w:lvlText w:val="%1.%2.%3.%4.%5.%6.%7.%8"/>
      <w:lvlJc w:val="left"/>
      <w:pPr>
        <w:tabs>
          <w:tab w:val="num" w:pos="1391"/>
        </w:tabs>
        <w:ind w:left="1391" w:hanging="1440"/>
      </w:pPr>
      <w:rPr>
        <w:rFonts w:hint="default"/>
      </w:rPr>
    </w:lvl>
    <w:lvl w:ilvl="8">
      <w:start w:val="1"/>
      <w:numFmt w:val="decimal"/>
      <w:lvlText w:val="%1.%2.%3.%4.%5.%6.%7.%8.%9"/>
      <w:lvlJc w:val="left"/>
      <w:pPr>
        <w:tabs>
          <w:tab w:val="num" w:pos="1744"/>
        </w:tabs>
        <w:ind w:left="1744" w:hanging="1800"/>
      </w:pPr>
      <w:rPr>
        <w:rFonts w:hint="default"/>
      </w:rPr>
    </w:lvl>
  </w:abstractNum>
  <w:abstractNum w:abstractNumId="112" w15:restartNumberingAfterBreak="0">
    <w:nsid w:val="626E6F40"/>
    <w:multiLevelType w:val="multilevel"/>
    <w:tmpl w:val="8B7C7E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63447A6E"/>
    <w:multiLevelType w:val="hybridMultilevel"/>
    <w:tmpl w:val="F14EFC78"/>
    <w:lvl w:ilvl="0" w:tplc="7F08C22E">
      <w:start w:val="1"/>
      <w:numFmt w:val="lowerLetter"/>
      <w:lvlText w:val="(%1)"/>
      <w:lvlJc w:val="left"/>
      <w:pPr>
        <w:tabs>
          <w:tab w:val="num" w:pos="900"/>
        </w:tabs>
        <w:ind w:left="900" w:hanging="360"/>
      </w:pPr>
      <w:rPr>
        <w:rFonts w:hint="default"/>
      </w:rPr>
    </w:lvl>
    <w:lvl w:ilvl="1" w:tplc="EF728D6C">
      <w:start w:val="1"/>
      <w:numFmt w:val="lowerRoman"/>
      <w:lvlText w:val="(%2)"/>
      <w:lvlJc w:val="left"/>
      <w:pPr>
        <w:tabs>
          <w:tab w:val="num" w:pos="1980"/>
        </w:tabs>
        <w:ind w:left="1980" w:hanging="720"/>
      </w:pPr>
      <w:rPr>
        <w:rFonts w:hint="default"/>
      </w:rPr>
    </w:lvl>
    <w:lvl w:ilvl="2" w:tplc="0409001B" w:tentative="1">
      <w:start w:val="1"/>
      <w:numFmt w:val="lowerRoman"/>
      <w:lvlText w:val="%3."/>
      <w:lvlJc w:val="right"/>
      <w:pPr>
        <w:tabs>
          <w:tab w:val="num" w:pos="2340"/>
        </w:tabs>
        <w:ind w:left="2340" w:hanging="180"/>
      </w:pPr>
    </w:lvl>
    <w:lvl w:ilvl="3" w:tplc="0409000F" w:tentative="1">
      <w:start w:val="1"/>
      <w:numFmt w:val="decimal"/>
      <w:lvlText w:val="%4."/>
      <w:lvlJc w:val="left"/>
      <w:pPr>
        <w:tabs>
          <w:tab w:val="num" w:pos="3060"/>
        </w:tabs>
        <w:ind w:left="3060" w:hanging="360"/>
      </w:pPr>
    </w:lvl>
    <w:lvl w:ilvl="4" w:tplc="04090019" w:tentative="1">
      <w:start w:val="1"/>
      <w:numFmt w:val="lowerLetter"/>
      <w:lvlText w:val="%5."/>
      <w:lvlJc w:val="left"/>
      <w:pPr>
        <w:tabs>
          <w:tab w:val="num" w:pos="3780"/>
        </w:tabs>
        <w:ind w:left="3780" w:hanging="360"/>
      </w:pPr>
    </w:lvl>
    <w:lvl w:ilvl="5" w:tplc="0409001B" w:tentative="1">
      <w:start w:val="1"/>
      <w:numFmt w:val="lowerRoman"/>
      <w:lvlText w:val="%6."/>
      <w:lvlJc w:val="right"/>
      <w:pPr>
        <w:tabs>
          <w:tab w:val="num" w:pos="4500"/>
        </w:tabs>
        <w:ind w:left="4500" w:hanging="180"/>
      </w:pPr>
    </w:lvl>
    <w:lvl w:ilvl="6" w:tplc="0409000F" w:tentative="1">
      <w:start w:val="1"/>
      <w:numFmt w:val="decimal"/>
      <w:lvlText w:val="%7."/>
      <w:lvlJc w:val="left"/>
      <w:pPr>
        <w:tabs>
          <w:tab w:val="num" w:pos="5220"/>
        </w:tabs>
        <w:ind w:left="5220" w:hanging="360"/>
      </w:pPr>
    </w:lvl>
    <w:lvl w:ilvl="7" w:tplc="04090019" w:tentative="1">
      <w:start w:val="1"/>
      <w:numFmt w:val="lowerLetter"/>
      <w:lvlText w:val="%8."/>
      <w:lvlJc w:val="left"/>
      <w:pPr>
        <w:tabs>
          <w:tab w:val="num" w:pos="5940"/>
        </w:tabs>
        <w:ind w:left="5940" w:hanging="360"/>
      </w:pPr>
    </w:lvl>
    <w:lvl w:ilvl="8" w:tplc="0409001B" w:tentative="1">
      <w:start w:val="1"/>
      <w:numFmt w:val="lowerRoman"/>
      <w:lvlText w:val="%9."/>
      <w:lvlJc w:val="right"/>
      <w:pPr>
        <w:tabs>
          <w:tab w:val="num" w:pos="6660"/>
        </w:tabs>
        <w:ind w:left="6660" w:hanging="180"/>
      </w:pPr>
    </w:lvl>
  </w:abstractNum>
  <w:abstractNum w:abstractNumId="114" w15:restartNumberingAfterBreak="0">
    <w:nsid w:val="63E756BC"/>
    <w:multiLevelType w:val="hybridMultilevel"/>
    <w:tmpl w:val="8B9C5BBC"/>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115" w15:restartNumberingAfterBreak="0">
    <w:nsid w:val="667573DE"/>
    <w:multiLevelType w:val="hybridMultilevel"/>
    <w:tmpl w:val="8B9C5BBC"/>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116" w15:restartNumberingAfterBreak="0">
    <w:nsid w:val="66F63C14"/>
    <w:multiLevelType w:val="hybridMultilevel"/>
    <w:tmpl w:val="D6C6E4E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7" w15:restartNumberingAfterBreak="0">
    <w:nsid w:val="68D87170"/>
    <w:multiLevelType w:val="hybridMultilevel"/>
    <w:tmpl w:val="6B063D30"/>
    <w:lvl w:ilvl="0" w:tplc="67000052">
      <w:start w:val="1"/>
      <w:numFmt w:val="lowerLetter"/>
      <w:lvlText w:val="(%1)"/>
      <w:lvlJc w:val="left"/>
      <w:pPr>
        <w:ind w:left="720" w:hanging="360"/>
      </w:pPr>
      <w:rPr>
        <w:rFonts w:ascii="Times New Roman" w:hAnsi="Times New Roman" w:cs="Times New Roman" w:hint="default"/>
        <w:b w:val="0"/>
        <w:i w:val="0"/>
        <w:color w:val="auto"/>
        <w:sz w:val="24"/>
        <w:szCs w:val="24"/>
        <w:u w:val="no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8" w15:restartNumberingAfterBreak="0">
    <w:nsid w:val="701B19BE"/>
    <w:multiLevelType w:val="hybridMultilevel"/>
    <w:tmpl w:val="CF745206"/>
    <w:lvl w:ilvl="0" w:tplc="4C32A000">
      <w:start w:val="1"/>
      <w:numFmt w:val="decimal"/>
      <w:lvlText w:val="2.%1"/>
      <w:lvlJc w:val="left"/>
      <w:pPr>
        <w:ind w:left="360" w:hanging="360"/>
      </w:pPr>
      <w:rPr>
        <w:rFonts w:hint="default"/>
        <w:sz w:val="22"/>
        <w:szCs w:val="22"/>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19" w15:restartNumberingAfterBreak="0">
    <w:nsid w:val="706C4242"/>
    <w:multiLevelType w:val="hybridMultilevel"/>
    <w:tmpl w:val="8B9C5BBC"/>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120" w15:restartNumberingAfterBreak="0">
    <w:nsid w:val="710219C0"/>
    <w:multiLevelType w:val="hybridMultilevel"/>
    <w:tmpl w:val="1DE2B966"/>
    <w:lvl w:ilvl="0" w:tplc="2578EBA8">
      <w:start w:val="1"/>
      <w:numFmt w:val="lowerLetter"/>
      <w:lvlText w:val="(%1)"/>
      <w:lvlJc w:val="left"/>
      <w:pPr>
        <w:ind w:left="720" w:hanging="360"/>
      </w:pPr>
      <w:rPr>
        <w:rFonts w:hint="default"/>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1" w15:restartNumberingAfterBreak="0">
    <w:nsid w:val="72B71953"/>
    <w:multiLevelType w:val="hybridMultilevel"/>
    <w:tmpl w:val="8B9C5BBC"/>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122" w15:restartNumberingAfterBreak="0">
    <w:nsid w:val="73931017"/>
    <w:multiLevelType w:val="multilevel"/>
    <w:tmpl w:val="DF72A27C"/>
    <w:lvl w:ilvl="0">
      <w:start w:val="1"/>
      <w:numFmt w:val="lowerLetter"/>
      <w:lvlText w:val="(%1)"/>
      <w:lvlJc w:val="left"/>
      <w:pPr>
        <w:ind w:left="360" w:hanging="360"/>
      </w:pPr>
      <w:rPr>
        <w:rFonts w:ascii="Times New Roman" w:hAnsi="Times New Roman" w:cs="Times New Roman" w:hint="default"/>
        <w:b w:val="0"/>
        <w:i w:val="0"/>
        <w:color w:val="auto"/>
        <w:sz w:val="22"/>
        <w:szCs w:val="22"/>
        <w:u w:val="none"/>
      </w:rPr>
    </w:lvl>
    <w:lvl w:ilvl="1">
      <w:start w:val="4"/>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23" w15:restartNumberingAfterBreak="0">
    <w:nsid w:val="743727EA"/>
    <w:multiLevelType w:val="hybridMultilevel"/>
    <w:tmpl w:val="E1FC143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4" w15:restartNumberingAfterBreak="0">
    <w:nsid w:val="75087475"/>
    <w:multiLevelType w:val="hybridMultilevel"/>
    <w:tmpl w:val="DB8666DE"/>
    <w:lvl w:ilvl="0" w:tplc="87624F86">
      <w:start w:val="1"/>
      <w:numFmt w:val="lowerLetter"/>
      <w:lvlText w:val="(%1)"/>
      <w:lvlJc w:val="left"/>
      <w:pPr>
        <w:ind w:left="1080" w:hanging="360"/>
      </w:pPr>
      <w:rPr>
        <w:rFonts w:hint="default"/>
        <w:i w:val="0"/>
      </w:rPr>
    </w:lvl>
    <w:lvl w:ilvl="1" w:tplc="0409001B">
      <w:start w:val="1"/>
      <w:numFmt w:val="lowerRoman"/>
      <w:lvlText w:val="%2."/>
      <w:lvlJc w:val="righ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25" w15:restartNumberingAfterBreak="0">
    <w:nsid w:val="768F1FF1"/>
    <w:multiLevelType w:val="hybridMultilevel"/>
    <w:tmpl w:val="ABC659EA"/>
    <w:lvl w:ilvl="0" w:tplc="0409001B">
      <w:start w:val="1"/>
      <w:numFmt w:val="lowerRoman"/>
      <w:lvlText w:val="%1."/>
      <w:lvlJc w:val="righ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26" w15:restartNumberingAfterBreak="0">
    <w:nsid w:val="768F24FB"/>
    <w:multiLevelType w:val="hybridMultilevel"/>
    <w:tmpl w:val="394C6476"/>
    <w:lvl w:ilvl="0" w:tplc="04090005">
      <w:start w:val="1"/>
      <w:numFmt w:val="bullet"/>
      <w:lvlText w:val=""/>
      <w:lvlJc w:val="left"/>
      <w:pPr>
        <w:ind w:left="1440" w:hanging="360"/>
      </w:pPr>
      <w:rPr>
        <w:rFonts w:ascii="Wingdings" w:hAnsi="Wingdings"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27" w15:restartNumberingAfterBreak="0">
    <w:nsid w:val="772D41BC"/>
    <w:multiLevelType w:val="multilevel"/>
    <w:tmpl w:val="0F7A17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8" w15:restartNumberingAfterBreak="0">
    <w:nsid w:val="77973F87"/>
    <w:multiLevelType w:val="hybridMultilevel"/>
    <w:tmpl w:val="9CBAF6C2"/>
    <w:lvl w:ilvl="0" w:tplc="4782AE0E">
      <w:start w:val="1"/>
      <w:numFmt w:val="decimal"/>
      <w:lvlText w:val="2.%1"/>
      <w:lvlJc w:val="left"/>
      <w:pPr>
        <w:ind w:left="1710" w:hanging="360"/>
      </w:pPr>
      <w:rPr>
        <w:rFonts w:hint="default"/>
      </w:rPr>
    </w:lvl>
    <w:lvl w:ilvl="1" w:tplc="09763D2A">
      <w:start w:val="1"/>
      <w:numFmt w:val="decimal"/>
      <w:pStyle w:val="SubEvaCriteria"/>
      <w:lvlText w:val="2.%2"/>
      <w:lvlJc w:val="left"/>
      <w:pPr>
        <w:ind w:left="1440" w:hanging="360"/>
      </w:pPr>
      <w:rPr>
        <w:rFonts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9" w15:restartNumberingAfterBreak="0">
    <w:nsid w:val="77E30F98"/>
    <w:multiLevelType w:val="hybridMultilevel"/>
    <w:tmpl w:val="B7B2A050"/>
    <w:lvl w:ilvl="0" w:tplc="C2361DB4">
      <w:start w:val="1"/>
      <w:numFmt w:val="lowerLetter"/>
      <w:lvlText w:val="(%1)"/>
      <w:lvlJc w:val="left"/>
      <w:pPr>
        <w:ind w:left="2880" w:hanging="360"/>
      </w:pPr>
      <w:rPr>
        <w:rFonts w:hint="default"/>
      </w:rPr>
    </w:lvl>
    <w:lvl w:ilvl="1" w:tplc="04090019" w:tentative="1">
      <w:start w:val="1"/>
      <w:numFmt w:val="lowerLetter"/>
      <w:lvlText w:val="%2."/>
      <w:lvlJc w:val="left"/>
      <w:pPr>
        <w:ind w:left="3600" w:hanging="360"/>
      </w:pPr>
    </w:lvl>
    <w:lvl w:ilvl="2" w:tplc="0409001B" w:tentative="1">
      <w:start w:val="1"/>
      <w:numFmt w:val="lowerRoman"/>
      <w:lvlText w:val="%3."/>
      <w:lvlJc w:val="right"/>
      <w:pPr>
        <w:ind w:left="4320" w:hanging="180"/>
      </w:pPr>
    </w:lvl>
    <w:lvl w:ilvl="3" w:tplc="0409000F" w:tentative="1">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130" w15:restartNumberingAfterBreak="0">
    <w:nsid w:val="797E1710"/>
    <w:multiLevelType w:val="singleLevel"/>
    <w:tmpl w:val="BB2049CE"/>
    <w:lvl w:ilvl="0">
      <w:start w:val="1"/>
      <w:numFmt w:val="lowerRoman"/>
      <w:pStyle w:val="Outlinei"/>
      <w:lvlText w:val="%1)"/>
      <w:lvlJc w:val="left"/>
      <w:pPr>
        <w:tabs>
          <w:tab w:val="num" w:pos="1782"/>
        </w:tabs>
        <w:ind w:left="1782" w:hanging="792"/>
      </w:pPr>
      <w:rPr>
        <w:rFonts w:hint="default"/>
      </w:rPr>
    </w:lvl>
  </w:abstractNum>
  <w:abstractNum w:abstractNumId="131" w15:restartNumberingAfterBreak="0">
    <w:nsid w:val="7A876C07"/>
    <w:multiLevelType w:val="hybridMultilevel"/>
    <w:tmpl w:val="8B9C5BBC"/>
    <w:lvl w:ilvl="0" w:tplc="78000452">
      <w:start w:val="1"/>
      <w:numFmt w:val="lowerLetter"/>
      <w:lvlText w:val="(%1)"/>
      <w:lvlJc w:val="left"/>
      <w:pPr>
        <w:ind w:left="1296" w:hanging="360"/>
      </w:pPr>
      <w:rPr>
        <w:rFonts w:hint="default"/>
        <w:b w:val="0"/>
        <w:i w:val="0"/>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132" w15:restartNumberingAfterBreak="0">
    <w:nsid w:val="7ABD7990"/>
    <w:multiLevelType w:val="multilevel"/>
    <w:tmpl w:val="CBB218C0"/>
    <w:lvl w:ilvl="0">
      <w:start w:val="1"/>
      <w:numFmt w:val="lowerLetter"/>
      <w:lvlText w:val="(%1)"/>
      <w:lvlJc w:val="left"/>
      <w:pPr>
        <w:ind w:left="360" w:hanging="360"/>
      </w:pPr>
      <w:rPr>
        <w:rFonts w:ascii="Times New Roman" w:hAnsi="Times New Roman" w:cs="Times New Roman" w:hint="default"/>
        <w:b w:val="0"/>
        <w:i w:val="0"/>
        <w:color w:val="auto"/>
        <w:sz w:val="22"/>
        <w:szCs w:val="22"/>
        <w:u w:val="none"/>
      </w:rPr>
    </w:lvl>
    <w:lvl w:ilvl="1">
      <w:start w:val="4"/>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33" w15:restartNumberingAfterBreak="0">
    <w:nsid w:val="7B274CDE"/>
    <w:multiLevelType w:val="hybridMultilevel"/>
    <w:tmpl w:val="38687300"/>
    <w:lvl w:ilvl="0" w:tplc="396428CA">
      <w:start w:val="1"/>
      <w:numFmt w:val="decimal"/>
      <w:pStyle w:val="ESSpara"/>
      <w:lvlText w:val="%1."/>
      <w:lvlJc w:val="left"/>
      <w:pPr>
        <w:ind w:left="4680" w:hanging="360"/>
      </w:pPr>
      <w:rPr>
        <w:rFonts w:asciiTheme="minorHAnsi" w:hAnsiTheme="minorHAnsi" w:hint="default"/>
        <w:b w:val="0"/>
        <w:bCs w:val="0"/>
        <w:i w:val="0"/>
        <w:iCs w:val="0"/>
        <w:color w:val="auto"/>
        <w:sz w:val="22"/>
        <w:szCs w:val="22"/>
      </w:rPr>
    </w:lvl>
    <w:lvl w:ilvl="1" w:tplc="A232017C">
      <w:start w:val="1"/>
      <w:numFmt w:val="lowerLetter"/>
      <w:lvlText w:val="(%2)"/>
      <w:lvlJc w:val="left"/>
      <w:pPr>
        <w:ind w:left="1440" w:hanging="360"/>
      </w:pPr>
      <w:rPr>
        <w:rFonts w:asciiTheme="minorHAnsi" w:hAnsiTheme="minorHAnsi" w:cstheme="minorHAnsi" w:hint="default"/>
      </w:rPr>
    </w:lvl>
    <w:lvl w:ilvl="2" w:tplc="04090015">
      <w:start w:val="1"/>
      <w:numFmt w:val="upperLetter"/>
      <w:lvlText w:val="%3."/>
      <w:lvlJc w:val="left"/>
      <w:pPr>
        <w:ind w:left="2160" w:hanging="180"/>
      </w:pPr>
    </w:lvl>
    <w:lvl w:ilvl="3" w:tplc="0409000F" w:tentative="1">
      <w:start w:val="1"/>
      <w:numFmt w:val="decimal"/>
      <w:lvlText w:val="%4."/>
      <w:lvlJc w:val="left"/>
      <w:pPr>
        <w:ind w:left="2880" w:hanging="360"/>
      </w:pPr>
    </w:lvl>
    <w:lvl w:ilvl="4" w:tplc="04090019">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4" w15:restartNumberingAfterBreak="0">
    <w:nsid w:val="7C801D99"/>
    <w:multiLevelType w:val="hybridMultilevel"/>
    <w:tmpl w:val="54304234"/>
    <w:lvl w:ilvl="0" w:tplc="04090019">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35" w15:restartNumberingAfterBreak="0">
    <w:nsid w:val="7D086EA9"/>
    <w:multiLevelType w:val="multilevel"/>
    <w:tmpl w:val="35AA01F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36" w15:restartNumberingAfterBreak="0">
    <w:nsid w:val="7D5F7B85"/>
    <w:multiLevelType w:val="multilevel"/>
    <w:tmpl w:val="C68C7DBC"/>
    <w:lvl w:ilvl="0">
      <w:start w:val="9"/>
      <w:numFmt w:val="decimal"/>
      <w:lvlText w:val="%1"/>
      <w:lvlJc w:val="left"/>
      <w:pPr>
        <w:ind w:left="360" w:hanging="360"/>
      </w:pPr>
      <w:rPr>
        <w:rFonts w:hint="default"/>
      </w:rPr>
    </w:lvl>
    <w:lvl w:ilvl="1">
      <w:start w:val="4"/>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37" w15:restartNumberingAfterBreak="0">
    <w:nsid w:val="7E695C25"/>
    <w:multiLevelType w:val="multilevel"/>
    <w:tmpl w:val="7584D976"/>
    <w:lvl w:ilvl="0">
      <w:start w:val="1"/>
      <w:numFmt w:val="decimal"/>
      <w:isLgl/>
      <w:lvlText w:val="%1."/>
      <w:lvlJc w:val="left"/>
      <w:pPr>
        <w:tabs>
          <w:tab w:val="num" w:pos="432"/>
        </w:tabs>
        <w:ind w:left="432" w:hanging="432"/>
      </w:pPr>
      <w:rPr>
        <w:rFonts w:hint="default"/>
        <w:b/>
        <w:i w:val="0"/>
        <w:sz w:val="24"/>
      </w:rPr>
    </w:lvl>
    <w:lvl w:ilvl="1">
      <w:start w:val="1"/>
      <w:numFmt w:val="decimal"/>
      <w:pStyle w:val="S1-subpara"/>
      <w:isLgl/>
      <w:lvlText w:val="%1.%2"/>
      <w:lvlJc w:val="left"/>
      <w:pPr>
        <w:tabs>
          <w:tab w:val="num" w:pos="1296"/>
        </w:tabs>
        <w:ind w:left="1296" w:hanging="576"/>
      </w:pPr>
      <w:rPr>
        <w:rFonts w:ascii="Times New Roman" w:hAnsi="Times New Roman" w:hint="default"/>
        <w:b w:val="0"/>
        <w:i w:val="0"/>
        <w:sz w:val="24"/>
      </w:rPr>
    </w:lvl>
    <w:lvl w:ilvl="2">
      <w:start w:val="1"/>
      <w:numFmt w:val="lowerLetter"/>
      <w:lvlText w:val="(%3)"/>
      <w:lvlJc w:val="left"/>
      <w:pPr>
        <w:tabs>
          <w:tab w:val="num" w:pos="864"/>
        </w:tabs>
        <w:ind w:left="864" w:hanging="432"/>
      </w:pPr>
      <w:rPr>
        <w:rFonts w:ascii="Times New Roman" w:hAnsi="Times New Roman" w:hint="default"/>
        <w:b w:val="0"/>
        <w:i w:val="0"/>
        <w:color w:val="auto"/>
        <w:sz w:val="24"/>
      </w:rPr>
    </w:lvl>
    <w:lvl w:ilvl="3">
      <w:start w:val="1"/>
      <w:numFmt w:val="lowerRoman"/>
      <w:lvlText w:val="(%4)"/>
      <w:lvlJc w:val="left"/>
      <w:pPr>
        <w:tabs>
          <w:tab w:val="num" w:pos="1512"/>
        </w:tabs>
        <w:ind w:left="1512" w:hanging="648"/>
      </w:pPr>
      <w:rPr>
        <w:rFonts w:ascii="Times New Roman" w:hAnsi="Times New Roman" w:hint="default"/>
        <w:b w:val="0"/>
        <w:i w:val="0"/>
        <w:sz w:val="24"/>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num w:numId="1" w16cid:durableId="172888729">
    <w:abstractNumId w:val="102"/>
  </w:num>
  <w:num w:numId="2" w16cid:durableId="780414058">
    <w:abstractNumId w:val="97"/>
  </w:num>
  <w:num w:numId="3" w16cid:durableId="70393911">
    <w:abstractNumId w:val="78"/>
  </w:num>
  <w:num w:numId="4" w16cid:durableId="1769495719">
    <w:abstractNumId w:val="83"/>
  </w:num>
  <w:num w:numId="5" w16cid:durableId="637421265">
    <w:abstractNumId w:val="130"/>
  </w:num>
  <w:num w:numId="6" w16cid:durableId="1226184263">
    <w:abstractNumId w:val="8"/>
  </w:num>
  <w:num w:numId="7" w16cid:durableId="1475440908">
    <w:abstractNumId w:val="91"/>
    <w:lvlOverride w:ilvl="0">
      <w:startOverride w:val="1"/>
    </w:lvlOverride>
    <w:lvlOverride w:ilvl="1">
      <w:startOverride w:val="2"/>
    </w:lvlOverride>
  </w:num>
  <w:num w:numId="8" w16cid:durableId="673150506">
    <w:abstractNumId w:val="9"/>
  </w:num>
  <w:num w:numId="9" w16cid:durableId="272640717">
    <w:abstractNumId w:val="7"/>
  </w:num>
  <w:num w:numId="10" w16cid:durableId="1006713484">
    <w:abstractNumId w:val="6"/>
  </w:num>
  <w:num w:numId="11" w16cid:durableId="67115633">
    <w:abstractNumId w:val="5"/>
  </w:num>
  <w:num w:numId="12" w16cid:durableId="1677079308">
    <w:abstractNumId w:val="4"/>
  </w:num>
  <w:num w:numId="13" w16cid:durableId="1854610063">
    <w:abstractNumId w:val="3"/>
  </w:num>
  <w:num w:numId="14" w16cid:durableId="980158087">
    <w:abstractNumId w:val="2"/>
  </w:num>
  <w:num w:numId="15" w16cid:durableId="110825673">
    <w:abstractNumId w:val="1"/>
  </w:num>
  <w:num w:numId="16" w16cid:durableId="1481657754">
    <w:abstractNumId w:val="0"/>
  </w:num>
  <w:num w:numId="17" w16cid:durableId="17855608">
    <w:abstractNumId w:val="90"/>
  </w:num>
  <w:num w:numId="18" w16cid:durableId="2136409115">
    <w:abstractNumId w:val="111"/>
  </w:num>
  <w:num w:numId="19" w16cid:durableId="1936983802">
    <w:abstractNumId w:val="48"/>
  </w:num>
  <w:num w:numId="20" w16cid:durableId="1653869524">
    <w:abstractNumId w:val="113"/>
  </w:num>
  <w:num w:numId="21" w16cid:durableId="1437210969">
    <w:abstractNumId w:val="33"/>
  </w:num>
  <w:num w:numId="22" w16cid:durableId="490171978">
    <w:abstractNumId w:val="53"/>
  </w:num>
  <w:num w:numId="23" w16cid:durableId="2132240360">
    <w:abstractNumId w:val="12"/>
  </w:num>
  <w:num w:numId="24" w16cid:durableId="1349717344">
    <w:abstractNumId w:val="64"/>
  </w:num>
  <w:num w:numId="25" w16cid:durableId="240916140">
    <w:abstractNumId w:val="78"/>
  </w:num>
  <w:num w:numId="26" w16cid:durableId="505828133">
    <w:abstractNumId w:val="32"/>
  </w:num>
  <w:num w:numId="27" w16cid:durableId="61215649">
    <w:abstractNumId w:val="16"/>
  </w:num>
  <w:num w:numId="28" w16cid:durableId="1647975173">
    <w:abstractNumId w:val="38"/>
  </w:num>
  <w:num w:numId="29" w16cid:durableId="1814131953">
    <w:abstractNumId w:val="28"/>
  </w:num>
  <w:num w:numId="30" w16cid:durableId="1149906253">
    <w:abstractNumId w:val="7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924219065">
    <w:abstractNumId w:val="29"/>
  </w:num>
  <w:num w:numId="32" w16cid:durableId="296955430">
    <w:abstractNumId w:val="46"/>
  </w:num>
  <w:num w:numId="33" w16cid:durableId="406616672">
    <w:abstractNumId w:val="55"/>
  </w:num>
  <w:num w:numId="34" w16cid:durableId="1690376883">
    <w:abstractNumId w:val="57"/>
  </w:num>
  <w:num w:numId="35" w16cid:durableId="877662808">
    <w:abstractNumId w:val="128"/>
  </w:num>
  <w:num w:numId="36" w16cid:durableId="463740842">
    <w:abstractNumId w:val="98"/>
  </w:num>
  <w:num w:numId="37" w16cid:durableId="1176454580">
    <w:abstractNumId w:val="20"/>
  </w:num>
  <w:num w:numId="38" w16cid:durableId="1675958666">
    <w:abstractNumId w:val="50"/>
  </w:num>
  <w:num w:numId="39" w16cid:durableId="1103766130">
    <w:abstractNumId w:val="137"/>
  </w:num>
  <w:num w:numId="40" w16cid:durableId="474487627">
    <w:abstractNumId w:val="59"/>
  </w:num>
  <w:num w:numId="41" w16cid:durableId="261030198">
    <w:abstractNumId w:val="134"/>
  </w:num>
  <w:num w:numId="42" w16cid:durableId="1456170603">
    <w:abstractNumId w:val="40"/>
  </w:num>
  <w:num w:numId="43" w16cid:durableId="1879388880">
    <w:abstractNumId w:val="129"/>
  </w:num>
  <w:num w:numId="44" w16cid:durableId="1982808785">
    <w:abstractNumId w:val="118"/>
  </w:num>
  <w:num w:numId="45" w16cid:durableId="1949114490">
    <w:abstractNumId w:val="106"/>
  </w:num>
  <w:num w:numId="46" w16cid:durableId="706635995">
    <w:abstractNumId w:val="36"/>
  </w:num>
  <w:num w:numId="47" w16cid:durableId="137578516">
    <w:abstractNumId w:val="95"/>
  </w:num>
  <w:num w:numId="48" w16cid:durableId="1549755345">
    <w:abstractNumId w:val="63"/>
  </w:num>
  <w:num w:numId="49" w16cid:durableId="507063002">
    <w:abstractNumId w:val="31"/>
  </w:num>
  <w:num w:numId="50" w16cid:durableId="947395212">
    <w:abstractNumId w:val="96"/>
  </w:num>
  <w:num w:numId="51" w16cid:durableId="470682832">
    <w:abstractNumId w:val="26"/>
  </w:num>
  <w:num w:numId="52" w16cid:durableId="1195264969">
    <w:abstractNumId w:val="99"/>
  </w:num>
  <w:num w:numId="53" w16cid:durableId="49231633">
    <w:abstractNumId w:val="34"/>
  </w:num>
  <w:num w:numId="54" w16cid:durableId="252396722">
    <w:abstractNumId w:val="69"/>
  </w:num>
  <w:num w:numId="55" w16cid:durableId="1073968387">
    <w:abstractNumId w:val="79"/>
  </w:num>
  <w:num w:numId="56" w16cid:durableId="1075935235">
    <w:abstractNumId w:val="88"/>
  </w:num>
  <w:num w:numId="57" w16cid:durableId="394546590">
    <w:abstractNumId w:val="100"/>
  </w:num>
  <w:num w:numId="58" w16cid:durableId="2093158395">
    <w:abstractNumId w:val="101"/>
  </w:num>
  <w:num w:numId="59" w16cid:durableId="410003187">
    <w:abstractNumId w:val="17"/>
  </w:num>
  <w:num w:numId="60" w16cid:durableId="840196777">
    <w:abstractNumId w:val="15"/>
  </w:num>
  <w:num w:numId="61" w16cid:durableId="1104417069">
    <w:abstractNumId w:val="123"/>
  </w:num>
  <w:num w:numId="62" w16cid:durableId="955331075">
    <w:abstractNumId w:val="43"/>
  </w:num>
  <w:num w:numId="63" w16cid:durableId="77791743">
    <w:abstractNumId w:val="76"/>
  </w:num>
  <w:num w:numId="64" w16cid:durableId="2067874735">
    <w:abstractNumId w:val="71"/>
  </w:num>
  <w:num w:numId="65" w16cid:durableId="632061847">
    <w:abstractNumId w:val="85"/>
  </w:num>
  <w:num w:numId="66" w16cid:durableId="1702513192">
    <w:abstractNumId w:val="133"/>
  </w:num>
  <w:num w:numId="67" w16cid:durableId="135267163">
    <w:abstractNumId w:val="136"/>
  </w:num>
  <w:num w:numId="68" w16cid:durableId="1894149457">
    <w:abstractNumId w:val="122"/>
  </w:num>
  <w:num w:numId="69" w16cid:durableId="1854764829">
    <w:abstractNumId w:val="132"/>
  </w:num>
  <w:num w:numId="70" w16cid:durableId="1763182319">
    <w:abstractNumId w:val="30"/>
  </w:num>
  <w:num w:numId="71" w16cid:durableId="1776511986">
    <w:abstractNumId w:val="44"/>
  </w:num>
  <w:num w:numId="72" w16cid:durableId="1172572398">
    <w:abstractNumId w:val="66"/>
  </w:num>
  <w:num w:numId="73" w16cid:durableId="2145001285">
    <w:abstractNumId w:val="120"/>
  </w:num>
  <w:num w:numId="74" w16cid:durableId="1751541181">
    <w:abstractNumId w:val="54"/>
  </w:num>
  <w:num w:numId="75" w16cid:durableId="1979994004">
    <w:abstractNumId w:val="37"/>
  </w:num>
  <w:num w:numId="76" w16cid:durableId="1662078819">
    <w:abstractNumId w:val="60"/>
  </w:num>
  <w:num w:numId="77" w16cid:durableId="1870989839">
    <w:abstractNumId w:val="11"/>
  </w:num>
  <w:num w:numId="78" w16cid:durableId="1427387134">
    <w:abstractNumId w:val="84"/>
  </w:num>
  <w:num w:numId="79" w16cid:durableId="1762338125">
    <w:abstractNumId w:val="73"/>
  </w:num>
  <w:num w:numId="80" w16cid:durableId="846749084">
    <w:abstractNumId w:val="27"/>
  </w:num>
  <w:num w:numId="81" w16cid:durableId="1336878244">
    <w:abstractNumId w:val="56"/>
  </w:num>
  <w:num w:numId="82" w16cid:durableId="683897530">
    <w:abstractNumId w:val="108"/>
  </w:num>
  <w:num w:numId="83" w16cid:durableId="1648895549">
    <w:abstractNumId w:val="47"/>
  </w:num>
  <w:num w:numId="84" w16cid:durableId="1212421820">
    <w:abstractNumId w:val="126"/>
  </w:num>
  <w:num w:numId="85" w16cid:durableId="1769235307">
    <w:abstractNumId w:val="22"/>
  </w:num>
  <w:num w:numId="86" w16cid:durableId="1967197365">
    <w:abstractNumId w:val="14"/>
  </w:num>
  <w:num w:numId="87" w16cid:durableId="2119064167">
    <w:abstractNumId w:val="49"/>
  </w:num>
  <w:num w:numId="88" w16cid:durableId="923495834">
    <w:abstractNumId w:val="125"/>
  </w:num>
  <w:num w:numId="89" w16cid:durableId="193733873">
    <w:abstractNumId w:val="24"/>
  </w:num>
  <w:num w:numId="90" w16cid:durableId="591476236">
    <w:abstractNumId w:val="23"/>
  </w:num>
  <w:num w:numId="91" w16cid:durableId="362444332">
    <w:abstractNumId w:val="67"/>
  </w:num>
  <w:num w:numId="92" w16cid:durableId="1691492972">
    <w:abstractNumId w:val="105"/>
  </w:num>
  <w:num w:numId="93" w16cid:durableId="1365904860">
    <w:abstractNumId w:val="18"/>
  </w:num>
  <w:num w:numId="94" w16cid:durableId="1878542833">
    <w:abstractNumId w:val="82"/>
  </w:num>
  <w:num w:numId="95" w16cid:durableId="960110713">
    <w:abstractNumId w:val="75"/>
  </w:num>
  <w:num w:numId="96" w16cid:durableId="707141440">
    <w:abstractNumId w:val="117"/>
  </w:num>
  <w:num w:numId="97" w16cid:durableId="1426917862">
    <w:abstractNumId w:val="62"/>
  </w:num>
  <w:num w:numId="98" w16cid:durableId="1614286702">
    <w:abstractNumId w:val="61"/>
  </w:num>
  <w:num w:numId="99" w16cid:durableId="2064019319">
    <w:abstractNumId w:val="25"/>
  </w:num>
  <w:num w:numId="100" w16cid:durableId="257907385">
    <w:abstractNumId w:val="131"/>
  </w:num>
  <w:num w:numId="101" w16cid:durableId="1100101154">
    <w:abstractNumId w:val="119"/>
  </w:num>
  <w:num w:numId="102" w16cid:durableId="18823644">
    <w:abstractNumId w:val="35"/>
  </w:num>
  <w:num w:numId="103" w16cid:durableId="1017318577">
    <w:abstractNumId w:val="107"/>
  </w:num>
  <w:num w:numId="104" w16cid:durableId="75056800">
    <w:abstractNumId w:val="51"/>
  </w:num>
  <w:num w:numId="105" w16cid:durableId="948126759">
    <w:abstractNumId w:val="10"/>
  </w:num>
  <w:num w:numId="106" w16cid:durableId="1734959761">
    <w:abstractNumId w:val="121"/>
  </w:num>
  <w:num w:numId="107" w16cid:durableId="1624533104">
    <w:abstractNumId w:val="72"/>
  </w:num>
  <w:num w:numId="108" w16cid:durableId="1721317177">
    <w:abstractNumId w:val="92"/>
  </w:num>
  <w:num w:numId="109" w16cid:durableId="1518806090">
    <w:abstractNumId w:val="93"/>
  </w:num>
  <w:num w:numId="110" w16cid:durableId="817458239">
    <w:abstractNumId w:val="80"/>
  </w:num>
  <w:num w:numId="111" w16cid:durableId="1935749368">
    <w:abstractNumId w:val="87"/>
  </w:num>
  <w:num w:numId="112" w16cid:durableId="835145009">
    <w:abstractNumId w:val="81"/>
  </w:num>
  <w:num w:numId="113" w16cid:durableId="1460802259">
    <w:abstractNumId w:val="103"/>
  </w:num>
  <w:num w:numId="114" w16cid:durableId="1951039267">
    <w:abstractNumId w:val="114"/>
  </w:num>
  <w:num w:numId="115" w16cid:durableId="1739668477">
    <w:abstractNumId w:val="74"/>
  </w:num>
  <w:num w:numId="116" w16cid:durableId="1710299610">
    <w:abstractNumId w:val="42"/>
  </w:num>
  <w:num w:numId="117" w16cid:durableId="703024880">
    <w:abstractNumId w:val="41"/>
  </w:num>
  <w:num w:numId="118" w16cid:durableId="1541938465">
    <w:abstractNumId w:val="115"/>
  </w:num>
  <w:num w:numId="119" w16cid:durableId="559247097">
    <w:abstractNumId w:val="109"/>
  </w:num>
  <w:num w:numId="120" w16cid:durableId="506484302">
    <w:abstractNumId w:val="52"/>
  </w:num>
  <w:num w:numId="121" w16cid:durableId="1847791020">
    <w:abstractNumId w:val="124"/>
  </w:num>
  <w:num w:numId="122" w16cid:durableId="857891928">
    <w:abstractNumId w:val="104"/>
  </w:num>
  <w:num w:numId="123" w16cid:durableId="530724750">
    <w:abstractNumId w:val="77"/>
  </w:num>
  <w:num w:numId="124" w16cid:durableId="13923647">
    <w:abstractNumId w:val="65"/>
  </w:num>
  <w:num w:numId="125" w16cid:durableId="1753233449">
    <w:abstractNumId w:val="21"/>
  </w:num>
  <w:num w:numId="126" w16cid:durableId="1136217905">
    <w:abstractNumId w:val="68"/>
  </w:num>
  <w:num w:numId="127" w16cid:durableId="630746901">
    <w:abstractNumId w:val="94"/>
  </w:num>
  <w:num w:numId="128" w16cid:durableId="911043780">
    <w:abstractNumId w:val="58"/>
  </w:num>
  <w:num w:numId="129" w16cid:durableId="445739882">
    <w:abstractNumId w:val="116"/>
  </w:num>
  <w:num w:numId="130" w16cid:durableId="380448975">
    <w:abstractNumId w:val="45"/>
  </w:num>
  <w:num w:numId="131" w16cid:durableId="1673293866">
    <w:abstractNumId w:val="39"/>
  </w:num>
  <w:num w:numId="132" w16cid:durableId="735737722">
    <w:abstractNumId w:val="89"/>
  </w:num>
  <w:num w:numId="133" w16cid:durableId="1819767333">
    <w:abstractNumId w:val="110"/>
  </w:num>
  <w:num w:numId="134" w16cid:durableId="1164005101">
    <w:abstractNumId w:val="19"/>
  </w:num>
  <w:num w:numId="135" w16cid:durableId="935288510">
    <w:abstractNumId w:val="86"/>
  </w:num>
  <w:num w:numId="136" w16cid:durableId="1596212387">
    <w:abstractNumId w:val="112"/>
  </w:num>
  <w:num w:numId="137" w16cid:durableId="1757097092">
    <w:abstractNumId w:val="70"/>
  </w:num>
  <w:num w:numId="138" w16cid:durableId="718626705">
    <w:abstractNumId w:val="13"/>
  </w:num>
  <w:num w:numId="139" w16cid:durableId="1873690907">
    <w:abstractNumId w:val="135"/>
  </w:num>
  <w:num w:numId="140" w16cid:durableId="1670598229">
    <w:abstractNumId w:val="127"/>
  </w:num>
  <w:numIdMacAtCleanup w:val="13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activeWritingStyle w:appName="MSWord" w:lang="en-US" w:vendorID="64" w:dllVersion="0" w:nlCheck="1" w:checkStyle="0"/>
  <w:activeWritingStyle w:appName="MSWord" w:lang="en-GB" w:vendorID="64" w:dllVersion="0" w:nlCheck="1" w:checkStyle="0"/>
  <w:activeWritingStyle w:appName="MSWord" w:lang="fr-FR" w:vendorID="64" w:dllVersion="0" w:nlCheck="1" w:checkStyle="0"/>
  <w:activeWritingStyle w:appName="MSWord" w:lang="es-ES_tradnl" w:vendorID="64" w:dllVersion="0" w:nlCheck="1" w:checkStyle="0"/>
  <w:activeWritingStyle w:appName="MSWord" w:lang="pt-BR" w:vendorID="64" w:dllVersion="0" w:nlCheck="1" w:checkStyle="0"/>
  <w:activeWritingStyle w:appName="MSWord" w:lang="en-US" w:vendorID="64" w:dllVersion="6" w:nlCheck="1" w:checkStyle="0"/>
  <w:activeWritingStyle w:appName="MSWord" w:lang="es-ES_tradnl" w:vendorID="64" w:dllVersion="6" w:nlCheck="1" w:checkStyle="1"/>
  <w:activeWritingStyle w:appName="MSWord" w:lang="en-GB" w:vendorID="64" w:dllVersion="6" w:nlCheck="1" w:checkStyle="0"/>
  <w:activeWritingStyle w:appName="MSWord" w:lang="fr-FR" w:vendorID="64" w:dllVersion="6" w:nlCheck="1" w:checkStyle="1"/>
  <w:activeWritingStyle w:appName="MSWord" w:lang="en-AU" w:vendorID="64" w:dllVersion="0" w:nlCheck="1" w:checkStyle="0"/>
  <w:activeWritingStyle w:appName="MSWord" w:lang="en-US" w:vendorID="64" w:dllVersion="4096" w:nlCheck="1" w:checkStyle="0"/>
  <w:activeWritingStyle w:appName="MSWord" w:lang="en-AU" w:vendorID="64" w:dllVersion="4096" w:nlCheck="1" w:checkStyle="0"/>
  <w:activeWritingStyle w:appName="MSWord" w:lang="en-GB" w:vendorID="64" w:dllVersion="4096" w:nlCheck="1" w:checkStyle="0"/>
  <w:activeWritingStyle w:appName="MSWord" w:lang="en-AU" w:vendorID="64" w:dllVersion="6" w:nlCheck="1" w:checkStyle="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rawingGridHorizontalSpacing w:val="120"/>
  <w:drawingGridVerticalSpacing w:val="163"/>
  <w:displayHorizontalDrawingGridEvery w:val="2"/>
  <w:displayVerticalDrawingGridEvery w:val="2"/>
  <w:noPunctuationKerning/>
  <w:characterSpacingControl w:val="doNotCompress"/>
  <w:hdrShapeDefaults>
    <o:shapedefaults v:ext="edit" spidmax="2050">
      <o:colormru v:ext="edit" colors="#011291,#d9ecff"/>
    </o:shapedefaults>
  </w:hdrShapeDefaults>
  <w:footnotePr>
    <w:numRestart w:val="eachSect"/>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43C56"/>
    <w:rsid w:val="00001CD4"/>
    <w:rsid w:val="0000238D"/>
    <w:rsid w:val="00002A9A"/>
    <w:rsid w:val="000034D5"/>
    <w:rsid w:val="000038E7"/>
    <w:rsid w:val="0000442C"/>
    <w:rsid w:val="00004877"/>
    <w:rsid w:val="00004A07"/>
    <w:rsid w:val="00004E54"/>
    <w:rsid w:val="0000522A"/>
    <w:rsid w:val="00005B03"/>
    <w:rsid w:val="0000613B"/>
    <w:rsid w:val="00010594"/>
    <w:rsid w:val="00010BEB"/>
    <w:rsid w:val="0001185D"/>
    <w:rsid w:val="00012730"/>
    <w:rsid w:val="00012772"/>
    <w:rsid w:val="000129E9"/>
    <w:rsid w:val="00015880"/>
    <w:rsid w:val="000158D3"/>
    <w:rsid w:val="00015D4A"/>
    <w:rsid w:val="00017135"/>
    <w:rsid w:val="000177A5"/>
    <w:rsid w:val="00017F6F"/>
    <w:rsid w:val="0002159E"/>
    <w:rsid w:val="00022305"/>
    <w:rsid w:val="000225AE"/>
    <w:rsid w:val="0002301D"/>
    <w:rsid w:val="00025327"/>
    <w:rsid w:val="00025536"/>
    <w:rsid w:val="00025A37"/>
    <w:rsid w:val="00025CF3"/>
    <w:rsid w:val="00027A9D"/>
    <w:rsid w:val="00030555"/>
    <w:rsid w:val="000335A6"/>
    <w:rsid w:val="000357A7"/>
    <w:rsid w:val="000366CE"/>
    <w:rsid w:val="00037C13"/>
    <w:rsid w:val="00040CF6"/>
    <w:rsid w:val="00041811"/>
    <w:rsid w:val="000423A7"/>
    <w:rsid w:val="00042E54"/>
    <w:rsid w:val="000435E4"/>
    <w:rsid w:val="00044594"/>
    <w:rsid w:val="00045543"/>
    <w:rsid w:val="00045CE3"/>
    <w:rsid w:val="00046F04"/>
    <w:rsid w:val="00047C92"/>
    <w:rsid w:val="00051895"/>
    <w:rsid w:val="000536FF"/>
    <w:rsid w:val="00055512"/>
    <w:rsid w:val="000556D8"/>
    <w:rsid w:val="000559AD"/>
    <w:rsid w:val="000577F7"/>
    <w:rsid w:val="00061047"/>
    <w:rsid w:val="0006241A"/>
    <w:rsid w:val="00065A88"/>
    <w:rsid w:val="0006666E"/>
    <w:rsid w:val="0006793C"/>
    <w:rsid w:val="000702BC"/>
    <w:rsid w:val="00072073"/>
    <w:rsid w:val="000742A5"/>
    <w:rsid w:val="0007519D"/>
    <w:rsid w:val="0007529C"/>
    <w:rsid w:val="00075D36"/>
    <w:rsid w:val="00080F9A"/>
    <w:rsid w:val="0008274C"/>
    <w:rsid w:val="000828E4"/>
    <w:rsid w:val="000836E9"/>
    <w:rsid w:val="0008499E"/>
    <w:rsid w:val="00085BA4"/>
    <w:rsid w:val="00085DF0"/>
    <w:rsid w:val="00085E29"/>
    <w:rsid w:val="000901DD"/>
    <w:rsid w:val="000906B8"/>
    <w:rsid w:val="00092FD7"/>
    <w:rsid w:val="0009660F"/>
    <w:rsid w:val="000A0640"/>
    <w:rsid w:val="000A0CAE"/>
    <w:rsid w:val="000A186C"/>
    <w:rsid w:val="000A2E62"/>
    <w:rsid w:val="000A3269"/>
    <w:rsid w:val="000A3626"/>
    <w:rsid w:val="000A491E"/>
    <w:rsid w:val="000A611F"/>
    <w:rsid w:val="000A6426"/>
    <w:rsid w:val="000A657D"/>
    <w:rsid w:val="000A7393"/>
    <w:rsid w:val="000B112D"/>
    <w:rsid w:val="000B3397"/>
    <w:rsid w:val="000B36D5"/>
    <w:rsid w:val="000B3AF9"/>
    <w:rsid w:val="000B43F4"/>
    <w:rsid w:val="000B6867"/>
    <w:rsid w:val="000B7121"/>
    <w:rsid w:val="000B7A9F"/>
    <w:rsid w:val="000C161C"/>
    <w:rsid w:val="000C2829"/>
    <w:rsid w:val="000C2E40"/>
    <w:rsid w:val="000C4A72"/>
    <w:rsid w:val="000C51EB"/>
    <w:rsid w:val="000C69FA"/>
    <w:rsid w:val="000C6AF8"/>
    <w:rsid w:val="000C71CB"/>
    <w:rsid w:val="000C78F3"/>
    <w:rsid w:val="000C7D0F"/>
    <w:rsid w:val="000D0F87"/>
    <w:rsid w:val="000D19A3"/>
    <w:rsid w:val="000D1FA2"/>
    <w:rsid w:val="000D2E12"/>
    <w:rsid w:val="000D3066"/>
    <w:rsid w:val="000D4BDF"/>
    <w:rsid w:val="000D61BD"/>
    <w:rsid w:val="000D691E"/>
    <w:rsid w:val="000D7C1A"/>
    <w:rsid w:val="000E1065"/>
    <w:rsid w:val="000E10A0"/>
    <w:rsid w:val="000E130A"/>
    <w:rsid w:val="000E178F"/>
    <w:rsid w:val="000E213A"/>
    <w:rsid w:val="000E21E6"/>
    <w:rsid w:val="000E388D"/>
    <w:rsid w:val="000E49F6"/>
    <w:rsid w:val="000E539E"/>
    <w:rsid w:val="000E6189"/>
    <w:rsid w:val="000E7763"/>
    <w:rsid w:val="000E7B73"/>
    <w:rsid w:val="000F2D68"/>
    <w:rsid w:val="000F3A6E"/>
    <w:rsid w:val="000F652C"/>
    <w:rsid w:val="00103C64"/>
    <w:rsid w:val="00104656"/>
    <w:rsid w:val="00104BC9"/>
    <w:rsid w:val="00105B9A"/>
    <w:rsid w:val="00105D62"/>
    <w:rsid w:val="00111270"/>
    <w:rsid w:val="0011190A"/>
    <w:rsid w:val="0011256E"/>
    <w:rsid w:val="00113F9E"/>
    <w:rsid w:val="00114585"/>
    <w:rsid w:val="00114C09"/>
    <w:rsid w:val="00117017"/>
    <w:rsid w:val="001171F0"/>
    <w:rsid w:val="00117619"/>
    <w:rsid w:val="0012119D"/>
    <w:rsid w:val="00121425"/>
    <w:rsid w:val="001216D0"/>
    <w:rsid w:val="0012497D"/>
    <w:rsid w:val="00124DF8"/>
    <w:rsid w:val="0012668F"/>
    <w:rsid w:val="0012709F"/>
    <w:rsid w:val="00127118"/>
    <w:rsid w:val="00127144"/>
    <w:rsid w:val="00127278"/>
    <w:rsid w:val="00127EA4"/>
    <w:rsid w:val="0013121C"/>
    <w:rsid w:val="00132D4F"/>
    <w:rsid w:val="001338E3"/>
    <w:rsid w:val="00133FDC"/>
    <w:rsid w:val="0013410E"/>
    <w:rsid w:val="001347F5"/>
    <w:rsid w:val="001358C9"/>
    <w:rsid w:val="00143B4E"/>
    <w:rsid w:val="001446B5"/>
    <w:rsid w:val="00144E85"/>
    <w:rsid w:val="001454A9"/>
    <w:rsid w:val="001455A0"/>
    <w:rsid w:val="0014620E"/>
    <w:rsid w:val="001468A2"/>
    <w:rsid w:val="00147FE7"/>
    <w:rsid w:val="001501A5"/>
    <w:rsid w:val="00151EF3"/>
    <w:rsid w:val="00152955"/>
    <w:rsid w:val="0015297A"/>
    <w:rsid w:val="001535C3"/>
    <w:rsid w:val="00153FA7"/>
    <w:rsid w:val="0015477A"/>
    <w:rsid w:val="00154F1B"/>
    <w:rsid w:val="001576F4"/>
    <w:rsid w:val="001607CA"/>
    <w:rsid w:val="00160940"/>
    <w:rsid w:val="001614F0"/>
    <w:rsid w:val="00161B3F"/>
    <w:rsid w:val="0016255D"/>
    <w:rsid w:val="0016430A"/>
    <w:rsid w:val="001647A4"/>
    <w:rsid w:val="001651A7"/>
    <w:rsid w:val="00165E0E"/>
    <w:rsid w:val="00170B8D"/>
    <w:rsid w:val="001718B2"/>
    <w:rsid w:val="00175572"/>
    <w:rsid w:val="00175F14"/>
    <w:rsid w:val="00177F2A"/>
    <w:rsid w:val="00180E11"/>
    <w:rsid w:val="00181614"/>
    <w:rsid w:val="0018241D"/>
    <w:rsid w:val="001826EC"/>
    <w:rsid w:val="001837A5"/>
    <w:rsid w:val="001850D3"/>
    <w:rsid w:val="001855A8"/>
    <w:rsid w:val="0018562B"/>
    <w:rsid w:val="00185794"/>
    <w:rsid w:val="00186922"/>
    <w:rsid w:val="00187E63"/>
    <w:rsid w:val="00190047"/>
    <w:rsid w:val="0019324B"/>
    <w:rsid w:val="00193B87"/>
    <w:rsid w:val="00193D2D"/>
    <w:rsid w:val="00196242"/>
    <w:rsid w:val="001A08B6"/>
    <w:rsid w:val="001A32C3"/>
    <w:rsid w:val="001A3E65"/>
    <w:rsid w:val="001A418F"/>
    <w:rsid w:val="001A4369"/>
    <w:rsid w:val="001A438F"/>
    <w:rsid w:val="001A4D2B"/>
    <w:rsid w:val="001A5F4F"/>
    <w:rsid w:val="001A609C"/>
    <w:rsid w:val="001B12F7"/>
    <w:rsid w:val="001B2C0E"/>
    <w:rsid w:val="001B2EE2"/>
    <w:rsid w:val="001B4E09"/>
    <w:rsid w:val="001B5459"/>
    <w:rsid w:val="001B59C5"/>
    <w:rsid w:val="001B5E9B"/>
    <w:rsid w:val="001B6435"/>
    <w:rsid w:val="001C051B"/>
    <w:rsid w:val="001C06E9"/>
    <w:rsid w:val="001C3A87"/>
    <w:rsid w:val="001C4CAA"/>
    <w:rsid w:val="001C5527"/>
    <w:rsid w:val="001C66C8"/>
    <w:rsid w:val="001C6B1D"/>
    <w:rsid w:val="001C6FF7"/>
    <w:rsid w:val="001D1D7A"/>
    <w:rsid w:val="001D25BB"/>
    <w:rsid w:val="001D2F4E"/>
    <w:rsid w:val="001D37F7"/>
    <w:rsid w:val="001D4CEA"/>
    <w:rsid w:val="001D52CA"/>
    <w:rsid w:val="001D6177"/>
    <w:rsid w:val="001D724B"/>
    <w:rsid w:val="001E052D"/>
    <w:rsid w:val="001E083C"/>
    <w:rsid w:val="001E09EE"/>
    <w:rsid w:val="001E0B5D"/>
    <w:rsid w:val="001E16AB"/>
    <w:rsid w:val="001E1A3D"/>
    <w:rsid w:val="001E254C"/>
    <w:rsid w:val="001E4E88"/>
    <w:rsid w:val="001E7E44"/>
    <w:rsid w:val="001E7F7A"/>
    <w:rsid w:val="001F0477"/>
    <w:rsid w:val="001F38C6"/>
    <w:rsid w:val="001F423E"/>
    <w:rsid w:val="001F56C4"/>
    <w:rsid w:val="001F7A77"/>
    <w:rsid w:val="001F7F05"/>
    <w:rsid w:val="0020021F"/>
    <w:rsid w:val="0020044F"/>
    <w:rsid w:val="0020119D"/>
    <w:rsid w:val="00201A05"/>
    <w:rsid w:val="002026EE"/>
    <w:rsid w:val="00202EF9"/>
    <w:rsid w:val="002030F8"/>
    <w:rsid w:val="002050AE"/>
    <w:rsid w:val="00206F2C"/>
    <w:rsid w:val="0020732D"/>
    <w:rsid w:val="00207A87"/>
    <w:rsid w:val="002122C5"/>
    <w:rsid w:val="00213876"/>
    <w:rsid w:val="002147F9"/>
    <w:rsid w:val="00215CE7"/>
    <w:rsid w:val="00217A61"/>
    <w:rsid w:val="00217F29"/>
    <w:rsid w:val="0022012F"/>
    <w:rsid w:val="00220722"/>
    <w:rsid w:val="002211C3"/>
    <w:rsid w:val="00221AED"/>
    <w:rsid w:val="00221B98"/>
    <w:rsid w:val="00224BCB"/>
    <w:rsid w:val="0022669B"/>
    <w:rsid w:val="00226B02"/>
    <w:rsid w:val="00227816"/>
    <w:rsid w:val="00230335"/>
    <w:rsid w:val="002311FE"/>
    <w:rsid w:val="00231AF6"/>
    <w:rsid w:val="00233A3F"/>
    <w:rsid w:val="002362B8"/>
    <w:rsid w:val="00237CC7"/>
    <w:rsid w:val="002415BF"/>
    <w:rsid w:val="00242C01"/>
    <w:rsid w:val="00243984"/>
    <w:rsid w:val="00243B7B"/>
    <w:rsid w:val="0024512B"/>
    <w:rsid w:val="00245CEC"/>
    <w:rsid w:val="002461E0"/>
    <w:rsid w:val="00246733"/>
    <w:rsid w:val="00246B3B"/>
    <w:rsid w:val="002477E8"/>
    <w:rsid w:val="002512C7"/>
    <w:rsid w:val="002531C1"/>
    <w:rsid w:val="00255D31"/>
    <w:rsid w:val="00256F8A"/>
    <w:rsid w:val="00262D67"/>
    <w:rsid w:val="0026306C"/>
    <w:rsid w:val="002631B9"/>
    <w:rsid w:val="00264049"/>
    <w:rsid w:val="00266E26"/>
    <w:rsid w:val="002671AD"/>
    <w:rsid w:val="0026735A"/>
    <w:rsid w:val="002673CF"/>
    <w:rsid w:val="002676A7"/>
    <w:rsid w:val="00270C34"/>
    <w:rsid w:val="00272013"/>
    <w:rsid w:val="00272786"/>
    <w:rsid w:val="00272DE8"/>
    <w:rsid w:val="00272E2C"/>
    <w:rsid w:val="00274701"/>
    <w:rsid w:val="0027544B"/>
    <w:rsid w:val="002764E2"/>
    <w:rsid w:val="00276916"/>
    <w:rsid w:val="00277338"/>
    <w:rsid w:val="00277BDC"/>
    <w:rsid w:val="0028052D"/>
    <w:rsid w:val="00281D16"/>
    <w:rsid w:val="002823F8"/>
    <w:rsid w:val="00282713"/>
    <w:rsid w:val="002835CE"/>
    <w:rsid w:val="00283744"/>
    <w:rsid w:val="00283A08"/>
    <w:rsid w:val="00284BBE"/>
    <w:rsid w:val="00286F14"/>
    <w:rsid w:val="0029050C"/>
    <w:rsid w:val="00292255"/>
    <w:rsid w:val="00293E39"/>
    <w:rsid w:val="00294516"/>
    <w:rsid w:val="00294FCC"/>
    <w:rsid w:val="00295D97"/>
    <w:rsid w:val="00296DBD"/>
    <w:rsid w:val="00296F72"/>
    <w:rsid w:val="002A023A"/>
    <w:rsid w:val="002A29BB"/>
    <w:rsid w:val="002A34D0"/>
    <w:rsid w:val="002A40BC"/>
    <w:rsid w:val="002A4985"/>
    <w:rsid w:val="002A65B0"/>
    <w:rsid w:val="002A6D59"/>
    <w:rsid w:val="002A7274"/>
    <w:rsid w:val="002A7C25"/>
    <w:rsid w:val="002B06C5"/>
    <w:rsid w:val="002B090E"/>
    <w:rsid w:val="002B2442"/>
    <w:rsid w:val="002B2BE6"/>
    <w:rsid w:val="002B3645"/>
    <w:rsid w:val="002B3B09"/>
    <w:rsid w:val="002B3B9C"/>
    <w:rsid w:val="002B3E67"/>
    <w:rsid w:val="002B3FF5"/>
    <w:rsid w:val="002B5150"/>
    <w:rsid w:val="002B56F6"/>
    <w:rsid w:val="002B5F73"/>
    <w:rsid w:val="002B718B"/>
    <w:rsid w:val="002B76AD"/>
    <w:rsid w:val="002C07CF"/>
    <w:rsid w:val="002C1153"/>
    <w:rsid w:val="002C134D"/>
    <w:rsid w:val="002C1F8F"/>
    <w:rsid w:val="002C23A2"/>
    <w:rsid w:val="002C467B"/>
    <w:rsid w:val="002C49AA"/>
    <w:rsid w:val="002C4D3E"/>
    <w:rsid w:val="002C5C24"/>
    <w:rsid w:val="002C67CA"/>
    <w:rsid w:val="002C69F9"/>
    <w:rsid w:val="002C6FF1"/>
    <w:rsid w:val="002C744B"/>
    <w:rsid w:val="002D002A"/>
    <w:rsid w:val="002D0BF0"/>
    <w:rsid w:val="002D14A4"/>
    <w:rsid w:val="002D17E9"/>
    <w:rsid w:val="002D298C"/>
    <w:rsid w:val="002D4DA6"/>
    <w:rsid w:val="002D6011"/>
    <w:rsid w:val="002D67BE"/>
    <w:rsid w:val="002D6925"/>
    <w:rsid w:val="002D7084"/>
    <w:rsid w:val="002D7534"/>
    <w:rsid w:val="002D79E4"/>
    <w:rsid w:val="002D7F1F"/>
    <w:rsid w:val="002E1076"/>
    <w:rsid w:val="002E144F"/>
    <w:rsid w:val="002E1996"/>
    <w:rsid w:val="002E20E6"/>
    <w:rsid w:val="002E2DD1"/>
    <w:rsid w:val="002E648A"/>
    <w:rsid w:val="002F1029"/>
    <w:rsid w:val="002F14EB"/>
    <w:rsid w:val="003008CE"/>
    <w:rsid w:val="00301412"/>
    <w:rsid w:val="0030377F"/>
    <w:rsid w:val="0030406C"/>
    <w:rsid w:val="00304F79"/>
    <w:rsid w:val="003058CC"/>
    <w:rsid w:val="00306524"/>
    <w:rsid w:val="003066E5"/>
    <w:rsid w:val="00306B54"/>
    <w:rsid w:val="00306DBF"/>
    <w:rsid w:val="0030763D"/>
    <w:rsid w:val="003102A8"/>
    <w:rsid w:val="003125E1"/>
    <w:rsid w:val="003133BF"/>
    <w:rsid w:val="00314239"/>
    <w:rsid w:val="0031471F"/>
    <w:rsid w:val="003148CD"/>
    <w:rsid w:val="00314DDB"/>
    <w:rsid w:val="00316015"/>
    <w:rsid w:val="00321B2B"/>
    <w:rsid w:val="00321DAA"/>
    <w:rsid w:val="0032278E"/>
    <w:rsid w:val="00325307"/>
    <w:rsid w:val="003254EE"/>
    <w:rsid w:val="003260BA"/>
    <w:rsid w:val="00326FC1"/>
    <w:rsid w:val="003334AD"/>
    <w:rsid w:val="0033431D"/>
    <w:rsid w:val="0033588D"/>
    <w:rsid w:val="0033589F"/>
    <w:rsid w:val="00337DBC"/>
    <w:rsid w:val="00341064"/>
    <w:rsid w:val="0034121C"/>
    <w:rsid w:val="00341277"/>
    <w:rsid w:val="00346E74"/>
    <w:rsid w:val="00347DB2"/>
    <w:rsid w:val="003509D5"/>
    <w:rsid w:val="003537A1"/>
    <w:rsid w:val="00355982"/>
    <w:rsid w:val="00355BED"/>
    <w:rsid w:val="00357D4E"/>
    <w:rsid w:val="0036098B"/>
    <w:rsid w:val="003624F1"/>
    <w:rsid w:val="0036282F"/>
    <w:rsid w:val="00363286"/>
    <w:rsid w:val="00363A2E"/>
    <w:rsid w:val="00365878"/>
    <w:rsid w:val="003663B4"/>
    <w:rsid w:val="003668E2"/>
    <w:rsid w:val="00367575"/>
    <w:rsid w:val="00367DEE"/>
    <w:rsid w:val="00370FC2"/>
    <w:rsid w:val="00371378"/>
    <w:rsid w:val="003719E8"/>
    <w:rsid w:val="00372302"/>
    <w:rsid w:val="003738B6"/>
    <w:rsid w:val="00373B9D"/>
    <w:rsid w:val="003751AA"/>
    <w:rsid w:val="00375617"/>
    <w:rsid w:val="003756CE"/>
    <w:rsid w:val="00375B33"/>
    <w:rsid w:val="0037620F"/>
    <w:rsid w:val="0037621A"/>
    <w:rsid w:val="0037669C"/>
    <w:rsid w:val="003769D7"/>
    <w:rsid w:val="00376AEF"/>
    <w:rsid w:val="00376FFE"/>
    <w:rsid w:val="003772C4"/>
    <w:rsid w:val="00377C95"/>
    <w:rsid w:val="003804D2"/>
    <w:rsid w:val="0038125F"/>
    <w:rsid w:val="0038261B"/>
    <w:rsid w:val="00383DE3"/>
    <w:rsid w:val="0038430D"/>
    <w:rsid w:val="00385C8D"/>
    <w:rsid w:val="0038696D"/>
    <w:rsid w:val="00386A61"/>
    <w:rsid w:val="00387218"/>
    <w:rsid w:val="00387422"/>
    <w:rsid w:val="0038746A"/>
    <w:rsid w:val="00387C7F"/>
    <w:rsid w:val="00390347"/>
    <w:rsid w:val="003935D6"/>
    <w:rsid w:val="003938E3"/>
    <w:rsid w:val="003950CB"/>
    <w:rsid w:val="00395933"/>
    <w:rsid w:val="003959EF"/>
    <w:rsid w:val="00395CFF"/>
    <w:rsid w:val="00396B57"/>
    <w:rsid w:val="00397599"/>
    <w:rsid w:val="003A08CB"/>
    <w:rsid w:val="003A0A5C"/>
    <w:rsid w:val="003A1E3A"/>
    <w:rsid w:val="003A1FB0"/>
    <w:rsid w:val="003A2A0E"/>
    <w:rsid w:val="003A3CDC"/>
    <w:rsid w:val="003A4F78"/>
    <w:rsid w:val="003A5DC0"/>
    <w:rsid w:val="003A7D8C"/>
    <w:rsid w:val="003B37C5"/>
    <w:rsid w:val="003B477E"/>
    <w:rsid w:val="003B5265"/>
    <w:rsid w:val="003B6A92"/>
    <w:rsid w:val="003B73B2"/>
    <w:rsid w:val="003B7929"/>
    <w:rsid w:val="003C0A6C"/>
    <w:rsid w:val="003C0D18"/>
    <w:rsid w:val="003C0DE4"/>
    <w:rsid w:val="003C1173"/>
    <w:rsid w:val="003C2816"/>
    <w:rsid w:val="003C39F9"/>
    <w:rsid w:val="003C4C4E"/>
    <w:rsid w:val="003C4F6D"/>
    <w:rsid w:val="003C5846"/>
    <w:rsid w:val="003C58A7"/>
    <w:rsid w:val="003C6043"/>
    <w:rsid w:val="003C6A8B"/>
    <w:rsid w:val="003D0AB6"/>
    <w:rsid w:val="003D0D79"/>
    <w:rsid w:val="003D3303"/>
    <w:rsid w:val="003D3400"/>
    <w:rsid w:val="003D3438"/>
    <w:rsid w:val="003D48B4"/>
    <w:rsid w:val="003D4B1E"/>
    <w:rsid w:val="003D65F9"/>
    <w:rsid w:val="003D66A0"/>
    <w:rsid w:val="003D702F"/>
    <w:rsid w:val="003D7460"/>
    <w:rsid w:val="003D75A9"/>
    <w:rsid w:val="003D7FE3"/>
    <w:rsid w:val="003E2EBB"/>
    <w:rsid w:val="003E3B1A"/>
    <w:rsid w:val="003E5570"/>
    <w:rsid w:val="003E6BCD"/>
    <w:rsid w:val="003E76F8"/>
    <w:rsid w:val="003F04E4"/>
    <w:rsid w:val="003F1230"/>
    <w:rsid w:val="003F2D0B"/>
    <w:rsid w:val="003F2E06"/>
    <w:rsid w:val="003F3736"/>
    <w:rsid w:val="003F39C8"/>
    <w:rsid w:val="003F5458"/>
    <w:rsid w:val="003F7DF3"/>
    <w:rsid w:val="004000B7"/>
    <w:rsid w:val="00400634"/>
    <w:rsid w:val="00400715"/>
    <w:rsid w:val="00401450"/>
    <w:rsid w:val="00402C5B"/>
    <w:rsid w:val="00405652"/>
    <w:rsid w:val="00407242"/>
    <w:rsid w:val="00407DF1"/>
    <w:rsid w:val="00411205"/>
    <w:rsid w:val="004113FE"/>
    <w:rsid w:val="00411456"/>
    <w:rsid w:val="0041149D"/>
    <w:rsid w:val="00412471"/>
    <w:rsid w:val="00412553"/>
    <w:rsid w:val="00412786"/>
    <w:rsid w:val="00413275"/>
    <w:rsid w:val="004144B8"/>
    <w:rsid w:val="00416BE4"/>
    <w:rsid w:val="0041709E"/>
    <w:rsid w:val="00422820"/>
    <w:rsid w:val="00422EE4"/>
    <w:rsid w:val="004233E9"/>
    <w:rsid w:val="0042382B"/>
    <w:rsid w:val="0042538D"/>
    <w:rsid w:val="004258BF"/>
    <w:rsid w:val="00426B3D"/>
    <w:rsid w:val="00427D64"/>
    <w:rsid w:val="00431E85"/>
    <w:rsid w:val="0043305B"/>
    <w:rsid w:val="00434EE5"/>
    <w:rsid w:val="00435224"/>
    <w:rsid w:val="004369D8"/>
    <w:rsid w:val="00436E2B"/>
    <w:rsid w:val="00437873"/>
    <w:rsid w:val="00440893"/>
    <w:rsid w:val="00442F30"/>
    <w:rsid w:val="00443249"/>
    <w:rsid w:val="00443657"/>
    <w:rsid w:val="00443BEC"/>
    <w:rsid w:val="00444652"/>
    <w:rsid w:val="00446234"/>
    <w:rsid w:val="004463F7"/>
    <w:rsid w:val="00446C29"/>
    <w:rsid w:val="004473CA"/>
    <w:rsid w:val="004509D8"/>
    <w:rsid w:val="00451007"/>
    <w:rsid w:val="0045239D"/>
    <w:rsid w:val="0045257B"/>
    <w:rsid w:val="004536B9"/>
    <w:rsid w:val="00454C1D"/>
    <w:rsid w:val="004562CE"/>
    <w:rsid w:val="00456DEE"/>
    <w:rsid w:val="0045701D"/>
    <w:rsid w:val="004608E4"/>
    <w:rsid w:val="00463244"/>
    <w:rsid w:val="004639C1"/>
    <w:rsid w:val="00464C53"/>
    <w:rsid w:val="00465C52"/>
    <w:rsid w:val="00466293"/>
    <w:rsid w:val="00471BE3"/>
    <w:rsid w:val="00473444"/>
    <w:rsid w:val="0047532C"/>
    <w:rsid w:val="00475C18"/>
    <w:rsid w:val="00475F73"/>
    <w:rsid w:val="00477372"/>
    <w:rsid w:val="00477CE5"/>
    <w:rsid w:val="004803A4"/>
    <w:rsid w:val="0048066B"/>
    <w:rsid w:val="00481530"/>
    <w:rsid w:val="00481D21"/>
    <w:rsid w:val="004839C0"/>
    <w:rsid w:val="004850CE"/>
    <w:rsid w:val="0048639F"/>
    <w:rsid w:val="00486EDE"/>
    <w:rsid w:val="00487740"/>
    <w:rsid w:val="00487AF5"/>
    <w:rsid w:val="0049109C"/>
    <w:rsid w:val="0049153D"/>
    <w:rsid w:val="004918CB"/>
    <w:rsid w:val="0049230B"/>
    <w:rsid w:val="00492A9B"/>
    <w:rsid w:val="00492E80"/>
    <w:rsid w:val="00493775"/>
    <w:rsid w:val="0049485C"/>
    <w:rsid w:val="00494A1B"/>
    <w:rsid w:val="004958FC"/>
    <w:rsid w:val="00497AB0"/>
    <w:rsid w:val="004A145F"/>
    <w:rsid w:val="004A183C"/>
    <w:rsid w:val="004A24AE"/>
    <w:rsid w:val="004A2D75"/>
    <w:rsid w:val="004A4144"/>
    <w:rsid w:val="004A41F8"/>
    <w:rsid w:val="004A50CB"/>
    <w:rsid w:val="004A6902"/>
    <w:rsid w:val="004A6E05"/>
    <w:rsid w:val="004B0232"/>
    <w:rsid w:val="004B1320"/>
    <w:rsid w:val="004B1797"/>
    <w:rsid w:val="004B2877"/>
    <w:rsid w:val="004B2D69"/>
    <w:rsid w:val="004B32A1"/>
    <w:rsid w:val="004B36BF"/>
    <w:rsid w:val="004B5191"/>
    <w:rsid w:val="004B5A5B"/>
    <w:rsid w:val="004B5E48"/>
    <w:rsid w:val="004B6471"/>
    <w:rsid w:val="004B7172"/>
    <w:rsid w:val="004B7672"/>
    <w:rsid w:val="004B7856"/>
    <w:rsid w:val="004C0E17"/>
    <w:rsid w:val="004C1275"/>
    <w:rsid w:val="004C1A40"/>
    <w:rsid w:val="004C1B12"/>
    <w:rsid w:val="004C47CB"/>
    <w:rsid w:val="004C4F70"/>
    <w:rsid w:val="004C6CD4"/>
    <w:rsid w:val="004D03D7"/>
    <w:rsid w:val="004D0A3C"/>
    <w:rsid w:val="004D0AE8"/>
    <w:rsid w:val="004D29B4"/>
    <w:rsid w:val="004D3011"/>
    <w:rsid w:val="004D5139"/>
    <w:rsid w:val="004D6DFB"/>
    <w:rsid w:val="004D7109"/>
    <w:rsid w:val="004D7C4B"/>
    <w:rsid w:val="004E0B68"/>
    <w:rsid w:val="004E2C1C"/>
    <w:rsid w:val="004E2E5A"/>
    <w:rsid w:val="004E47AD"/>
    <w:rsid w:val="004E5C14"/>
    <w:rsid w:val="004E61C8"/>
    <w:rsid w:val="004E69C0"/>
    <w:rsid w:val="004E70E4"/>
    <w:rsid w:val="004E722B"/>
    <w:rsid w:val="004F1B5B"/>
    <w:rsid w:val="004F2F01"/>
    <w:rsid w:val="004F351F"/>
    <w:rsid w:val="004F41D1"/>
    <w:rsid w:val="004F4422"/>
    <w:rsid w:val="004F4659"/>
    <w:rsid w:val="004F5FEF"/>
    <w:rsid w:val="004F6521"/>
    <w:rsid w:val="0050168B"/>
    <w:rsid w:val="00501CE1"/>
    <w:rsid w:val="0050384A"/>
    <w:rsid w:val="00503D38"/>
    <w:rsid w:val="005043E3"/>
    <w:rsid w:val="005065DF"/>
    <w:rsid w:val="005068DD"/>
    <w:rsid w:val="00506E54"/>
    <w:rsid w:val="00507A3B"/>
    <w:rsid w:val="00507CE2"/>
    <w:rsid w:val="00510359"/>
    <w:rsid w:val="00511E76"/>
    <w:rsid w:val="00511F78"/>
    <w:rsid w:val="005121D3"/>
    <w:rsid w:val="005123E5"/>
    <w:rsid w:val="0051244A"/>
    <w:rsid w:val="0051312A"/>
    <w:rsid w:val="00515192"/>
    <w:rsid w:val="00520D86"/>
    <w:rsid w:val="005210C8"/>
    <w:rsid w:val="005241AC"/>
    <w:rsid w:val="00525E4F"/>
    <w:rsid w:val="00525F6B"/>
    <w:rsid w:val="0052601A"/>
    <w:rsid w:val="00532407"/>
    <w:rsid w:val="00532AD6"/>
    <w:rsid w:val="00532B7A"/>
    <w:rsid w:val="00532C34"/>
    <w:rsid w:val="00532E1E"/>
    <w:rsid w:val="00534703"/>
    <w:rsid w:val="0053566C"/>
    <w:rsid w:val="00535FDE"/>
    <w:rsid w:val="00537E18"/>
    <w:rsid w:val="00540DC2"/>
    <w:rsid w:val="00541534"/>
    <w:rsid w:val="00543318"/>
    <w:rsid w:val="00543492"/>
    <w:rsid w:val="0054442A"/>
    <w:rsid w:val="005449BA"/>
    <w:rsid w:val="00544E45"/>
    <w:rsid w:val="005458E2"/>
    <w:rsid w:val="005463D9"/>
    <w:rsid w:val="00546A96"/>
    <w:rsid w:val="00546DF7"/>
    <w:rsid w:val="00547293"/>
    <w:rsid w:val="00550B03"/>
    <w:rsid w:val="00550D70"/>
    <w:rsid w:val="00552396"/>
    <w:rsid w:val="0055247C"/>
    <w:rsid w:val="00556BD9"/>
    <w:rsid w:val="00560007"/>
    <w:rsid w:val="00561544"/>
    <w:rsid w:val="005621D1"/>
    <w:rsid w:val="005628E5"/>
    <w:rsid w:val="0056446A"/>
    <w:rsid w:val="005653E0"/>
    <w:rsid w:val="0056608C"/>
    <w:rsid w:val="00570958"/>
    <w:rsid w:val="005713F2"/>
    <w:rsid w:val="0057245A"/>
    <w:rsid w:val="00572474"/>
    <w:rsid w:val="005727BB"/>
    <w:rsid w:val="00573387"/>
    <w:rsid w:val="00574E64"/>
    <w:rsid w:val="005758C0"/>
    <w:rsid w:val="00576FAF"/>
    <w:rsid w:val="0057733C"/>
    <w:rsid w:val="005804D6"/>
    <w:rsid w:val="0058156E"/>
    <w:rsid w:val="00581CD5"/>
    <w:rsid w:val="0058248B"/>
    <w:rsid w:val="0058506D"/>
    <w:rsid w:val="005869F4"/>
    <w:rsid w:val="00587B0E"/>
    <w:rsid w:val="00590894"/>
    <w:rsid w:val="00591700"/>
    <w:rsid w:val="00591E1C"/>
    <w:rsid w:val="0059227A"/>
    <w:rsid w:val="00593DEB"/>
    <w:rsid w:val="00594414"/>
    <w:rsid w:val="00594FDD"/>
    <w:rsid w:val="0059661A"/>
    <w:rsid w:val="005974D6"/>
    <w:rsid w:val="00597B62"/>
    <w:rsid w:val="00597CAB"/>
    <w:rsid w:val="005A0102"/>
    <w:rsid w:val="005A066F"/>
    <w:rsid w:val="005A108A"/>
    <w:rsid w:val="005A17D9"/>
    <w:rsid w:val="005A381F"/>
    <w:rsid w:val="005A3B1E"/>
    <w:rsid w:val="005A47D5"/>
    <w:rsid w:val="005A5529"/>
    <w:rsid w:val="005A5D7F"/>
    <w:rsid w:val="005A6A6A"/>
    <w:rsid w:val="005A7783"/>
    <w:rsid w:val="005A7B75"/>
    <w:rsid w:val="005B0DF8"/>
    <w:rsid w:val="005B1AC2"/>
    <w:rsid w:val="005B2782"/>
    <w:rsid w:val="005B45D1"/>
    <w:rsid w:val="005B45E8"/>
    <w:rsid w:val="005B5777"/>
    <w:rsid w:val="005B6664"/>
    <w:rsid w:val="005B717C"/>
    <w:rsid w:val="005B7347"/>
    <w:rsid w:val="005C1474"/>
    <w:rsid w:val="005C1CB9"/>
    <w:rsid w:val="005C3BA4"/>
    <w:rsid w:val="005C4234"/>
    <w:rsid w:val="005C5CE7"/>
    <w:rsid w:val="005C636C"/>
    <w:rsid w:val="005D0FE4"/>
    <w:rsid w:val="005D2207"/>
    <w:rsid w:val="005D33BB"/>
    <w:rsid w:val="005D6752"/>
    <w:rsid w:val="005E024B"/>
    <w:rsid w:val="005E09B8"/>
    <w:rsid w:val="005E1B28"/>
    <w:rsid w:val="005E2CEF"/>
    <w:rsid w:val="005E2F6B"/>
    <w:rsid w:val="005E37B4"/>
    <w:rsid w:val="005E4585"/>
    <w:rsid w:val="005E6252"/>
    <w:rsid w:val="005E6785"/>
    <w:rsid w:val="005E7209"/>
    <w:rsid w:val="005E76D2"/>
    <w:rsid w:val="005E7852"/>
    <w:rsid w:val="005F0029"/>
    <w:rsid w:val="005F0FE2"/>
    <w:rsid w:val="005F2B2A"/>
    <w:rsid w:val="005F3032"/>
    <w:rsid w:val="005F30E0"/>
    <w:rsid w:val="005F3AE3"/>
    <w:rsid w:val="005F3D1E"/>
    <w:rsid w:val="005F440B"/>
    <w:rsid w:val="005F5AA2"/>
    <w:rsid w:val="005F6DA4"/>
    <w:rsid w:val="005F76C3"/>
    <w:rsid w:val="005F771F"/>
    <w:rsid w:val="0060023B"/>
    <w:rsid w:val="006025A2"/>
    <w:rsid w:val="00602852"/>
    <w:rsid w:val="00604AA5"/>
    <w:rsid w:val="00605156"/>
    <w:rsid w:val="00605E93"/>
    <w:rsid w:val="00605F63"/>
    <w:rsid w:val="00606BE8"/>
    <w:rsid w:val="006071B6"/>
    <w:rsid w:val="0061143B"/>
    <w:rsid w:val="006132C1"/>
    <w:rsid w:val="00615744"/>
    <w:rsid w:val="006159DD"/>
    <w:rsid w:val="00615D3B"/>
    <w:rsid w:val="00616C10"/>
    <w:rsid w:val="0062013C"/>
    <w:rsid w:val="006201DF"/>
    <w:rsid w:val="006211FC"/>
    <w:rsid w:val="00621864"/>
    <w:rsid w:val="006224AA"/>
    <w:rsid w:val="006240C3"/>
    <w:rsid w:val="00624A0D"/>
    <w:rsid w:val="00625655"/>
    <w:rsid w:val="00627AB7"/>
    <w:rsid w:val="0063027C"/>
    <w:rsid w:val="006321D2"/>
    <w:rsid w:val="0063398B"/>
    <w:rsid w:val="00633BC2"/>
    <w:rsid w:val="006351D4"/>
    <w:rsid w:val="00636336"/>
    <w:rsid w:val="00636D0B"/>
    <w:rsid w:val="0064003D"/>
    <w:rsid w:val="00641137"/>
    <w:rsid w:val="0064188A"/>
    <w:rsid w:val="00641A85"/>
    <w:rsid w:val="00647DEC"/>
    <w:rsid w:val="006539DF"/>
    <w:rsid w:val="006542E1"/>
    <w:rsid w:val="006567B8"/>
    <w:rsid w:val="00657258"/>
    <w:rsid w:val="0066007D"/>
    <w:rsid w:val="00660280"/>
    <w:rsid w:val="00660827"/>
    <w:rsid w:val="00662232"/>
    <w:rsid w:val="00665364"/>
    <w:rsid w:val="00665BE1"/>
    <w:rsid w:val="00666C18"/>
    <w:rsid w:val="006672AE"/>
    <w:rsid w:val="0066772A"/>
    <w:rsid w:val="00667D09"/>
    <w:rsid w:val="00670331"/>
    <w:rsid w:val="00670AAD"/>
    <w:rsid w:val="006710D6"/>
    <w:rsid w:val="00671210"/>
    <w:rsid w:val="006718A5"/>
    <w:rsid w:val="006720AD"/>
    <w:rsid w:val="00672226"/>
    <w:rsid w:val="00672F2C"/>
    <w:rsid w:val="00673EEE"/>
    <w:rsid w:val="0067401B"/>
    <w:rsid w:val="0067427B"/>
    <w:rsid w:val="00675B74"/>
    <w:rsid w:val="006802B9"/>
    <w:rsid w:val="006816A8"/>
    <w:rsid w:val="00681731"/>
    <w:rsid w:val="0068186E"/>
    <w:rsid w:val="00681A7E"/>
    <w:rsid w:val="00683D09"/>
    <w:rsid w:val="00686872"/>
    <w:rsid w:val="00687004"/>
    <w:rsid w:val="0069484E"/>
    <w:rsid w:val="00694958"/>
    <w:rsid w:val="00694B97"/>
    <w:rsid w:val="00694DD7"/>
    <w:rsid w:val="00694F42"/>
    <w:rsid w:val="006952C3"/>
    <w:rsid w:val="006972A7"/>
    <w:rsid w:val="006A0095"/>
    <w:rsid w:val="006A073B"/>
    <w:rsid w:val="006A256D"/>
    <w:rsid w:val="006A44DE"/>
    <w:rsid w:val="006A4B27"/>
    <w:rsid w:val="006A51FA"/>
    <w:rsid w:val="006A52BE"/>
    <w:rsid w:val="006A53AC"/>
    <w:rsid w:val="006A616C"/>
    <w:rsid w:val="006B037B"/>
    <w:rsid w:val="006B089B"/>
    <w:rsid w:val="006B22A8"/>
    <w:rsid w:val="006B3AC8"/>
    <w:rsid w:val="006B75F8"/>
    <w:rsid w:val="006C131E"/>
    <w:rsid w:val="006C26FA"/>
    <w:rsid w:val="006C5533"/>
    <w:rsid w:val="006C6EBC"/>
    <w:rsid w:val="006C7B73"/>
    <w:rsid w:val="006D01A8"/>
    <w:rsid w:val="006D17E1"/>
    <w:rsid w:val="006D2879"/>
    <w:rsid w:val="006D32F9"/>
    <w:rsid w:val="006D6F26"/>
    <w:rsid w:val="006D7915"/>
    <w:rsid w:val="006E0D57"/>
    <w:rsid w:val="006E0FB5"/>
    <w:rsid w:val="006E1078"/>
    <w:rsid w:val="006E1EEA"/>
    <w:rsid w:val="006E2B57"/>
    <w:rsid w:val="006E2BCD"/>
    <w:rsid w:val="006E3041"/>
    <w:rsid w:val="006E35D7"/>
    <w:rsid w:val="006E4755"/>
    <w:rsid w:val="006E4A22"/>
    <w:rsid w:val="006E55B7"/>
    <w:rsid w:val="006E607C"/>
    <w:rsid w:val="006E6220"/>
    <w:rsid w:val="006E6A91"/>
    <w:rsid w:val="006E6B4F"/>
    <w:rsid w:val="006E6E96"/>
    <w:rsid w:val="006F0C30"/>
    <w:rsid w:val="006F11B2"/>
    <w:rsid w:val="006F1FE0"/>
    <w:rsid w:val="006F30E7"/>
    <w:rsid w:val="006F3224"/>
    <w:rsid w:val="006F409A"/>
    <w:rsid w:val="006F4179"/>
    <w:rsid w:val="006F52E9"/>
    <w:rsid w:val="006F5866"/>
    <w:rsid w:val="006F5B14"/>
    <w:rsid w:val="006F61D8"/>
    <w:rsid w:val="006F6FB3"/>
    <w:rsid w:val="006F71C1"/>
    <w:rsid w:val="00700164"/>
    <w:rsid w:val="007002F9"/>
    <w:rsid w:val="00702D8D"/>
    <w:rsid w:val="00703255"/>
    <w:rsid w:val="00705C44"/>
    <w:rsid w:val="00711D99"/>
    <w:rsid w:val="00711FD1"/>
    <w:rsid w:val="007125EE"/>
    <w:rsid w:val="007127E2"/>
    <w:rsid w:val="00712A44"/>
    <w:rsid w:val="00712CB8"/>
    <w:rsid w:val="00721BFC"/>
    <w:rsid w:val="00723EAF"/>
    <w:rsid w:val="00725392"/>
    <w:rsid w:val="00725BA8"/>
    <w:rsid w:val="00727BCA"/>
    <w:rsid w:val="0073245A"/>
    <w:rsid w:val="00732B49"/>
    <w:rsid w:val="00732D41"/>
    <w:rsid w:val="00733204"/>
    <w:rsid w:val="00734157"/>
    <w:rsid w:val="0073500C"/>
    <w:rsid w:val="00736D0C"/>
    <w:rsid w:val="00740002"/>
    <w:rsid w:val="00740999"/>
    <w:rsid w:val="0074273E"/>
    <w:rsid w:val="007454A1"/>
    <w:rsid w:val="007459F6"/>
    <w:rsid w:val="007468AC"/>
    <w:rsid w:val="00746A83"/>
    <w:rsid w:val="007471E2"/>
    <w:rsid w:val="00750386"/>
    <w:rsid w:val="00750D59"/>
    <w:rsid w:val="007513CA"/>
    <w:rsid w:val="007525DF"/>
    <w:rsid w:val="00752C79"/>
    <w:rsid w:val="007530CC"/>
    <w:rsid w:val="00754CB4"/>
    <w:rsid w:val="007566B7"/>
    <w:rsid w:val="007573BB"/>
    <w:rsid w:val="0075742C"/>
    <w:rsid w:val="00757E7C"/>
    <w:rsid w:val="00760CDE"/>
    <w:rsid w:val="00761E59"/>
    <w:rsid w:val="00762C9A"/>
    <w:rsid w:val="00765253"/>
    <w:rsid w:val="007652DF"/>
    <w:rsid w:val="0076598B"/>
    <w:rsid w:val="00765DB8"/>
    <w:rsid w:val="00766013"/>
    <w:rsid w:val="00766664"/>
    <w:rsid w:val="00766714"/>
    <w:rsid w:val="00770240"/>
    <w:rsid w:val="0077028E"/>
    <w:rsid w:val="00771044"/>
    <w:rsid w:val="00772A42"/>
    <w:rsid w:val="00773540"/>
    <w:rsid w:val="0077575E"/>
    <w:rsid w:val="00775C77"/>
    <w:rsid w:val="007760A4"/>
    <w:rsid w:val="007773C0"/>
    <w:rsid w:val="00777C8F"/>
    <w:rsid w:val="007869C5"/>
    <w:rsid w:val="007871CA"/>
    <w:rsid w:val="00790364"/>
    <w:rsid w:val="007906A8"/>
    <w:rsid w:val="00790B90"/>
    <w:rsid w:val="00791174"/>
    <w:rsid w:val="00793E86"/>
    <w:rsid w:val="00793FF6"/>
    <w:rsid w:val="00795034"/>
    <w:rsid w:val="00795684"/>
    <w:rsid w:val="007A0B87"/>
    <w:rsid w:val="007A1F6D"/>
    <w:rsid w:val="007A2405"/>
    <w:rsid w:val="007A3A47"/>
    <w:rsid w:val="007A3C2D"/>
    <w:rsid w:val="007A502C"/>
    <w:rsid w:val="007A52D8"/>
    <w:rsid w:val="007A67B9"/>
    <w:rsid w:val="007A69DA"/>
    <w:rsid w:val="007A7C2B"/>
    <w:rsid w:val="007B057A"/>
    <w:rsid w:val="007B1A0B"/>
    <w:rsid w:val="007B1A80"/>
    <w:rsid w:val="007B1D51"/>
    <w:rsid w:val="007B5332"/>
    <w:rsid w:val="007B5483"/>
    <w:rsid w:val="007B5709"/>
    <w:rsid w:val="007B586E"/>
    <w:rsid w:val="007B6A8C"/>
    <w:rsid w:val="007C0A16"/>
    <w:rsid w:val="007C31C6"/>
    <w:rsid w:val="007C4E09"/>
    <w:rsid w:val="007C4EA4"/>
    <w:rsid w:val="007C715F"/>
    <w:rsid w:val="007D0ABB"/>
    <w:rsid w:val="007D1E97"/>
    <w:rsid w:val="007D296E"/>
    <w:rsid w:val="007D2E01"/>
    <w:rsid w:val="007D3E8C"/>
    <w:rsid w:val="007D5118"/>
    <w:rsid w:val="007D643C"/>
    <w:rsid w:val="007D661C"/>
    <w:rsid w:val="007E101A"/>
    <w:rsid w:val="007E1C9C"/>
    <w:rsid w:val="007E44AE"/>
    <w:rsid w:val="007E5890"/>
    <w:rsid w:val="007E6E58"/>
    <w:rsid w:val="007F23C6"/>
    <w:rsid w:val="007F39B1"/>
    <w:rsid w:val="007F4F01"/>
    <w:rsid w:val="007F6235"/>
    <w:rsid w:val="00800C4F"/>
    <w:rsid w:val="00801968"/>
    <w:rsid w:val="00802AA6"/>
    <w:rsid w:val="00803E23"/>
    <w:rsid w:val="008041C8"/>
    <w:rsid w:val="00807C1E"/>
    <w:rsid w:val="00815A2C"/>
    <w:rsid w:val="00815AFB"/>
    <w:rsid w:val="00816A96"/>
    <w:rsid w:val="00816B75"/>
    <w:rsid w:val="0081758B"/>
    <w:rsid w:val="00821769"/>
    <w:rsid w:val="00821FF3"/>
    <w:rsid w:val="00822CCE"/>
    <w:rsid w:val="00825391"/>
    <w:rsid w:val="00826055"/>
    <w:rsid w:val="00826F3A"/>
    <w:rsid w:val="008276DE"/>
    <w:rsid w:val="00827D49"/>
    <w:rsid w:val="00830FE1"/>
    <w:rsid w:val="00832B4C"/>
    <w:rsid w:val="00834C63"/>
    <w:rsid w:val="00834E28"/>
    <w:rsid w:val="008356A7"/>
    <w:rsid w:val="00836E64"/>
    <w:rsid w:val="00837B89"/>
    <w:rsid w:val="00837E51"/>
    <w:rsid w:val="008403C2"/>
    <w:rsid w:val="0084059B"/>
    <w:rsid w:val="00841C42"/>
    <w:rsid w:val="00841E29"/>
    <w:rsid w:val="00843A09"/>
    <w:rsid w:val="008441BF"/>
    <w:rsid w:val="00844717"/>
    <w:rsid w:val="008450D1"/>
    <w:rsid w:val="00845D99"/>
    <w:rsid w:val="008465E8"/>
    <w:rsid w:val="008470DF"/>
    <w:rsid w:val="00847A56"/>
    <w:rsid w:val="00847D6C"/>
    <w:rsid w:val="00847EB1"/>
    <w:rsid w:val="008500D4"/>
    <w:rsid w:val="0085033F"/>
    <w:rsid w:val="00852F79"/>
    <w:rsid w:val="00853529"/>
    <w:rsid w:val="00853652"/>
    <w:rsid w:val="00853A89"/>
    <w:rsid w:val="00854D64"/>
    <w:rsid w:val="00855535"/>
    <w:rsid w:val="00855DCA"/>
    <w:rsid w:val="00855EC9"/>
    <w:rsid w:val="00860846"/>
    <w:rsid w:val="008630D9"/>
    <w:rsid w:val="00864958"/>
    <w:rsid w:val="00865EC6"/>
    <w:rsid w:val="00866083"/>
    <w:rsid w:val="00866513"/>
    <w:rsid w:val="00870146"/>
    <w:rsid w:val="008764F9"/>
    <w:rsid w:val="00876EB2"/>
    <w:rsid w:val="008776D2"/>
    <w:rsid w:val="00877FDF"/>
    <w:rsid w:val="00883BDB"/>
    <w:rsid w:val="00884302"/>
    <w:rsid w:val="0088522F"/>
    <w:rsid w:val="0088593E"/>
    <w:rsid w:val="0088599A"/>
    <w:rsid w:val="00886863"/>
    <w:rsid w:val="00887BD3"/>
    <w:rsid w:val="0089023E"/>
    <w:rsid w:val="008912E8"/>
    <w:rsid w:val="00892BD3"/>
    <w:rsid w:val="00892D5F"/>
    <w:rsid w:val="00893D9A"/>
    <w:rsid w:val="00895026"/>
    <w:rsid w:val="00895B95"/>
    <w:rsid w:val="00895E9B"/>
    <w:rsid w:val="008960E3"/>
    <w:rsid w:val="008967A7"/>
    <w:rsid w:val="00897917"/>
    <w:rsid w:val="008A0B2C"/>
    <w:rsid w:val="008A108E"/>
    <w:rsid w:val="008A1CC8"/>
    <w:rsid w:val="008A287C"/>
    <w:rsid w:val="008A4467"/>
    <w:rsid w:val="008A4581"/>
    <w:rsid w:val="008A5377"/>
    <w:rsid w:val="008A6294"/>
    <w:rsid w:val="008A6F3E"/>
    <w:rsid w:val="008A71FB"/>
    <w:rsid w:val="008B0039"/>
    <w:rsid w:val="008B14D5"/>
    <w:rsid w:val="008B4A24"/>
    <w:rsid w:val="008B52FC"/>
    <w:rsid w:val="008B5394"/>
    <w:rsid w:val="008B7F64"/>
    <w:rsid w:val="008C0848"/>
    <w:rsid w:val="008C0B81"/>
    <w:rsid w:val="008C0EB6"/>
    <w:rsid w:val="008C4D03"/>
    <w:rsid w:val="008C500C"/>
    <w:rsid w:val="008C6A67"/>
    <w:rsid w:val="008C6D70"/>
    <w:rsid w:val="008C774B"/>
    <w:rsid w:val="008C77DF"/>
    <w:rsid w:val="008C7DD3"/>
    <w:rsid w:val="008D50A8"/>
    <w:rsid w:val="008D63DF"/>
    <w:rsid w:val="008D704C"/>
    <w:rsid w:val="008D70DC"/>
    <w:rsid w:val="008E0BC2"/>
    <w:rsid w:val="008E2FEC"/>
    <w:rsid w:val="008E31F5"/>
    <w:rsid w:val="008E346D"/>
    <w:rsid w:val="008E4693"/>
    <w:rsid w:val="008E50CE"/>
    <w:rsid w:val="008E510B"/>
    <w:rsid w:val="008E5759"/>
    <w:rsid w:val="008E5CFA"/>
    <w:rsid w:val="008E6155"/>
    <w:rsid w:val="008E623D"/>
    <w:rsid w:val="008E6BDB"/>
    <w:rsid w:val="008E7C50"/>
    <w:rsid w:val="008F17EE"/>
    <w:rsid w:val="008F2D14"/>
    <w:rsid w:val="008F48FE"/>
    <w:rsid w:val="008F62CB"/>
    <w:rsid w:val="008F71FF"/>
    <w:rsid w:val="00900D25"/>
    <w:rsid w:val="009028A1"/>
    <w:rsid w:val="00904234"/>
    <w:rsid w:val="00905F01"/>
    <w:rsid w:val="009060F9"/>
    <w:rsid w:val="00907C36"/>
    <w:rsid w:val="00910C8F"/>
    <w:rsid w:val="00912033"/>
    <w:rsid w:val="00912FBB"/>
    <w:rsid w:val="00913E56"/>
    <w:rsid w:val="009149D5"/>
    <w:rsid w:val="00914C64"/>
    <w:rsid w:val="00915E59"/>
    <w:rsid w:val="00920C32"/>
    <w:rsid w:val="009215AC"/>
    <w:rsid w:val="00924788"/>
    <w:rsid w:val="0092512B"/>
    <w:rsid w:val="0092692F"/>
    <w:rsid w:val="00931D57"/>
    <w:rsid w:val="00932060"/>
    <w:rsid w:val="009338C4"/>
    <w:rsid w:val="00933CD7"/>
    <w:rsid w:val="009349AF"/>
    <w:rsid w:val="00935EEF"/>
    <w:rsid w:val="00936135"/>
    <w:rsid w:val="009361F8"/>
    <w:rsid w:val="00936779"/>
    <w:rsid w:val="00940718"/>
    <w:rsid w:val="009408E0"/>
    <w:rsid w:val="00940B4C"/>
    <w:rsid w:val="00941B70"/>
    <w:rsid w:val="0094443E"/>
    <w:rsid w:val="00944BF0"/>
    <w:rsid w:val="009464C6"/>
    <w:rsid w:val="00947897"/>
    <w:rsid w:val="00947A5F"/>
    <w:rsid w:val="00950807"/>
    <w:rsid w:val="0095081D"/>
    <w:rsid w:val="00951677"/>
    <w:rsid w:val="00951844"/>
    <w:rsid w:val="00952321"/>
    <w:rsid w:val="0095348B"/>
    <w:rsid w:val="0095356F"/>
    <w:rsid w:val="009547A3"/>
    <w:rsid w:val="00956B9B"/>
    <w:rsid w:val="00957251"/>
    <w:rsid w:val="009601FE"/>
    <w:rsid w:val="00961366"/>
    <w:rsid w:val="00961EB0"/>
    <w:rsid w:val="009629AF"/>
    <w:rsid w:val="009632CD"/>
    <w:rsid w:val="009633FC"/>
    <w:rsid w:val="00964F7C"/>
    <w:rsid w:val="00966355"/>
    <w:rsid w:val="009664B2"/>
    <w:rsid w:val="009672C4"/>
    <w:rsid w:val="00970495"/>
    <w:rsid w:val="0097100C"/>
    <w:rsid w:val="00971191"/>
    <w:rsid w:val="00971E19"/>
    <w:rsid w:val="0097234F"/>
    <w:rsid w:val="009727E9"/>
    <w:rsid w:val="00972FEE"/>
    <w:rsid w:val="00974856"/>
    <w:rsid w:val="00974F57"/>
    <w:rsid w:val="009757FE"/>
    <w:rsid w:val="00975F86"/>
    <w:rsid w:val="009841BF"/>
    <w:rsid w:val="0098473A"/>
    <w:rsid w:val="00984E04"/>
    <w:rsid w:val="0098522D"/>
    <w:rsid w:val="00985E4A"/>
    <w:rsid w:val="00987E9F"/>
    <w:rsid w:val="00990C37"/>
    <w:rsid w:val="00991657"/>
    <w:rsid w:val="00991DA1"/>
    <w:rsid w:val="00991FF8"/>
    <w:rsid w:val="0099406E"/>
    <w:rsid w:val="00994D0C"/>
    <w:rsid w:val="0099772C"/>
    <w:rsid w:val="009A002D"/>
    <w:rsid w:val="009A3DB1"/>
    <w:rsid w:val="009A4F37"/>
    <w:rsid w:val="009A4FEA"/>
    <w:rsid w:val="009A56F9"/>
    <w:rsid w:val="009A7ED6"/>
    <w:rsid w:val="009B0369"/>
    <w:rsid w:val="009B09FE"/>
    <w:rsid w:val="009B340C"/>
    <w:rsid w:val="009B38A1"/>
    <w:rsid w:val="009B4448"/>
    <w:rsid w:val="009B44BC"/>
    <w:rsid w:val="009B558F"/>
    <w:rsid w:val="009B55EB"/>
    <w:rsid w:val="009B5E71"/>
    <w:rsid w:val="009B626C"/>
    <w:rsid w:val="009B726A"/>
    <w:rsid w:val="009B735C"/>
    <w:rsid w:val="009B7A21"/>
    <w:rsid w:val="009C05C8"/>
    <w:rsid w:val="009C0F30"/>
    <w:rsid w:val="009C2699"/>
    <w:rsid w:val="009C6C65"/>
    <w:rsid w:val="009C76F0"/>
    <w:rsid w:val="009D02E9"/>
    <w:rsid w:val="009D3505"/>
    <w:rsid w:val="009D3CA5"/>
    <w:rsid w:val="009D50E7"/>
    <w:rsid w:val="009D53CC"/>
    <w:rsid w:val="009D7252"/>
    <w:rsid w:val="009D7836"/>
    <w:rsid w:val="009D78AA"/>
    <w:rsid w:val="009D7B00"/>
    <w:rsid w:val="009E3034"/>
    <w:rsid w:val="009E3222"/>
    <w:rsid w:val="009E4B42"/>
    <w:rsid w:val="009E4F4A"/>
    <w:rsid w:val="009E5862"/>
    <w:rsid w:val="009E60CA"/>
    <w:rsid w:val="009E655F"/>
    <w:rsid w:val="009E6DA8"/>
    <w:rsid w:val="009E7638"/>
    <w:rsid w:val="009E773F"/>
    <w:rsid w:val="009E7D71"/>
    <w:rsid w:val="009F0109"/>
    <w:rsid w:val="009F0ACE"/>
    <w:rsid w:val="009F1355"/>
    <w:rsid w:val="009F3F2F"/>
    <w:rsid w:val="009F3FC0"/>
    <w:rsid w:val="009F5167"/>
    <w:rsid w:val="009F5B8C"/>
    <w:rsid w:val="009F7BD5"/>
    <w:rsid w:val="009F7BE7"/>
    <w:rsid w:val="00A01315"/>
    <w:rsid w:val="00A01723"/>
    <w:rsid w:val="00A01AEE"/>
    <w:rsid w:val="00A053A9"/>
    <w:rsid w:val="00A10464"/>
    <w:rsid w:val="00A128F4"/>
    <w:rsid w:val="00A13123"/>
    <w:rsid w:val="00A136E8"/>
    <w:rsid w:val="00A14BC5"/>
    <w:rsid w:val="00A157BA"/>
    <w:rsid w:val="00A163FF"/>
    <w:rsid w:val="00A21971"/>
    <w:rsid w:val="00A2388D"/>
    <w:rsid w:val="00A24374"/>
    <w:rsid w:val="00A24C9F"/>
    <w:rsid w:val="00A2593C"/>
    <w:rsid w:val="00A25972"/>
    <w:rsid w:val="00A25EFC"/>
    <w:rsid w:val="00A262B5"/>
    <w:rsid w:val="00A263C1"/>
    <w:rsid w:val="00A26E51"/>
    <w:rsid w:val="00A27CDB"/>
    <w:rsid w:val="00A306F6"/>
    <w:rsid w:val="00A310E6"/>
    <w:rsid w:val="00A3138E"/>
    <w:rsid w:val="00A341C8"/>
    <w:rsid w:val="00A36331"/>
    <w:rsid w:val="00A36C9C"/>
    <w:rsid w:val="00A37273"/>
    <w:rsid w:val="00A37AA1"/>
    <w:rsid w:val="00A37C6D"/>
    <w:rsid w:val="00A41902"/>
    <w:rsid w:val="00A41AC1"/>
    <w:rsid w:val="00A41BA5"/>
    <w:rsid w:val="00A42165"/>
    <w:rsid w:val="00A42622"/>
    <w:rsid w:val="00A4397D"/>
    <w:rsid w:val="00A43C56"/>
    <w:rsid w:val="00A44519"/>
    <w:rsid w:val="00A4526F"/>
    <w:rsid w:val="00A4534A"/>
    <w:rsid w:val="00A45659"/>
    <w:rsid w:val="00A45F31"/>
    <w:rsid w:val="00A50018"/>
    <w:rsid w:val="00A5036B"/>
    <w:rsid w:val="00A507F1"/>
    <w:rsid w:val="00A51905"/>
    <w:rsid w:val="00A53A5F"/>
    <w:rsid w:val="00A54287"/>
    <w:rsid w:val="00A55707"/>
    <w:rsid w:val="00A56079"/>
    <w:rsid w:val="00A56428"/>
    <w:rsid w:val="00A577CA"/>
    <w:rsid w:val="00A603A5"/>
    <w:rsid w:val="00A62182"/>
    <w:rsid w:val="00A6350F"/>
    <w:rsid w:val="00A63A26"/>
    <w:rsid w:val="00A6520B"/>
    <w:rsid w:val="00A657EB"/>
    <w:rsid w:val="00A65C88"/>
    <w:rsid w:val="00A66055"/>
    <w:rsid w:val="00A665F3"/>
    <w:rsid w:val="00A671D2"/>
    <w:rsid w:val="00A673DB"/>
    <w:rsid w:val="00A702C7"/>
    <w:rsid w:val="00A7110C"/>
    <w:rsid w:val="00A7211C"/>
    <w:rsid w:val="00A73D29"/>
    <w:rsid w:val="00A74483"/>
    <w:rsid w:val="00A77E6C"/>
    <w:rsid w:val="00A77F0C"/>
    <w:rsid w:val="00A805B6"/>
    <w:rsid w:val="00A846D7"/>
    <w:rsid w:val="00A85126"/>
    <w:rsid w:val="00A906FB"/>
    <w:rsid w:val="00A90A1B"/>
    <w:rsid w:val="00A9106C"/>
    <w:rsid w:val="00A912D0"/>
    <w:rsid w:val="00A913C9"/>
    <w:rsid w:val="00A91A43"/>
    <w:rsid w:val="00A93C2A"/>
    <w:rsid w:val="00A93D75"/>
    <w:rsid w:val="00A94082"/>
    <w:rsid w:val="00A9543A"/>
    <w:rsid w:val="00A9630E"/>
    <w:rsid w:val="00A96BDB"/>
    <w:rsid w:val="00AA0AB3"/>
    <w:rsid w:val="00AA0DA2"/>
    <w:rsid w:val="00AA10CD"/>
    <w:rsid w:val="00AA2514"/>
    <w:rsid w:val="00AA25C9"/>
    <w:rsid w:val="00AA3C79"/>
    <w:rsid w:val="00AA538C"/>
    <w:rsid w:val="00AA5E3F"/>
    <w:rsid w:val="00AA6215"/>
    <w:rsid w:val="00AA6F00"/>
    <w:rsid w:val="00AA7588"/>
    <w:rsid w:val="00AA7645"/>
    <w:rsid w:val="00AB1A51"/>
    <w:rsid w:val="00AB4B98"/>
    <w:rsid w:val="00AB4D20"/>
    <w:rsid w:val="00AB4DFF"/>
    <w:rsid w:val="00AB5673"/>
    <w:rsid w:val="00AB77F4"/>
    <w:rsid w:val="00AC05E3"/>
    <w:rsid w:val="00AC39E0"/>
    <w:rsid w:val="00AC40C7"/>
    <w:rsid w:val="00AC54C1"/>
    <w:rsid w:val="00AC6CF2"/>
    <w:rsid w:val="00AC6E6A"/>
    <w:rsid w:val="00AC75E8"/>
    <w:rsid w:val="00AD0ED4"/>
    <w:rsid w:val="00AD1171"/>
    <w:rsid w:val="00AD1D7D"/>
    <w:rsid w:val="00AD2977"/>
    <w:rsid w:val="00AD3DC1"/>
    <w:rsid w:val="00AD3E6B"/>
    <w:rsid w:val="00AD4E24"/>
    <w:rsid w:val="00AD5870"/>
    <w:rsid w:val="00AD5FCF"/>
    <w:rsid w:val="00AD7B69"/>
    <w:rsid w:val="00AD7F5D"/>
    <w:rsid w:val="00AE141E"/>
    <w:rsid w:val="00AE194F"/>
    <w:rsid w:val="00AE3002"/>
    <w:rsid w:val="00AE3881"/>
    <w:rsid w:val="00AE3FF7"/>
    <w:rsid w:val="00AE4CA7"/>
    <w:rsid w:val="00AE4DE1"/>
    <w:rsid w:val="00AE4EDD"/>
    <w:rsid w:val="00AE54F6"/>
    <w:rsid w:val="00AE7145"/>
    <w:rsid w:val="00AF20C8"/>
    <w:rsid w:val="00AF2D6B"/>
    <w:rsid w:val="00AF3A28"/>
    <w:rsid w:val="00AF4219"/>
    <w:rsid w:val="00AF4DDF"/>
    <w:rsid w:val="00AF7561"/>
    <w:rsid w:val="00B0061E"/>
    <w:rsid w:val="00B00FFF"/>
    <w:rsid w:val="00B01975"/>
    <w:rsid w:val="00B03520"/>
    <w:rsid w:val="00B03DD1"/>
    <w:rsid w:val="00B04DA2"/>
    <w:rsid w:val="00B055AB"/>
    <w:rsid w:val="00B05847"/>
    <w:rsid w:val="00B05A83"/>
    <w:rsid w:val="00B05EBA"/>
    <w:rsid w:val="00B061C6"/>
    <w:rsid w:val="00B06BC4"/>
    <w:rsid w:val="00B0744F"/>
    <w:rsid w:val="00B07ED2"/>
    <w:rsid w:val="00B07F67"/>
    <w:rsid w:val="00B1117A"/>
    <w:rsid w:val="00B1264C"/>
    <w:rsid w:val="00B1353C"/>
    <w:rsid w:val="00B135C1"/>
    <w:rsid w:val="00B140D9"/>
    <w:rsid w:val="00B14606"/>
    <w:rsid w:val="00B15AD8"/>
    <w:rsid w:val="00B17C63"/>
    <w:rsid w:val="00B210B7"/>
    <w:rsid w:val="00B219F9"/>
    <w:rsid w:val="00B21CB8"/>
    <w:rsid w:val="00B21D89"/>
    <w:rsid w:val="00B236CF"/>
    <w:rsid w:val="00B25105"/>
    <w:rsid w:val="00B251E8"/>
    <w:rsid w:val="00B25B55"/>
    <w:rsid w:val="00B2625C"/>
    <w:rsid w:val="00B264CB"/>
    <w:rsid w:val="00B27135"/>
    <w:rsid w:val="00B30EED"/>
    <w:rsid w:val="00B331D1"/>
    <w:rsid w:val="00B333C9"/>
    <w:rsid w:val="00B36FE9"/>
    <w:rsid w:val="00B373D0"/>
    <w:rsid w:val="00B37652"/>
    <w:rsid w:val="00B4150F"/>
    <w:rsid w:val="00B42838"/>
    <w:rsid w:val="00B42FA1"/>
    <w:rsid w:val="00B431DB"/>
    <w:rsid w:val="00B43602"/>
    <w:rsid w:val="00B443C4"/>
    <w:rsid w:val="00B46561"/>
    <w:rsid w:val="00B4745F"/>
    <w:rsid w:val="00B50534"/>
    <w:rsid w:val="00B50A91"/>
    <w:rsid w:val="00B511F1"/>
    <w:rsid w:val="00B51822"/>
    <w:rsid w:val="00B5226F"/>
    <w:rsid w:val="00B52E00"/>
    <w:rsid w:val="00B53626"/>
    <w:rsid w:val="00B53E8F"/>
    <w:rsid w:val="00B54EA5"/>
    <w:rsid w:val="00B60225"/>
    <w:rsid w:val="00B60BE1"/>
    <w:rsid w:val="00B62CF7"/>
    <w:rsid w:val="00B63486"/>
    <w:rsid w:val="00B637AF"/>
    <w:rsid w:val="00B64156"/>
    <w:rsid w:val="00B6565A"/>
    <w:rsid w:val="00B6627B"/>
    <w:rsid w:val="00B730EE"/>
    <w:rsid w:val="00B73D8F"/>
    <w:rsid w:val="00B74063"/>
    <w:rsid w:val="00B749C9"/>
    <w:rsid w:val="00B75040"/>
    <w:rsid w:val="00B771DA"/>
    <w:rsid w:val="00B77FDF"/>
    <w:rsid w:val="00B807E3"/>
    <w:rsid w:val="00B8166E"/>
    <w:rsid w:val="00B821E0"/>
    <w:rsid w:val="00B82483"/>
    <w:rsid w:val="00B82748"/>
    <w:rsid w:val="00B82D52"/>
    <w:rsid w:val="00B84208"/>
    <w:rsid w:val="00B858BB"/>
    <w:rsid w:val="00B8684A"/>
    <w:rsid w:val="00B87072"/>
    <w:rsid w:val="00B90313"/>
    <w:rsid w:val="00B94287"/>
    <w:rsid w:val="00B9595A"/>
    <w:rsid w:val="00B95FAD"/>
    <w:rsid w:val="00B961D0"/>
    <w:rsid w:val="00B97C75"/>
    <w:rsid w:val="00BA02A8"/>
    <w:rsid w:val="00BA04FB"/>
    <w:rsid w:val="00BA149E"/>
    <w:rsid w:val="00BA27CD"/>
    <w:rsid w:val="00BA2959"/>
    <w:rsid w:val="00BA35DF"/>
    <w:rsid w:val="00BA3D78"/>
    <w:rsid w:val="00BA5737"/>
    <w:rsid w:val="00BA59C6"/>
    <w:rsid w:val="00BA65AC"/>
    <w:rsid w:val="00BA6EA0"/>
    <w:rsid w:val="00BA77CE"/>
    <w:rsid w:val="00BA7E55"/>
    <w:rsid w:val="00BB01BC"/>
    <w:rsid w:val="00BB027B"/>
    <w:rsid w:val="00BB170E"/>
    <w:rsid w:val="00BB1965"/>
    <w:rsid w:val="00BB2757"/>
    <w:rsid w:val="00BB3DF1"/>
    <w:rsid w:val="00BB4FA0"/>
    <w:rsid w:val="00BB537D"/>
    <w:rsid w:val="00BB564B"/>
    <w:rsid w:val="00BB6428"/>
    <w:rsid w:val="00BB7F81"/>
    <w:rsid w:val="00BC078E"/>
    <w:rsid w:val="00BC1571"/>
    <w:rsid w:val="00BC2EEB"/>
    <w:rsid w:val="00BC4DBF"/>
    <w:rsid w:val="00BC51B1"/>
    <w:rsid w:val="00BC6931"/>
    <w:rsid w:val="00BC7E10"/>
    <w:rsid w:val="00BC7FBD"/>
    <w:rsid w:val="00BD09EC"/>
    <w:rsid w:val="00BD0EE7"/>
    <w:rsid w:val="00BD27E8"/>
    <w:rsid w:val="00BD29CF"/>
    <w:rsid w:val="00BD6D7C"/>
    <w:rsid w:val="00BE0396"/>
    <w:rsid w:val="00BE0D42"/>
    <w:rsid w:val="00BE12E7"/>
    <w:rsid w:val="00BE22AB"/>
    <w:rsid w:val="00BF015D"/>
    <w:rsid w:val="00BF03FD"/>
    <w:rsid w:val="00BF226E"/>
    <w:rsid w:val="00BF5165"/>
    <w:rsid w:val="00BF51CB"/>
    <w:rsid w:val="00BF563F"/>
    <w:rsid w:val="00BF5E56"/>
    <w:rsid w:val="00BF660A"/>
    <w:rsid w:val="00BF7EEE"/>
    <w:rsid w:val="00BF7F9C"/>
    <w:rsid w:val="00C010A5"/>
    <w:rsid w:val="00C0142D"/>
    <w:rsid w:val="00C026AD"/>
    <w:rsid w:val="00C03148"/>
    <w:rsid w:val="00C03169"/>
    <w:rsid w:val="00C03B38"/>
    <w:rsid w:val="00C058BA"/>
    <w:rsid w:val="00C05E14"/>
    <w:rsid w:val="00C05EB3"/>
    <w:rsid w:val="00C07D21"/>
    <w:rsid w:val="00C101AB"/>
    <w:rsid w:val="00C10EB8"/>
    <w:rsid w:val="00C1116A"/>
    <w:rsid w:val="00C119E0"/>
    <w:rsid w:val="00C12C9B"/>
    <w:rsid w:val="00C1337B"/>
    <w:rsid w:val="00C13B0F"/>
    <w:rsid w:val="00C13D5D"/>
    <w:rsid w:val="00C13FE6"/>
    <w:rsid w:val="00C151DE"/>
    <w:rsid w:val="00C162DC"/>
    <w:rsid w:val="00C17277"/>
    <w:rsid w:val="00C17935"/>
    <w:rsid w:val="00C17DD9"/>
    <w:rsid w:val="00C20DB3"/>
    <w:rsid w:val="00C215AC"/>
    <w:rsid w:val="00C21959"/>
    <w:rsid w:val="00C22845"/>
    <w:rsid w:val="00C238D6"/>
    <w:rsid w:val="00C25027"/>
    <w:rsid w:val="00C25B76"/>
    <w:rsid w:val="00C267E7"/>
    <w:rsid w:val="00C320D0"/>
    <w:rsid w:val="00C32C11"/>
    <w:rsid w:val="00C3350B"/>
    <w:rsid w:val="00C3427C"/>
    <w:rsid w:val="00C35176"/>
    <w:rsid w:val="00C35BEB"/>
    <w:rsid w:val="00C361BC"/>
    <w:rsid w:val="00C422C4"/>
    <w:rsid w:val="00C429AE"/>
    <w:rsid w:val="00C4305C"/>
    <w:rsid w:val="00C43B02"/>
    <w:rsid w:val="00C46CFF"/>
    <w:rsid w:val="00C478EF"/>
    <w:rsid w:val="00C506D2"/>
    <w:rsid w:val="00C5106B"/>
    <w:rsid w:val="00C51305"/>
    <w:rsid w:val="00C514E3"/>
    <w:rsid w:val="00C5213B"/>
    <w:rsid w:val="00C5241D"/>
    <w:rsid w:val="00C539F5"/>
    <w:rsid w:val="00C53D35"/>
    <w:rsid w:val="00C54038"/>
    <w:rsid w:val="00C552AC"/>
    <w:rsid w:val="00C56378"/>
    <w:rsid w:val="00C570AB"/>
    <w:rsid w:val="00C60530"/>
    <w:rsid w:val="00C6168B"/>
    <w:rsid w:val="00C62096"/>
    <w:rsid w:val="00C62D7B"/>
    <w:rsid w:val="00C63E56"/>
    <w:rsid w:val="00C6410E"/>
    <w:rsid w:val="00C65626"/>
    <w:rsid w:val="00C65741"/>
    <w:rsid w:val="00C65A16"/>
    <w:rsid w:val="00C6684C"/>
    <w:rsid w:val="00C70566"/>
    <w:rsid w:val="00C72605"/>
    <w:rsid w:val="00C729A4"/>
    <w:rsid w:val="00C72D1F"/>
    <w:rsid w:val="00C739BB"/>
    <w:rsid w:val="00C74897"/>
    <w:rsid w:val="00C818BF"/>
    <w:rsid w:val="00C81D6D"/>
    <w:rsid w:val="00C81F84"/>
    <w:rsid w:val="00C82F33"/>
    <w:rsid w:val="00C83025"/>
    <w:rsid w:val="00C83414"/>
    <w:rsid w:val="00C847C9"/>
    <w:rsid w:val="00C85189"/>
    <w:rsid w:val="00C855C5"/>
    <w:rsid w:val="00C85A70"/>
    <w:rsid w:val="00C85BE1"/>
    <w:rsid w:val="00C8738F"/>
    <w:rsid w:val="00C90A5D"/>
    <w:rsid w:val="00C918EC"/>
    <w:rsid w:val="00C9277E"/>
    <w:rsid w:val="00C938F2"/>
    <w:rsid w:val="00C94D31"/>
    <w:rsid w:val="00C95565"/>
    <w:rsid w:val="00CA19EA"/>
    <w:rsid w:val="00CA1CDA"/>
    <w:rsid w:val="00CA22C5"/>
    <w:rsid w:val="00CA4596"/>
    <w:rsid w:val="00CA4970"/>
    <w:rsid w:val="00CA5928"/>
    <w:rsid w:val="00CA6A7F"/>
    <w:rsid w:val="00CA7783"/>
    <w:rsid w:val="00CB0081"/>
    <w:rsid w:val="00CB0703"/>
    <w:rsid w:val="00CB1689"/>
    <w:rsid w:val="00CB33DB"/>
    <w:rsid w:val="00CB53F1"/>
    <w:rsid w:val="00CB580D"/>
    <w:rsid w:val="00CB5B6C"/>
    <w:rsid w:val="00CB6567"/>
    <w:rsid w:val="00CB6A0E"/>
    <w:rsid w:val="00CC14EA"/>
    <w:rsid w:val="00CC19E6"/>
    <w:rsid w:val="00CC1DAF"/>
    <w:rsid w:val="00CC22A9"/>
    <w:rsid w:val="00CC318E"/>
    <w:rsid w:val="00CC351D"/>
    <w:rsid w:val="00CC37B2"/>
    <w:rsid w:val="00CC5649"/>
    <w:rsid w:val="00CC56CA"/>
    <w:rsid w:val="00CC5D24"/>
    <w:rsid w:val="00CC7C12"/>
    <w:rsid w:val="00CD273A"/>
    <w:rsid w:val="00CD414F"/>
    <w:rsid w:val="00CD5401"/>
    <w:rsid w:val="00CD60FE"/>
    <w:rsid w:val="00CD7B87"/>
    <w:rsid w:val="00CE4942"/>
    <w:rsid w:val="00CE5338"/>
    <w:rsid w:val="00CE5F9B"/>
    <w:rsid w:val="00CF1E65"/>
    <w:rsid w:val="00CF228E"/>
    <w:rsid w:val="00CF2E10"/>
    <w:rsid w:val="00CF308F"/>
    <w:rsid w:val="00CF3258"/>
    <w:rsid w:val="00CF3E6B"/>
    <w:rsid w:val="00CF6AB6"/>
    <w:rsid w:val="00CF7AE6"/>
    <w:rsid w:val="00CF7DAD"/>
    <w:rsid w:val="00D014BB"/>
    <w:rsid w:val="00D02CE3"/>
    <w:rsid w:val="00D03576"/>
    <w:rsid w:val="00D036F6"/>
    <w:rsid w:val="00D071A1"/>
    <w:rsid w:val="00D07996"/>
    <w:rsid w:val="00D10664"/>
    <w:rsid w:val="00D10C71"/>
    <w:rsid w:val="00D113AF"/>
    <w:rsid w:val="00D12530"/>
    <w:rsid w:val="00D13B22"/>
    <w:rsid w:val="00D14E4C"/>
    <w:rsid w:val="00D16F74"/>
    <w:rsid w:val="00D17296"/>
    <w:rsid w:val="00D211AA"/>
    <w:rsid w:val="00D2287C"/>
    <w:rsid w:val="00D22F63"/>
    <w:rsid w:val="00D246AD"/>
    <w:rsid w:val="00D2626B"/>
    <w:rsid w:val="00D3000C"/>
    <w:rsid w:val="00D3025C"/>
    <w:rsid w:val="00D30348"/>
    <w:rsid w:val="00D33C42"/>
    <w:rsid w:val="00D35C05"/>
    <w:rsid w:val="00D35E9F"/>
    <w:rsid w:val="00D376FB"/>
    <w:rsid w:val="00D40646"/>
    <w:rsid w:val="00D40820"/>
    <w:rsid w:val="00D40C67"/>
    <w:rsid w:val="00D41581"/>
    <w:rsid w:val="00D416FF"/>
    <w:rsid w:val="00D41C61"/>
    <w:rsid w:val="00D41CD2"/>
    <w:rsid w:val="00D44039"/>
    <w:rsid w:val="00D46143"/>
    <w:rsid w:val="00D47380"/>
    <w:rsid w:val="00D50564"/>
    <w:rsid w:val="00D509A1"/>
    <w:rsid w:val="00D50CB7"/>
    <w:rsid w:val="00D54EA7"/>
    <w:rsid w:val="00D54EEB"/>
    <w:rsid w:val="00D5555F"/>
    <w:rsid w:val="00D569CF"/>
    <w:rsid w:val="00D57456"/>
    <w:rsid w:val="00D61AEB"/>
    <w:rsid w:val="00D64B36"/>
    <w:rsid w:val="00D64E4E"/>
    <w:rsid w:val="00D70B5F"/>
    <w:rsid w:val="00D73AA5"/>
    <w:rsid w:val="00D74397"/>
    <w:rsid w:val="00D77589"/>
    <w:rsid w:val="00D80740"/>
    <w:rsid w:val="00D80FC3"/>
    <w:rsid w:val="00D81166"/>
    <w:rsid w:val="00D82679"/>
    <w:rsid w:val="00D835A1"/>
    <w:rsid w:val="00D83EFE"/>
    <w:rsid w:val="00D84433"/>
    <w:rsid w:val="00D85222"/>
    <w:rsid w:val="00D85274"/>
    <w:rsid w:val="00D85317"/>
    <w:rsid w:val="00D86D51"/>
    <w:rsid w:val="00D87761"/>
    <w:rsid w:val="00D9212C"/>
    <w:rsid w:val="00D934D7"/>
    <w:rsid w:val="00D9370F"/>
    <w:rsid w:val="00D93F81"/>
    <w:rsid w:val="00D94682"/>
    <w:rsid w:val="00D94C57"/>
    <w:rsid w:val="00D95BF9"/>
    <w:rsid w:val="00DA2990"/>
    <w:rsid w:val="00DA2A4D"/>
    <w:rsid w:val="00DA5812"/>
    <w:rsid w:val="00DA5DCE"/>
    <w:rsid w:val="00DA5E43"/>
    <w:rsid w:val="00DB27EF"/>
    <w:rsid w:val="00DB3840"/>
    <w:rsid w:val="00DB5826"/>
    <w:rsid w:val="00DB7ED4"/>
    <w:rsid w:val="00DC1A2B"/>
    <w:rsid w:val="00DC2028"/>
    <w:rsid w:val="00DC2191"/>
    <w:rsid w:val="00DC241C"/>
    <w:rsid w:val="00DC248E"/>
    <w:rsid w:val="00DC265B"/>
    <w:rsid w:val="00DC2A88"/>
    <w:rsid w:val="00DC2C64"/>
    <w:rsid w:val="00DC30B0"/>
    <w:rsid w:val="00DC3A6C"/>
    <w:rsid w:val="00DC5CFD"/>
    <w:rsid w:val="00DC6995"/>
    <w:rsid w:val="00DC7DC0"/>
    <w:rsid w:val="00DC7E85"/>
    <w:rsid w:val="00DD07BF"/>
    <w:rsid w:val="00DD1461"/>
    <w:rsid w:val="00DD29D3"/>
    <w:rsid w:val="00DD30AF"/>
    <w:rsid w:val="00DD3E70"/>
    <w:rsid w:val="00DD5FE8"/>
    <w:rsid w:val="00DD611C"/>
    <w:rsid w:val="00DD6BC7"/>
    <w:rsid w:val="00DE0225"/>
    <w:rsid w:val="00DE2129"/>
    <w:rsid w:val="00DE256C"/>
    <w:rsid w:val="00DE2834"/>
    <w:rsid w:val="00DE705E"/>
    <w:rsid w:val="00DF1571"/>
    <w:rsid w:val="00DF1785"/>
    <w:rsid w:val="00DF5A51"/>
    <w:rsid w:val="00DF6AF9"/>
    <w:rsid w:val="00DF6AFB"/>
    <w:rsid w:val="00DF7040"/>
    <w:rsid w:val="00DF7DA7"/>
    <w:rsid w:val="00E019EE"/>
    <w:rsid w:val="00E0389A"/>
    <w:rsid w:val="00E0532D"/>
    <w:rsid w:val="00E06EAE"/>
    <w:rsid w:val="00E07972"/>
    <w:rsid w:val="00E079F0"/>
    <w:rsid w:val="00E10121"/>
    <w:rsid w:val="00E10291"/>
    <w:rsid w:val="00E1067C"/>
    <w:rsid w:val="00E130C7"/>
    <w:rsid w:val="00E151CE"/>
    <w:rsid w:val="00E15B0B"/>
    <w:rsid w:val="00E17292"/>
    <w:rsid w:val="00E21615"/>
    <w:rsid w:val="00E2449D"/>
    <w:rsid w:val="00E24660"/>
    <w:rsid w:val="00E25AC8"/>
    <w:rsid w:val="00E266D6"/>
    <w:rsid w:val="00E2710A"/>
    <w:rsid w:val="00E27B4B"/>
    <w:rsid w:val="00E305AA"/>
    <w:rsid w:val="00E30D2D"/>
    <w:rsid w:val="00E32222"/>
    <w:rsid w:val="00E32AA7"/>
    <w:rsid w:val="00E33F34"/>
    <w:rsid w:val="00E33F4C"/>
    <w:rsid w:val="00E419A8"/>
    <w:rsid w:val="00E41F5F"/>
    <w:rsid w:val="00E4363C"/>
    <w:rsid w:val="00E43A27"/>
    <w:rsid w:val="00E43C4F"/>
    <w:rsid w:val="00E4416E"/>
    <w:rsid w:val="00E45F24"/>
    <w:rsid w:val="00E45F54"/>
    <w:rsid w:val="00E47084"/>
    <w:rsid w:val="00E47173"/>
    <w:rsid w:val="00E4760B"/>
    <w:rsid w:val="00E477F7"/>
    <w:rsid w:val="00E47807"/>
    <w:rsid w:val="00E50529"/>
    <w:rsid w:val="00E50E7E"/>
    <w:rsid w:val="00E526C7"/>
    <w:rsid w:val="00E53522"/>
    <w:rsid w:val="00E54770"/>
    <w:rsid w:val="00E5533F"/>
    <w:rsid w:val="00E57073"/>
    <w:rsid w:val="00E607B6"/>
    <w:rsid w:val="00E61C28"/>
    <w:rsid w:val="00E63821"/>
    <w:rsid w:val="00E640BB"/>
    <w:rsid w:val="00E647F4"/>
    <w:rsid w:val="00E6516A"/>
    <w:rsid w:val="00E6688D"/>
    <w:rsid w:val="00E66964"/>
    <w:rsid w:val="00E67FD0"/>
    <w:rsid w:val="00E70210"/>
    <w:rsid w:val="00E718F6"/>
    <w:rsid w:val="00E719E9"/>
    <w:rsid w:val="00E741C5"/>
    <w:rsid w:val="00E76B80"/>
    <w:rsid w:val="00E81FE8"/>
    <w:rsid w:val="00E82B8F"/>
    <w:rsid w:val="00E833ED"/>
    <w:rsid w:val="00E83485"/>
    <w:rsid w:val="00E834C9"/>
    <w:rsid w:val="00E8523B"/>
    <w:rsid w:val="00E853DF"/>
    <w:rsid w:val="00E868C1"/>
    <w:rsid w:val="00E8719C"/>
    <w:rsid w:val="00E87E29"/>
    <w:rsid w:val="00E91233"/>
    <w:rsid w:val="00E91506"/>
    <w:rsid w:val="00E91797"/>
    <w:rsid w:val="00E93558"/>
    <w:rsid w:val="00E93658"/>
    <w:rsid w:val="00E93E11"/>
    <w:rsid w:val="00E942F7"/>
    <w:rsid w:val="00E96DED"/>
    <w:rsid w:val="00E97CDD"/>
    <w:rsid w:val="00EA0E65"/>
    <w:rsid w:val="00EA150A"/>
    <w:rsid w:val="00EA2628"/>
    <w:rsid w:val="00EA2D1F"/>
    <w:rsid w:val="00EA360E"/>
    <w:rsid w:val="00EA395F"/>
    <w:rsid w:val="00EA4368"/>
    <w:rsid w:val="00EA48B0"/>
    <w:rsid w:val="00EA5115"/>
    <w:rsid w:val="00EB07CE"/>
    <w:rsid w:val="00EB1519"/>
    <w:rsid w:val="00EB2248"/>
    <w:rsid w:val="00EB2A38"/>
    <w:rsid w:val="00EB3A41"/>
    <w:rsid w:val="00EB3B21"/>
    <w:rsid w:val="00EB5341"/>
    <w:rsid w:val="00EB5B7A"/>
    <w:rsid w:val="00EC05EE"/>
    <w:rsid w:val="00EC12FE"/>
    <w:rsid w:val="00EC22DD"/>
    <w:rsid w:val="00EC2B53"/>
    <w:rsid w:val="00EC2DB6"/>
    <w:rsid w:val="00EC3E1A"/>
    <w:rsid w:val="00EC5546"/>
    <w:rsid w:val="00EC5566"/>
    <w:rsid w:val="00EC6F60"/>
    <w:rsid w:val="00ED0A32"/>
    <w:rsid w:val="00ED1D74"/>
    <w:rsid w:val="00ED47D6"/>
    <w:rsid w:val="00ED4B82"/>
    <w:rsid w:val="00ED4DAD"/>
    <w:rsid w:val="00ED5291"/>
    <w:rsid w:val="00ED6C97"/>
    <w:rsid w:val="00EE1096"/>
    <w:rsid w:val="00EE275B"/>
    <w:rsid w:val="00EE2946"/>
    <w:rsid w:val="00EE294C"/>
    <w:rsid w:val="00EE34D5"/>
    <w:rsid w:val="00EE4B3F"/>
    <w:rsid w:val="00EE5C8B"/>
    <w:rsid w:val="00EE6BC4"/>
    <w:rsid w:val="00EE6FA0"/>
    <w:rsid w:val="00EE7B1C"/>
    <w:rsid w:val="00EF0475"/>
    <w:rsid w:val="00EF0FA1"/>
    <w:rsid w:val="00EF1CDC"/>
    <w:rsid w:val="00EF2FA4"/>
    <w:rsid w:val="00EF3C76"/>
    <w:rsid w:val="00EF3F55"/>
    <w:rsid w:val="00EF54EE"/>
    <w:rsid w:val="00EF60EB"/>
    <w:rsid w:val="00EF61C0"/>
    <w:rsid w:val="00EF6A96"/>
    <w:rsid w:val="00F019CA"/>
    <w:rsid w:val="00F023A2"/>
    <w:rsid w:val="00F029E8"/>
    <w:rsid w:val="00F02B65"/>
    <w:rsid w:val="00F03CA3"/>
    <w:rsid w:val="00F05CE0"/>
    <w:rsid w:val="00F05F3F"/>
    <w:rsid w:val="00F0665C"/>
    <w:rsid w:val="00F1013C"/>
    <w:rsid w:val="00F108E1"/>
    <w:rsid w:val="00F14B67"/>
    <w:rsid w:val="00F14E51"/>
    <w:rsid w:val="00F1538B"/>
    <w:rsid w:val="00F156F3"/>
    <w:rsid w:val="00F16907"/>
    <w:rsid w:val="00F20756"/>
    <w:rsid w:val="00F224E8"/>
    <w:rsid w:val="00F22BF0"/>
    <w:rsid w:val="00F25902"/>
    <w:rsid w:val="00F26F4E"/>
    <w:rsid w:val="00F2706C"/>
    <w:rsid w:val="00F2798A"/>
    <w:rsid w:val="00F27DB5"/>
    <w:rsid w:val="00F27DDE"/>
    <w:rsid w:val="00F31405"/>
    <w:rsid w:val="00F3230C"/>
    <w:rsid w:val="00F3418A"/>
    <w:rsid w:val="00F35186"/>
    <w:rsid w:val="00F37F65"/>
    <w:rsid w:val="00F4036D"/>
    <w:rsid w:val="00F435A0"/>
    <w:rsid w:val="00F439EB"/>
    <w:rsid w:val="00F44264"/>
    <w:rsid w:val="00F45E24"/>
    <w:rsid w:val="00F46228"/>
    <w:rsid w:val="00F46510"/>
    <w:rsid w:val="00F46B0A"/>
    <w:rsid w:val="00F46CC6"/>
    <w:rsid w:val="00F46E14"/>
    <w:rsid w:val="00F503F5"/>
    <w:rsid w:val="00F5099C"/>
    <w:rsid w:val="00F52212"/>
    <w:rsid w:val="00F52772"/>
    <w:rsid w:val="00F52A54"/>
    <w:rsid w:val="00F5360A"/>
    <w:rsid w:val="00F53ADF"/>
    <w:rsid w:val="00F53C09"/>
    <w:rsid w:val="00F5441B"/>
    <w:rsid w:val="00F546D5"/>
    <w:rsid w:val="00F54986"/>
    <w:rsid w:val="00F55BC1"/>
    <w:rsid w:val="00F62058"/>
    <w:rsid w:val="00F64C47"/>
    <w:rsid w:val="00F67168"/>
    <w:rsid w:val="00F70B29"/>
    <w:rsid w:val="00F715A6"/>
    <w:rsid w:val="00F73262"/>
    <w:rsid w:val="00F73A71"/>
    <w:rsid w:val="00F73AB3"/>
    <w:rsid w:val="00F744AD"/>
    <w:rsid w:val="00F74D24"/>
    <w:rsid w:val="00F74DAE"/>
    <w:rsid w:val="00F74F5B"/>
    <w:rsid w:val="00F75136"/>
    <w:rsid w:val="00F766A7"/>
    <w:rsid w:val="00F76CC1"/>
    <w:rsid w:val="00F779C2"/>
    <w:rsid w:val="00F779D9"/>
    <w:rsid w:val="00F77CF4"/>
    <w:rsid w:val="00F77E12"/>
    <w:rsid w:val="00F81584"/>
    <w:rsid w:val="00F8231F"/>
    <w:rsid w:val="00F82925"/>
    <w:rsid w:val="00F82BA5"/>
    <w:rsid w:val="00F82BC3"/>
    <w:rsid w:val="00F82CA6"/>
    <w:rsid w:val="00F85A6E"/>
    <w:rsid w:val="00F85D68"/>
    <w:rsid w:val="00F86A42"/>
    <w:rsid w:val="00F90627"/>
    <w:rsid w:val="00F90851"/>
    <w:rsid w:val="00F90862"/>
    <w:rsid w:val="00F9123F"/>
    <w:rsid w:val="00F9149E"/>
    <w:rsid w:val="00F9208D"/>
    <w:rsid w:val="00F936C5"/>
    <w:rsid w:val="00F94D43"/>
    <w:rsid w:val="00F95F6F"/>
    <w:rsid w:val="00F96800"/>
    <w:rsid w:val="00F96D04"/>
    <w:rsid w:val="00F9786A"/>
    <w:rsid w:val="00F97E72"/>
    <w:rsid w:val="00FA06C6"/>
    <w:rsid w:val="00FA10E2"/>
    <w:rsid w:val="00FA1118"/>
    <w:rsid w:val="00FA19F5"/>
    <w:rsid w:val="00FA20AB"/>
    <w:rsid w:val="00FA2DE3"/>
    <w:rsid w:val="00FA437D"/>
    <w:rsid w:val="00FA4916"/>
    <w:rsid w:val="00FA5723"/>
    <w:rsid w:val="00FA6D56"/>
    <w:rsid w:val="00FA7153"/>
    <w:rsid w:val="00FA7EE7"/>
    <w:rsid w:val="00FB09AC"/>
    <w:rsid w:val="00FB09FF"/>
    <w:rsid w:val="00FB0FF0"/>
    <w:rsid w:val="00FB1221"/>
    <w:rsid w:val="00FB224B"/>
    <w:rsid w:val="00FB29F0"/>
    <w:rsid w:val="00FB2D16"/>
    <w:rsid w:val="00FB4252"/>
    <w:rsid w:val="00FB4E9F"/>
    <w:rsid w:val="00FB756E"/>
    <w:rsid w:val="00FC07BA"/>
    <w:rsid w:val="00FC0809"/>
    <w:rsid w:val="00FC0D60"/>
    <w:rsid w:val="00FC1A39"/>
    <w:rsid w:val="00FC2DBE"/>
    <w:rsid w:val="00FC5641"/>
    <w:rsid w:val="00FC608F"/>
    <w:rsid w:val="00FC770C"/>
    <w:rsid w:val="00FD084F"/>
    <w:rsid w:val="00FD188C"/>
    <w:rsid w:val="00FD1EBC"/>
    <w:rsid w:val="00FD1F43"/>
    <w:rsid w:val="00FD1FE9"/>
    <w:rsid w:val="00FD1FEA"/>
    <w:rsid w:val="00FD2B92"/>
    <w:rsid w:val="00FD2EF4"/>
    <w:rsid w:val="00FD333E"/>
    <w:rsid w:val="00FD3608"/>
    <w:rsid w:val="00FD4EBC"/>
    <w:rsid w:val="00FD7274"/>
    <w:rsid w:val="00FD7462"/>
    <w:rsid w:val="00FE1E12"/>
    <w:rsid w:val="00FE3242"/>
    <w:rsid w:val="00FE43BF"/>
    <w:rsid w:val="00FE4B73"/>
    <w:rsid w:val="00FE524B"/>
    <w:rsid w:val="00FE607E"/>
    <w:rsid w:val="00FE7BC3"/>
    <w:rsid w:val="00FF0739"/>
    <w:rsid w:val="00FF220A"/>
    <w:rsid w:val="00FF3BC2"/>
    <w:rsid w:val="00FF3C65"/>
    <w:rsid w:val="00FF4F91"/>
    <w:rsid w:val="00FF5EB5"/>
    <w:rsid w:val="00FF5ED5"/>
    <w:rsid w:val="00FF61A7"/>
    <w:rsid w:val="16DCC97D"/>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colormru v:ext="edit" colors="#011291,#d9ecff"/>
    </o:shapedefaults>
    <o:shapelayout v:ext="edit">
      <o:idmap v:ext="edit" data="2"/>
    </o:shapelayout>
  </w:shapeDefaults>
  <w:decimalSymbol w:val="."/>
  <w:listSeparator w:val=","/>
  <w14:docId w14:val="68F50805"/>
  <w15:docId w15:val="{505B78C0-0292-4B34-93FC-1956C50F880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99" w:unhideWhenUsed="1" w:qFormat="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unhideWhenUsed="1"/>
    <w:lsdException w:name="No Spacing" w:uiPriority="99" w:qFormat="1"/>
    <w:lsdException w:name="Light Shading" w:uiPriority="99"/>
    <w:lsdException w:name="Light List" w:uiPriority="99"/>
    <w:lsdException w:name="Light Grid" w:uiPriority="99"/>
    <w:lsdException w:name="Medium Shading 1" w:uiPriority="99"/>
    <w:lsdException w:name="Medium Shading 2" w:uiPriority="99"/>
    <w:lsdException w:name="Medium List 1" w:uiPriority="99"/>
    <w:lsdException w:name="Medium List 2" w:uiPriority="99"/>
    <w:lsdException w:name="Medium Grid 1" w:uiPriority="99"/>
    <w:lsdException w:name="Medium Grid 2" w:uiPriority="99" w:qFormat="1"/>
    <w:lsdException w:name="Medium Grid 3" w:uiPriority="99"/>
    <w:lsdException w:name="Dark List" w:uiPriority="99"/>
    <w:lsdException w:name="Colorful Shading" w:uiPriority="99"/>
    <w:lsdException w:name="Colorful List" w:uiPriority="99"/>
    <w:lsdException w:name="Colorful Grid" w:uiPriority="99"/>
    <w:lsdException w:name="Light Shading Accent 1" w:uiPriority="99"/>
    <w:lsdException w:name="Light List Accent 1" w:uiPriority="99"/>
    <w:lsdException w:name="Light Grid Accent 1" w:uiPriority="99"/>
    <w:lsdException w:name="Medium Shading 1 Accent 1" w:uiPriority="99" w:qFormat="1"/>
    <w:lsdException w:name="Medium Shading 2 Accent 1" w:uiPriority="99"/>
    <w:lsdException w:name="Medium List 1 Accent 1" w:uiPriority="99"/>
    <w:lsdException w:name="Revision" w:semiHidden="1" w:uiPriority="99"/>
    <w:lsdException w:name="List Paragraph" w:uiPriority="34" w:qFormat="1"/>
    <w:lsdException w:name="Quote" w:uiPriority="99" w:qFormat="1"/>
    <w:lsdException w:name="Intense Quote" w:uiPriority="99" w:qFormat="1"/>
    <w:lsdException w:name="Medium List 2 Accent 1" w:uiPriority="99"/>
    <w:lsdException w:name="Medium Grid 1 Accent 1" w:uiPriority="99"/>
    <w:lsdException w:name="Medium Grid 2 Accent 1" w:uiPriority="1" w:qFormat="1"/>
    <w:lsdException w:name="Medium Grid 3 Accent 1" w:uiPriority="60"/>
    <w:lsdException w:name="Dark List Accent 1" w:uiPriority="61"/>
    <w:lsdException w:name="Colorful Shading Accent 1" w:uiPriority="62"/>
    <w:lsdException w:name="Colorful List Accent 1" w:uiPriority="63" w:qFormat="1"/>
    <w:lsdException w:name="Colorful Grid Accent 1" w:uiPriority="64" w:qFormat="1"/>
    <w:lsdException w:name="Light Shading Accent 2" w:uiPriority="65" w:qFormat="1"/>
    <w:lsdException w:name="Light List Accent 2" w:uiPriority="66"/>
    <w:lsdException w:name="Light Grid Accent 2" w:uiPriority="67"/>
    <w:lsdException w:name="Medium Shading 1 Accent 2" w:uiPriority="68"/>
    <w:lsdException w:name="Medium Shading 2 Accent 2" w:uiPriority="69"/>
    <w:lsdException w:name="Medium List 1 Accent 2" w:uiPriority="70"/>
    <w:lsdException w:name="Medium List 2 Accent 2" w:uiPriority="71"/>
    <w:lsdException w:name="Medium Grid 1 Accent 2" w:uiPriority="34" w:qFormat="1"/>
    <w:lsdException w:name="Medium Grid 2 Accent 2" w:uiPriority="73" w:qFormat="1"/>
    <w:lsdException w:name="Medium Grid 3 Accent 2" w:uiPriority="60" w:qFormat="1"/>
    <w:lsdException w:name="Dark List Accent 2" w:uiPriority="61"/>
    <w:lsdException w:name="Colorful Shading Accent 2" w:uiPriority="62"/>
    <w:lsdException w:name="Colorful List Accent 2" w:uiPriority="63"/>
    <w:lsdException w:name="Colorful Grid Accent 2" w:uiPriority="64"/>
    <w:lsdException w:name="Light Shading Accent 3" w:uiPriority="65"/>
    <w:lsdException w:name="Light List Accent 3" w:uiPriority="99"/>
    <w:lsdException w:name="Light Grid Accent 3" w:uiPriority="34" w:qFormat="1"/>
    <w:lsdException w:name="Medium Shading 1 Accent 3" w:uiPriority="29" w:qFormat="1"/>
    <w:lsdException w:name="Medium Shading 2 Accent 3" w:uiPriority="30" w:qFormat="1"/>
    <w:lsdException w:name="Medium List 1 Accent 3" w:uiPriority="66"/>
    <w:lsdException w:name="Medium List 2 Accent 3" w:uiPriority="67"/>
    <w:lsdException w:name="Medium Grid 1 Accent 3" w:uiPriority="68"/>
    <w:lsdException w:name="Medium Grid 2 Accent 3" w:uiPriority="69"/>
    <w:lsdException w:name="Medium Grid 3 Accent 3" w:uiPriority="70"/>
    <w:lsdException w:name="Dark List Accent 3" w:uiPriority="71"/>
    <w:lsdException w:name="Colorful Shading Accent 3" w:uiPriority="72"/>
    <w:lsdException w:name="Colorful List Accent 3" w:uiPriority="73"/>
    <w:lsdException w:name="Colorful Grid Accent 3" w:uiPriority="60"/>
    <w:lsdException w:name="Light Shading Accent 4" w:uiPriority="61"/>
    <w:lsdException w:name="Light List Accent 4" w:uiPriority="62"/>
    <w:lsdException w:name="Light Grid Accent 4" w:uiPriority="63"/>
    <w:lsdException w:name="Medium Shading 1 Accent 4" w:uiPriority="64"/>
    <w:lsdException w:name="Medium Shading 2 Accent 4" w:uiPriority="65"/>
    <w:lsdException w:name="Medium List 1 Accent 4" w:uiPriority="66"/>
    <w:lsdException w:name="Medium List 2 Accent 4" w:uiPriority="67"/>
    <w:lsdException w:name="Medium Grid 1 Accent 4" w:uiPriority="68"/>
    <w:lsdException w:name="Medium Grid 2 Accent 4" w:uiPriority="69"/>
    <w:lsdException w:name="Medium Grid 3 Accent 4" w:uiPriority="70"/>
    <w:lsdException w:name="Dark List Accent 4" w:uiPriority="71"/>
    <w:lsdException w:name="Colorful Shading Accent 4" w:uiPriority="72"/>
    <w:lsdException w:name="Colorful List Accent 4" w:uiPriority="73"/>
    <w:lsdException w:name="Colorful Grid Accent 4" w:uiPriority="60"/>
    <w:lsdException w:name="Light Shading Accent 5" w:uiPriority="61"/>
    <w:lsdException w:name="Light List Accent 5" w:uiPriority="62"/>
    <w:lsdException w:name="Light Grid Accent 5" w:uiPriority="63"/>
    <w:lsdException w:name="Medium Shading 1 Accent 5" w:uiPriority="64"/>
    <w:lsdException w:name="Medium Shading 2 Accent 5" w:uiPriority="65"/>
    <w:lsdException w:name="Medium List 1 Accent 5" w:uiPriority="66"/>
    <w:lsdException w:name="Medium List 2 Accent 5" w:uiPriority="67"/>
    <w:lsdException w:name="Medium Grid 1 Accent 5" w:uiPriority="68"/>
    <w:lsdException w:name="Medium Grid 2 Accent 5" w:uiPriority="69"/>
    <w:lsdException w:name="Medium Grid 3 Accent 5" w:uiPriority="70"/>
    <w:lsdException w:name="Dark List Accent 5" w:uiPriority="71"/>
    <w:lsdException w:name="Colorful Shading Accent 5" w:uiPriority="72"/>
    <w:lsdException w:name="Colorful List Accent 5" w:uiPriority="73"/>
    <w:lsdException w:name="Colorful Grid Accent 5" w:uiPriority="60"/>
    <w:lsdException w:name="Light Shading Accent 6" w:uiPriority="61"/>
    <w:lsdException w:name="Light List Accent 6" w:uiPriority="62"/>
    <w:lsdException w:name="Light Grid Accent 6" w:uiPriority="63"/>
    <w:lsdException w:name="Medium Shading 1 Accent 6" w:uiPriority="64"/>
    <w:lsdException w:name="Medium Shading 2 Accent 6" w:uiPriority="65"/>
    <w:lsdException w:name="Medium List 1 Accent 6" w:uiPriority="66"/>
    <w:lsdException w:name="Medium List 2 Accent 6" w:uiPriority="67"/>
    <w:lsdException w:name="Medium Grid 1 Accent 6" w:uiPriority="68"/>
    <w:lsdException w:name="Medium Grid 2 Accent 6" w:uiPriority="69"/>
    <w:lsdException w:name="Medium Grid 3 Accent 6" w:uiPriority="70"/>
    <w:lsdException w:name="Dark List Accent 6" w:uiPriority="71"/>
    <w:lsdException w:name="Colorful Shading Accent 6" w:uiPriority="72"/>
    <w:lsdException w:name="Colorful List Accent 6" w:uiPriority="73"/>
    <w:lsdException w:name="Colorful Grid Accent 6" w:uiPriority="60"/>
    <w:lsdException w:name="Subtle Emphasis" w:uiPriority="61" w:qFormat="1"/>
    <w:lsdException w:name="Intense Emphasis" w:uiPriority="62" w:qFormat="1"/>
    <w:lsdException w:name="Subtle Reference" w:uiPriority="63" w:qFormat="1"/>
    <w:lsdException w:name="Intense Reference" w:uiPriority="64" w:qFormat="1"/>
    <w:lsdException w:name="Book Title" w:uiPriority="65" w:qFormat="1"/>
    <w:lsdException w:name="Bibliography" w:semiHidden="1" w:uiPriority="66" w:unhideWhenUsed="1"/>
    <w:lsdException w:name="TOC Heading" w:semiHidden="1" w:uiPriority="67"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hidden/>
    <w:qFormat/>
    <w:rsid w:val="002147F9"/>
    <w:rPr>
      <w:sz w:val="24"/>
      <w:szCs w:val="24"/>
    </w:rPr>
  </w:style>
  <w:style w:type="paragraph" w:styleId="Heading1">
    <w:name w:val="heading 1"/>
    <w:aliases w:val="Document Header1"/>
    <w:basedOn w:val="Normal"/>
    <w:next w:val="Normal"/>
    <w:qFormat/>
    <w:pPr>
      <w:keepNext/>
      <w:tabs>
        <w:tab w:val="left" w:pos="1422"/>
      </w:tabs>
      <w:ind w:left="518"/>
      <w:outlineLvl w:val="0"/>
    </w:pPr>
    <w:rPr>
      <w:rFonts w:ascii="Arial" w:hAnsi="Arial" w:cs="Arial"/>
      <w:b/>
      <w:sz w:val="20"/>
    </w:rPr>
  </w:style>
  <w:style w:type="paragraph" w:styleId="Heading2">
    <w:name w:val="heading 2"/>
    <w:aliases w:val="Section-Title,Title Header2"/>
    <w:basedOn w:val="Normal"/>
    <w:next w:val="Normal"/>
    <w:qFormat/>
    <w:pPr>
      <w:keepNext/>
      <w:spacing w:before="120" w:after="120"/>
      <w:ind w:left="1080" w:right="288" w:hanging="720"/>
      <w:jc w:val="center"/>
      <w:outlineLvl w:val="1"/>
    </w:pPr>
    <w:rPr>
      <w:rFonts w:ascii="Arial" w:hAnsi="Arial" w:cs="Arial"/>
      <w:b/>
      <w:bCs/>
    </w:rPr>
  </w:style>
  <w:style w:type="paragraph" w:styleId="Heading3">
    <w:name w:val="heading 3"/>
    <w:aliases w:val="Section Header3,Sub-Clause Paragraph"/>
    <w:basedOn w:val="Normal"/>
    <w:next w:val="Normal"/>
    <w:qFormat/>
    <w:pPr>
      <w:keepNext/>
      <w:suppressAutoHyphens/>
      <w:spacing w:after="60"/>
      <w:jc w:val="center"/>
      <w:outlineLvl w:val="2"/>
    </w:pPr>
    <w:rPr>
      <w:rFonts w:cs="Arial"/>
      <w:b/>
      <w:bCs/>
      <w:spacing w:val="-2"/>
      <w:sz w:val="16"/>
    </w:rPr>
  </w:style>
  <w:style w:type="paragraph" w:styleId="Heading4">
    <w:name w:val="heading 4"/>
    <w:aliases w:val="Sub-Clause Sub-paragraph, Sub-Clause Sub-paragraph,ClauseSubSub_No&amp;Name"/>
    <w:basedOn w:val="Normal"/>
    <w:next w:val="Normal"/>
    <w:qFormat/>
    <w:pPr>
      <w:spacing w:before="120" w:after="120"/>
      <w:jc w:val="both"/>
      <w:outlineLvl w:val="3"/>
    </w:pPr>
    <w:rPr>
      <w:rFonts w:ascii="Arial" w:hAnsi="Arial" w:cs="Arial"/>
      <w:sz w:val="20"/>
      <w:szCs w:val="20"/>
    </w:rPr>
  </w:style>
  <w:style w:type="paragraph" w:styleId="Heading5">
    <w:name w:val="heading 5"/>
    <w:basedOn w:val="Normal"/>
    <w:next w:val="Normal"/>
    <w:qFormat/>
    <w:pPr>
      <w:keepNext/>
      <w:suppressAutoHyphens/>
      <w:spacing w:before="60" w:after="120"/>
      <w:outlineLvl w:val="4"/>
    </w:pPr>
    <w:rPr>
      <w:rFonts w:cs="Arial"/>
      <w:b/>
      <w:bCs/>
      <w:iCs/>
      <w:spacing w:val="-2"/>
    </w:rPr>
  </w:style>
  <w:style w:type="paragraph" w:styleId="Heading6">
    <w:name w:val="heading 6"/>
    <w:basedOn w:val="Normal"/>
    <w:next w:val="Normal"/>
    <w:qFormat/>
    <w:pPr>
      <w:spacing w:before="240" w:after="60"/>
      <w:jc w:val="both"/>
      <w:outlineLvl w:val="5"/>
    </w:pPr>
    <w:rPr>
      <w:rFonts w:ascii="Arial" w:hAnsi="Arial"/>
      <w:i/>
      <w:sz w:val="22"/>
      <w:szCs w:val="20"/>
    </w:rPr>
  </w:style>
  <w:style w:type="paragraph" w:styleId="Heading7">
    <w:name w:val="heading 7"/>
    <w:basedOn w:val="Normal"/>
    <w:next w:val="Normal"/>
    <w:qFormat/>
    <w:pPr>
      <w:spacing w:before="240" w:after="60"/>
      <w:jc w:val="both"/>
      <w:outlineLvl w:val="6"/>
    </w:pPr>
    <w:rPr>
      <w:rFonts w:ascii="Arial" w:hAnsi="Arial"/>
      <w:sz w:val="20"/>
      <w:szCs w:val="20"/>
    </w:rPr>
  </w:style>
  <w:style w:type="paragraph" w:styleId="Heading8">
    <w:name w:val="heading 8"/>
    <w:basedOn w:val="Normal"/>
    <w:next w:val="Normal"/>
    <w:qFormat/>
    <w:pPr>
      <w:spacing w:before="240" w:after="60"/>
      <w:jc w:val="both"/>
      <w:outlineLvl w:val="7"/>
    </w:pPr>
    <w:rPr>
      <w:rFonts w:ascii="Arial" w:hAnsi="Arial"/>
      <w:i/>
      <w:sz w:val="20"/>
      <w:szCs w:val="20"/>
    </w:rPr>
  </w:style>
  <w:style w:type="paragraph" w:styleId="Heading9">
    <w:name w:val="heading 9"/>
    <w:basedOn w:val="Normal"/>
    <w:next w:val="Normal"/>
    <w:qFormat/>
    <w:pPr>
      <w:spacing w:before="240" w:after="60"/>
      <w:jc w:val="both"/>
      <w:outlineLvl w:val="8"/>
    </w:pPr>
    <w:rPr>
      <w:rFonts w:ascii="Arial" w:hAnsi="Arial"/>
      <w:b/>
      <w:i/>
      <w:sz w:val="18"/>
      <w:szCs w:val="20"/>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2">
    <w:name w:val="Body Text 2"/>
    <w:basedOn w:val="Normal"/>
    <w:pPr>
      <w:spacing w:before="120" w:after="120"/>
      <w:jc w:val="center"/>
    </w:pPr>
    <w:rPr>
      <w:rFonts w:ascii="Arial" w:hAnsi="Arial"/>
      <w:b/>
      <w:szCs w:val="20"/>
    </w:rPr>
  </w:style>
  <w:style w:type="paragraph" w:customStyle="1" w:styleId="2AutoList1">
    <w:name w:val="2AutoList1"/>
    <w:basedOn w:val="Normal"/>
    <w:pPr>
      <w:numPr>
        <w:ilvl w:val="1"/>
        <w:numId w:val="2"/>
      </w:numPr>
      <w:jc w:val="both"/>
    </w:pPr>
    <w:rPr>
      <w:rFonts w:ascii="Arial" w:hAnsi="Arial"/>
      <w:sz w:val="20"/>
      <w:szCs w:val="20"/>
    </w:rPr>
  </w:style>
  <w:style w:type="paragraph" w:customStyle="1" w:styleId="Header1-Clauses">
    <w:name w:val="Header 1 - Clauses"/>
    <w:basedOn w:val="Normal"/>
    <w:pPr>
      <w:numPr>
        <w:numId w:val="3"/>
      </w:numPr>
      <w:spacing w:before="120"/>
    </w:pPr>
    <w:rPr>
      <w:rFonts w:ascii="Arial" w:hAnsi="Arial"/>
      <w:b/>
      <w:sz w:val="20"/>
      <w:szCs w:val="20"/>
    </w:rPr>
  </w:style>
  <w:style w:type="paragraph" w:customStyle="1" w:styleId="Header2-SubClauses">
    <w:name w:val="Header 2 - SubClauses"/>
    <w:basedOn w:val="Normal"/>
    <w:pPr>
      <w:spacing w:after="200"/>
      <w:jc w:val="both"/>
    </w:pPr>
    <w:rPr>
      <w:rFonts w:cs="Arial"/>
    </w:rPr>
  </w:style>
  <w:style w:type="paragraph" w:customStyle="1" w:styleId="P3Header1-Clauses">
    <w:name w:val="P3 Header1-Clauses"/>
    <w:basedOn w:val="Header1-Clauses"/>
    <w:pPr>
      <w:spacing w:before="0" w:after="200"/>
      <w:jc w:val="both"/>
    </w:pPr>
    <w:rPr>
      <w:rFonts w:ascii="Times New Roman" w:hAnsi="Times New Roman"/>
      <w:b w:val="0"/>
      <w:sz w:val="24"/>
    </w:rPr>
  </w:style>
  <w:style w:type="paragraph" w:customStyle="1" w:styleId="Outline3">
    <w:name w:val="Outline3"/>
    <w:basedOn w:val="Normal"/>
    <w:pPr>
      <w:numPr>
        <w:ilvl w:val="2"/>
        <w:numId w:val="4"/>
      </w:numPr>
      <w:spacing w:before="240"/>
    </w:pPr>
    <w:rPr>
      <w:rFonts w:ascii="Arial" w:hAnsi="Arial"/>
      <w:kern w:val="28"/>
      <w:sz w:val="20"/>
      <w:szCs w:val="20"/>
    </w:rPr>
  </w:style>
  <w:style w:type="paragraph" w:customStyle="1" w:styleId="Outline4">
    <w:name w:val="Outline4"/>
    <w:basedOn w:val="Normal"/>
    <w:autoRedefine/>
    <w:rsid w:val="00103C64"/>
    <w:pPr>
      <w:spacing w:before="120"/>
      <w:ind w:left="180"/>
      <w:jc w:val="both"/>
    </w:pPr>
    <w:rPr>
      <w:i/>
      <w:kern w:val="28"/>
      <w:sz w:val="20"/>
      <w:szCs w:val="20"/>
    </w:rPr>
  </w:style>
  <w:style w:type="paragraph" w:customStyle="1" w:styleId="Outlinei">
    <w:name w:val="Outline i)"/>
    <w:basedOn w:val="Normal"/>
    <w:pPr>
      <w:numPr>
        <w:numId w:val="5"/>
      </w:numPr>
      <w:spacing w:before="120"/>
    </w:pPr>
    <w:rPr>
      <w:rFonts w:ascii="Arial" w:hAnsi="Arial"/>
      <w:sz w:val="20"/>
      <w:szCs w:val="20"/>
    </w:rPr>
  </w:style>
  <w:style w:type="paragraph" w:styleId="Subtitle">
    <w:name w:val="Subtitle"/>
    <w:basedOn w:val="Normal"/>
    <w:qFormat/>
    <w:pPr>
      <w:spacing w:before="120" w:after="240"/>
      <w:jc w:val="center"/>
    </w:pPr>
    <w:rPr>
      <w:b/>
      <w:sz w:val="36"/>
      <w:szCs w:val="20"/>
    </w:rPr>
  </w:style>
  <w:style w:type="paragraph" w:customStyle="1" w:styleId="Subtitle2">
    <w:name w:val="Subtitle 2"/>
    <w:basedOn w:val="Footer"/>
    <w:autoRedefine/>
    <w:pPr>
      <w:tabs>
        <w:tab w:val="clear" w:pos="9504"/>
      </w:tabs>
      <w:spacing w:before="0"/>
      <w:ind w:left="281" w:right="288" w:hanging="281"/>
      <w:jc w:val="center"/>
      <w:outlineLvl w:val="1"/>
    </w:pPr>
    <w:rPr>
      <w:rFonts w:ascii="Times New Roman" w:hAnsi="Times New Roman"/>
      <w:b/>
      <w:sz w:val="28"/>
      <w:szCs w:val="28"/>
    </w:rPr>
  </w:style>
  <w:style w:type="paragraph" w:styleId="Footer">
    <w:name w:val="footer"/>
    <w:basedOn w:val="Normal"/>
    <w:link w:val="FooterChar"/>
    <w:uiPriority w:val="99"/>
    <w:pPr>
      <w:tabs>
        <w:tab w:val="right" w:leader="underscore" w:pos="9504"/>
      </w:tabs>
      <w:spacing w:before="120"/>
    </w:pPr>
    <w:rPr>
      <w:rFonts w:ascii="Arial" w:hAnsi="Arial"/>
      <w:sz w:val="20"/>
      <w:szCs w:val="20"/>
    </w:rPr>
  </w:style>
  <w:style w:type="paragraph" w:customStyle="1" w:styleId="explanatorynotes">
    <w:name w:val="explanatory_notes"/>
    <w:basedOn w:val="Normal"/>
    <w:pPr>
      <w:suppressAutoHyphens/>
      <w:spacing w:after="240" w:line="360" w:lineRule="exact"/>
      <w:jc w:val="both"/>
    </w:pPr>
    <w:rPr>
      <w:rFonts w:ascii="Arial" w:hAnsi="Arial"/>
      <w:sz w:val="20"/>
      <w:szCs w:val="20"/>
    </w:rPr>
  </w:style>
  <w:style w:type="paragraph" w:styleId="TOC1">
    <w:name w:val="toc 1"/>
    <w:basedOn w:val="Normal"/>
    <w:next w:val="Normal"/>
    <w:uiPriority w:val="39"/>
    <w:pPr>
      <w:spacing w:before="240" w:after="240"/>
      <w:outlineLvl w:val="0"/>
    </w:pPr>
    <w:rPr>
      <w:b/>
      <w:szCs w:val="20"/>
    </w:rPr>
  </w:style>
  <w:style w:type="paragraph" w:styleId="TOC2">
    <w:name w:val="toc 2"/>
    <w:basedOn w:val="Normal"/>
    <w:next w:val="Normal"/>
    <w:autoRedefine/>
    <w:uiPriority w:val="39"/>
    <w:rsid w:val="00515192"/>
    <w:pPr>
      <w:tabs>
        <w:tab w:val="left" w:pos="540"/>
        <w:tab w:val="right" w:leader="dot" w:pos="9000"/>
      </w:tabs>
      <w:outlineLvl w:val="1"/>
    </w:pPr>
    <w:rPr>
      <w:noProof/>
      <w:szCs w:val="20"/>
    </w:rPr>
  </w:style>
  <w:style w:type="paragraph" w:customStyle="1" w:styleId="i">
    <w:name w:val="(i)"/>
    <w:basedOn w:val="Normal"/>
    <w:pPr>
      <w:suppressAutoHyphens/>
      <w:jc w:val="both"/>
    </w:pPr>
    <w:rPr>
      <w:rFonts w:ascii="Tms Rmn" w:hAnsi="Tms Rmn"/>
      <w:sz w:val="20"/>
      <w:szCs w:val="20"/>
    </w:rPr>
  </w:style>
  <w:style w:type="paragraph" w:styleId="Header">
    <w:name w:val="header"/>
    <w:basedOn w:val="Normal"/>
    <w:link w:val="HeaderChar"/>
    <w:uiPriority w:val="99"/>
    <w:pPr>
      <w:pBdr>
        <w:bottom w:val="single" w:sz="4" w:space="1" w:color="000000"/>
      </w:pBdr>
      <w:tabs>
        <w:tab w:val="right" w:pos="9000"/>
      </w:tabs>
      <w:jc w:val="both"/>
    </w:pPr>
    <w:rPr>
      <w:rFonts w:ascii="Arial" w:hAnsi="Arial"/>
      <w:sz w:val="20"/>
      <w:szCs w:val="20"/>
      <w:lang w:val="x-none" w:eastAsia="x-none"/>
    </w:rPr>
  </w:style>
  <w:style w:type="character" w:styleId="PageNumber">
    <w:name w:val="page number"/>
    <w:rPr>
      <w:rFonts w:ascii="Times New Roman" w:hAnsi="Times New Roman"/>
      <w:sz w:val="20"/>
    </w:rPr>
  </w:style>
  <w:style w:type="paragraph" w:customStyle="1" w:styleId="TOCNumber1">
    <w:name w:val="TOC Number1"/>
    <w:basedOn w:val="Heading4"/>
    <w:autoRedefine/>
    <w:rsid w:val="00532B7A"/>
    <w:pPr>
      <w:tabs>
        <w:tab w:val="right" w:pos="9360"/>
      </w:tabs>
      <w:suppressAutoHyphens/>
      <w:spacing w:before="0"/>
      <w:ind w:left="187"/>
      <w:jc w:val="left"/>
      <w:outlineLvl w:val="9"/>
    </w:pPr>
    <w:rPr>
      <w:b/>
      <w:bCs/>
    </w:rPr>
  </w:style>
  <w:style w:type="paragraph" w:styleId="CommentSubject">
    <w:name w:val="annotation subject"/>
    <w:basedOn w:val="CommentText"/>
    <w:next w:val="CommentText"/>
    <w:semiHidden/>
    <w:pPr>
      <w:jc w:val="both"/>
    </w:pPr>
    <w:rPr>
      <w:b/>
      <w:bCs/>
      <w:lang w:val="es-ES_tradnl"/>
    </w:rPr>
  </w:style>
  <w:style w:type="paragraph" w:styleId="CommentText">
    <w:name w:val="annotation text"/>
    <w:basedOn w:val="Normal"/>
    <w:link w:val="CommentTextChar"/>
    <w:rPr>
      <w:rFonts w:ascii="Arial" w:hAnsi="Arial"/>
      <w:sz w:val="20"/>
      <w:szCs w:val="20"/>
      <w:lang w:val="x-none" w:eastAsia="x-none"/>
    </w:rPr>
  </w:style>
  <w:style w:type="paragraph" w:styleId="Caption">
    <w:name w:val="caption"/>
    <w:basedOn w:val="Normal"/>
    <w:next w:val="Normal"/>
    <w:qFormat/>
    <w:pPr>
      <w:tabs>
        <w:tab w:val="right" w:pos="7254"/>
      </w:tabs>
      <w:spacing w:before="60" w:after="60"/>
      <w:jc w:val="center"/>
    </w:pPr>
    <w:rPr>
      <w:rFonts w:ascii="Arial" w:hAnsi="Arial" w:cs="Arial"/>
      <w:b/>
    </w:rPr>
  </w:style>
  <w:style w:type="paragraph" w:customStyle="1" w:styleId="SectionVIIHeader2">
    <w:name w:val="Section VII Header2"/>
    <w:basedOn w:val="Heading1"/>
    <w:autoRedefine/>
    <w:pPr>
      <w:keepNext w:val="0"/>
      <w:tabs>
        <w:tab w:val="clear" w:pos="1422"/>
        <w:tab w:val="right" w:pos="9000"/>
      </w:tabs>
      <w:spacing w:before="120" w:after="120"/>
      <w:ind w:left="0"/>
      <w:outlineLvl w:val="9"/>
    </w:pPr>
    <w:rPr>
      <w:bCs/>
      <w:szCs w:val="20"/>
    </w:rPr>
  </w:style>
  <w:style w:type="paragraph" w:styleId="BodyText">
    <w:name w:val="Body Text"/>
    <w:basedOn w:val="Normal"/>
    <w:link w:val="BodyTextChar"/>
    <w:rPr>
      <w:rFonts w:ascii="Arial" w:hAnsi="Arial" w:cs="Arial"/>
      <w:sz w:val="20"/>
    </w:rPr>
  </w:style>
  <w:style w:type="paragraph" w:customStyle="1" w:styleId="Head2">
    <w:name w:val="Head 2"/>
    <w:basedOn w:val="Heading9"/>
    <w:pPr>
      <w:keepNext/>
      <w:widowControl w:val="0"/>
      <w:suppressAutoHyphens/>
      <w:spacing w:before="0" w:after="0"/>
      <w:outlineLvl w:val="9"/>
    </w:pPr>
    <w:rPr>
      <w:rFonts w:ascii="Times New Roman Bold" w:hAnsi="Times New Roman Bold"/>
      <w:b w:val="0"/>
      <w:i w:val="0"/>
      <w:spacing w:val="-4"/>
      <w:sz w:val="32"/>
    </w:rPr>
  </w:style>
  <w:style w:type="paragraph" w:customStyle="1" w:styleId="SectionVHeader">
    <w:name w:val="Section V. Header"/>
    <w:basedOn w:val="Normal"/>
    <w:pPr>
      <w:jc w:val="center"/>
    </w:pPr>
    <w:rPr>
      <w:rFonts w:ascii="Arial" w:hAnsi="Arial"/>
      <w:b/>
      <w:sz w:val="36"/>
      <w:szCs w:val="20"/>
      <w:lang w:val="es-ES_tradnl"/>
    </w:rPr>
  </w:style>
  <w:style w:type="paragraph" w:styleId="Index1">
    <w:name w:val="index 1"/>
    <w:basedOn w:val="Normal"/>
    <w:next w:val="Normal"/>
    <w:autoRedefine/>
    <w:semiHidden/>
    <w:pPr>
      <w:ind w:left="240" w:hanging="240"/>
    </w:pPr>
  </w:style>
  <w:style w:type="paragraph" w:customStyle="1" w:styleId="Technical4">
    <w:name w:val="Technical 4"/>
    <w:pPr>
      <w:tabs>
        <w:tab w:val="left" w:pos="-720"/>
      </w:tabs>
      <w:suppressAutoHyphens/>
    </w:pPr>
    <w:rPr>
      <w:rFonts w:ascii="Times" w:hAnsi="Times"/>
      <w:b/>
      <w:sz w:val="24"/>
    </w:rPr>
  </w:style>
  <w:style w:type="character" w:customStyle="1" w:styleId="Table">
    <w:name w:val="Table"/>
    <w:rPr>
      <w:rFonts w:ascii="Arial" w:hAnsi="Arial"/>
      <w:sz w:val="20"/>
    </w:rPr>
  </w:style>
  <w:style w:type="paragraph" w:customStyle="1" w:styleId="Head12">
    <w:name w:val="Head 1.2"/>
    <w:basedOn w:val="Normal"/>
    <w:pPr>
      <w:numPr>
        <w:ilvl w:val="1"/>
        <w:numId w:val="7"/>
      </w:numPr>
      <w:jc w:val="both"/>
    </w:pPr>
    <w:rPr>
      <w:rFonts w:ascii="Arial" w:hAnsi="Arial"/>
      <w:sz w:val="20"/>
      <w:szCs w:val="20"/>
    </w:rPr>
  </w:style>
  <w:style w:type="paragraph" w:customStyle="1" w:styleId="Header3-Paragraph">
    <w:name w:val="Header 3 - Paragraph"/>
    <w:basedOn w:val="Normal"/>
    <w:pPr>
      <w:tabs>
        <w:tab w:val="num" w:pos="864"/>
      </w:tabs>
      <w:spacing w:after="200"/>
      <w:ind w:left="864" w:hanging="432"/>
      <w:jc w:val="both"/>
    </w:pPr>
    <w:rPr>
      <w:rFonts w:ascii="Arial" w:hAnsi="Arial"/>
      <w:sz w:val="20"/>
      <w:szCs w:val="20"/>
    </w:rPr>
  </w:style>
  <w:style w:type="paragraph" w:customStyle="1" w:styleId="titulo">
    <w:name w:val="titulo"/>
    <w:basedOn w:val="Heading5"/>
    <w:pPr>
      <w:keepNext w:val="0"/>
      <w:suppressAutoHyphens w:val="0"/>
      <w:spacing w:before="0" w:after="240"/>
      <w:jc w:val="center"/>
    </w:pPr>
    <w:rPr>
      <w:rFonts w:ascii="Times New Roman Bold" w:hAnsi="Times New Roman Bold" w:cs="Times New Roman"/>
      <w:bCs w:val="0"/>
      <w:iCs w:val="0"/>
      <w:spacing w:val="0"/>
      <w:szCs w:val="20"/>
    </w:rPr>
  </w:style>
  <w:style w:type="paragraph" w:customStyle="1" w:styleId="BankNormal">
    <w:name w:val="BankNormal"/>
    <w:basedOn w:val="Normal"/>
    <w:pPr>
      <w:spacing w:after="240"/>
    </w:pPr>
    <w:rPr>
      <w:rFonts w:ascii="Arial" w:hAnsi="Arial"/>
      <w:sz w:val="20"/>
      <w:szCs w:val="20"/>
    </w:rPr>
  </w:style>
  <w:style w:type="paragraph" w:customStyle="1" w:styleId="Outline">
    <w:name w:val="Outline"/>
    <w:basedOn w:val="Normal"/>
    <w:pPr>
      <w:spacing w:before="240"/>
    </w:pPr>
    <w:rPr>
      <w:rFonts w:ascii="Arial" w:hAnsi="Arial"/>
      <w:kern w:val="28"/>
      <w:sz w:val="20"/>
      <w:szCs w:val="20"/>
    </w:rPr>
  </w:style>
  <w:style w:type="paragraph" w:styleId="BalloonText">
    <w:name w:val="Balloon Text"/>
    <w:basedOn w:val="Normal"/>
    <w:semiHidden/>
    <w:pPr>
      <w:jc w:val="both"/>
    </w:pPr>
    <w:rPr>
      <w:rFonts w:ascii="Tahoma" w:hAnsi="Tahoma" w:cs="Tahoma"/>
      <w:sz w:val="16"/>
      <w:szCs w:val="16"/>
      <w:lang w:val="es-ES_tradnl"/>
    </w:rPr>
  </w:style>
  <w:style w:type="paragraph" w:styleId="NormalWeb">
    <w:name w:val="Normal (Web)"/>
    <w:basedOn w:val="Normal"/>
    <w:uiPriority w:val="99"/>
    <w:pPr>
      <w:spacing w:before="100" w:beforeAutospacing="1" w:after="100" w:afterAutospacing="1"/>
    </w:pPr>
    <w:rPr>
      <w:rFonts w:ascii="Arial Unicode MS" w:eastAsia="Arial Unicode MS" w:hAnsi="Arial Unicode MS"/>
      <w:sz w:val="20"/>
    </w:rPr>
  </w:style>
  <w:style w:type="paragraph" w:styleId="BodyText3">
    <w:name w:val="Body Text 3"/>
    <w:basedOn w:val="Normal"/>
    <w:pPr>
      <w:jc w:val="both"/>
    </w:pPr>
    <w:rPr>
      <w:rFonts w:ascii="Arial" w:hAnsi="Arial"/>
      <w:i/>
      <w:sz w:val="20"/>
      <w:szCs w:val="20"/>
    </w:rPr>
  </w:style>
  <w:style w:type="paragraph" w:styleId="BlockText">
    <w:name w:val="Block Text"/>
    <w:basedOn w:val="Normal"/>
    <w:pPr>
      <w:ind w:left="180" w:right="108"/>
      <w:jc w:val="both"/>
    </w:pPr>
    <w:rPr>
      <w:rFonts w:ascii="Comic Sans MS" w:hAnsi="Comic Sans MS" w:cs="Arial"/>
      <w:b/>
      <w:bCs/>
      <w:i/>
      <w:iCs/>
      <w:sz w:val="16"/>
    </w:rPr>
  </w:style>
  <w:style w:type="paragraph" w:styleId="BodyTextIndent">
    <w:name w:val="Body Text Indent"/>
    <w:basedOn w:val="Normal"/>
    <w:pPr>
      <w:ind w:left="603"/>
    </w:pPr>
    <w:rPr>
      <w:rFonts w:ascii="Arial" w:hAnsi="Arial" w:cs="Arial"/>
      <w:sz w:val="20"/>
    </w:rPr>
  </w:style>
  <w:style w:type="paragraph" w:styleId="BodyTextIndent3">
    <w:name w:val="Body Text Indent 3"/>
    <w:basedOn w:val="Normal"/>
    <w:pPr>
      <w:ind w:left="2043" w:hanging="837"/>
    </w:pPr>
    <w:rPr>
      <w:rFonts w:ascii="Arial" w:hAnsi="Arial" w:cs="Arial"/>
      <w:sz w:val="20"/>
    </w:rPr>
  </w:style>
  <w:style w:type="paragraph" w:styleId="ListBullet">
    <w:name w:val="List Bullet"/>
    <w:basedOn w:val="Normal"/>
    <w:autoRedefine/>
    <w:pPr>
      <w:numPr>
        <w:numId w:val="8"/>
      </w:numPr>
    </w:pPr>
    <w:rPr>
      <w:sz w:val="20"/>
      <w:szCs w:val="20"/>
    </w:rPr>
  </w:style>
  <w:style w:type="paragraph" w:styleId="ListBullet2">
    <w:name w:val="List Bullet 2"/>
    <w:basedOn w:val="Normal"/>
    <w:autoRedefine/>
    <w:pPr>
      <w:numPr>
        <w:numId w:val="9"/>
      </w:numPr>
    </w:pPr>
    <w:rPr>
      <w:sz w:val="20"/>
      <w:szCs w:val="20"/>
    </w:rPr>
  </w:style>
  <w:style w:type="paragraph" w:styleId="ListBullet3">
    <w:name w:val="List Bullet 3"/>
    <w:basedOn w:val="Normal"/>
    <w:autoRedefine/>
    <w:pPr>
      <w:numPr>
        <w:numId w:val="10"/>
      </w:numPr>
    </w:pPr>
    <w:rPr>
      <w:sz w:val="20"/>
      <w:szCs w:val="20"/>
    </w:rPr>
  </w:style>
  <w:style w:type="paragraph" w:styleId="ListBullet4">
    <w:name w:val="List Bullet 4"/>
    <w:basedOn w:val="Normal"/>
    <w:autoRedefine/>
    <w:pPr>
      <w:tabs>
        <w:tab w:val="num" w:pos="1440"/>
      </w:tabs>
      <w:ind w:left="1440" w:hanging="360"/>
    </w:pPr>
    <w:rPr>
      <w:sz w:val="20"/>
      <w:szCs w:val="20"/>
    </w:rPr>
  </w:style>
  <w:style w:type="paragraph" w:styleId="ListBullet5">
    <w:name w:val="List Bullet 5"/>
    <w:basedOn w:val="Normal"/>
    <w:autoRedefine/>
    <w:pPr>
      <w:numPr>
        <w:numId w:val="12"/>
      </w:numPr>
    </w:pPr>
    <w:rPr>
      <w:sz w:val="20"/>
      <w:szCs w:val="20"/>
    </w:rPr>
  </w:style>
  <w:style w:type="paragraph" w:styleId="ListNumber">
    <w:name w:val="List Number"/>
    <w:basedOn w:val="Normal"/>
    <w:pPr>
      <w:numPr>
        <w:numId w:val="6"/>
      </w:numPr>
    </w:pPr>
    <w:rPr>
      <w:sz w:val="20"/>
      <w:szCs w:val="20"/>
    </w:rPr>
  </w:style>
  <w:style w:type="paragraph" w:styleId="ListNumber2">
    <w:name w:val="List Number 2"/>
    <w:basedOn w:val="Normal"/>
    <w:pPr>
      <w:numPr>
        <w:numId w:val="13"/>
      </w:numPr>
    </w:pPr>
    <w:rPr>
      <w:sz w:val="20"/>
      <w:szCs w:val="20"/>
    </w:rPr>
  </w:style>
  <w:style w:type="paragraph" w:styleId="ListNumber3">
    <w:name w:val="List Number 3"/>
    <w:basedOn w:val="Normal"/>
    <w:pPr>
      <w:numPr>
        <w:numId w:val="14"/>
      </w:numPr>
    </w:pPr>
    <w:rPr>
      <w:sz w:val="20"/>
      <w:szCs w:val="20"/>
    </w:rPr>
  </w:style>
  <w:style w:type="paragraph" w:styleId="ListNumber4">
    <w:name w:val="List Number 4"/>
    <w:basedOn w:val="Normal"/>
    <w:pPr>
      <w:numPr>
        <w:numId w:val="15"/>
      </w:numPr>
    </w:pPr>
    <w:rPr>
      <w:sz w:val="20"/>
      <w:szCs w:val="20"/>
    </w:rPr>
  </w:style>
  <w:style w:type="paragraph" w:styleId="ListNumber5">
    <w:name w:val="List Number 5"/>
    <w:basedOn w:val="Normal"/>
    <w:pPr>
      <w:numPr>
        <w:numId w:val="16"/>
      </w:numPr>
    </w:pPr>
    <w:rPr>
      <w:sz w:val="20"/>
      <w:szCs w:val="20"/>
    </w:rPr>
  </w:style>
  <w:style w:type="paragraph" w:customStyle="1" w:styleId="SectionTitle">
    <w:name w:val="Section Title"/>
    <w:next w:val="Normal"/>
    <w:pPr>
      <w:spacing w:after="200"/>
      <w:jc w:val="center"/>
    </w:pPr>
    <w:rPr>
      <w:b/>
      <w:sz w:val="44"/>
      <w:lang w:val="en-GB"/>
    </w:rPr>
  </w:style>
  <w:style w:type="paragraph" w:styleId="Title">
    <w:name w:val="Title"/>
    <w:basedOn w:val="Normal"/>
    <w:qFormat/>
    <w:pPr>
      <w:jc w:val="center"/>
    </w:pPr>
    <w:rPr>
      <w:rFonts w:ascii="Arial" w:hAnsi="Arial"/>
      <w:b/>
      <w:sz w:val="48"/>
      <w:szCs w:val="20"/>
    </w:rPr>
  </w:style>
  <w:style w:type="paragraph" w:customStyle="1" w:styleId="Outline2">
    <w:name w:val="Outline2"/>
    <w:basedOn w:val="Normal"/>
    <w:pPr>
      <w:tabs>
        <w:tab w:val="num" w:pos="360"/>
        <w:tab w:val="num" w:pos="864"/>
      </w:tabs>
      <w:spacing w:before="240"/>
      <w:ind w:left="864" w:hanging="504"/>
    </w:pPr>
    <w:rPr>
      <w:rFonts w:ascii="Arial" w:hAnsi="Arial"/>
      <w:kern w:val="28"/>
      <w:sz w:val="20"/>
      <w:szCs w:val="20"/>
    </w:rPr>
  </w:style>
  <w:style w:type="paragraph" w:styleId="List">
    <w:name w:val="List"/>
    <w:aliases w:val="1. List"/>
    <w:basedOn w:val="Normal"/>
    <w:pPr>
      <w:spacing w:before="120" w:after="120"/>
      <w:ind w:left="1440"/>
      <w:jc w:val="both"/>
    </w:pPr>
    <w:rPr>
      <w:rFonts w:ascii="Arial" w:hAnsi="Arial"/>
      <w:sz w:val="20"/>
      <w:szCs w:val="20"/>
    </w:rPr>
  </w:style>
  <w:style w:type="paragraph" w:customStyle="1" w:styleId="explanatoryclause">
    <w:name w:val="explanatory_clause"/>
    <w:basedOn w:val="Normal"/>
    <w:pPr>
      <w:suppressAutoHyphens/>
      <w:spacing w:after="240"/>
      <w:ind w:left="738" w:right="-14" w:hanging="738"/>
    </w:pPr>
    <w:rPr>
      <w:rFonts w:ascii="Arial" w:hAnsi="Arial"/>
      <w:sz w:val="22"/>
      <w:szCs w:val="20"/>
    </w:rPr>
  </w:style>
  <w:style w:type="character" w:styleId="Hyperlink">
    <w:name w:val="Hyperlink"/>
    <w:uiPriority w:val="99"/>
    <w:rPr>
      <w:color w:val="0000FF"/>
      <w:u w:val="single"/>
    </w:rPr>
  </w:style>
  <w:style w:type="paragraph" w:customStyle="1" w:styleId="Level3Body">
    <w:name w:val="Level 3 (Body)"/>
    <w:pPr>
      <w:tabs>
        <w:tab w:val="left" w:pos="1502"/>
      </w:tabs>
      <w:spacing w:line="270" w:lineRule="atLeast"/>
      <w:ind w:left="1502" w:hanging="425"/>
      <w:jc w:val="both"/>
    </w:pPr>
    <w:rPr>
      <w:rFonts w:ascii="Optima" w:hAnsi="Optima"/>
      <w:sz w:val="22"/>
    </w:rPr>
  </w:style>
  <w:style w:type="paragraph" w:styleId="List2">
    <w:name w:val="List 2"/>
    <w:basedOn w:val="Normal"/>
    <w:pPr>
      <w:ind w:left="720" w:hanging="360"/>
    </w:pPr>
  </w:style>
  <w:style w:type="paragraph" w:styleId="List3">
    <w:name w:val="List 3"/>
    <w:basedOn w:val="Normal"/>
    <w:pPr>
      <w:ind w:left="1080" w:hanging="360"/>
    </w:pPr>
  </w:style>
  <w:style w:type="paragraph" w:styleId="MessageHeader">
    <w:name w:val="Message Header"/>
    <w:basedOn w:val="Normal"/>
    <w:pPr>
      <w:pBdr>
        <w:top w:val="single" w:sz="6" w:space="1" w:color="auto"/>
        <w:left w:val="single" w:sz="6" w:space="1" w:color="auto"/>
        <w:bottom w:val="single" w:sz="6" w:space="1" w:color="auto"/>
        <w:right w:val="single" w:sz="6" w:space="1" w:color="auto"/>
      </w:pBdr>
      <w:shd w:val="pct20" w:color="auto" w:fill="auto"/>
      <w:ind w:left="1080" w:hanging="1080"/>
    </w:pPr>
    <w:rPr>
      <w:rFonts w:ascii="Arial" w:hAnsi="Arial" w:cs="Arial"/>
    </w:rPr>
  </w:style>
  <w:style w:type="paragraph" w:styleId="ListContinue2">
    <w:name w:val="List Continue 2"/>
    <w:basedOn w:val="Normal"/>
    <w:pPr>
      <w:spacing w:after="120"/>
      <w:ind w:left="720"/>
    </w:pPr>
  </w:style>
  <w:style w:type="paragraph" w:styleId="ListContinue3">
    <w:name w:val="List Continue 3"/>
    <w:basedOn w:val="Normal"/>
    <w:pPr>
      <w:spacing w:after="120"/>
      <w:ind w:left="1080"/>
    </w:pPr>
  </w:style>
  <w:style w:type="paragraph" w:customStyle="1" w:styleId="Enclosure">
    <w:name w:val="Enclosure"/>
    <w:basedOn w:val="Normal"/>
  </w:style>
  <w:style w:type="paragraph" w:styleId="NormalIndent">
    <w:name w:val="Normal Indent"/>
    <w:basedOn w:val="Normal"/>
    <w:pPr>
      <w:ind w:left="720"/>
    </w:pPr>
  </w:style>
  <w:style w:type="character" w:styleId="FollowedHyperlink">
    <w:name w:val="FollowedHyperlink"/>
    <w:rPr>
      <w:color w:val="800080"/>
      <w:u w:val="single"/>
    </w:rPr>
  </w:style>
  <w:style w:type="paragraph" w:styleId="BodyTextIndent2">
    <w:name w:val="Body Text Indent 2"/>
    <w:basedOn w:val="Normal"/>
    <w:pPr>
      <w:tabs>
        <w:tab w:val="left" w:pos="720"/>
        <w:tab w:val="right" w:pos="8741"/>
      </w:tabs>
      <w:ind w:left="720" w:hanging="720"/>
    </w:pPr>
    <w:rPr>
      <w:rFonts w:ascii="Arial" w:hAnsi="Arial"/>
      <w:sz w:val="22"/>
      <w:szCs w:val="20"/>
    </w:rPr>
  </w:style>
  <w:style w:type="paragraph" w:customStyle="1" w:styleId="ShortReturnAddress">
    <w:name w:val="Short Return Address"/>
    <w:basedOn w:val="Normal"/>
  </w:style>
  <w:style w:type="paragraph" w:styleId="IndexHeading">
    <w:name w:val="index heading"/>
    <w:basedOn w:val="Normal"/>
    <w:next w:val="Index1"/>
    <w:semiHidden/>
    <w:rPr>
      <w:sz w:val="20"/>
      <w:szCs w:val="20"/>
    </w:rPr>
  </w:style>
  <w:style w:type="character" w:styleId="FootnoteReference">
    <w:name w:val="footnote reference"/>
    <w:aliases w:val="callout"/>
    <w:qFormat/>
    <w:rPr>
      <w:vertAlign w:val="superscript"/>
    </w:rPr>
  </w:style>
  <w:style w:type="paragraph" w:customStyle="1" w:styleId="RightPar5">
    <w:name w:val="Right Par 5"/>
    <w:pPr>
      <w:tabs>
        <w:tab w:val="left" w:pos="-720"/>
        <w:tab w:val="left" w:pos="0"/>
        <w:tab w:val="left" w:pos="720"/>
        <w:tab w:val="left" w:pos="1440"/>
        <w:tab w:val="left" w:pos="2160"/>
        <w:tab w:val="left" w:pos="2880"/>
        <w:tab w:val="decimal" w:pos="3600"/>
      </w:tabs>
      <w:suppressAutoHyphens/>
      <w:ind w:firstLine="3600"/>
    </w:pPr>
    <w:rPr>
      <w:rFonts w:ascii="Times" w:hAnsi="Times"/>
      <w:sz w:val="24"/>
    </w:rPr>
  </w:style>
  <w:style w:type="character" w:customStyle="1" w:styleId="EquationCaption">
    <w:name w:val="_Equation Caption"/>
  </w:style>
  <w:style w:type="character" w:customStyle="1" w:styleId="TechInit">
    <w:name w:val="Tech Init"/>
    <w:rPr>
      <w:rFonts w:ascii="Times New Roman" w:hAnsi="Times New Roman"/>
      <w:noProof w:val="0"/>
      <w:sz w:val="20"/>
      <w:lang w:val="en-US"/>
    </w:rPr>
  </w:style>
  <w:style w:type="character" w:customStyle="1" w:styleId="Technical1">
    <w:name w:val="Technical 1"/>
    <w:rPr>
      <w:rFonts w:ascii="Times New Roman" w:hAnsi="Times New Roman"/>
      <w:noProof w:val="0"/>
      <w:sz w:val="20"/>
      <w:lang w:val="en-US"/>
    </w:rPr>
  </w:style>
  <w:style w:type="character" w:customStyle="1" w:styleId="Technical2">
    <w:name w:val="Technical 2"/>
    <w:rPr>
      <w:rFonts w:ascii="Times New Roman" w:hAnsi="Times New Roman"/>
      <w:noProof w:val="0"/>
      <w:sz w:val="20"/>
      <w:lang w:val="en-US"/>
    </w:rPr>
  </w:style>
  <w:style w:type="character" w:customStyle="1" w:styleId="Technical3">
    <w:name w:val="Technical 3"/>
    <w:rPr>
      <w:rFonts w:ascii="Times New Roman" w:hAnsi="Times New Roman"/>
      <w:noProof w:val="0"/>
      <w:sz w:val="20"/>
      <w:lang w:val="en-US"/>
    </w:rPr>
  </w:style>
  <w:style w:type="paragraph" w:customStyle="1" w:styleId="Technical5">
    <w:name w:val="Technical 5"/>
    <w:pPr>
      <w:tabs>
        <w:tab w:val="left" w:pos="-720"/>
      </w:tabs>
      <w:suppressAutoHyphens/>
      <w:overflowPunct w:val="0"/>
      <w:autoSpaceDE w:val="0"/>
      <w:autoSpaceDN w:val="0"/>
      <w:adjustRightInd w:val="0"/>
      <w:ind w:firstLine="720"/>
      <w:textAlignment w:val="baseline"/>
    </w:pPr>
    <w:rPr>
      <w:b/>
    </w:rPr>
  </w:style>
  <w:style w:type="paragraph" w:customStyle="1" w:styleId="Technical6">
    <w:name w:val="Technical 6"/>
    <w:pPr>
      <w:tabs>
        <w:tab w:val="left" w:pos="-720"/>
      </w:tabs>
      <w:suppressAutoHyphens/>
      <w:overflowPunct w:val="0"/>
      <w:autoSpaceDE w:val="0"/>
      <w:autoSpaceDN w:val="0"/>
      <w:adjustRightInd w:val="0"/>
      <w:ind w:firstLine="720"/>
      <w:textAlignment w:val="baseline"/>
    </w:pPr>
    <w:rPr>
      <w:b/>
    </w:rPr>
  </w:style>
  <w:style w:type="paragraph" w:customStyle="1" w:styleId="Technical7">
    <w:name w:val="Technical 7"/>
    <w:pPr>
      <w:tabs>
        <w:tab w:val="left" w:pos="-720"/>
      </w:tabs>
      <w:suppressAutoHyphens/>
      <w:overflowPunct w:val="0"/>
      <w:autoSpaceDE w:val="0"/>
      <w:autoSpaceDN w:val="0"/>
      <w:adjustRightInd w:val="0"/>
      <w:ind w:firstLine="720"/>
      <w:textAlignment w:val="baseline"/>
    </w:pPr>
    <w:rPr>
      <w:b/>
    </w:rPr>
  </w:style>
  <w:style w:type="paragraph" w:customStyle="1" w:styleId="Technical8">
    <w:name w:val="Technical 8"/>
    <w:pPr>
      <w:tabs>
        <w:tab w:val="left" w:pos="-720"/>
      </w:tabs>
      <w:suppressAutoHyphens/>
      <w:overflowPunct w:val="0"/>
      <w:autoSpaceDE w:val="0"/>
      <w:autoSpaceDN w:val="0"/>
      <w:adjustRightInd w:val="0"/>
      <w:ind w:firstLine="720"/>
      <w:textAlignment w:val="baseline"/>
    </w:pPr>
    <w:rPr>
      <w:b/>
    </w:rPr>
  </w:style>
  <w:style w:type="character" w:customStyle="1" w:styleId="DocInit">
    <w:name w:val="Doc Init"/>
    <w:basedOn w:val="DefaultParagraphFont"/>
  </w:style>
  <w:style w:type="paragraph" w:customStyle="1" w:styleId="Document1">
    <w:name w:val="Document 1"/>
    <w:pPr>
      <w:keepNext/>
      <w:keepLines/>
      <w:tabs>
        <w:tab w:val="left" w:pos="-720"/>
      </w:tabs>
      <w:suppressAutoHyphens/>
      <w:overflowPunct w:val="0"/>
      <w:autoSpaceDE w:val="0"/>
      <w:autoSpaceDN w:val="0"/>
      <w:adjustRightInd w:val="0"/>
      <w:textAlignment w:val="baseline"/>
    </w:pPr>
  </w:style>
  <w:style w:type="character" w:customStyle="1" w:styleId="Document2">
    <w:name w:val="Document 2"/>
    <w:rPr>
      <w:rFonts w:ascii="Times New Roman" w:hAnsi="Times New Roman"/>
      <w:noProof w:val="0"/>
      <w:sz w:val="20"/>
      <w:lang w:val="en-US"/>
    </w:rPr>
  </w:style>
  <w:style w:type="character" w:customStyle="1" w:styleId="Document3">
    <w:name w:val="Document 3"/>
    <w:rPr>
      <w:rFonts w:ascii="Times New Roman" w:hAnsi="Times New Roman"/>
      <w:noProof w:val="0"/>
      <w:sz w:val="20"/>
      <w:lang w:val="en-US"/>
    </w:rPr>
  </w:style>
  <w:style w:type="character" w:customStyle="1" w:styleId="Document4">
    <w:name w:val="Document 4"/>
    <w:rPr>
      <w:b/>
      <w:i/>
      <w:sz w:val="20"/>
    </w:rPr>
  </w:style>
  <w:style w:type="character" w:customStyle="1" w:styleId="Document5">
    <w:name w:val="Document 5"/>
    <w:basedOn w:val="DefaultParagraphFont"/>
  </w:style>
  <w:style w:type="character" w:customStyle="1" w:styleId="Document6">
    <w:name w:val="Document 6"/>
    <w:basedOn w:val="DefaultParagraphFont"/>
  </w:style>
  <w:style w:type="character" w:customStyle="1" w:styleId="Document7">
    <w:name w:val="Document 7"/>
    <w:basedOn w:val="DefaultParagraphFont"/>
  </w:style>
  <w:style w:type="character" w:customStyle="1" w:styleId="Document8">
    <w:name w:val="Document 8"/>
    <w:basedOn w:val="DefaultParagraphFont"/>
  </w:style>
  <w:style w:type="paragraph" w:customStyle="1" w:styleId="Pleading">
    <w:name w:val="Pleading"/>
    <w:pPr>
      <w:tabs>
        <w:tab w:val="left" w:pos="-720"/>
      </w:tabs>
      <w:suppressAutoHyphens/>
      <w:overflowPunct w:val="0"/>
      <w:autoSpaceDE w:val="0"/>
      <w:autoSpaceDN w:val="0"/>
      <w:adjustRightInd w:val="0"/>
      <w:spacing w:line="240" w:lineRule="exact"/>
      <w:textAlignment w:val="baseline"/>
    </w:pPr>
  </w:style>
  <w:style w:type="character" w:customStyle="1" w:styleId="AHead">
    <w:name w:val="A Head"/>
    <w:rPr>
      <w:rFonts w:ascii="Times New Roman" w:hAnsi="Times New Roman"/>
      <w:noProof w:val="0"/>
      <w:sz w:val="20"/>
      <w:lang w:val="en-US"/>
    </w:rPr>
  </w:style>
  <w:style w:type="paragraph" w:customStyle="1" w:styleId="BHead">
    <w:name w:val="B Head"/>
    <w:pPr>
      <w:tabs>
        <w:tab w:val="left" w:pos="-720"/>
      </w:tabs>
      <w:suppressAutoHyphens/>
      <w:overflowPunct w:val="0"/>
      <w:autoSpaceDE w:val="0"/>
      <w:autoSpaceDN w:val="0"/>
      <w:adjustRightInd w:val="0"/>
      <w:textAlignment w:val="baseline"/>
    </w:pPr>
  </w:style>
  <w:style w:type="paragraph" w:customStyle="1" w:styleId="CHead">
    <w:name w:val="C Head"/>
    <w:pPr>
      <w:tabs>
        <w:tab w:val="left" w:pos="-720"/>
      </w:tabs>
      <w:suppressAutoHyphens/>
      <w:overflowPunct w:val="0"/>
      <w:autoSpaceDE w:val="0"/>
      <w:autoSpaceDN w:val="0"/>
      <w:adjustRightInd w:val="0"/>
      <w:textAlignment w:val="baseline"/>
    </w:pPr>
  </w:style>
  <w:style w:type="paragraph" w:customStyle="1" w:styleId="SecNoHe">
    <w:name w:val="Sec No. &amp; He"/>
    <w:pPr>
      <w:tabs>
        <w:tab w:val="left" w:pos="-720"/>
      </w:tabs>
      <w:suppressAutoHyphens/>
      <w:overflowPunct w:val="0"/>
      <w:autoSpaceDE w:val="0"/>
      <w:autoSpaceDN w:val="0"/>
      <w:adjustRightInd w:val="0"/>
      <w:textAlignment w:val="baseline"/>
    </w:pPr>
  </w:style>
  <w:style w:type="character" w:customStyle="1" w:styleId="DefaultPara">
    <w:name w:val="Default Para"/>
    <w:rPr>
      <w:rFonts w:ascii="CG Times" w:hAnsi="CG Times"/>
      <w:b/>
      <w:i/>
      <w:noProof w:val="0"/>
      <w:sz w:val="24"/>
      <w:lang w:val="en-US"/>
    </w:rPr>
  </w:style>
  <w:style w:type="paragraph" w:customStyle="1" w:styleId="RightPar1">
    <w:name w:val="Right Par[1]"/>
    <w:pPr>
      <w:tabs>
        <w:tab w:val="left" w:pos="-720"/>
        <w:tab w:val="left" w:pos="0"/>
        <w:tab w:val="decimal" w:pos="720"/>
      </w:tabs>
      <w:suppressAutoHyphens/>
      <w:overflowPunct w:val="0"/>
      <w:autoSpaceDE w:val="0"/>
      <w:autoSpaceDN w:val="0"/>
      <w:adjustRightInd w:val="0"/>
      <w:ind w:firstLine="720"/>
      <w:textAlignment w:val="baseline"/>
    </w:pPr>
    <w:rPr>
      <w:rFonts w:ascii="CG Times" w:hAnsi="CG Times"/>
      <w:b/>
      <w:i/>
      <w:sz w:val="24"/>
    </w:rPr>
  </w:style>
  <w:style w:type="paragraph" w:customStyle="1" w:styleId="RightPar2">
    <w:name w:val="Right Par[2]"/>
    <w:pPr>
      <w:tabs>
        <w:tab w:val="left" w:pos="-720"/>
        <w:tab w:val="left" w:pos="0"/>
        <w:tab w:val="left" w:pos="720"/>
        <w:tab w:val="decimal" w:pos="1440"/>
      </w:tabs>
      <w:suppressAutoHyphens/>
      <w:overflowPunct w:val="0"/>
      <w:autoSpaceDE w:val="0"/>
      <w:autoSpaceDN w:val="0"/>
      <w:adjustRightInd w:val="0"/>
      <w:ind w:firstLine="1440"/>
      <w:textAlignment w:val="baseline"/>
    </w:pPr>
    <w:rPr>
      <w:rFonts w:ascii="CG Times" w:hAnsi="CG Times"/>
      <w:b/>
      <w:i/>
      <w:sz w:val="24"/>
    </w:rPr>
  </w:style>
  <w:style w:type="paragraph" w:customStyle="1" w:styleId="RightPar3">
    <w:name w:val="Right Par[3]"/>
    <w:pPr>
      <w:tabs>
        <w:tab w:val="left" w:pos="-720"/>
        <w:tab w:val="left" w:pos="0"/>
        <w:tab w:val="left" w:pos="720"/>
        <w:tab w:val="left" w:pos="1440"/>
        <w:tab w:val="decimal" w:pos="2160"/>
      </w:tabs>
      <w:suppressAutoHyphens/>
      <w:overflowPunct w:val="0"/>
      <w:autoSpaceDE w:val="0"/>
      <w:autoSpaceDN w:val="0"/>
      <w:adjustRightInd w:val="0"/>
      <w:ind w:firstLine="2160"/>
      <w:textAlignment w:val="baseline"/>
    </w:pPr>
    <w:rPr>
      <w:rFonts w:ascii="CG Times" w:hAnsi="CG Times"/>
      <w:b/>
      <w:i/>
      <w:sz w:val="24"/>
    </w:rPr>
  </w:style>
  <w:style w:type="paragraph" w:customStyle="1" w:styleId="RightPar4">
    <w:name w:val="Right Par[4]"/>
    <w:pPr>
      <w:tabs>
        <w:tab w:val="left" w:pos="-720"/>
        <w:tab w:val="left" w:pos="0"/>
        <w:tab w:val="left" w:pos="720"/>
        <w:tab w:val="left" w:pos="1440"/>
        <w:tab w:val="left" w:pos="2160"/>
        <w:tab w:val="decimal" w:pos="2880"/>
      </w:tabs>
      <w:suppressAutoHyphens/>
      <w:overflowPunct w:val="0"/>
      <w:autoSpaceDE w:val="0"/>
      <w:autoSpaceDN w:val="0"/>
      <w:adjustRightInd w:val="0"/>
      <w:ind w:firstLine="2880"/>
      <w:textAlignment w:val="baseline"/>
    </w:pPr>
    <w:rPr>
      <w:rFonts w:ascii="CG Times" w:hAnsi="CG Times"/>
      <w:b/>
      <w:i/>
      <w:sz w:val="24"/>
    </w:rPr>
  </w:style>
  <w:style w:type="paragraph" w:customStyle="1" w:styleId="RightPar50">
    <w:name w:val="Right Par[5]"/>
    <w:pPr>
      <w:tabs>
        <w:tab w:val="left" w:pos="-720"/>
        <w:tab w:val="left" w:pos="0"/>
        <w:tab w:val="left" w:pos="720"/>
        <w:tab w:val="left" w:pos="1440"/>
        <w:tab w:val="left" w:pos="2160"/>
        <w:tab w:val="left" w:pos="2880"/>
        <w:tab w:val="decimal" w:pos="3600"/>
      </w:tabs>
      <w:suppressAutoHyphens/>
      <w:overflowPunct w:val="0"/>
      <w:autoSpaceDE w:val="0"/>
      <w:autoSpaceDN w:val="0"/>
      <w:adjustRightInd w:val="0"/>
      <w:ind w:firstLine="3600"/>
      <w:textAlignment w:val="baseline"/>
    </w:pPr>
    <w:rPr>
      <w:rFonts w:ascii="CG Times" w:hAnsi="CG Times"/>
      <w:b/>
      <w:i/>
      <w:sz w:val="24"/>
    </w:rPr>
  </w:style>
  <w:style w:type="paragraph" w:customStyle="1" w:styleId="RightPar6">
    <w:name w:val="Right Par[6]"/>
    <w:pPr>
      <w:tabs>
        <w:tab w:val="left" w:pos="-720"/>
        <w:tab w:val="left" w:pos="0"/>
        <w:tab w:val="left" w:pos="720"/>
        <w:tab w:val="left" w:pos="1440"/>
        <w:tab w:val="left" w:pos="2160"/>
        <w:tab w:val="left" w:pos="2880"/>
        <w:tab w:val="left" w:pos="3600"/>
        <w:tab w:val="decimal" w:pos="4320"/>
      </w:tabs>
      <w:suppressAutoHyphens/>
      <w:overflowPunct w:val="0"/>
      <w:autoSpaceDE w:val="0"/>
      <w:autoSpaceDN w:val="0"/>
      <w:adjustRightInd w:val="0"/>
      <w:ind w:firstLine="4320"/>
      <w:textAlignment w:val="baseline"/>
    </w:pPr>
    <w:rPr>
      <w:rFonts w:ascii="CG Times" w:hAnsi="CG Times"/>
      <w:b/>
      <w:i/>
      <w:sz w:val="24"/>
    </w:rPr>
  </w:style>
  <w:style w:type="paragraph" w:customStyle="1" w:styleId="RightPar7">
    <w:name w:val="Right Par[7]"/>
    <w:pPr>
      <w:tabs>
        <w:tab w:val="left" w:pos="-720"/>
        <w:tab w:val="left" w:pos="0"/>
        <w:tab w:val="left" w:pos="720"/>
        <w:tab w:val="left" w:pos="1440"/>
        <w:tab w:val="left" w:pos="2160"/>
        <w:tab w:val="left" w:pos="2880"/>
        <w:tab w:val="left" w:pos="3600"/>
        <w:tab w:val="left" w:pos="4320"/>
        <w:tab w:val="decimal" w:pos="5040"/>
      </w:tabs>
      <w:suppressAutoHyphens/>
      <w:overflowPunct w:val="0"/>
      <w:autoSpaceDE w:val="0"/>
      <w:autoSpaceDN w:val="0"/>
      <w:adjustRightInd w:val="0"/>
      <w:ind w:firstLine="5040"/>
      <w:textAlignment w:val="baseline"/>
    </w:pPr>
    <w:rPr>
      <w:rFonts w:ascii="CG Times" w:hAnsi="CG Times"/>
      <w:b/>
      <w:i/>
      <w:sz w:val="24"/>
    </w:rPr>
  </w:style>
  <w:style w:type="paragraph" w:customStyle="1" w:styleId="RightPar8">
    <w:name w:val="Right Par[8]"/>
    <w:pPr>
      <w:tabs>
        <w:tab w:val="left" w:pos="-720"/>
        <w:tab w:val="left" w:pos="0"/>
        <w:tab w:val="left" w:pos="720"/>
        <w:tab w:val="left" w:pos="1440"/>
        <w:tab w:val="left" w:pos="2160"/>
        <w:tab w:val="left" w:pos="2880"/>
        <w:tab w:val="left" w:pos="3600"/>
        <w:tab w:val="left" w:pos="4320"/>
        <w:tab w:val="left" w:pos="5040"/>
        <w:tab w:val="decimal" w:pos="5760"/>
      </w:tabs>
      <w:suppressAutoHyphens/>
      <w:overflowPunct w:val="0"/>
      <w:autoSpaceDE w:val="0"/>
      <w:autoSpaceDN w:val="0"/>
      <w:adjustRightInd w:val="0"/>
      <w:ind w:firstLine="5760"/>
      <w:textAlignment w:val="baseline"/>
    </w:pPr>
    <w:rPr>
      <w:rFonts w:ascii="CG Times" w:hAnsi="CG Times"/>
      <w:b/>
      <w:i/>
      <w:sz w:val="24"/>
    </w:rPr>
  </w:style>
  <w:style w:type="character" w:customStyle="1" w:styleId="Bibliogrphy">
    <w:name w:val="Bibliogrphy"/>
    <w:basedOn w:val="DefaultParagraphFont"/>
  </w:style>
  <w:style w:type="character" w:customStyle="1" w:styleId="BulletList">
    <w:name w:val="Bullet List"/>
    <w:basedOn w:val="DefaultParagraphFont"/>
  </w:style>
  <w:style w:type="paragraph" w:customStyle="1" w:styleId="Head21">
    <w:name w:val="Head 2.1"/>
    <w:basedOn w:val="Normal"/>
    <w:pPr>
      <w:suppressAutoHyphens/>
      <w:overflowPunct w:val="0"/>
      <w:autoSpaceDE w:val="0"/>
      <w:autoSpaceDN w:val="0"/>
      <w:adjustRightInd w:val="0"/>
      <w:jc w:val="center"/>
      <w:textAlignment w:val="baseline"/>
    </w:pPr>
    <w:rPr>
      <w:b/>
      <w:sz w:val="28"/>
      <w:szCs w:val="20"/>
    </w:rPr>
  </w:style>
  <w:style w:type="paragraph" w:customStyle="1" w:styleId="Head22">
    <w:name w:val="Head 2.2"/>
    <w:basedOn w:val="Normal"/>
    <w:pPr>
      <w:tabs>
        <w:tab w:val="left" w:pos="360"/>
      </w:tabs>
      <w:suppressAutoHyphens/>
      <w:overflowPunct w:val="0"/>
      <w:autoSpaceDE w:val="0"/>
      <w:autoSpaceDN w:val="0"/>
      <w:adjustRightInd w:val="0"/>
      <w:ind w:left="360" w:hanging="360"/>
      <w:textAlignment w:val="baseline"/>
    </w:pPr>
    <w:rPr>
      <w:b/>
      <w:szCs w:val="20"/>
    </w:rPr>
  </w:style>
  <w:style w:type="paragraph" w:customStyle="1" w:styleId="Section8-Section">
    <w:name w:val="Section 8 - Section"/>
    <w:basedOn w:val="Normal"/>
    <w:pPr>
      <w:suppressAutoHyphens/>
      <w:overflowPunct w:val="0"/>
      <w:autoSpaceDE w:val="0"/>
      <w:autoSpaceDN w:val="0"/>
      <w:adjustRightInd w:val="0"/>
      <w:spacing w:before="120" w:after="200"/>
      <w:jc w:val="center"/>
      <w:textAlignment w:val="baseline"/>
    </w:pPr>
    <w:rPr>
      <w:b/>
      <w:sz w:val="28"/>
      <w:szCs w:val="20"/>
    </w:rPr>
  </w:style>
  <w:style w:type="paragraph" w:customStyle="1" w:styleId="Section8-Clauses">
    <w:name w:val="Section 8 - Clauses"/>
    <w:basedOn w:val="Normal"/>
    <w:rsid w:val="008912E8"/>
    <w:pPr>
      <w:tabs>
        <w:tab w:val="left" w:pos="360"/>
      </w:tabs>
      <w:suppressAutoHyphens/>
      <w:overflowPunct w:val="0"/>
      <w:autoSpaceDE w:val="0"/>
      <w:autoSpaceDN w:val="0"/>
      <w:adjustRightInd w:val="0"/>
      <w:spacing w:after="200"/>
      <w:ind w:left="576" w:hanging="576"/>
      <w:textAlignment w:val="baseline"/>
    </w:pPr>
    <w:rPr>
      <w:b/>
      <w:szCs w:val="20"/>
    </w:rPr>
  </w:style>
  <w:style w:type="paragraph" w:customStyle="1" w:styleId="Sub-ClauseText">
    <w:name w:val="Sub-Clause Text"/>
    <w:basedOn w:val="Normal"/>
    <w:pPr>
      <w:overflowPunct w:val="0"/>
      <w:autoSpaceDE w:val="0"/>
      <w:autoSpaceDN w:val="0"/>
      <w:adjustRightInd w:val="0"/>
      <w:spacing w:before="120" w:after="120"/>
      <w:jc w:val="both"/>
      <w:textAlignment w:val="baseline"/>
    </w:pPr>
    <w:rPr>
      <w:spacing w:val="-4"/>
      <w:szCs w:val="20"/>
    </w:rPr>
  </w:style>
  <w:style w:type="paragraph" w:customStyle="1" w:styleId="Outline1">
    <w:name w:val="Outline1"/>
    <w:basedOn w:val="Outline"/>
    <w:next w:val="Outline2"/>
    <w:pPr>
      <w:keepNext/>
      <w:tabs>
        <w:tab w:val="left" w:pos="360"/>
      </w:tabs>
      <w:overflowPunct w:val="0"/>
      <w:autoSpaceDE w:val="0"/>
      <w:autoSpaceDN w:val="0"/>
      <w:adjustRightInd w:val="0"/>
      <w:ind w:left="360" w:hanging="360"/>
      <w:textAlignment w:val="baseline"/>
    </w:pPr>
    <w:rPr>
      <w:rFonts w:ascii="Times New Roman" w:hAnsi="Times New Roman"/>
      <w:sz w:val="24"/>
    </w:rPr>
  </w:style>
  <w:style w:type="paragraph" w:styleId="FootnoteText">
    <w:name w:val="footnote text"/>
    <w:aliases w:val="Footnote,Footnote Text Char2 Char,Footnote Text Char Char1 Char1,Footnote Text Char1 Char Char Char1,Footnote Text Char Char Char Char Char,Footnote Text Char1 Char1 Char,Footnote Text Char Char Char1 Char,single space,footnote text,fn"/>
    <w:basedOn w:val="Normal"/>
    <w:link w:val="FootnoteTextChar"/>
    <w:uiPriority w:val="99"/>
    <w:qFormat/>
    <w:pPr>
      <w:tabs>
        <w:tab w:val="left" w:pos="360"/>
      </w:tabs>
      <w:suppressAutoHyphens/>
      <w:overflowPunct w:val="0"/>
      <w:autoSpaceDE w:val="0"/>
      <w:autoSpaceDN w:val="0"/>
      <w:adjustRightInd w:val="0"/>
      <w:ind w:left="360" w:hanging="360"/>
      <w:textAlignment w:val="baseline"/>
    </w:pPr>
    <w:rPr>
      <w:sz w:val="20"/>
      <w:szCs w:val="20"/>
    </w:rPr>
  </w:style>
  <w:style w:type="paragraph" w:customStyle="1" w:styleId="text3">
    <w:name w:val="text 3"/>
    <w:basedOn w:val="Normal"/>
    <w:pPr>
      <w:spacing w:before="240" w:after="240"/>
      <w:ind w:left="1418"/>
    </w:pPr>
  </w:style>
  <w:style w:type="paragraph" w:customStyle="1" w:styleId="e4">
    <w:name w:val="e4"/>
    <w:aliases w:val="exh line end"/>
    <w:basedOn w:val="Normal"/>
    <w:next w:val="Normal"/>
    <w:pPr>
      <w:keepLines/>
      <w:pBdr>
        <w:bottom w:val="single" w:sz="6" w:space="0" w:color="auto"/>
        <w:between w:val="single" w:sz="6" w:space="0" w:color="auto"/>
      </w:pBdr>
      <w:overflowPunct w:val="0"/>
      <w:autoSpaceDE w:val="0"/>
      <w:autoSpaceDN w:val="0"/>
      <w:adjustRightInd w:val="0"/>
      <w:spacing w:after="260" w:line="260" w:lineRule="atLeast"/>
      <w:textAlignment w:val="baseline"/>
    </w:pPr>
    <w:rPr>
      <w:szCs w:val="20"/>
    </w:rPr>
  </w:style>
  <w:style w:type="paragraph" w:styleId="NoteHeading">
    <w:name w:val="Note Heading"/>
    <w:basedOn w:val="Normal"/>
    <w:next w:val="Normal"/>
    <w:rsid w:val="00402C5B"/>
    <w:pPr>
      <w:suppressAutoHyphens/>
      <w:overflowPunct w:val="0"/>
      <w:autoSpaceDE w:val="0"/>
      <w:autoSpaceDN w:val="0"/>
      <w:adjustRightInd w:val="0"/>
      <w:jc w:val="both"/>
      <w:textAlignment w:val="baseline"/>
    </w:pPr>
    <w:rPr>
      <w:szCs w:val="20"/>
    </w:rPr>
  </w:style>
  <w:style w:type="character" w:customStyle="1" w:styleId="Header2-SubClausesCharChar">
    <w:name w:val="Header 2 - SubClauses Char Char"/>
    <w:rPr>
      <w:rFonts w:cs="Arial"/>
      <w:sz w:val="24"/>
      <w:szCs w:val="24"/>
      <w:lang w:val="en-US" w:eastAsia="en-US" w:bidi="ar-SA"/>
    </w:rPr>
  </w:style>
  <w:style w:type="paragraph" w:customStyle="1" w:styleId="SectionXHeader3">
    <w:name w:val="Section X Header 3"/>
    <w:basedOn w:val="Heading1"/>
    <w:autoRedefine/>
    <w:rsid w:val="00451007"/>
    <w:pPr>
      <w:keepNext w:val="0"/>
      <w:tabs>
        <w:tab w:val="clear" w:pos="1422"/>
      </w:tabs>
      <w:ind w:left="0"/>
      <w:jc w:val="both"/>
    </w:pPr>
    <w:rPr>
      <w:rFonts w:ascii="Times New Roman" w:hAnsi="Times New Roman" w:cs="Times New Roman"/>
      <w:b w:val="0"/>
      <w:bCs/>
      <w:sz w:val="24"/>
    </w:rPr>
  </w:style>
  <w:style w:type="paragraph" w:customStyle="1" w:styleId="Part1">
    <w:name w:val="Part 1"/>
    <w:aliases w:val="2,3 Header 4"/>
    <w:basedOn w:val="Normal"/>
    <w:autoRedefine/>
    <w:pPr>
      <w:spacing w:before="3120" w:after="240"/>
      <w:jc w:val="center"/>
    </w:pPr>
    <w:rPr>
      <w:b/>
      <w:sz w:val="48"/>
      <w:szCs w:val="20"/>
    </w:rPr>
  </w:style>
  <w:style w:type="paragraph" w:customStyle="1" w:styleId="plane">
    <w:name w:val="plane"/>
    <w:basedOn w:val="Normal"/>
    <w:pPr>
      <w:suppressAutoHyphens/>
      <w:jc w:val="both"/>
    </w:pPr>
    <w:rPr>
      <w:rFonts w:ascii="Tms Rmn" w:hAnsi="Tms Rmn"/>
      <w:szCs w:val="20"/>
    </w:rPr>
  </w:style>
  <w:style w:type="paragraph" w:customStyle="1" w:styleId="S8Header1">
    <w:name w:val="S8 Header 1"/>
    <w:basedOn w:val="Normal"/>
    <w:next w:val="Normal"/>
    <w:pPr>
      <w:spacing w:before="120" w:after="200"/>
      <w:jc w:val="both"/>
    </w:pPr>
    <w:rPr>
      <w:b/>
      <w:szCs w:val="20"/>
    </w:rPr>
  </w:style>
  <w:style w:type="paragraph" w:customStyle="1" w:styleId="S1-Header1">
    <w:name w:val="S1-Header1"/>
    <w:basedOn w:val="Normal"/>
    <w:pPr>
      <w:numPr>
        <w:numId w:val="27"/>
      </w:numPr>
      <w:spacing w:before="240" w:after="240"/>
      <w:jc w:val="center"/>
    </w:pPr>
    <w:rPr>
      <w:b/>
      <w:sz w:val="28"/>
    </w:rPr>
  </w:style>
  <w:style w:type="paragraph" w:customStyle="1" w:styleId="S1-Header2">
    <w:name w:val="S1-Header2"/>
    <w:basedOn w:val="Normal"/>
    <w:pPr>
      <w:spacing w:after="200"/>
    </w:pPr>
    <w:rPr>
      <w:b/>
    </w:rPr>
  </w:style>
  <w:style w:type="paragraph" w:customStyle="1" w:styleId="StyleHeader2-SubClausesItalic">
    <w:name w:val="Style Header 2 - SubClauses + Italic"/>
    <w:basedOn w:val="Header2-SubClauses"/>
    <w:rsid w:val="00F439EB"/>
    <w:rPr>
      <w:i/>
      <w:iCs/>
    </w:rPr>
  </w:style>
  <w:style w:type="character" w:customStyle="1" w:styleId="StyleHeader2-SubClausesItalicChar">
    <w:name w:val="Style Header 2 - SubClauses + Italic Char"/>
    <w:rPr>
      <w:rFonts w:cs="Arial"/>
      <w:i/>
      <w:iCs/>
      <w:sz w:val="24"/>
      <w:szCs w:val="24"/>
      <w:lang w:val="en-US" w:eastAsia="en-US" w:bidi="ar-SA"/>
    </w:rPr>
  </w:style>
  <w:style w:type="paragraph" w:customStyle="1" w:styleId="StyleHeader2-SubClausesAfter6pt">
    <w:name w:val="Style Header 2 - SubClauses + After:  6 pt"/>
    <w:basedOn w:val="Header2-SubClauses"/>
    <w:rsid w:val="00F439EB"/>
    <w:rPr>
      <w:rFonts w:cs="Times New Roman"/>
    </w:rPr>
  </w:style>
  <w:style w:type="paragraph" w:customStyle="1" w:styleId="StyleSubtitleLeft013Right02">
    <w:name w:val="Style Subtitle + Left:  0.13&quot; Right:  0.2&quot;"/>
    <w:basedOn w:val="Subtitle"/>
    <w:pPr>
      <w:ind w:left="180" w:right="288"/>
    </w:pPr>
    <w:rPr>
      <w:bCs/>
    </w:rPr>
  </w:style>
  <w:style w:type="paragraph" w:customStyle="1" w:styleId="StyleArial20ptBoldCenteredBefore6ptAfter12pt">
    <w:name w:val="Style Arial 20 pt Bold Centered Before:  6 pt After:  12 pt"/>
    <w:basedOn w:val="Normal"/>
    <w:pPr>
      <w:spacing w:before="120" w:after="240"/>
      <w:jc w:val="center"/>
    </w:pPr>
    <w:rPr>
      <w:b/>
      <w:bCs/>
      <w:sz w:val="36"/>
      <w:szCs w:val="20"/>
    </w:rPr>
  </w:style>
  <w:style w:type="paragraph" w:customStyle="1" w:styleId="S3-Header1">
    <w:name w:val="S3-Header 1"/>
    <w:basedOn w:val="Normal"/>
    <w:pPr>
      <w:spacing w:before="120" w:after="200"/>
      <w:ind w:left="1080" w:hanging="720"/>
      <w:jc w:val="both"/>
    </w:pPr>
    <w:rPr>
      <w:b/>
      <w:bCs/>
      <w:noProof/>
      <w:sz w:val="28"/>
      <w:szCs w:val="20"/>
    </w:rPr>
  </w:style>
  <w:style w:type="paragraph" w:customStyle="1" w:styleId="S3-Heading2">
    <w:name w:val="S3-Heading 2"/>
    <w:basedOn w:val="Normal"/>
    <w:pPr>
      <w:spacing w:after="200"/>
      <w:ind w:left="1080" w:right="288" w:hanging="720"/>
      <w:jc w:val="both"/>
    </w:pPr>
    <w:rPr>
      <w:b/>
      <w:bCs/>
    </w:rPr>
  </w:style>
  <w:style w:type="paragraph" w:styleId="TOC3">
    <w:name w:val="toc 3"/>
    <w:basedOn w:val="Normal"/>
    <w:next w:val="Normal"/>
    <w:autoRedefine/>
    <w:uiPriority w:val="39"/>
    <w:pPr>
      <w:ind w:left="480"/>
    </w:pPr>
  </w:style>
  <w:style w:type="paragraph" w:styleId="TOC4">
    <w:name w:val="toc 4"/>
    <w:basedOn w:val="Normal"/>
    <w:next w:val="Normal"/>
    <w:autoRedefine/>
    <w:uiPriority w:val="39"/>
    <w:pPr>
      <w:ind w:left="720"/>
    </w:pPr>
  </w:style>
  <w:style w:type="paragraph" w:styleId="TOC5">
    <w:name w:val="toc 5"/>
    <w:basedOn w:val="Normal"/>
    <w:next w:val="Normal"/>
    <w:autoRedefine/>
    <w:uiPriority w:val="39"/>
    <w:pPr>
      <w:ind w:left="960"/>
    </w:pPr>
  </w:style>
  <w:style w:type="paragraph" w:styleId="TOC6">
    <w:name w:val="toc 6"/>
    <w:basedOn w:val="Normal"/>
    <w:next w:val="Normal"/>
    <w:autoRedefine/>
    <w:uiPriority w:val="39"/>
    <w:pPr>
      <w:ind w:left="1200"/>
    </w:pPr>
  </w:style>
  <w:style w:type="paragraph" w:styleId="TOC7">
    <w:name w:val="toc 7"/>
    <w:basedOn w:val="Normal"/>
    <w:next w:val="Normal"/>
    <w:autoRedefine/>
    <w:uiPriority w:val="39"/>
    <w:pPr>
      <w:ind w:left="1440"/>
    </w:pPr>
  </w:style>
  <w:style w:type="paragraph" w:styleId="TOC8">
    <w:name w:val="toc 8"/>
    <w:basedOn w:val="Normal"/>
    <w:next w:val="Normal"/>
    <w:autoRedefine/>
    <w:uiPriority w:val="39"/>
    <w:pPr>
      <w:ind w:left="1680"/>
    </w:pPr>
  </w:style>
  <w:style w:type="paragraph" w:styleId="TOC9">
    <w:name w:val="toc 9"/>
    <w:basedOn w:val="Normal"/>
    <w:next w:val="Normal"/>
    <w:autoRedefine/>
    <w:uiPriority w:val="39"/>
    <w:pPr>
      <w:ind w:left="1920"/>
    </w:pPr>
  </w:style>
  <w:style w:type="paragraph" w:customStyle="1" w:styleId="S4Header">
    <w:name w:val="S4 Header"/>
    <w:basedOn w:val="Normal"/>
    <w:next w:val="Normal"/>
    <w:pPr>
      <w:spacing w:before="120" w:after="240"/>
      <w:jc w:val="center"/>
    </w:pPr>
    <w:rPr>
      <w:b/>
      <w:sz w:val="32"/>
      <w:szCs w:val="20"/>
    </w:rPr>
  </w:style>
  <w:style w:type="paragraph" w:customStyle="1" w:styleId="S4-header1">
    <w:name w:val="S4-header1"/>
    <w:basedOn w:val="Normal"/>
    <w:pPr>
      <w:spacing w:before="120" w:after="240"/>
      <w:jc w:val="center"/>
    </w:pPr>
    <w:rPr>
      <w:b/>
      <w:sz w:val="36"/>
      <w:szCs w:val="20"/>
    </w:rPr>
  </w:style>
  <w:style w:type="paragraph" w:customStyle="1" w:styleId="S4-Header10">
    <w:name w:val="S4-Header 1"/>
    <w:basedOn w:val="Normal"/>
    <w:next w:val="Normal"/>
    <w:rsid w:val="00002A9A"/>
    <w:pPr>
      <w:spacing w:before="120" w:after="240"/>
      <w:jc w:val="center"/>
    </w:pPr>
    <w:rPr>
      <w:rFonts w:cs="Arial"/>
      <w:b/>
      <w:sz w:val="36"/>
    </w:rPr>
  </w:style>
  <w:style w:type="paragraph" w:customStyle="1" w:styleId="StyleSectionVHeaderLeft025Right02">
    <w:name w:val="Style Section V. Header + Left:  0.25&quot; Right:  0.2&quot;"/>
    <w:basedOn w:val="SectionVHeader"/>
    <w:pPr>
      <w:spacing w:before="120" w:after="240"/>
      <w:ind w:left="360" w:right="288"/>
    </w:pPr>
    <w:rPr>
      <w:rFonts w:ascii="Times New Roman" w:hAnsi="Times New Roman"/>
      <w:bCs/>
      <w:sz w:val="32"/>
    </w:rPr>
  </w:style>
  <w:style w:type="paragraph" w:customStyle="1" w:styleId="StyleStyleHeader1-ClausesAfter0ptLeft0Hanging">
    <w:name w:val="Style Style Header 1 - Clauses + After:  0 pt + Left:  0&quot; Hanging:..."/>
    <w:basedOn w:val="Normal"/>
    <w:rsid w:val="00493775"/>
    <w:pPr>
      <w:tabs>
        <w:tab w:val="left" w:pos="576"/>
      </w:tabs>
      <w:spacing w:after="200"/>
      <w:ind w:left="576" w:hanging="576"/>
      <w:jc w:val="both"/>
    </w:pPr>
    <w:rPr>
      <w:szCs w:val="20"/>
      <w:lang w:val="es-ES_tradnl"/>
    </w:rPr>
  </w:style>
  <w:style w:type="paragraph" w:customStyle="1" w:styleId="Section4-Heading2">
    <w:name w:val="Section 4 - Heading 2"/>
    <w:basedOn w:val="Normal"/>
    <w:rsid w:val="00E43C4F"/>
    <w:pPr>
      <w:spacing w:after="200"/>
      <w:jc w:val="center"/>
    </w:pPr>
    <w:rPr>
      <w:b/>
      <w:sz w:val="32"/>
    </w:rPr>
  </w:style>
  <w:style w:type="paragraph" w:customStyle="1" w:styleId="S6-Header1">
    <w:name w:val="S6-Header 1"/>
    <w:basedOn w:val="Normal"/>
    <w:next w:val="Normal"/>
    <w:pPr>
      <w:spacing w:before="120" w:after="240"/>
      <w:jc w:val="center"/>
    </w:pPr>
    <w:rPr>
      <w:rFonts w:cs="Arial"/>
      <w:b/>
      <w:sz w:val="32"/>
    </w:rPr>
  </w:style>
  <w:style w:type="paragraph" w:customStyle="1" w:styleId="Part">
    <w:name w:val="Part"/>
    <w:basedOn w:val="Normal"/>
    <w:pPr>
      <w:keepNext/>
      <w:spacing w:before="2280"/>
      <w:jc w:val="center"/>
    </w:pPr>
    <w:rPr>
      <w:b/>
      <w:sz w:val="52"/>
    </w:rPr>
  </w:style>
  <w:style w:type="character" w:styleId="CommentReference">
    <w:name w:val="annotation reference"/>
    <w:rPr>
      <w:sz w:val="16"/>
      <w:szCs w:val="16"/>
    </w:rPr>
  </w:style>
  <w:style w:type="paragraph" w:customStyle="1" w:styleId="StyleHead41Before6ptAfter6pt">
    <w:name w:val="Style Head 4.1 + Before:  6 pt After:  6 pt"/>
    <w:basedOn w:val="Section8-Section"/>
    <w:rPr>
      <w:bCs/>
    </w:rPr>
  </w:style>
  <w:style w:type="paragraph" w:customStyle="1" w:styleId="Section10-Heading1">
    <w:name w:val="Section 10 - Heading 1"/>
    <w:basedOn w:val="Normal"/>
    <w:next w:val="Normal"/>
    <w:pPr>
      <w:spacing w:before="120" w:after="240"/>
      <w:jc w:val="center"/>
    </w:pPr>
    <w:rPr>
      <w:b/>
      <w:sz w:val="36"/>
    </w:rPr>
  </w:style>
  <w:style w:type="paragraph" w:customStyle="1" w:styleId="StyleS1-Header1TimesNewRoman14pt">
    <w:name w:val="Style S1-Header1 + Times New Roman 14 pt"/>
    <w:basedOn w:val="S1-Header1"/>
    <w:pPr>
      <w:numPr>
        <w:numId w:val="0"/>
      </w:numPr>
    </w:pPr>
    <w:rPr>
      <w:bCs/>
    </w:rPr>
  </w:style>
  <w:style w:type="character" w:customStyle="1" w:styleId="BodyText2Char">
    <w:name w:val="Body Text 2 Char"/>
    <w:rPr>
      <w:rFonts w:ascii="Arial" w:hAnsi="Arial"/>
      <w:b/>
      <w:sz w:val="24"/>
      <w:lang w:val="en-US" w:eastAsia="en-US" w:bidi="ar-SA"/>
    </w:rPr>
  </w:style>
  <w:style w:type="character" w:customStyle="1" w:styleId="S1-Header1CharChar">
    <w:name w:val="S1-Header1 Char Char"/>
    <w:rPr>
      <w:rFonts w:ascii="Arial" w:hAnsi="Arial"/>
      <w:b/>
      <w:sz w:val="28"/>
      <w:szCs w:val="24"/>
      <w:lang w:val="en-US" w:eastAsia="en-US" w:bidi="ar-SA"/>
    </w:rPr>
  </w:style>
  <w:style w:type="character" w:customStyle="1" w:styleId="StyleS1-Header1TimesNewRoman14ptChar">
    <w:name w:val="Style S1-Header1 + Times New Roman 14 pt Char"/>
    <w:rPr>
      <w:rFonts w:ascii="Arial" w:hAnsi="Arial"/>
      <w:b/>
      <w:bCs/>
      <w:sz w:val="28"/>
      <w:szCs w:val="24"/>
      <w:lang w:val="en-US" w:eastAsia="en-US" w:bidi="ar-SA"/>
    </w:rPr>
  </w:style>
  <w:style w:type="paragraph" w:customStyle="1" w:styleId="StyleStyleS1-Header1TimesNewRoman14pt">
    <w:name w:val="Style Style S1-Header1 + Times New Roman 14 pt +"/>
    <w:basedOn w:val="StyleS1-Header1TimesNewRoman14pt"/>
    <w:pPr>
      <w:numPr>
        <w:numId w:val="1"/>
      </w:numPr>
    </w:pPr>
  </w:style>
  <w:style w:type="character" w:customStyle="1" w:styleId="StyleStyleS1-Header1TimesNewRoman14ptChar">
    <w:name w:val="Style Style S1-Header1 + Times New Roman 14 pt + Char"/>
    <w:basedOn w:val="StyleS1-Header1TimesNewRoman14ptChar"/>
    <w:rPr>
      <w:rFonts w:ascii="Arial" w:hAnsi="Arial"/>
      <w:b/>
      <w:bCs/>
      <w:sz w:val="28"/>
      <w:szCs w:val="24"/>
      <w:lang w:val="en-US" w:eastAsia="en-US" w:bidi="ar-SA"/>
    </w:rPr>
  </w:style>
  <w:style w:type="paragraph" w:customStyle="1" w:styleId="StyleStyleS1-Header1TimesNewRoman14pt1">
    <w:name w:val="Style Style S1-Header1 + Times New Roman 14 pt +1"/>
    <w:basedOn w:val="StyleS1-Header1TimesNewRoman14pt"/>
    <w:pPr>
      <w:numPr>
        <w:numId w:val="28"/>
      </w:numPr>
    </w:pPr>
  </w:style>
  <w:style w:type="character" w:customStyle="1" w:styleId="StyleStyleS1-Header1TimesNewRoman14pt1Char">
    <w:name w:val="Style Style S1-Header1 + Times New Roman 14 pt +1 Char"/>
    <w:basedOn w:val="StyleS1-Header1TimesNewRoman14ptChar"/>
    <w:rPr>
      <w:rFonts w:ascii="Arial" w:hAnsi="Arial"/>
      <w:b/>
      <w:bCs/>
      <w:sz w:val="28"/>
      <w:szCs w:val="24"/>
      <w:lang w:val="en-US" w:eastAsia="en-US" w:bidi="ar-SA"/>
    </w:rPr>
  </w:style>
  <w:style w:type="paragraph" w:customStyle="1" w:styleId="StyleHeader1-ClausesAfter0pt">
    <w:name w:val="Style Header 1 - Clauses + After:  0 pt"/>
    <w:basedOn w:val="Normal"/>
    <w:rsid w:val="00493775"/>
    <w:pPr>
      <w:spacing w:after="200"/>
      <w:jc w:val="both"/>
    </w:pPr>
    <w:rPr>
      <w:bCs/>
      <w:szCs w:val="20"/>
      <w:lang w:val="es-ES_tradnl"/>
    </w:rPr>
  </w:style>
  <w:style w:type="paragraph" w:customStyle="1" w:styleId="StyleHeader2-SubClausesBold">
    <w:name w:val="Style Header 2 - SubClauses + Bold"/>
    <w:basedOn w:val="Normal"/>
    <w:link w:val="StyleHeader2-SubClausesBoldChar"/>
    <w:autoRedefine/>
    <w:rsid w:val="00493775"/>
    <w:pPr>
      <w:tabs>
        <w:tab w:val="left" w:pos="576"/>
      </w:tabs>
      <w:spacing w:after="200"/>
      <w:ind w:left="612"/>
      <w:jc w:val="both"/>
    </w:pPr>
    <w:rPr>
      <w:b/>
      <w:bCs/>
      <w:szCs w:val="20"/>
      <w:lang w:val="es-ES_tradnl"/>
    </w:rPr>
  </w:style>
  <w:style w:type="character" w:customStyle="1" w:styleId="StyleHeader2-SubClausesBoldChar">
    <w:name w:val="Style Header 2 - SubClauses + Bold Char"/>
    <w:link w:val="StyleHeader2-SubClausesBold"/>
    <w:rsid w:val="00493775"/>
    <w:rPr>
      <w:b/>
      <w:bCs/>
      <w:sz w:val="24"/>
      <w:lang w:val="es-ES_tradnl" w:eastAsia="en-US" w:bidi="ar-SA"/>
    </w:rPr>
  </w:style>
  <w:style w:type="paragraph" w:styleId="TOAHeading">
    <w:name w:val="toa heading"/>
    <w:basedOn w:val="Normal"/>
    <w:next w:val="Normal"/>
    <w:semiHidden/>
    <w:rsid w:val="00002A9A"/>
    <w:pPr>
      <w:tabs>
        <w:tab w:val="left" w:pos="9000"/>
        <w:tab w:val="right" w:pos="9360"/>
      </w:tabs>
      <w:suppressAutoHyphens/>
      <w:overflowPunct w:val="0"/>
      <w:autoSpaceDE w:val="0"/>
      <w:autoSpaceDN w:val="0"/>
      <w:adjustRightInd w:val="0"/>
      <w:jc w:val="both"/>
      <w:textAlignment w:val="baseline"/>
    </w:pPr>
    <w:rPr>
      <w:szCs w:val="20"/>
    </w:rPr>
  </w:style>
  <w:style w:type="character" w:customStyle="1" w:styleId="CommentTextChar">
    <w:name w:val="Comment Text Char"/>
    <w:link w:val="CommentText"/>
    <w:uiPriority w:val="99"/>
    <w:rsid w:val="005F0029"/>
    <w:rPr>
      <w:rFonts w:ascii="Arial" w:hAnsi="Arial"/>
    </w:rPr>
  </w:style>
  <w:style w:type="character" w:customStyle="1" w:styleId="FootnoteTextChar">
    <w:name w:val="Footnote Text Char"/>
    <w:aliases w:val="Footnote Char,Footnote Text Char2 Char Char,Footnote Text Char Char1 Char1 Char,Footnote Text Char1 Char Char Char1 Char,Footnote Text Char Char Char Char Char Char,Footnote Text Char1 Char1 Char Char,single space Char,fn Char"/>
    <w:basedOn w:val="DefaultParagraphFont"/>
    <w:link w:val="FootnoteText"/>
    <w:uiPriority w:val="99"/>
    <w:rsid w:val="00152955"/>
  </w:style>
  <w:style w:type="paragraph" w:customStyle="1" w:styleId="Style11">
    <w:name w:val="Style 11"/>
    <w:basedOn w:val="Normal"/>
    <w:rsid w:val="00220722"/>
    <w:pPr>
      <w:widowControl w:val="0"/>
      <w:autoSpaceDE w:val="0"/>
      <w:autoSpaceDN w:val="0"/>
      <w:spacing w:line="384" w:lineRule="atLeast"/>
    </w:pPr>
  </w:style>
  <w:style w:type="paragraph" w:customStyle="1" w:styleId="Sec3header">
    <w:name w:val="Sec3 header"/>
    <w:basedOn w:val="Style11"/>
    <w:rsid w:val="00220722"/>
    <w:pPr>
      <w:tabs>
        <w:tab w:val="left" w:leader="dot" w:pos="8424"/>
      </w:tabs>
      <w:spacing w:before="80" w:line="240" w:lineRule="auto"/>
    </w:pPr>
    <w:rPr>
      <w:rFonts w:ascii="Arial" w:hAnsi="Arial" w:cs="Arial"/>
      <w:b/>
      <w:sz w:val="22"/>
      <w:szCs w:val="20"/>
    </w:rPr>
  </w:style>
  <w:style w:type="paragraph" w:customStyle="1" w:styleId="MediumGrid1-Accent21">
    <w:name w:val="Medium Grid 1 - Accent 21"/>
    <w:basedOn w:val="Normal"/>
    <w:link w:val="MediumGrid1-Accent2Char"/>
    <w:uiPriority w:val="34"/>
    <w:qFormat/>
    <w:rsid w:val="009349AF"/>
    <w:pPr>
      <w:ind w:left="720"/>
      <w:contextualSpacing/>
      <w:jc w:val="both"/>
    </w:pPr>
    <w:rPr>
      <w:szCs w:val="20"/>
    </w:rPr>
  </w:style>
  <w:style w:type="character" w:customStyle="1" w:styleId="HeaderChar">
    <w:name w:val="Header Char"/>
    <w:link w:val="Header"/>
    <w:uiPriority w:val="99"/>
    <w:rsid w:val="00E833ED"/>
    <w:rPr>
      <w:rFonts w:ascii="Arial" w:hAnsi="Arial"/>
    </w:rPr>
  </w:style>
  <w:style w:type="paragraph" w:customStyle="1" w:styleId="Header1">
    <w:name w:val="Header1"/>
    <w:basedOn w:val="Normal"/>
    <w:rsid w:val="001A418F"/>
    <w:pPr>
      <w:widowControl w:val="0"/>
      <w:autoSpaceDE w:val="0"/>
      <w:autoSpaceDN w:val="0"/>
      <w:spacing w:before="240" w:after="480"/>
      <w:jc w:val="center"/>
    </w:pPr>
    <w:rPr>
      <w:b/>
      <w:bCs/>
      <w:spacing w:val="4"/>
      <w:sz w:val="44"/>
      <w:szCs w:val="46"/>
    </w:rPr>
  </w:style>
  <w:style w:type="paragraph" w:customStyle="1" w:styleId="Default">
    <w:name w:val="Default"/>
    <w:rsid w:val="001A418F"/>
    <w:pPr>
      <w:autoSpaceDE w:val="0"/>
      <w:autoSpaceDN w:val="0"/>
      <w:adjustRightInd w:val="0"/>
    </w:pPr>
    <w:rPr>
      <w:color w:val="000000"/>
      <w:sz w:val="24"/>
      <w:szCs w:val="24"/>
    </w:rPr>
  </w:style>
  <w:style w:type="paragraph" w:customStyle="1" w:styleId="Section4heading">
    <w:name w:val="Section 4 heading"/>
    <w:basedOn w:val="Normal"/>
    <w:next w:val="Normal"/>
    <w:rsid w:val="000B3397"/>
    <w:pPr>
      <w:widowControl w:val="0"/>
      <w:tabs>
        <w:tab w:val="left" w:leader="dot" w:pos="8748"/>
      </w:tabs>
      <w:autoSpaceDE w:val="0"/>
      <w:autoSpaceDN w:val="0"/>
      <w:spacing w:after="240"/>
      <w:jc w:val="center"/>
    </w:pPr>
    <w:rPr>
      <w:b/>
      <w:sz w:val="36"/>
    </w:rPr>
  </w:style>
  <w:style w:type="paragraph" w:customStyle="1" w:styleId="Style19">
    <w:name w:val="Style 19"/>
    <w:basedOn w:val="Normal"/>
    <w:rsid w:val="000B3397"/>
    <w:pPr>
      <w:widowControl w:val="0"/>
      <w:autoSpaceDE w:val="0"/>
      <w:autoSpaceDN w:val="0"/>
      <w:adjustRightInd w:val="0"/>
    </w:pPr>
  </w:style>
  <w:style w:type="paragraph" w:customStyle="1" w:styleId="Style17">
    <w:name w:val="Style 17"/>
    <w:basedOn w:val="Normal"/>
    <w:rsid w:val="000B3397"/>
    <w:pPr>
      <w:widowControl w:val="0"/>
      <w:autoSpaceDE w:val="0"/>
      <w:autoSpaceDN w:val="0"/>
      <w:spacing w:line="264" w:lineRule="exact"/>
      <w:ind w:left="576" w:hanging="360"/>
    </w:pPr>
  </w:style>
  <w:style w:type="paragraph" w:customStyle="1" w:styleId="Style20">
    <w:name w:val="Style 20"/>
    <w:basedOn w:val="Normal"/>
    <w:rsid w:val="000B3397"/>
    <w:pPr>
      <w:widowControl w:val="0"/>
      <w:autoSpaceDE w:val="0"/>
      <w:autoSpaceDN w:val="0"/>
      <w:spacing w:before="144" w:after="360" w:line="264" w:lineRule="exact"/>
    </w:pPr>
  </w:style>
  <w:style w:type="paragraph" w:customStyle="1" w:styleId="StyleP3Header1-ClausesAfter12pt">
    <w:name w:val="Style P3 Header1-Clauses + After:  12 pt"/>
    <w:basedOn w:val="P3Header1-Clauses"/>
    <w:rsid w:val="00221AED"/>
    <w:pPr>
      <w:numPr>
        <w:numId w:val="11"/>
      </w:numPr>
      <w:tabs>
        <w:tab w:val="left" w:pos="972"/>
        <w:tab w:val="left" w:pos="1008"/>
      </w:tabs>
      <w:spacing w:after="240"/>
      <w:ind w:left="1008"/>
    </w:pPr>
    <w:rPr>
      <w:lang w:val="es-ES_tradnl"/>
    </w:rPr>
  </w:style>
  <w:style w:type="paragraph" w:customStyle="1" w:styleId="FIDICClauseName">
    <w:name w:val="FIDIC_ClauseName"/>
    <w:basedOn w:val="Normal"/>
    <w:next w:val="Normal"/>
    <w:rsid w:val="003E3B1A"/>
    <w:pPr>
      <w:spacing w:before="240" w:after="240" w:line="240" w:lineRule="exact"/>
    </w:pPr>
    <w:rPr>
      <w:rFonts w:ascii="Arial" w:hAnsi="Arial" w:cs="Arial"/>
      <w:color w:val="0000CC"/>
      <w:spacing w:val="-5"/>
      <w:sz w:val="28"/>
      <w:szCs w:val="28"/>
      <w:lang w:val="en-GB"/>
    </w:rPr>
  </w:style>
  <w:style w:type="paragraph" w:customStyle="1" w:styleId="Headfid1">
    <w:name w:val="Head fid1"/>
    <w:basedOn w:val="Head2"/>
    <w:rsid w:val="009A002D"/>
    <w:pPr>
      <w:keepNext w:val="0"/>
      <w:widowControl/>
      <w:suppressAutoHyphens w:val="0"/>
      <w:spacing w:before="120" w:after="120"/>
    </w:pPr>
    <w:rPr>
      <w:rFonts w:ascii="Times New Roman" w:hAnsi="Times New Roman"/>
      <w:b/>
      <w:spacing w:val="0"/>
      <w:sz w:val="24"/>
      <w:lang w:val="en-GB"/>
    </w:rPr>
  </w:style>
  <w:style w:type="paragraph" w:customStyle="1" w:styleId="ChapterNumber">
    <w:name w:val="ChapterNumber"/>
    <w:rsid w:val="0026735A"/>
    <w:pPr>
      <w:tabs>
        <w:tab w:val="left" w:pos="-720"/>
      </w:tabs>
      <w:suppressAutoHyphens/>
    </w:pPr>
    <w:rPr>
      <w:rFonts w:ascii="CG Times" w:hAnsi="CG Times"/>
      <w:sz w:val="22"/>
    </w:rPr>
  </w:style>
  <w:style w:type="paragraph" w:customStyle="1" w:styleId="TextBox">
    <w:name w:val="Text Box"/>
    <w:rsid w:val="0026735A"/>
    <w:pPr>
      <w:keepNext/>
      <w:keepLines/>
      <w:tabs>
        <w:tab w:val="left" w:pos="-720"/>
      </w:tabs>
      <w:suppressAutoHyphens/>
      <w:jc w:val="both"/>
    </w:pPr>
    <w:rPr>
      <w:spacing w:val="-2"/>
      <w:sz w:val="22"/>
    </w:rPr>
  </w:style>
  <w:style w:type="paragraph" w:customStyle="1" w:styleId="Heading1a">
    <w:name w:val="Heading 1a"/>
    <w:rsid w:val="0026735A"/>
    <w:pPr>
      <w:keepNext/>
      <w:keepLines/>
      <w:tabs>
        <w:tab w:val="left" w:pos="-720"/>
      </w:tabs>
      <w:suppressAutoHyphens/>
      <w:jc w:val="center"/>
    </w:pPr>
    <w:rPr>
      <w:b/>
      <w:smallCaps/>
      <w:sz w:val="32"/>
    </w:rPr>
  </w:style>
  <w:style w:type="paragraph" w:styleId="EndnoteText">
    <w:name w:val="endnote text"/>
    <w:basedOn w:val="Normal"/>
    <w:link w:val="EndnoteTextChar"/>
    <w:rsid w:val="0026735A"/>
    <w:pPr>
      <w:tabs>
        <w:tab w:val="left" w:pos="-720"/>
      </w:tabs>
      <w:suppressAutoHyphens/>
    </w:pPr>
    <w:rPr>
      <w:sz w:val="20"/>
      <w:szCs w:val="20"/>
    </w:rPr>
  </w:style>
  <w:style w:type="character" w:customStyle="1" w:styleId="EndnoteTextChar">
    <w:name w:val="Endnote Text Char"/>
    <w:basedOn w:val="DefaultParagraphFont"/>
    <w:link w:val="EndnoteText"/>
    <w:rsid w:val="0026735A"/>
  </w:style>
  <w:style w:type="paragraph" w:customStyle="1" w:styleId="SectionVHeading2">
    <w:name w:val="Section V. Heading 2"/>
    <w:basedOn w:val="SectionVHeader"/>
    <w:rsid w:val="009408E0"/>
    <w:pPr>
      <w:spacing w:before="120" w:after="200"/>
    </w:pPr>
    <w:rPr>
      <w:rFonts w:ascii="Times New Roman" w:hAnsi="Times New Roman"/>
      <w:sz w:val="28"/>
    </w:rPr>
  </w:style>
  <w:style w:type="character" w:customStyle="1" w:styleId="FooterChar">
    <w:name w:val="Footer Char"/>
    <w:link w:val="Footer"/>
    <w:uiPriority w:val="99"/>
    <w:rsid w:val="00AF7561"/>
    <w:rPr>
      <w:rFonts w:ascii="Arial" w:hAnsi="Arial"/>
    </w:rPr>
  </w:style>
  <w:style w:type="character" w:customStyle="1" w:styleId="BodyTextChar">
    <w:name w:val="Body Text Char"/>
    <w:link w:val="BodyText"/>
    <w:rsid w:val="00AF7561"/>
    <w:rPr>
      <w:rFonts w:ascii="Arial" w:hAnsi="Arial" w:cs="Arial"/>
      <w:szCs w:val="24"/>
    </w:rPr>
  </w:style>
  <w:style w:type="character" w:customStyle="1" w:styleId="MediumGrid1-Accent2Char">
    <w:name w:val="Medium Grid 1 - Accent 2 Char"/>
    <w:link w:val="MediumGrid1-Accent21"/>
    <w:uiPriority w:val="34"/>
    <w:rsid w:val="00AF7561"/>
    <w:rPr>
      <w:sz w:val="24"/>
    </w:rPr>
  </w:style>
  <w:style w:type="paragraph" w:customStyle="1" w:styleId="Sec1-Clauses">
    <w:name w:val="Sec1-Clauses"/>
    <w:basedOn w:val="Normal"/>
    <w:rsid w:val="00AF7561"/>
    <w:pPr>
      <w:tabs>
        <w:tab w:val="num" w:pos="360"/>
      </w:tabs>
      <w:spacing w:before="120" w:after="120"/>
      <w:ind w:left="360" w:hanging="360"/>
    </w:pPr>
    <w:rPr>
      <w:b/>
      <w:szCs w:val="20"/>
    </w:rPr>
  </w:style>
  <w:style w:type="paragraph" w:customStyle="1" w:styleId="ColorfulList-Accent11">
    <w:name w:val="Colorful List - Accent 11"/>
    <w:basedOn w:val="Normal"/>
    <w:uiPriority w:val="34"/>
    <w:qFormat/>
    <w:rsid w:val="00AF7561"/>
    <w:pPr>
      <w:ind w:left="720"/>
      <w:contextualSpacing/>
      <w:jc w:val="both"/>
    </w:pPr>
  </w:style>
  <w:style w:type="paragraph" w:customStyle="1" w:styleId="ColorfulShading-Accent11">
    <w:name w:val="Colorful Shading - Accent 11"/>
    <w:hidden/>
    <w:uiPriority w:val="71"/>
    <w:rsid w:val="00AF7561"/>
    <w:rPr>
      <w:sz w:val="24"/>
      <w:szCs w:val="24"/>
    </w:rPr>
  </w:style>
  <w:style w:type="paragraph" w:customStyle="1" w:styleId="ColorfulShading-Accent12">
    <w:name w:val="Colorful Shading - Accent 12"/>
    <w:hidden/>
    <w:uiPriority w:val="62"/>
    <w:rsid w:val="00401450"/>
    <w:rPr>
      <w:sz w:val="24"/>
      <w:szCs w:val="24"/>
    </w:rPr>
  </w:style>
  <w:style w:type="paragraph" w:styleId="Revision">
    <w:name w:val="Revision"/>
    <w:hidden/>
    <w:uiPriority w:val="99"/>
    <w:unhideWhenUsed/>
    <w:rsid w:val="00BA35DF"/>
    <w:rPr>
      <w:sz w:val="24"/>
      <w:szCs w:val="24"/>
    </w:rPr>
  </w:style>
  <w:style w:type="paragraph" w:styleId="ListParagraph">
    <w:name w:val="List Paragraph"/>
    <w:aliases w:val="Citation List,본문(내용),List Paragraph (numbered (a)),ADB Paragraph,lp1,Bullet Paragraph,List Paragraph nowy,Bullets,References,List Paragraph1,heading 6,WB List Paragraph,Liste 1,ANNEX,Ha,Proposal Bullet List,Graph,Akapit z listą BS,WB Para"/>
    <w:basedOn w:val="Normal"/>
    <w:link w:val="ListParagraphChar"/>
    <w:uiPriority w:val="34"/>
    <w:qFormat/>
    <w:rsid w:val="00153FA7"/>
    <w:pPr>
      <w:ind w:left="720"/>
      <w:contextualSpacing/>
    </w:pPr>
  </w:style>
  <w:style w:type="paragraph" w:customStyle="1" w:styleId="xmsonormal">
    <w:name w:val="x_msonormal"/>
    <w:basedOn w:val="Normal"/>
    <w:rsid w:val="00F439EB"/>
    <w:pPr>
      <w:spacing w:before="100" w:beforeAutospacing="1" w:after="100" w:afterAutospacing="1"/>
    </w:pPr>
  </w:style>
  <w:style w:type="character" w:customStyle="1" w:styleId="apple-converted-space">
    <w:name w:val="apple-converted-space"/>
    <w:rsid w:val="00F439EB"/>
  </w:style>
  <w:style w:type="paragraph" w:customStyle="1" w:styleId="SubEvaCriteria">
    <w:name w:val="Sub Eva Criteria"/>
    <w:basedOn w:val="Normal"/>
    <w:autoRedefine/>
    <w:qFormat/>
    <w:rsid w:val="00E45F54"/>
    <w:pPr>
      <w:numPr>
        <w:ilvl w:val="1"/>
        <w:numId w:val="35"/>
      </w:numPr>
      <w:tabs>
        <w:tab w:val="left" w:pos="1440"/>
        <w:tab w:val="left" w:pos="1710"/>
      </w:tabs>
      <w:spacing w:before="60" w:after="60"/>
    </w:pPr>
    <w:rPr>
      <w:b/>
      <w:bCs/>
      <w:color w:val="000000" w:themeColor="text1"/>
    </w:rPr>
  </w:style>
  <w:style w:type="paragraph" w:customStyle="1" w:styleId="HeaderEvaCriteria">
    <w:name w:val="Header Eva Criteria"/>
    <w:basedOn w:val="Normal"/>
    <w:link w:val="HeaderEvaCriteriaChar"/>
    <w:qFormat/>
    <w:rsid w:val="00B43602"/>
    <w:pPr>
      <w:numPr>
        <w:numId w:val="36"/>
      </w:numPr>
    </w:pPr>
    <w:rPr>
      <w:rFonts w:ascii="Times New Roman Bold" w:hAnsi="Times New Roman Bold"/>
      <w:b/>
      <w:sz w:val="32"/>
    </w:rPr>
  </w:style>
  <w:style w:type="paragraph" w:customStyle="1" w:styleId="SubheaderEvaCri">
    <w:name w:val="Subheader Eva Cri"/>
    <w:basedOn w:val="ListParagraph"/>
    <w:link w:val="SubheaderEvaCriChar"/>
    <w:qFormat/>
    <w:rsid w:val="004B6471"/>
    <w:pPr>
      <w:numPr>
        <w:numId w:val="37"/>
      </w:numPr>
    </w:pPr>
    <w:rPr>
      <w:rFonts w:ascii="Times New Roman Bold" w:hAnsi="Times New Roman Bold"/>
      <w:b/>
      <w:sz w:val="28"/>
    </w:rPr>
  </w:style>
  <w:style w:type="character" w:customStyle="1" w:styleId="HeaderEvaCriteriaChar">
    <w:name w:val="Header Eva Criteria Char"/>
    <w:basedOn w:val="DefaultParagraphFont"/>
    <w:link w:val="HeaderEvaCriteria"/>
    <w:rsid w:val="00B43602"/>
    <w:rPr>
      <w:rFonts w:ascii="Times New Roman Bold" w:hAnsi="Times New Roman Bold"/>
      <w:b/>
      <w:sz w:val="32"/>
      <w:szCs w:val="24"/>
    </w:rPr>
  </w:style>
  <w:style w:type="paragraph" w:customStyle="1" w:styleId="SecondSubheaderQualifications">
    <w:name w:val="Second Subheader Qualifications"/>
    <w:basedOn w:val="Normal"/>
    <w:link w:val="SecondSubheaderQualificationsChar"/>
    <w:qFormat/>
    <w:rsid w:val="00C0142D"/>
    <w:rPr>
      <w:rFonts w:ascii="Times New Roman Bold" w:hAnsi="Times New Roman Bold"/>
      <w:b/>
    </w:rPr>
  </w:style>
  <w:style w:type="character" w:customStyle="1" w:styleId="ListParagraphChar">
    <w:name w:val="List Paragraph Char"/>
    <w:aliases w:val="Citation List Char,본문(내용) Char,List Paragraph (numbered (a)) Char,ADB Paragraph Char,lp1 Char,Bullet Paragraph Char,List Paragraph nowy Char,Bullets Char,References Char,List Paragraph1 Char,heading 6 Char,WB List Paragraph Char"/>
    <w:basedOn w:val="DefaultParagraphFont"/>
    <w:link w:val="ListParagraph"/>
    <w:uiPriority w:val="34"/>
    <w:qFormat/>
    <w:rsid w:val="004B6471"/>
    <w:rPr>
      <w:sz w:val="24"/>
      <w:szCs w:val="24"/>
    </w:rPr>
  </w:style>
  <w:style w:type="character" w:customStyle="1" w:styleId="SubheaderEvaCriChar">
    <w:name w:val="Subheader Eva Cri Char"/>
    <w:basedOn w:val="ListParagraphChar"/>
    <w:link w:val="SubheaderEvaCri"/>
    <w:rsid w:val="004B6471"/>
    <w:rPr>
      <w:rFonts w:ascii="Times New Roman Bold" w:hAnsi="Times New Roman Bold"/>
      <w:b/>
      <w:sz w:val="28"/>
      <w:szCs w:val="24"/>
    </w:rPr>
  </w:style>
  <w:style w:type="character" w:customStyle="1" w:styleId="SecondSubheaderQualificationsChar">
    <w:name w:val="Second Subheader Qualifications Char"/>
    <w:basedOn w:val="DefaultParagraphFont"/>
    <w:link w:val="SecondSubheaderQualifications"/>
    <w:rsid w:val="00C0142D"/>
    <w:rPr>
      <w:rFonts w:ascii="Times New Roman Bold" w:hAnsi="Times New Roman Bold"/>
      <w:b/>
      <w:sz w:val="24"/>
      <w:szCs w:val="24"/>
    </w:rPr>
  </w:style>
  <w:style w:type="paragraph" w:customStyle="1" w:styleId="SubheaderTechnicalPartofEvaluation">
    <w:name w:val="Subheader Technical Part of Evaluation"/>
    <w:basedOn w:val="Normal"/>
    <w:link w:val="SubheaderTechnicalPartofEvaluationChar"/>
    <w:autoRedefine/>
    <w:qFormat/>
    <w:rsid w:val="00A2593C"/>
    <w:rPr>
      <w:rFonts w:ascii="Times New Roman Bold" w:hAnsi="Times New Roman Bold"/>
      <w:b/>
      <w:noProof/>
      <w:sz w:val="28"/>
    </w:rPr>
  </w:style>
  <w:style w:type="character" w:customStyle="1" w:styleId="SubheaderTechnicalPartofEvaluationChar">
    <w:name w:val="Subheader Technical Part of Evaluation Char"/>
    <w:basedOn w:val="DefaultParagraphFont"/>
    <w:link w:val="SubheaderTechnicalPartofEvaluation"/>
    <w:rsid w:val="00A2593C"/>
    <w:rPr>
      <w:rFonts w:ascii="Times New Roman Bold" w:hAnsi="Times New Roman Bold"/>
      <w:b/>
      <w:noProof/>
      <w:sz w:val="28"/>
      <w:szCs w:val="24"/>
    </w:rPr>
  </w:style>
  <w:style w:type="paragraph" w:customStyle="1" w:styleId="StyleHeader1-ClausesAfter10pt">
    <w:name w:val="Style Header 1 - Clauses + After:  10 pt"/>
    <w:basedOn w:val="Header1-Clauses"/>
    <w:autoRedefine/>
    <w:rsid w:val="00186922"/>
    <w:pPr>
      <w:numPr>
        <w:numId w:val="0"/>
      </w:numPr>
      <w:spacing w:before="0" w:after="200"/>
    </w:pPr>
    <w:rPr>
      <w:rFonts w:ascii="Times New Roman" w:hAnsi="Times New Roman"/>
      <w:bCs/>
    </w:rPr>
  </w:style>
  <w:style w:type="paragraph" w:customStyle="1" w:styleId="Section1-Clauses">
    <w:name w:val="Section 1-Clauses"/>
    <w:basedOn w:val="Sec1-Clauses"/>
    <w:rsid w:val="00117619"/>
    <w:pPr>
      <w:spacing w:before="0" w:after="200"/>
    </w:pPr>
    <w:rPr>
      <w:bCs/>
    </w:rPr>
  </w:style>
  <w:style w:type="paragraph" w:customStyle="1" w:styleId="Section1Heading1">
    <w:name w:val="Section 1 Heading 1"/>
    <w:basedOn w:val="StyleStyleS1-Header1TimesNewRoman14pt1"/>
    <w:qFormat/>
    <w:rsid w:val="006D2879"/>
  </w:style>
  <w:style w:type="paragraph" w:customStyle="1" w:styleId="Section3Heading1">
    <w:name w:val="Section 3 Heading 1"/>
    <w:basedOn w:val="HeaderEvaCriteria"/>
    <w:next w:val="Normal"/>
    <w:qFormat/>
    <w:rsid w:val="00515192"/>
    <w:pPr>
      <w:spacing w:after="200"/>
    </w:pPr>
  </w:style>
  <w:style w:type="paragraph" w:customStyle="1" w:styleId="Section4Heading1">
    <w:name w:val="Section 4. Heading 1"/>
    <w:basedOn w:val="SectionVHeader"/>
    <w:rsid w:val="00E43C4F"/>
    <w:pPr>
      <w:spacing w:after="200"/>
    </w:pPr>
    <w:rPr>
      <w:rFonts w:ascii="Times New Roman" w:hAnsi="Times New Roman"/>
      <w:bCs/>
    </w:rPr>
  </w:style>
  <w:style w:type="paragraph" w:customStyle="1" w:styleId="S1-subpara">
    <w:name w:val="S1-sub para"/>
    <w:basedOn w:val="Normal"/>
    <w:link w:val="S1-subparaChar"/>
    <w:rsid w:val="00D40646"/>
    <w:pPr>
      <w:numPr>
        <w:ilvl w:val="1"/>
        <w:numId w:val="39"/>
      </w:numPr>
      <w:spacing w:after="200"/>
      <w:ind w:right="-14"/>
      <w:jc w:val="both"/>
    </w:pPr>
    <w:rPr>
      <w:szCs w:val="20"/>
    </w:rPr>
  </w:style>
  <w:style w:type="character" w:customStyle="1" w:styleId="S1-subparaChar">
    <w:name w:val="S1-sub para Char"/>
    <w:link w:val="S1-subpara"/>
    <w:rsid w:val="00D40646"/>
    <w:rPr>
      <w:sz w:val="24"/>
    </w:rPr>
  </w:style>
  <w:style w:type="paragraph" w:customStyle="1" w:styleId="Sec1-ClausesAfter10pt1">
    <w:name w:val="Sec1-Clauses + After:  10 pt1"/>
    <w:basedOn w:val="Sec1-Clauses"/>
    <w:rsid w:val="003751AA"/>
    <w:pPr>
      <w:numPr>
        <w:numId w:val="50"/>
      </w:numPr>
      <w:spacing w:before="0" w:after="200"/>
    </w:pPr>
    <w:rPr>
      <w:bCs/>
    </w:rPr>
  </w:style>
  <w:style w:type="paragraph" w:customStyle="1" w:styleId="SPDForm2">
    <w:name w:val="SPD  Form 2"/>
    <w:basedOn w:val="Normal"/>
    <w:qFormat/>
    <w:rsid w:val="006E6B4F"/>
    <w:pPr>
      <w:spacing w:before="120" w:after="240"/>
      <w:jc w:val="center"/>
    </w:pPr>
    <w:rPr>
      <w:b/>
      <w:sz w:val="36"/>
      <w:szCs w:val="20"/>
    </w:rPr>
  </w:style>
  <w:style w:type="paragraph" w:customStyle="1" w:styleId="StyleHeading4Sub-ClauseSub-paragraphClauseSubSubNoNameAft">
    <w:name w:val="Style Heading 4Sub-Clause Sub-paragraphClauseSubSub_No&amp;Name + Aft..."/>
    <w:basedOn w:val="Heading4"/>
    <w:rsid w:val="006E6B4F"/>
    <w:pPr>
      <w:keepNext/>
      <w:tabs>
        <w:tab w:val="left" w:pos="1512"/>
      </w:tabs>
      <w:spacing w:before="0" w:after="180"/>
      <w:ind w:left="1512" w:right="18" w:hanging="540"/>
    </w:pPr>
    <w:rPr>
      <w:rFonts w:ascii="Times New Roman" w:hAnsi="Times New Roman" w:cs="Times New Roman"/>
      <w:b/>
      <w:bCs/>
      <w:sz w:val="24"/>
      <w:szCs w:val="24"/>
    </w:rPr>
  </w:style>
  <w:style w:type="paragraph" w:customStyle="1" w:styleId="Style5">
    <w:name w:val="Style 5"/>
    <w:basedOn w:val="Normal"/>
    <w:rsid w:val="0063027C"/>
    <w:pPr>
      <w:widowControl w:val="0"/>
      <w:autoSpaceDE w:val="0"/>
      <w:autoSpaceDN w:val="0"/>
      <w:spacing w:line="480" w:lineRule="exact"/>
      <w:jc w:val="center"/>
    </w:pPr>
  </w:style>
  <w:style w:type="paragraph" w:customStyle="1" w:styleId="Bulletnumbered">
    <w:name w:val="Bullet numbered"/>
    <w:basedOn w:val="ListParagraph"/>
    <w:autoRedefine/>
    <w:qFormat/>
    <w:rsid w:val="0063027C"/>
    <w:pPr>
      <w:numPr>
        <w:numId w:val="53"/>
      </w:numPr>
      <w:spacing w:after="120" w:line="259" w:lineRule="auto"/>
      <w:ind w:left="360"/>
      <w:contextualSpacing w:val="0"/>
    </w:pPr>
    <w:rPr>
      <w:rFonts w:asciiTheme="minorHAnsi" w:eastAsiaTheme="minorHAnsi" w:hAnsiTheme="minorHAnsi" w:cstheme="minorBidi"/>
      <w:szCs w:val="22"/>
    </w:rPr>
  </w:style>
  <w:style w:type="paragraph" w:customStyle="1" w:styleId="Bulletroman">
    <w:name w:val="Bullet roman"/>
    <w:basedOn w:val="ListParagraph"/>
    <w:autoRedefine/>
    <w:qFormat/>
    <w:rsid w:val="000C69FA"/>
    <w:pPr>
      <w:numPr>
        <w:numId w:val="59"/>
      </w:numPr>
      <w:spacing w:after="120" w:line="259" w:lineRule="auto"/>
      <w:contextualSpacing w:val="0"/>
    </w:pPr>
    <w:rPr>
      <w:rFonts w:asciiTheme="minorHAnsi" w:eastAsiaTheme="minorHAnsi" w:hAnsiTheme="minorHAnsi" w:cstheme="minorBidi"/>
      <w:szCs w:val="22"/>
    </w:rPr>
  </w:style>
  <w:style w:type="paragraph" w:customStyle="1" w:styleId="Bulletabc">
    <w:name w:val="Bullet abc"/>
    <w:basedOn w:val="ListParagraph"/>
    <w:autoRedefine/>
    <w:qFormat/>
    <w:rsid w:val="0063027C"/>
    <w:pPr>
      <w:numPr>
        <w:numId w:val="55"/>
      </w:numPr>
      <w:spacing w:after="120" w:line="259" w:lineRule="auto"/>
      <w:contextualSpacing w:val="0"/>
    </w:pPr>
    <w:rPr>
      <w:rFonts w:asciiTheme="minorHAnsi" w:eastAsiaTheme="minorHAnsi" w:hAnsiTheme="minorHAnsi" w:cstheme="minorBidi"/>
      <w:szCs w:val="22"/>
    </w:rPr>
  </w:style>
  <w:style w:type="paragraph" w:customStyle="1" w:styleId="Bulletdash4thlevel">
    <w:name w:val="Bullet dash 4th level"/>
    <w:basedOn w:val="ListParagraph"/>
    <w:qFormat/>
    <w:rsid w:val="0063027C"/>
    <w:pPr>
      <w:numPr>
        <w:numId w:val="54"/>
      </w:numPr>
      <w:tabs>
        <w:tab w:val="left" w:pos="720"/>
      </w:tabs>
      <w:spacing w:line="259" w:lineRule="auto"/>
      <w:ind w:left="1440"/>
    </w:pPr>
    <w:rPr>
      <w:rFonts w:asciiTheme="minorHAnsi" w:eastAsiaTheme="minorHAnsi" w:hAnsiTheme="minorHAnsi" w:cstheme="minorBidi"/>
      <w:szCs w:val="22"/>
    </w:rPr>
  </w:style>
  <w:style w:type="paragraph" w:customStyle="1" w:styleId="ClauseSubPara">
    <w:name w:val="ClauseSub_Para"/>
    <w:link w:val="ClauseSubParaChar"/>
    <w:rsid w:val="008276DE"/>
    <w:pPr>
      <w:spacing w:before="60" w:after="60"/>
      <w:ind w:left="2268"/>
    </w:pPr>
    <w:rPr>
      <w:sz w:val="22"/>
      <w:szCs w:val="22"/>
      <w:lang w:val="en-GB"/>
    </w:rPr>
  </w:style>
  <w:style w:type="character" w:customStyle="1" w:styleId="ClauseSubParaChar">
    <w:name w:val="ClauseSub_Para Char"/>
    <w:basedOn w:val="DefaultParagraphFont"/>
    <w:link w:val="ClauseSubPara"/>
    <w:rsid w:val="005D0FE4"/>
    <w:rPr>
      <w:sz w:val="22"/>
      <w:szCs w:val="22"/>
      <w:lang w:val="en-GB"/>
    </w:rPr>
  </w:style>
  <w:style w:type="paragraph" w:customStyle="1" w:styleId="ITBh2">
    <w:name w:val="ITB h2"/>
    <w:basedOn w:val="Section1-Clauses"/>
    <w:qFormat/>
    <w:rsid w:val="0012668F"/>
    <w:pPr>
      <w:tabs>
        <w:tab w:val="clear" w:pos="360"/>
        <w:tab w:val="num" w:pos="432"/>
      </w:tabs>
      <w:ind w:left="432" w:hanging="432"/>
    </w:pPr>
  </w:style>
  <w:style w:type="table" w:styleId="TableGrid">
    <w:name w:val="Table Grid"/>
    <w:basedOn w:val="TableNormal"/>
    <w:uiPriority w:val="39"/>
    <w:rsid w:val="0012668F"/>
    <w:pPr>
      <w:jc w:val="both"/>
    </w:pPr>
    <w:rPr>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UG-Heading2">
    <w:name w:val="UG - Heading 2"/>
    <w:basedOn w:val="Heading2"/>
    <w:next w:val="Normal"/>
    <w:rsid w:val="00E54770"/>
    <w:pPr>
      <w:keepNext w:val="0"/>
      <w:suppressAutoHyphens/>
      <w:spacing w:before="0" w:after="240"/>
      <w:ind w:left="0" w:right="0" w:firstLine="0"/>
    </w:pPr>
    <w:rPr>
      <w:rFonts w:ascii="Times New Roman Bold" w:hAnsi="Times New Roman Bold" w:cs="Times New Roman"/>
      <w:bCs w:val="0"/>
      <w:sz w:val="32"/>
      <w:szCs w:val="28"/>
    </w:rPr>
  </w:style>
  <w:style w:type="paragraph" w:customStyle="1" w:styleId="S9Header1">
    <w:name w:val="S9 Header 1"/>
    <w:basedOn w:val="Normal"/>
    <w:next w:val="Normal"/>
    <w:rsid w:val="0056446A"/>
    <w:pPr>
      <w:spacing w:before="120" w:after="240"/>
      <w:jc w:val="center"/>
    </w:pPr>
    <w:rPr>
      <w:b/>
      <w:noProof/>
      <w:sz w:val="36"/>
    </w:rPr>
  </w:style>
  <w:style w:type="paragraph" w:customStyle="1" w:styleId="SectionIXHeader">
    <w:name w:val="Section IX Header"/>
    <w:basedOn w:val="SectionVHeader"/>
    <w:rsid w:val="0056446A"/>
    <w:rPr>
      <w:rFonts w:ascii="Times New Roman" w:hAnsi="Times New Roman"/>
      <w:noProof/>
      <w:szCs w:val="24"/>
      <w:lang w:val="en-US"/>
    </w:rPr>
  </w:style>
  <w:style w:type="paragraph" w:customStyle="1" w:styleId="SectionXHeading">
    <w:name w:val="Section X Heading"/>
    <w:basedOn w:val="Normal"/>
    <w:rsid w:val="00EE2946"/>
    <w:pPr>
      <w:spacing w:before="240" w:after="240"/>
      <w:jc w:val="center"/>
    </w:pPr>
    <w:rPr>
      <w:rFonts w:ascii="Times New Roman Bold" w:hAnsi="Times New Roman Bold"/>
      <w:b/>
      <w:sz w:val="36"/>
    </w:rPr>
  </w:style>
  <w:style w:type="paragraph" w:customStyle="1" w:styleId="AheaderTerciaryleve">
    <w:name w:val="Aheader Terciary leve"/>
    <w:basedOn w:val="Normal"/>
    <w:link w:val="AheaderTerciaryleveChar"/>
    <w:qFormat/>
    <w:rsid w:val="00D07996"/>
    <w:pPr>
      <w:jc w:val="center"/>
    </w:pPr>
    <w:rPr>
      <w:b/>
      <w:sz w:val="28"/>
    </w:rPr>
  </w:style>
  <w:style w:type="character" w:customStyle="1" w:styleId="AheaderTerciaryleveChar">
    <w:name w:val="Aheader Terciary leve Char"/>
    <w:basedOn w:val="DefaultParagraphFont"/>
    <w:link w:val="AheaderTerciaryleve"/>
    <w:rsid w:val="00D07996"/>
    <w:rPr>
      <w:b/>
      <w:sz w:val="28"/>
      <w:szCs w:val="24"/>
    </w:rPr>
  </w:style>
  <w:style w:type="paragraph" w:customStyle="1" w:styleId="ESSpara">
    <w:name w:val="ESS para"/>
    <w:basedOn w:val="Normal"/>
    <w:link w:val="ESSparaChar"/>
    <w:qFormat/>
    <w:rsid w:val="00ED5291"/>
    <w:pPr>
      <w:numPr>
        <w:numId w:val="66"/>
      </w:numPr>
      <w:spacing w:after="240"/>
      <w:jc w:val="both"/>
    </w:pPr>
    <w:rPr>
      <w:rFonts w:asciiTheme="minorHAnsi" w:eastAsiaTheme="minorEastAsia" w:hAnsiTheme="minorHAnsi" w:cstheme="minorBidi"/>
      <w:sz w:val="22"/>
      <w:szCs w:val="22"/>
      <w:lang w:eastAsia="ja-JP"/>
    </w:rPr>
  </w:style>
  <w:style w:type="character" w:customStyle="1" w:styleId="ESSparaChar">
    <w:name w:val="ESS para Char"/>
    <w:basedOn w:val="DefaultParagraphFont"/>
    <w:link w:val="ESSpara"/>
    <w:rsid w:val="00ED5291"/>
    <w:rPr>
      <w:rFonts w:asciiTheme="minorHAnsi" w:eastAsiaTheme="minorEastAsia" w:hAnsiTheme="minorHAnsi" w:cstheme="minorBidi"/>
      <w:sz w:val="22"/>
      <w:szCs w:val="22"/>
      <w:lang w:eastAsia="ja-JP"/>
    </w:rPr>
  </w:style>
  <w:style w:type="character" w:styleId="Strong">
    <w:name w:val="Strong"/>
    <w:basedOn w:val="DefaultParagraphFont"/>
    <w:uiPriority w:val="22"/>
    <w:qFormat/>
    <w:rsid w:val="00C3427C"/>
    <w:rPr>
      <w:b/>
      <w:bCs/>
    </w:rPr>
  </w:style>
  <w:style w:type="paragraph" w:customStyle="1" w:styleId="p2">
    <w:name w:val="p2"/>
    <w:basedOn w:val="Normal"/>
    <w:rsid w:val="00A912D0"/>
    <w:rPr>
      <w:rFonts w:ascii="Calibri" w:eastAsiaTheme="minorHAnsi" w:hAnsi="Calibri"/>
      <w:sz w:val="15"/>
      <w:szCs w:val="15"/>
    </w:rPr>
  </w:style>
  <w:style w:type="paragraph" w:customStyle="1" w:styleId="StyleSection7heading3After10pt">
    <w:name w:val="Style Section 7 heading 3 + After:  10 pt"/>
    <w:basedOn w:val="Normal"/>
    <w:rsid w:val="00C35BEB"/>
    <w:pPr>
      <w:suppressAutoHyphens/>
      <w:spacing w:after="200"/>
      <w:jc w:val="center"/>
      <w:outlineLvl w:val="2"/>
    </w:pPr>
    <w:rPr>
      <w:rFonts w:ascii="Times New Roman Bold" w:hAnsi="Times New Roman Bold"/>
      <w:b/>
      <w:bCs/>
      <w:sz w:val="28"/>
      <w:szCs w:val="28"/>
    </w:rPr>
  </w:style>
  <w:style w:type="paragraph" w:customStyle="1" w:styleId="Sub-Heading2">
    <w:name w:val="Sub-Heading2"/>
    <w:basedOn w:val="Heading8"/>
    <w:autoRedefine/>
    <w:qFormat/>
    <w:rsid w:val="009D3505"/>
    <w:pPr>
      <w:keepNext/>
      <w:spacing w:before="360" w:after="240"/>
      <w:jc w:val="center"/>
    </w:pPr>
    <w:rPr>
      <w:rFonts w:ascii="Times New Roman" w:hAnsi="Times New Roman"/>
      <w:b/>
      <w:i w:val="0"/>
      <w:color w:val="000000" w:themeColor="text1"/>
      <w:sz w:val="48"/>
      <w:szCs w:val="48"/>
    </w:rPr>
  </w:style>
  <w:style w:type="character" w:customStyle="1" w:styleId="UnresolvedMention1">
    <w:name w:val="Unresolved Mention1"/>
    <w:basedOn w:val="DefaultParagraphFont"/>
    <w:uiPriority w:val="99"/>
    <w:semiHidden/>
    <w:unhideWhenUsed/>
    <w:rsid w:val="00550D70"/>
    <w:rPr>
      <w:color w:val="605E5C"/>
      <w:shd w:val="clear" w:color="auto" w:fill="E1DFDD"/>
    </w:rPr>
  </w:style>
  <w:style w:type="paragraph" w:customStyle="1" w:styleId="Style12">
    <w:name w:val="Style12"/>
    <w:basedOn w:val="Header3-Paragraph"/>
    <w:link w:val="Style12Char"/>
    <w:qFormat/>
    <w:rsid w:val="005727BB"/>
    <w:pPr>
      <w:numPr>
        <w:numId w:val="127"/>
      </w:numPr>
      <w:tabs>
        <w:tab w:val="left" w:pos="864"/>
      </w:tabs>
      <w:spacing w:before="240"/>
    </w:pPr>
    <w:rPr>
      <w:rFonts w:ascii="Arial Narrow" w:eastAsia="Calibri" w:hAnsi="Arial Narrow" w:cs="Calibri"/>
      <w:iCs/>
      <w:sz w:val="24"/>
      <w:szCs w:val="24"/>
      <w:lang w:val="en-GB"/>
    </w:rPr>
  </w:style>
  <w:style w:type="character" w:customStyle="1" w:styleId="Style12Char">
    <w:name w:val="Style12 Char"/>
    <w:link w:val="Style12"/>
    <w:rsid w:val="005727BB"/>
    <w:rPr>
      <w:rFonts w:ascii="Arial Narrow" w:eastAsia="Calibri" w:hAnsi="Arial Narrow" w:cs="Calibri"/>
      <w:iCs/>
      <w:sz w:val="24"/>
      <w:szCs w:val="24"/>
      <w:lang w:val="en-GB"/>
    </w:rPr>
  </w:style>
  <w:style w:type="character" w:customStyle="1" w:styleId="SecondsubheaderforTechnicalEvaluationChar">
    <w:name w:val="Second subheader for Technical Evaluation Char"/>
    <w:basedOn w:val="DefaultParagraphFont"/>
    <w:link w:val="SecondsubheaderforTechnicalEvaluation"/>
    <w:locked/>
    <w:rsid w:val="002C1153"/>
    <w:rPr>
      <w:rFonts w:ascii="Times New Roman Bold" w:hAnsi="Times New Roman Bold"/>
      <w:b/>
    </w:rPr>
  </w:style>
  <w:style w:type="paragraph" w:customStyle="1" w:styleId="SecondsubheaderforTechnicalEvaluation">
    <w:name w:val="Second subheader for Technical Evaluation"/>
    <w:basedOn w:val="Normal"/>
    <w:link w:val="SecondsubheaderforTechnicalEvaluationChar"/>
    <w:qFormat/>
    <w:rsid w:val="002C1153"/>
    <w:rPr>
      <w:rFonts w:ascii="Times New Roman Bold" w:hAnsi="Times New Roman Bold"/>
      <w:b/>
      <w:sz w:val="20"/>
      <w:szCs w:val="20"/>
    </w:rPr>
  </w:style>
  <w:style w:type="character" w:customStyle="1" w:styleId="Section3Heading2Char">
    <w:name w:val="Section 3 Heading 2 Char"/>
    <w:basedOn w:val="DefaultParagraphFont"/>
    <w:link w:val="Section3Heading2"/>
    <w:locked/>
    <w:rsid w:val="002C1153"/>
    <w:rPr>
      <w:rFonts w:ascii="Times New Roman Bold" w:hAnsi="Times New Roman Bold"/>
      <w:b/>
      <w:sz w:val="28"/>
    </w:rPr>
  </w:style>
  <w:style w:type="paragraph" w:customStyle="1" w:styleId="Section3Heading2">
    <w:name w:val="Section 3 Heading 2"/>
    <w:basedOn w:val="Normal"/>
    <w:link w:val="Section3Heading2Char"/>
    <w:qFormat/>
    <w:rsid w:val="002C1153"/>
    <w:pPr>
      <w:keepNext/>
      <w:spacing w:after="200"/>
    </w:pPr>
    <w:rPr>
      <w:rFonts w:ascii="Times New Roman Bold" w:hAnsi="Times New Roman Bold"/>
      <w:b/>
      <w:sz w:val="28"/>
      <w:szCs w:val="20"/>
    </w:rPr>
  </w:style>
  <w:style w:type="character" w:customStyle="1" w:styleId="UnresolvedMention2">
    <w:name w:val="Unresolved Mention2"/>
    <w:basedOn w:val="DefaultParagraphFont"/>
    <w:uiPriority w:val="99"/>
    <w:semiHidden/>
    <w:unhideWhenUsed/>
    <w:rsid w:val="00591700"/>
    <w:rPr>
      <w:color w:val="605E5C"/>
      <w:shd w:val="clear" w:color="auto" w:fill="E1DFDD"/>
    </w:rPr>
  </w:style>
  <w:style w:type="character" w:styleId="UnresolvedMention">
    <w:name w:val="Unresolved Mention"/>
    <w:basedOn w:val="DefaultParagraphFont"/>
    <w:uiPriority w:val="99"/>
    <w:semiHidden/>
    <w:unhideWhenUsed/>
    <w:rsid w:val="004B36BF"/>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82689180">
      <w:bodyDiv w:val="1"/>
      <w:marLeft w:val="0"/>
      <w:marRight w:val="0"/>
      <w:marTop w:val="0"/>
      <w:marBottom w:val="0"/>
      <w:divBdr>
        <w:top w:val="none" w:sz="0" w:space="0" w:color="auto"/>
        <w:left w:val="none" w:sz="0" w:space="0" w:color="auto"/>
        <w:bottom w:val="none" w:sz="0" w:space="0" w:color="auto"/>
        <w:right w:val="none" w:sz="0" w:space="0" w:color="auto"/>
      </w:divBdr>
    </w:div>
    <w:div w:id="632642419">
      <w:bodyDiv w:val="1"/>
      <w:marLeft w:val="0"/>
      <w:marRight w:val="0"/>
      <w:marTop w:val="0"/>
      <w:marBottom w:val="0"/>
      <w:divBdr>
        <w:top w:val="none" w:sz="0" w:space="0" w:color="auto"/>
        <w:left w:val="none" w:sz="0" w:space="0" w:color="auto"/>
        <w:bottom w:val="none" w:sz="0" w:space="0" w:color="auto"/>
        <w:right w:val="none" w:sz="0" w:space="0" w:color="auto"/>
      </w:divBdr>
    </w:div>
    <w:div w:id="1606385564">
      <w:bodyDiv w:val="1"/>
      <w:marLeft w:val="0"/>
      <w:marRight w:val="0"/>
      <w:marTop w:val="0"/>
      <w:marBottom w:val="0"/>
      <w:divBdr>
        <w:top w:val="none" w:sz="0" w:space="0" w:color="auto"/>
        <w:left w:val="none" w:sz="0" w:space="0" w:color="auto"/>
        <w:bottom w:val="none" w:sz="0" w:space="0" w:color="auto"/>
        <w:right w:val="none" w:sz="0" w:space="0" w:color="auto"/>
      </w:divBdr>
    </w:div>
    <w:div w:id="18749513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eader" Target="header4.xml"/><Relationship Id="rId21" Type="http://schemas.openxmlformats.org/officeDocument/2006/relationships/header" Target="header2.xml"/><Relationship Id="rId42" Type="http://schemas.openxmlformats.org/officeDocument/2006/relationships/header" Target="header9.xml"/><Relationship Id="rId47" Type="http://schemas.openxmlformats.org/officeDocument/2006/relationships/package" Target="embeddings/Microsoft_Excel_Worksheet.xlsx"/><Relationship Id="rId63" Type="http://schemas.openxmlformats.org/officeDocument/2006/relationships/header" Target="header24.xml"/><Relationship Id="rId68" Type="http://schemas.openxmlformats.org/officeDocument/2006/relationships/header" Target="header29.xml"/><Relationship Id="rId16" Type="http://schemas.openxmlformats.org/officeDocument/2006/relationships/hyperlink" Target="https://hirshabellemof.so/" TargetMode="External"/><Relationship Id="rId11" Type="http://schemas.openxmlformats.org/officeDocument/2006/relationships/webSettings" Target="webSettings.xml"/><Relationship Id="rId24" Type="http://schemas.openxmlformats.org/officeDocument/2006/relationships/footer" Target="footer3.xml"/><Relationship Id="rId32" Type="http://schemas.openxmlformats.org/officeDocument/2006/relationships/hyperlink" Target="mailto:Procurement@hirshabellemof.so" TargetMode="External"/><Relationship Id="rId37" Type="http://schemas.openxmlformats.org/officeDocument/2006/relationships/hyperlink" Target="%20" TargetMode="External"/><Relationship Id="rId40" Type="http://schemas.openxmlformats.org/officeDocument/2006/relationships/hyperlink" Target="mailto:Dalkasom@gmail.com" TargetMode="External"/><Relationship Id="rId45" Type="http://schemas.openxmlformats.org/officeDocument/2006/relationships/header" Target="header12.xml"/><Relationship Id="rId53" Type="http://schemas.openxmlformats.org/officeDocument/2006/relationships/footer" Target="footer4.xml"/><Relationship Id="rId58" Type="http://schemas.openxmlformats.org/officeDocument/2006/relationships/header" Target="header21.xml"/><Relationship Id="rId66" Type="http://schemas.openxmlformats.org/officeDocument/2006/relationships/header" Target="header27.xml"/><Relationship Id="rId74" Type="http://schemas.openxmlformats.org/officeDocument/2006/relationships/header" Target="header34.xml"/><Relationship Id="rId79"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image" Target="media/image3.emf"/><Relationship Id="rId19" Type="http://schemas.openxmlformats.org/officeDocument/2006/relationships/hyperlink" Target="mailto:serprecruitment@mof.gov.so" TargetMode="External"/><Relationship Id="rId14" Type="http://schemas.openxmlformats.org/officeDocument/2006/relationships/image" Target="media/image1.jpeg"/><Relationship Id="rId22" Type="http://schemas.openxmlformats.org/officeDocument/2006/relationships/footer" Target="footer1.xml"/><Relationship Id="rId27" Type="http://schemas.openxmlformats.org/officeDocument/2006/relationships/header" Target="header5.xml"/><Relationship Id="rId30" Type="http://schemas.openxmlformats.org/officeDocument/2006/relationships/header" Target="header8.xml"/><Relationship Id="rId35" Type="http://schemas.openxmlformats.org/officeDocument/2006/relationships/hyperlink" Target="https://hirshabellemof.so/" TargetMode="External"/><Relationship Id="rId43" Type="http://schemas.openxmlformats.org/officeDocument/2006/relationships/header" Target="header10.xml"/><Relationship Id="rId48" Type="http://schemas.openxmlformats.org/officeDocument/2006/relationships/header" Target="header13.xml"/><Relationship Id="rId56" Type="http://schemas.openxmlformats.org/officeDocument/2006/relationships/header" Target="header19.xml"/><Relationship Id="rId64" Type="http://schemas.openxmlformats.org/officeDocument/2006/relationships/header" Target="header25.xml"/><Relationship Id="rId69" Type="http://schemas.openxmlformats.org/officeDocument/2006/relationships/header" Target="header30.xml"/><Relationship Id="rId77" Type="http://schemas.openxmlformats.org/officeDocument/2006/relationships/header" Target="header37.xml"/><Relationship Id="rId8" Type="http://schemas.openxmlformats.org/officeDocument/2006/relationships/numbering" Target="numbering.xml"/><Relationship Id="rId51" Type="http://schemas.openxmlformats.org/officeDocument/2006/relationships/header" Target="header16.xml"/><Relationship Id="rId72" Type="http://schemas.openxmlformats.org/officeDocument/2006/relationships/header" Target="header32.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hyperlink" Target="mailto:Procurement@hirshabellemof.so" TargetMode="External"/><Relationship Id="rId25" Type="http://schemas.openxmlformats.org/officeDocument/2006/relationships/header" Target="header3.xml"/><Relationship Id="rId33" Type="http://schemas.openxmlformats.org/officeDocument/2006/relationships/hyperlink" Target="mailto:serprecruitment@mof.gov.so" TargetMode="External"/><Relationship Id="rId38" Type="http://schemas.openxmlformats.org/officeDocument/2006/relationships/hyperlink" Target="https://www.mogadishulawoffice.com/contact/" TargetMode="External"/><Relationship Id="rId46" Type="http://schemas.openxmlformats.org/officeDocument/2006/relationships/image" Target="media/image2.emf"/><Relationship Id="rId59" Type="http://schemas.openxmlformats.org/officeDocument/2006/relationships/header" Target="header22.xml"/><Relationship Id="rId67" Type="http://schemas.openxmlformats.org/officeDocument/2006/relationships/header" Target="header28.xml"/><Relationship Id="rId20" Type="http://schemas.openxmlformats.org/officeDocument/2006/relationships/header" Target="header1.xml"/><Relationship Id="rId41" Type="http://schemas.openxmlformats.org/officeDocument/2006/relationships/hyperlink" Target="mailto:Serprecruitment@mof.gov.so" TargetMode="External"/><Relationship Id="rId54" Type="http://schemas.openxmlformats.org/officeDocument/2006/relationships/footer" Target="footer5.xml"/><Relationship Id="rId62" Type="http://schemas.openxmlformats.org/officeDocument/2006/relationships/oleObject" Target="embeddings/oleObject1.bin"/><Relationship Id="rId70" Type="http://schemas.openxmlformats.org/officeDocument/2006/relationships/header" Target="header31.xml"/><Relationship Id="rId75" Type="http://schemas.openxmlformats.org/officeDocument/2006/relationships/header" Target="header35.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yperlink" Target="http://www.worldbank.org/html/opr/procure/guidelin.html" TargetMode="External"/><Relationship Id="rId23" Type="http://schemas.openxmlformats.org/officeDocument/2006/relationships/footer" Target="footer2.xml"/><Relationship Id="rId28" Type="http://schemas.openxmlformats.org/officeDocument/2006/relationships/header" Target="header6.xml"/><Relationship Id="rId36" Type="http://schemas.openxmlformats.org/officeDocument/2006/relationships/hyperlink" Target="mailto:serprecruitment@mof.gov.so" TargetMode="External"/><Relationship Id="rId49" Type="http://schemas.openxmlformats.org/officeDocument/2006/relationships/header" Target="header14.xml"/><Relationship Id="rId57" Type="http://schemas.openxmlformats.org/officeDocument/2006/relationships/header" Target="header20.xml"/><Relationship Id="rId10" Type="http://schemas.openxmlformats.org/officeDocument/2006/relationships/settings" Target="settings.xml"/><Relationship Id="rId31" Type="http://schemas.openxmlformats.org/officeDocument/2006/relationships/hyperlink" Target="http://www.worldbank.org/debarr." TargetMode="External"/><Relationship Id="rId44" Type="http://schemas.openxmlformats.org/officeDocument/2006/relationships/header" Target="header11.xml"/><Relationship Id="rId52" Type="http://schemas.openxmlformats.org/officeDocument/2006/relationships/header" Target="header17.xml"/><Relationship Id="rId60" Type="http://schemas.openxmlformats.org/officeDocument/2006/relationships/header" Target="header23.xml"/><Relationship Id="rId65" Type="http://schemas.openxmlformats.org/officeDocument/2006/relationships/header" Target="header26.xml"/><Relationship Id="rId73" Type="http://schemas.openxmlformats.org/officeDocument/2006/relationships/header" Target="header33.xml"/><Relationship Id="rId78"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hyperlink" Target="mailto:hcscofficeconstruction@gmail.com" TargetMode="External"/><Relationship Id="rId39" Type="http://schemas.openxmlformats.org/officeDocument/2006/relationships/hyperlink" Target="http://www.worldbank.org/en/projects-operations/products-and-services/brief/procurement-new-framework" TargetMode="External"/><Relationship Id="rId34" Type="http://schemas.openxmlformats.org/officeDocument/2006/relationships/hyperlink" Target="mailto:hcscofficeconstruction@gmail.com" TargetMode="External"/><Relationship Id="rId50" Type="http://schemas.openxmlformats.org/officeDocument/2006/relationships/header" Target="header15.xml"/><Relationship Id="rId55" Type="http://schemas.openxmlformats.org/officeDocument/2006/relationships/header" Target="header18.xml"/><Relationship Id="rId76" Type="http://schemas.openxmlformats.org/officeDocument/2006/relationships/header" Target="header36.xml"/><Relationship Id="rId7" Type="http://schemas.openxmlformats.org/officeDocument/2006/relationships/customXml" Target="../customXml/item7.xml"/><Relationship Id="rId71" Type="http://schemas.openxmlformats.org/officeDocument/2006/relationships/hyperlink" Target="mailto:amamaalin@gmail.com" TargetMode="External"/><Relationship Id="rId2" Type="http://schemas.openxmlformats.org/officeDocument/2006/relationships/customXml" Target="../customXml/item2.xml"/><Relationship Id="rId29" Type="http://schemas.openxmlformats.org/officeDocument/2006/relationships/header" Target="header7.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cument" ma:contentTypeID="0x010100884A3277B7707A48B0E1B9AC835E8163" ma:contentTypeVersion="13" ma:contentTypeDescription="Create a new document." ma:contentTypeScope="" ma:versionID="de570d67b0d4f31239871d5470afdae0">
  <xsd:schema xmlns:xsd="http://www.w3.org/2001/XMLSchema" xmlns:xs="http://www.w3.org/2001/XMLSchema" xmlns:p="http://schemas.microsoft.com/office/2006/metadata/properties" xmlns:ns3="aa3449fd-d373-417f-9c8d-cf261ce8b785" xmlns:ns4="eda4fd43-f936-4ced-9b4a-46c1ef7d5473" targetNamespace="http://schemas.microsoft.com/office/2006/metadata/properties" ma:root="true" ma:fieldsID="6a41265e37b315aac1561d9396cca796" ns3:_="" ns4:_="">
    <xsd:import namespace="aa3449fd-d373-417f-9c8d-cf261ce8b785"/>
    <xsd:import namespace="eda4fd43-f936-4ced-9b4a-46c1ef7d547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GenerationTime" minOccurs="0"/>
                <xsd:element ref="ns4:MediaServiceEventHashCode" minOccurs="0"/>
                <xsd:element ref="ns4:MediaServiceOCR" minOccurs="0"/>
                <xsd:element ref="ns4:MediaServiceDateTaken"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3449fd-d373-417f-9c8d-cf261ce8b785"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da4fd43-f936-4ced-9b4a-46c1ef7d547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13F662-E22A-4F5D-9A9F-88147E874092}">
  <ds:schemaRefs>
    <ds:schemaRef ds:uri="http://schemas.openxmlformats.org/officeDocument/2006/bibliography"/>
  </ds:schemaRefs>
</ds:datastoreItem>
</file>

<file path=customXml/itemProps2.xml><?xml version="1.0" encoding="utf-8"?>
<ds:datastoreItem xmlns:ds="http://schemas.openxmlformats.org/officeDocument/2006/customXml" ds:itemID="{34AC50D5-1803-4C7E-90FB-B3047E3FCF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3449fd-d373-417f-9c8d-cf261ce8b785"/>
    <ds:schemaRef ds:uri="eda4fd43-f936-4ced-9b4a-46c1ef7d547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C94BA2D-5D77-45B4-9650-164CE80BD7E4}">
  <ds:schemaRefs>
    <ds:schemaRef ds:uri="http://schemas.microsoft.com/sharepoint/v3/contenttype/forms"/>
  </ds:schemaRefs>
</ds:datastoreItem>
</file>

<file path=customXml/itemProps4.xml><?xml version="1.0" encoding="utf-8"?>
<ds:datastoreItem xmlns:ds="http://schemas.openxmlformats.org/officeDocument/2006/customXml" ds:itemID="{C19CD7C9-8D62-47C3-A8B3-ABD95AC3583F}">
  <ds:schemaRefs>
    <ds:schemaRef ds:uri="http://schemas.openxmlformats.org/officeDocument/2006/bibliography"/>
  </ds:schemaRefs>
</ds:datastoreItem>
</file>

<file path=customXml/itemProps5.xml><?xml version="1.0" encoding="utf-8"?>
<ds:datastoreItem xmlns:ds="http://schemas.openxmlformats.org/officeDocument/2006/customXml" ds:itemID="{601ACEBF-C71D-4D39-87A6-28721DDD8A27}">
  <ds:schemaRefs>
    <ds:schemaRef ds:uri="http://schemas.openxmlformats.org/officeDocument/2006/bibliography"/>
  </ds:schemaRefs>
</ds:datastoreItem>
</file>

<file path=customXml/itemProps6.xml><?xml version="1.0" encoding="utf-8"?>
<ds:datastoreItem xmlns:ds="http://schemas.openxmlformats.org/officeDocument/2006/customXml" ds:itemID="{4A5E3DDC-0134-453B-B302-B1B263958104}">
  <ds:schemaRefs>
    <ds:schemaRef ds:uri="http://schemas.openxmlformats.org/officeDocument/2006/bibliography"/>
  </ds:schemaRefs>
</ds:datastoreItem>
</file>

<file path=customXml/itemProps7.xml><?xml version="1.0" encoding="utf-8"?>
<ds:datastoreItem xmlns:ds="http://schemas.openxmlformats.org/officeDocument/2006/customXml" ds:itemID="{17CE57FA-92A7-4DFC-AEC7-399B8439DECA}">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Template>
  <TotalTime>76</TotalTime>
  <Pages>151</Pages>
  <Words>39951</Words>
  <Characters>227722</Characters>
  <Application>Microsoft Office Word</Application>
  <DocSecurity>0</DocSecurity>
  <Lines>1897</Lines>
  <Paragraphs>534</Paragraphs>
  <ScaleCrop>false</ScaleCrop>
  <HeadingPairs>
    <vt:vector size="2" baseType="variant">
      <vt:variant>
        <vt:lpstr>Title</vt:lpstr>
      </vt:variant>
      <vt:variant>
        <vt:i4>1</vt:i4>
      </vt:variant>
    </vt:vector>
  </HeadingPairs>
  <TitlesOfParts>
    <vt:vector size="1" baseType="lpstr">
      <vt:lpstr>Section I</vt:lpstr>
    </vt:vector>
  </TitlesOfParts>
  <Company>Asian Devlopment Bank</Company>
  <LinksUpToDate>false</LinksUpToDate>
  <CharactersWithSpaces>267139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Section I</dc:title>
  <dc:creator>ejimenez1@worldbank.org</dc:creator>
  <cp:lastModifiedBy>Bashir Uleeh</cp:lastModifiedBy>
  <cp:revision>23</cp:revision>
  <cp:lastPrinted>2026-07-20T16:04:00Z</cp:lastPrinted>
  <dcterms:created xsi:type="dcterms:W3CDTF">2026-07-05T12:51:00Z</dcterms:created>
  <dcterms:modified xsi:type="dcterms:W3CDTF">2026-07-20T17:06:00Z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0x010100884A3277B7707A48B0E1B9AC835E8163</vt:lpwstr>
  </property>
</Properties>
</file>